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21" r:id="rId2"/>
    <p:sldMasterId id="2147483759" r:id="rId3"/>
    <p:sldMasterId id="2147483774" r:id="rId4"/>
    <p:sldMasterId id="2147485880" r:id="rId5"/>
  </p:sldMasterIdLst>
  <p:notesMasterIdLst>
    <p:notesMasterId r:id="rId121"/>
  </p:notesMasterIdLst>
  <p:sldIdLst>
    <p:sldId id="257" r:id="rId6"/>
    <p:sldId id="359" r:id="rId7"/>
    <p:sldId id="360" r:id="rId8"/>
    <p:sldId id="458" r:id="rId9"/>
    <p:sldId id="459" r:id="rId10"/>
    <p:sldId id="361" r:id="rId11"/>
    <p:sldId id="460" r:id="rId12"/>
    <p:sldId id="470" r:id="rId13"/>
    <p:sldId id="362" r:id="rId14"/>
    <p:sldId id="461" r:id="rId15"/>
    <p:sldId id="462" r:id="rId16"/>
    <p:sldId id="463" r:id="rId17"/>
    <p:sldId id="469" r:id="rId18"/>
    <p:sldId id="464" r:id="rId19"/>
    <p:sldId id="465" r:id="rId20"/>
    <p:sldId id="466" r:id="rId21"/>
    <p:sldId id="467" r:id="rId22"/>
    <p:sldId id="366" r:id="rId23"/>
    <p:sldId id="471" r:id="rId24"/>
    <p:sldId id="367" r:id="rId25"/>
    <p:sldId id="368" r:id="rId26"/>
    <p:sldId id="369" r:id="rId27"/>
    <p:sldId id="370" r:id="rId28"/>
    <p:sldId id="371" r:id="rId29"/>
    <p:sldId id="372" r:id="rId30"/>
    <p:sldId id="390" r:id="rId31"/>
    <p:sldId id="373" r:id="rId32"/>
    <p:sldId id="374" r:id="rId33"/>
    <p:sldId id="375"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376" r:id="rId55"/>
    <p:sldId id="411" r:id="rId56"/>
    <p:sldId id="377" r:id="rId57"/>
    <p:sldId id="413" r:id="rId58"/>
    <p:sldId id="378" r:id="rId59"/>
    <p:sldId id="414" r:id="rId60"/>
    <p:sldId id="415" r:id="rId61"/>
    <p:sldId id="416" r:id="rId62"/>
    <p:sldId id="417" r:id="rId63"/>
    <p:sldId id="427" r:id="rId64"/>
    <p:sldId id="428" r:id="rId65"/>
    <p:sldId id="418" r:id="rId66"/>
    <p:sldId id="419" r:id="rId67"/>
    <p:sldId id="422" r:id="rId68"/>
    <p:sldId id="429" r:id="rId69"/>
    <p:sldId id="424" r:id="rId70"/>
    <p:sldId id="425" r:id="rId71"/>
    <p:sldId id="426"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 id="444" r:id="rId87"/>
    <p:sldId id="445" r:id="rId88"/>
    <p:sldId id="449" r:id="rId89"/>
    <p:sldId id="450" r:id="rId90"/>
    <p:sldId id="451" r:id="rId91"/>
    <p:sldId id="452" r:id="rId92"/>
    <p:sldId id="453" r:id="rId93"/>
    <p:sldId id="454" r:id="rId94"/>
    <p:sldId id="455" r:id="rId95"/>
    <p:sldId id="456" r:id="rId96"/>
    <p:sldId id="446" r:id="rId97"/>
    <p:sldId id="447" r:id="rId98"/>
    <p:sldId id="448" r:id="rId99"/>
    <p:sldId id="457" r:id="rId100"/>
    <p:sldId id="472" r:id="rId101"/>
    <p:sldId id="384" r:id="rId102"/>
    <p:sldId id="475" r:id="rId103"/>
    <p:sldId id="476" r:id="rId104"/>
    <p:sldId id="477" r:id="rId105"/>
    <p:sldId id="386" r:id="rId106"/>
    <p:sldId id="387" r:id="rId107"/>
    <p:sldId id="388" r:id="rId108"/>
    <p:sldId id="389" r:id="rId109"/>
    <p:sldId id="473" r:id="rId110"/>
    <p:sldId id="474" r:id="rId111"/>
    <p:sldId id="484" r:id="rId112"/>
    <p:sldId id="478" r:id="rId113"/>
    <p:sldId id="485" r:id="rId114"/>
    <p:sldId id="479" r:id="rId115"/>
    <p:sldId id="480" r:id="rId116"/>
    <p:sldId id="481" r:id="rId117"/>
    <p:sldId id="482" r:id="rId118"/>
    <p:sldId id="483" r:id="rId119"/>
    <p:sldId id="292" r:id="rId120"/>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9" autoAdjust="0"/>
    <p:restoredTop sz="94614" autoAdjust="0"/>
  </p:normalViewPr>
  <p:slideViewPr>
    <p:cSldViewPr>
      <p:cViewPr varScale="1">
        <p:scale>
          <a:sx n="89" d="100"/>
          <a:sy n="89" d="100"/>
        </p:scale>
        <p:origin x="570" y="66"/>
      </p:cViewPr>
      <p:guideLst>
        <p:guide orient="horz" pos="2160"/>
        <p:guide pos="2880"/>
      </p:guideLst>
    </p:cSldViewPr>
  </p:slideViewPr>
  <p:notesTextViewPr>
    <p:cViewPr>
      <p:scale>
        <a:sx n="3" d="2"/>
        <a:sy n="3" d="2"/>
      </p:scale>
      <p:origin x="0" y="0"/>
    </p:cViewPr>
  </p:notesTextViewPr>
  <p:sorterViewPr>
    <p:cViewPr>
      <p:scale>
        <a:sx n="66" d="100"/>
        <a:sy n="66" d="100"/>
      </p:scale>
      <p:origin x="0" y="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7E4CCDA-45BD-4723-B656-2AB9F38F1F85}" type="slidenum">
              <a:rPr lang="en-US" altLang="zh-CN"/>
              <a:pPr>
                <a:defRPr/>
              </a:pPr>
              <a:t>‹#›</a:t>
            </a:fld>
            <a:endParaRPr lang="en-US" altLang="zh-CN"/>
          </a:p>
        </p:txBody>
      </p:sp>
    </p:spTree>
    <p:extLst>
      <p:ext uri="{BB962C8B-B14F-4D97-AF65-F5344CB8AC3E}">
        <p14:creationId xmlns:p14="http://schemas.microsoft.com/office/powerpoint/2010/main" val="1955959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242B7D5-5508-4309-8DA0-A063CC04726D}"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797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7876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057697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980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941795F-4311-492E-839E-ED8E52AE8AFE}"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6032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4A17DF9-94FA-4B52-AF7B-0882844E5767}"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32981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3392849-FB21-4505-8961-47A20793CC7E}"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8253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6255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2A41E7A-92F9-4800-A13C-F76FA207A723}"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663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59BB51C-A1FD-43DE-AEAF-AD2B58AA388F}"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2801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218C96C-A268-4A7F-875E-F29323DFF3B8}"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448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3A4930D-B15F-4BEB-9319-4946B80ED7AD}"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9456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45505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490BBB-9878-466C-85DE-C93A07BC8DE0}"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4495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6490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69B8C-6DB4-414E-BA8C-D4E4F892C1BF}" type="slidenum">
              <a:rPr lang="en-US" altLang="zh-CN" sz="1300" smtClean="0"/>
              <a:pPr>
                <a:spcBef>
                  <a:spcPct val="0"/>
                </a:spcBef>
              </a:pPr>
              <a:t>69</a:t>
            </a:fld>
            <a:endParaRPr lang="en-US" altLang="zh-CN" sz="1300" smtClean="0"/>
          </a:p>
        </p:txBody>
      </p:sp>
      <p:sp>
        <p:nvSpPr>
          <p:cNvPr id="1423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Intuitive Model by Mark Hill</a:t>
            </a:r>
          </a:p>
          <a:p>
            <a:pPr eaLnBrk="1" hangingPunct="1"/>
            <a:endParaRPr lang="en-US" altLang="zh-CN" smtClean="0">
              <a:latin typeface="Arial" panose="020B0604020202020204" pitchFamily="34" charset="0"/>
            </a:endParaRPr>
          </a:p>
        </p:txBody>
      </p:sp>
      <p:sp>
        <p:nvSpPr>
          <p:cNvPr id="14234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3011005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EFDFE5-5331-4F67-9144-3C615CDBC0DA}" type="slidenum">
              <a:rPr lang="en-US" altLang="zh-CN" sz="1300" smtClean="0"/>
              <a:pPr>
                <a:spcBef>
                  <a:spcPct val="0"/>
                </a:spcBef>
              </a:pPr>
              <a:t>73</a:t>
            </a:fld>
            <a:endParaRPr lang="en-US" altLang="zh-CN" sz="1300" smtClean="0"/>
          </a:p>
        </p:txBody>
      </p:sp>
      <p:sp>
        <p:nvSpPr>
          <p:cNvPr id="1474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Ask which affected?</a:t>
            </a:r>
          </a:p>
          <a:p>
            <a:pPr eaLnBrk="1" hangingPunct="1"/>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Block size</a:t>
            </a:r>
          </a:p>
          <a:p>
            <a:pPr eaLnBrk="1" hangingPunct="1"/>
            <a:r>
              <a:rPr lang="en-US" altLang="zh-CN" smtClean="0">
                <a:latin typeface="Arial" panose="020B0604020202020204" pitchFamily="34" charset="0"/>
              </a:rPr>
              <a:t>1) Compulsory</a:t>
            </a:r>
          </a:p>
          <a:p>
            <a:pPr eaLnBrk="1" hangingPunct="1"/>
            <a:r>
              <a:rPr lang="en-US" altLang="zh-CN" smtClean="0">
                <a:latin typeface="Arial" panose="020B0604020202020204" pitchFamily="34" charset="0"/>
              </a:rPr>
              <a:t>2) More subtle, will change mapping</a:t>
            </a: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p:txBody>
      </p:sp>
      <p:sp>
        <p:nvSpPr>
          <p:cNvPr id="14746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164489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2159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A2533EC-9608-4E95-B2D3-90C34D35FA20}"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12768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14776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9784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94586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5</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a:t>Similar to DRAM write, DRAM read can also be a Early read or a Late read.</a:t>
            </a:r>
          </a:p>
          <a:p>
            <a:r>
              <a:rPr lang="en-US"/>
              <a:t>In the Early Read Cycle, Output Enable is asserted before CAS is asserted so the data lines will contain valid data one Read access time after the CAS line has gone low.</a:t>
            </a:r>
          </a:p>
          <a:p>
            <a:r>
              <a:rPr lang="en-US"/>
              <a:t>In the Late Read cycle, Output Enable is asserted after CAS is asserted so the data will not be available on the data lines until one read access time after OE is asserted.</a:t>
            </a:r>
          </a:p>
          <a:p>
            <a:r>
              <a:rPr lang="en-US"/>
              <a:t>Once again, notice that the RAS line has to remain asserted during the entire time. The DRAM read cycle time is defined as the time between the two RAS pulse.</a:t>
            </a:r>
          </a:p>
          <a:p>
            <a:r>
              <a:rPr lang="en-US"/>
              <a:t>Notice that the DRAM read cycle time is much longer than the read access time.</a:t>
            </a:r>
          </a:p>
          <a:p>
            <a:r>
              <a:rPr lang="en-US"/>
              <a:t>Q: RAS &amp; CAS at same time? Yes, both must be low</a:t>
            </a:r>
          </a:p>
          <a:p>
            <a:endParaRPr lang="en-US"/>
          </a:p>
          <a:p>
            <a:r>
              <a:rPr lang="en-US"/>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41570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459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1F725DD-F17F-4C43-B603-4E937A707A9D}"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8194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84641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6018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07498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3570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270C9D-B501-4679-8C5F-CA47EAFAC225}"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1276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589F08-0363-4088-8210-EF791861DF51}"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2787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803176D-6F42-4A01-B291-BCCE1F21A6A9}"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452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74A3812-CFA5-49D8-BE6D-C02B383E75DF}"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7710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928D714-5924-44A4-97DB-57B359F900ED}"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7031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25 October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59253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3" descr="Toyea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500688"/>
            <a:ext cx="1084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4" descr="Toyear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15250" y="550068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2648643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9F371D22-4666-4484-82AF-87F0F69408E6}" type="slidenum">
              <a:rPr lang="zh-CN" altLang="en-US"/>
              <a:pPr>
                <a:defRPr/>
              </a:pPr>
              <a:t>‹#›</a:t>
            </a:fld>
            <a:endParaRPr lang="en-US" altLang="zh-CN"/>
          </a:p>
        </p:txBody>
      </p:sp>
    </p:spTree>
    <p:extLst>
      <p:ext uri="{BB962C8B-B14F-4D97-AF65-F5344CB8AC3E}">
        <p14:creationId xmlns:p14="http://schemas.microsoft.com/office/powerpoint/2010/main" val="85563431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0BE86B8-AF25-4EA1-8A1B-EC72AA9402E7}" type="slidenum">
              <a:rPr lang="zh-CN" altLang="en-US"/>
              <a:pPr>
                <a:defRPr/>
              </a:pPr>
              <a:t>‹#›</a:t>
            </a:fld>
            <a:endParaRPr lang="en-US" altLang="zh-CN"/>
          </a:p>
        </p:txBody>
      </p:sp>
    </p:spTree>
    <p:extLst>
      <p:ext uri="{BB962C8B-B14F-4D97-AF65-F5344CB8AC3E}">
        <p14:creationId xmlns:p14="http://schemas.microsoft.com/office/powerpoint/2010/main" val="16382212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灯片编号占位符 7"/>
          <p:cNvSpPr>
            <a:spLocks noGrp="1"/>
          </p:cNvSpPr>
          <p:nvPr>
            <p:ph type="sldNum" sz="quarter" idx="11"/>
          </p:nvPr>
        </p:nvSpPr>
        <p:spPr/>
        <p:txBody>
          <a:bodyPr/>
          <a:lstStyle>
            <a:lvl1pPr>
              <a:defRPr/>
            </a:lvl1pPr>
          </a:lstStyle>
          <a:p>
            <a:pPr>
              <a:defRPr/>
            </a:pPr>
            <a:fld id="{F4E9EF17-692C-42CD-9A01-56B4012500FA}" type="slidenum">
              <a:rPr lang="zh-CN" altLang="en-US"/>
              <a:pPr>
                <a:defRPr/>
              </a:pPr>
              <a:t>‹#›</a:t>
            </a:fld>
            <a:endParaRPr lang="en-US" altLang="zh-CN"/>
          </a:p>
        </p:txBody>
      </p:sp>
    </p:spTree>
    <p:extLst>
      <p:ext uri="{BB962C8B-B14F-4D97-AF65-F5344CB8AC3E}">
        <p14:creationId xmlns:p14="http://schemas.microsoft.com/office/powerpoint/2010/main" val="284238266"/>
      </p:ext>
    </p:extLst>
  </p:cSld>
  <p:clrMapOvr>
    <a:masterClrMapping/>
  </p:clrMapOvr>
  <p:transition spd="med">
    <p:random/>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45306B1C-972A-45C9-807E-5CDCD6EE4ACC}" type="slidenum">
              <a:rPr lang="zh-CN" altLang="en-US"/>
              <a:pPr>
                <a:defRPr/>
              </a:pPr>
              <a:t>‹#›</a:t>
            </a:fld>
            <a:endParaRPr lang="en-US" altLang="zh-CN"/>
          </a:p>
        </p:txBody>
      </p:sp>
    </p:spTree>
    <p:extLst>
      <p:ext uri="{BB962C8B-B14F-4D97-AF65-F5344CB8AC3E}">
        <p14:creationId xmlns:p14="http://schemas.microsoft.com/office/powerpoint/2010/main" val="845828850"/>
      </p:ext>
    </p:extLst>
  </p:cSld>
  <p:clrMapOvr>
    <a:masterClrMapping/>
  </p:clrMapOvr>
  <p:transition spd="med">
    <p:random/>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43000"/>
            <a:ext cx="8172450" cy="4762500"/>
          </a:xfrm>
        </p:spPr>
        <p:txBody>
          <a:bodyPr/>
          <a:lstStyle/>
          <a:p>
            <a:pPr lvl="0"/>
            <a:r>
              <a:rPr lang="zh-CN" altLang="en-US" noProof="0" smtClean="0"/>
              <a:t>单击图标添加表格</a:t>
            </a:r>
            <a:endParaRPr lang="zh-CN" altLang="en-US" noProof="0"/>
          </a:p>
        </p:txBody>
      </p:sp>
      <p:sp>
        <p:nvSpPr>
          <p:cNvPr id="4" name="日期占位符 4"/>
          <p:cNvSpPr>
            <a:spLocks noGrp="1"/>
          </p:cNvSpPr>
          <p:nvPr>
            <p:ph type="dt" sz="half" idx="10"/>
          </p:nvPr>
        </p:nvSpPr>
        <p:spPr>
          <a:xfrm>
            <a:off x="0" y="6400800"/>
            <a:ext cx="3276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617480226"/>
      </p:ext>
    </p:extLst>
  </p:cSld>
  <p:clrMapOvr>
    <a:masterClrMapping/>
  </p:clrMapOvr>
  <p:transition spd="med">
    <p:random/>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080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1196975"/>
            <a:ext cx="8642350" cy="4724400"/>
          </a:xfrm>
        </p:spPr>
        <p:txBody>
          <a:bodyPr/>
          <a:lstStyle/>
          <a:p>
            <a:pPr lvl="0"/>
            <a:r>
              <a:rPr lang="zh-CN" altLang="en-US" noProof="0" smtClean="0"/>
              <a:t>单击图标添加图表</a:t>
            </a:r>
          </a:p>
        </p:txBody>
      </p:sp>
    </p:spTree>
    <p:extLst>
      <p:ext uri="{BB962C8B-B14F-4D97-AF65-F5344CB8AC3E}">
        <p14:creationId xmlns:p14="http://schemas.microsoft.com/office/powerpoint/2010/main" val="83991552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7E73FE-469E-469F-8A9C-212FC5C801A4}" type="slidenum">
              <a:rPr lang="en-US" altLang="zh-CN"/>
              <a:pPr>
                <a:defRPr/>
              </a:pPr>
              <a:t>‹#›</a:t>
            </a:fld>
            <a:endParaRPr lang="en-US" altLang="zh-CN"/>
          </a:p>
        </p:txBody>
      </p:sp>
    </p:spTree>
    <p:extLst>
      <p:ext uri="{BB962C8B-B14F-4D97-AF65-F5344CB8AC3E}">
        <p14:creationId xmlns:p14="http://schemas.microsoft.com/office/powerpoint/2010/main" val="3262530499"/>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25CF0A-FBC5-45D9-B7BE-ABD07A1602DF}" type="slidenum">
              <a:rPr lang="en-US" altLang="zh-CN"/>
              <a:pPr>
                <a:defRPr/>
              </a:pPr>
              <a:t>‹#›</a:t>
            </a:fld>
            <a:endParaRPr lang="en-US" altLang="zh-CN"/>
          </a:p>
        </p:txBody>
      </p:sp>
    </p:spTree>
    <p:extLst>
      <p:ext uri="{BB962C8B-B14F-4D97-AF65-F5344CB8AC3E}">
        <p14:creationId xmlns:p14="http://schemas.microsoft.com/office/powerpoint/2010/main" val="109405622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9B9CC89-DA0C-46CE-88C0-63944D226E7D}" type="slidenum">
              <a:rPr lang="en-US" altLang="zh-CN"/>
              <a:pPr>
                <a:defRPr/>
              </a:pPr>
              <a:t>‹#›</a:t>
            </a:fld>
            <a:endParaRPr lang="en-US" altLang="zh-CN"/>
          </a:p>
        </p:txBody>
      </p:sp>
    </p:spTree>
    <p:extLst>
      <p:ext uri="{BB962C8B-B14F-4D97-AF65-F5344CB8AC3E}">
        <p14:creationId xmlns:p14="http://schemas.microsoft.com/office/powerpoint/2010/main" val="1910575239"/>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A19D158-6A14-4074-A6FD-A3FE5C9B1532}" type="slidenum">
              <a:rPr lang="en-US" altLang="zh-CN"/>
              <a:pPr>
                <a:defRPr/>
              </a:pPr>
              <a:t>‹#›</a:t>
            </a:fld>
            <a:endParaRPr lang="en-US" altLang="zh-CN"/>
          </a:p>
        </p:txBody>
      </p:sp>
    </p:spTree>
    <p:extLst>
      <p:ext uri="{BB962C8B-B14F-4D97-AF65-F5344CB8AC3E}">
        <p14:creationId xmlns:p14="http://schemas.microsoft.com/office/powerpoint/2010/main" val="212278428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57" descr="eagle_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86500"/>
            <a:ext cx="684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9847732"/>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702C6F4-D5E7-4A12-8E52-1ED88B6A6323}" type="slidenum">
              <a:rPr lang="en-US" altLang="zh-CN"/>
              <a:pPr>
                <a:defRPr/>
              </a:pPr>
              <a:t>‹#›</a:t>
            </a:fld>
            <a:endParaRPr lang="en-US" altLang="zh-CN"/>
          </a:p>
        </p:txBody>
      </p:sp>
    </p:spTree>
    <p:extLst>
      <p:ext uri="{BB962C8B-B14F-4D97-AF65-F5344CB8AC3E}">
        <p14:creationId xmlns:p14="http://schemas.microsoft.com/office/powerpoint/2010/main" val="206872711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C72855-2450-423B-9FDF-74F69E2F23B3}" type="slidenum">
              <a:rPr lang="en-US" altLang="zh-CN"/>
              <a:pPr>
                <a:defRPr/>
              </a:pPr>
              <a:t>‹#›</a:t>
            </a:fld>
            <a:endParaRPr lang="en-US" altLang="zh-CN"/>
          </a:p>
        </p:txBody>
      </p:sp>
    </p:spTree>
    <p:extLst>
      <p:ext uri="{BB962C8B-B14F-4D97-AF65-F5344CB8AC3E}">
        <p14:creationId xmlns:p14="http://schemas.microsoft.com/office/powerpoint/2010/main" val="663355095"/>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93FAB16-41C3-4746-98C7-B211F00F0454}" type="slidenum">
              <a:rPr lang="en-US" altLang="zh-CN"/>
              <a:pPr>
                <a:defRPr/>
              </a:pPr>
              <a:t>‹#›</a:t>
            </a:fld>
            <a:endParaRPr lang="en-US" altLang="zh-CN"/>
          </a:p>
        </p:txBody>
      </p:sp>
    </p:spTree>
    <p:extLst>
      <p:ext uri="{BB962C8B-B14F-4D97-AF65-F5344CB8AC3E}">
        <p14:creationId xmlns:p14="http://schemas.microsoft.com/office/powerpoint/2010/main" val="338891543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5D187F-1EB7-40B6-8A39-D98B388F59AA}" type="slidenum">
              <a:rPr lang="en-US" altLang="zh-CN"/>
              <a:pPr>
                <a:defRPr/>
              </a:pPr>
              <a:t>‹#›</a:t>
            </a:fld>
            <a:endParaRPr lang="en-US" altLang="zh-CN"/>
          </a:p>
        </p:txBody>
      </p:sp>
    </p:spTree>
    <p:extLst>
      <p:ext uri="{BB962C8B-B14F-4D97-AF65-F5344CB8AC3E}">
        <p14:creationId xmlns:p14="http://schemas.microsoft.com/office/powerpoint/2010/main" val="12298916"/>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FB9FA9-9FC2-4228-A2BD-53DC3B11DFC5}" type="slidenum">
              <a:rPr lang="en-US" altLang="zh-CN"/>
              <a:pPr>
                <a:defRPr/>
              </a:pPr>
              <a:t>‹#›</a:t>
            </a:fld>
            <a:endParaRPr lang="en-US" altLang="zh-CN"/>
          </a:p>
        </p:txBody>
      </p:sp>
    </p:spTree>
    <p:extLst>
      <p:ext uri="{BB962C8B-B14F-4D97-AF65-F5344CB8AC3E}">
        <p14:creationId xmlns:p14="http://schemas.microsoft.com/office/powerpoint/2010/main" val="86552789"/>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39511D-9540-4231-A5C8-22ADF7E415BC}" type="slidenum">
              <a:rPr lang="en-US" altLang="zh-CN"/>
              <a:pPr>
                <a:defRPr/>
              </a:pPr>
              <a:t>‹#›</a:t>
            </a:fld>
            <a:endParaRPr lang="en-US" altLang="zh-CN"/>
          </a:p>
        </p:txBody>
      </p:sp>
    </p:spTree>
    <p:extLst>
      <p:ext uri="{BB962C8B-B14F-4D97-AF65-F5344CB8AC3E}">
        <p14:creationId xmlns:p14="http://schemas.microsoft.com/office/powerpoint/2010/main" val="2231417924"/>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40A51D-8F4C-4F9D-9FB6-E616293D9CD9}" type="slidenum">
              <a:rPr lang="en-US" altLang="zh-CN"/>
              <a:pPr>
                <a:defRPr/>
              </a:pPr>
              <a:t>‹#›</a:t>
            </a:fld>
            <a:endParaRPr lang="en-US" altLang="zh-CN"/>
          </a:p>
        </p:txBody>
      </p:sp>
    </p:spTree>
    <p:extLst>
      <p:ext uri="{BB962C8B-B14F-4D97-AF65-F5344CB8AC3E}">
        <p14:creationId xmlns:p14="http://schemas.microsoft.com/office/powerpoint/2010/main" val="3345629629"/>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BB7585-41F1-4C43-8AE8-CDC24989FEEB}" type="slidenum">
              <a:rPr lang="en-US" altLang="zh-CN"/>
              <a:pPr>
                <a:defRPr/>
              </a:pPr>
              <a:t>‹#›</a:t>
            </a:fld>
            <a:endParaRPr lang="en-US" altLang="zh-CN"/>
          </a:p>
        </p:txBody>
      </p:sp>
    </p:spTree>
    <p:extLst>
      <p:ext uri="{BB962C8B-B14F-4D97-AF65-F5344CB8AC3E}">
        <p14:creationId xmlns:p14="http://schemas.microsoft.com/office/powerpoint/2010/main" val="1832542876"/>
      </p:ext>
    </p:extLst>
  </p:cSld>
  <p:clrMapOvr>
    <a:masterClrMapping/>
  </p:clrMapOvr>
  <p:transition spd="med">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38D653-E248-4BB2-9DA5-D3EC4D556B77}" type="slidenum">
              <a:rPr lang="en-US" altLang="zh-CN"/>
              <a:pPr>
                <a:defRPr/>
              </a:pPr>
              <a:t>‹#›</a:t>
            </a:fld>
            <a:endParaRPr lang="en-US" altLang="zh-CN"/>
          </a:p>
        </p:txBody>
      </p:sp>
    </p:spTree>
    <p:extLst>
      <p:ext uri="{BB962C8B-B14F-4D97-AF65-F5344CB8AC3E}">
        <p14:creationId xmlns:p14="http://schemas.microsoft.com/office/powerpoint/2010/main" val="853579977"/>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9DB27E-DEA6-4941-9349-292D575E1E34}" type="slidenum">
              <a:rPr lang="en-US" altLang="zh-CN"/>
              <a:pPr>
                <a:defRPr/>
              </a:pPr>
              <a:t>‹#›</a:t>
            </a:fld>
            <a:endParaRPr lang="en-US" altLang="zh-CN"/>
          </a:p>
        </p:txBody>
      </p:sp>
    </p:spTree>
    <p:extLst>
      <p:ext uri="{BB962C8B-B14F-4D97-AF65-F5344CB8AC3E}">
        <p14:creationId xmlns:p14="http://schemas.microsoft.com/office/powerpoint/2010/main" val="396547244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0790FFFA-5B83-4E84-9EA9-9F9310318CC4}" type="slidenum">
              <a:rPr lang="zh-CN" altLang="en-US"/>
              <a:pPr>
                <a:defRPr/>
              </a:pPr>
              <a:t>‹#›</a:t>
            </a:fld>
            <a:endParaRPr lang="en-US" altLang="zh-CN"/>
          </a:p>
        </p:txBody>
      </p:sp>
    </p:spTree>
    <p:extLst>
      <p:ext uri="{BB962C8B-B14F-4D97-AF65-F5344CB8AC3E}">
        <p14:creationId xmlns:p14="http://schemas.microsoft.com/office/powerpoint/2010/main" val="321459535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AB1209-F681-4AFF-881F-0016F1188A23}" type="slidenum">
              <a:rPr lang="en-US" altLang="zh-CN"/>
              <a:pPr>
                <a:defRPr/>
              </a:pPr>
              <a:t>‹#›</a:t>
            </a:fld>
            <a:endParaRPr lang="en-US" altLang="zh-CN"/>
          </a:p>
        </p:txBody>
      </p:sp>
    </p:spTree>
    <p:extLst>
      <p:ext uri="{BB962C8B-B14F-4D97-AF65-F5344CB8AC3E}">
        <p14:creationId xmlns:p14="http://schemas.microsoft.com/office/powerpoint/2010/main" val="77383411"/>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22A0419-613D-4B44-8A98-FF01EB780315}" type="slidenum">
              <a:rPr lang="en-US" altLang="zh-CN"/>
              <a:pPr>
                <a:defRPr/>
              </a:pPr>
              <a:t>‹#›</a:t>
            </a:fld>
            <a:endParaRPr lang="en-US" altLang="zh-CN"/>
          </a:p>
        </p:txBody>
      </p:sp>
    </p:spTree>
    <p:extLst>
      <p:ext uri="{BB962C8B-B14F-4D97-AF65-F5344CB8AC3E}">
        <p14:creationId xmlns:p14="http://schemas.microsoft.com/office/powerpoint/2010/main" val="4138474251"/>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CA3759-4FD7-4F7F-97FB-75D37FF97EE1}" type="slidenum">
              <a:rPr lang="en-US" altLang="zh-CN"/>
              <a:pPr>
                <a:defRPr/>
              </a:pPr>
              <a:t>‹#›</a:t>
            </a:fld>
            <a:endParaRPr lang="en-US" altLang="zh-CN"/>
          </a:p>
        </p:txBody>
      </p:sp>
    </p:spTree>
    <p:extLst>
      <p:ext uri="{BB962C8B-B14F-4D97-AF65-F5344CB8AC3E}">
        <p14:creationId xmlns:p14="http://schemas.microsoft.com/office/powerpoint/2010/main" val="354078751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8D270B-FC5C-4354-918D-A71594283C31}" type="slidenum">
              <a:rPr lang="en-US" altLang="zh-CN"/>
              <a:pPr>
                <a:defRPr/>
              </a:pPr>
              <a:t>‹#›</a:t>
            </a:fld>
            <a:endParaRPr lang="en-US" altLang="zh-CN"/>
          </a:p>
        </p:txBody>
      </p:sp>
    </p:spTree>
    <p:extLst>
      <p:ext uri="{BB962C8B-B14F-4D97-AF65-F5344CB8AC3E}">
        <p14:creationId xmlns:p14="http://schemas.microsoft.com/office/powerpoint/2010/main" val="254092569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C3289-6E9D-4559-A19C-3F6E6861D79A}" type="slidenum">
              <a:rPr lang="en-US" altLang="zh-CN"/>
              <a:pPr>
                <a:defRPr/>
              </a:pPr>
              <a:t>‹#›</a:t>
            </a:fld>
            <a:endParaRPr lang="en-US" altLang="zh-CN"/>
          </a:p>
        </p:txBody>
      </p:sp>
    </p:spTree>
    <p:extLst>
      <p:ext uri="{BB962C8B-B14F-4D97-AF65-F5344CB8AC3E}">
        <p14:creationId xmlns:p14="http://schemas.microsoft.com/office/powerpoint/2010/main" val="2622819614"/>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4FA72-ED5B-47B5-8A7D-B56711E055BE}" type="slidenum">
              <a:rPr lang="en-US" altLang="zh-CN"/>
              <a:pPr>
                <a:defRPr/>
              </a:pPr>
              <a:t>‹#›</a:t>
            </a:fld>
            <a:endParaRPr lang="en-US" altLang="zh-CN"/>
          </a:p>
        </p:txBody>
      </p:sp>
    </p:spTree>
    <p:extLst>
      <p:ext uri="{BB962C8B-B14F-4D97-AF65-F5344CB8AC3E}">
        <p14:creationId xmlns:p14="http://schemas.microsoft.com/office/powerpoint/2010/main" val="81604725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0FE7-B2AC-495C-AE28-8CC8E6ACD95C}" type="slidenum">
              <a:rPr lang="en-US" altLang="zh-CN"/>
              <a:pPr>
                <a:defRPr/>
              </a:pPr>
              <a:t>‹#›</a:t>
            </a:fld>
            <a:endParaRPr lang="en-US" altLang="zh-CN"/>
          </a:p>
        </p:txBody>
      </p:sp>
    </p:spTree>
    <p:extLst>
      <p:ext uri="{BB962C8B-B14F-4D97-AF65-F5344CB8AC3E}">
        <p14:creationId xmlns:p14="http://schemas.microsoft.com/office/powerpoint/2010/main" val="2452314868"/>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37C1D6-EE74-4FFD-BA41-3C8A5E76647F}" type="slidenum">
              <a:rPr lang="en-US" altLang="zh-CN"/>
              <a:pPr>
                <a:defRPr/>
              </a:pPr>
              <a:t>‹#›</a:t>
            </a:fld>
            <a:endParaRPr lang="en-US" altLang="zh-CN"/>
          </a:p>
        </p:txBody>
      </p:sp>
    </p:spTree>
    <p:extLst>
      <p:ext uri="{BB962C8B-B14F-4D97-AF65-F5344CB8AC3E}">
        <p14:creationId xmlns:p14="http://schemas.microsoft.com/office/powerpoint/2010/main" val="1381395276"/>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56BC2-725B-42A6-B9A3-B220BA5C02E2}" type="slidenum">
              <a:rPr lang="en-US" altLang="zh-CN"/>
              <a:pPr>
                <a:defRPr/>
              </a:pPr>
              <a:t>‹#›</a:t>
            </a:fld>
            <a:endParaRPr lang="en-US" altLang="zh-CN"/>
          </a:p>
        </p:txBody>
      </p:sp>
    </p:spTree>
    <p:extLst>
      <p:ext uri="{BB962C8B-B14F-4D97-AF65-F5344CB8AC3E}">
        <p14:creationId xmlns:p14="http://schemas.microsoft.com/office/powerpoint/2010/main" val="3096518077"/>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B754B-DD11-49D3-8FBC-0EC9918E327D}" type="slidenum">
              <a:rPr lang="en-US" altLang="zh-CN"/>
              <a:pPr>
                <a:defRPr/>
              </a:pPr>
              <a:t>‹#›</a:t>
            </a:fld>
            <a:endParaRPr lang="en-US" altLang="zh-CN"/>
          </a:p>
        </p:txBody>
      </p:sp>
    </p:spTree>
    <p:extLst>
      <p:ext uri="{BB962C8B-B14F-4D97-AF65-F5344CB8AC3E}">
        <p14:creationId xmlns:p14="http://schemas.microsoft.com/office/powerpoint/2010/main" val="338199903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A568D0D-AFA3-4F42-959D-91D4DDBF3EF6}" type="slidenum">
              <a:rPr lang="zh-CN" altLang="en-US"/>
              <a:pPr>
                <a:defRPr/>
              </a:pPr>
              <a:t>‹#›</a:t>
            </a:fld>
            <a:endParaRPr lang="en-US" altLang="zh-CN"/>
          </a:p>
        </p:txBody>
      </p:sp>
    </p:spTree>
    <p:extLst>
      <p:ext uri="{BB962C8B-B14F-4D97-AF65-F5344CB8AC3E}">
        <p14:creationId xmlns:p14="http://schemas.microsoft.com/office/powerpoint/2010/main" val="228719074"/>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56E591-D2AA-431A-AD79-18AC2B5AF588}" type="slidenum">
              <a:rPr lang="en-US" altLang="zh-CN"/>
              <a:pPr>
                <a:defRPr/>
              </a:pPr>
              <a:t>‹#›</a:t>
            </a:fld>
            <a:endParaRPr lang="en-US" altLang="zh-CN"/>
          </a:p>
        </p:txBody>
      </p:sp>
    </p:spTree>
    <p:extLst>
      <p:ext uri="{BB962C8B-B14F-4D97-AF65-F5344CB8AC3E}">
        <p14:creationId xmlns:p14="http://schemas.microsoft.com/office/powerpoint/2010/main" val="4142368054"/>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A80998-D8A5-4FFB-BCBB-1BF436372C58}" type="slidenum">
              <a:rPr lang="en-US" altLang="zh-CN"/>
              <a:pPr>
                <a:defRPr/>
              </a:pPr>
              <a:t>‹#›</a:t>
            </a:fld>
            <a:endParaRPr lang="en-US" altLang="zh-CN"/>
          </a:p>
        </p:txBody>
      </p:sp>
    </p:spTree>
    <p:extLst>
      <p:ext uri="{BB962C8B-B14F-4D97-AF65-F5344CB8AC3E}">
        <p14:creationId xmlns:p14="http://schemas.microsoft.com/office/powerpoint/2010/main" val="4144047909"/>
      </p:ext>
    </p:extLst>
  </p:cSld>
  <p:clrMapOvr>
    <a:masterClrMapping/>
  </p:clrMapOvr>
  <p:transition spd="med">
    <p:random/>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46A5A-C45F-4D3A-9B6F-DAC950B3DB44}" type="slidenum">
              <a:rPr lang="en-US" altLang="zh-CN"/>
              <a:pPr>
                <a:defRPr/>
              </a:pPr>
              <a:t>‹#›</a:t>
            </a:fld>
            <a:endParaRPr lang="en-US" altLang="zh-CN"/>
          </a:p>
        </p:txBody>
      </p:sp>
    </p:spTree>
    <p:extLst>
      <p:ext uri="{BB962C8B-B14F-4D97-AF65-F5344CB8AC3E}">
        <p14:creationId xmlns:p14="http://schemas.microsoft.com/office/powerpoint/2010/main" val="182258165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615D3D-D0F4-465C-8C5C-F782AEE5D3B4}" type="slidenum">
              <a:rPr lang="en-US" altLang="zh-CN"/>
              <a:pPr>
                <a:defRPr/>
              </a:pPr>
              <a:t>‹#›</a:t>
            </a:fld>
            <a:endParaRPr lang="en-US" altLang="zh-CN"/>
          </a:p>
        </p:txBody>
      </p:sp>
    </p:spTree>
    <p:extLst>
      <p:ext uri="{BB962C8B-B14F-4D97-AF65-F5344CB8AC3E}">
        <p14:creationId xmlns:p14="http://schemas.microsoft.com/office/powerpoint/2010/main" val="2299365139"/>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3D7D84-C7AF-4C55-B2C2-D35685ADB749}" type="slidenum">
              <a:rPr lang="en-US" altLang="zh-CN"/>
              <a:pPr>
                <a:defRPr/>
              </a:pPr>
              <a:t>‹#›</a:t>
            </a:fld>
            <a:endParaRPr lang="en-US" altLang="zh-CN"/>
          </a:p>
        </p:txBody>
      </p:sp>
    </p:spTree>
    <p:extLst>
      <p:ext uri="{BB962C8B-B14F-4D97-AF65-F5344CB8AC3E}">
        <p14:creationId xmlns:p14="http://schemas.microsoft.com/office/powerpoint/2010/main" val="1663031849"/>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F89EB-5C4E-4650-B934-81A50B159970}" type="slidenum">
              <a:rPr lang="en-US" altLang="zh-CN"/>
              <a:pPr>
                <a:defRPr/>
              </a:pPr>
              <a:t>‹#›</a:t>
            </a:fld>
            <a:endParaRPr lang="en-US" altLang="zh-CN"/>
          </a:p>
        </p:txBody>
      </p:sp>
    </p:spTree>
    <p:extLst>
      <p:ext uri="{BB962C8B-B14F-4D97-AF65-F5344CB8AC3E}">
        <p14:creationId xmlns:p14="http://schemas.microsoft.com/office/powerpoint/2010/main" val="2309816161"/>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B8086A-C818-41BD-BD2F-62C657BBD5D5}" type="slidenum">
              <a:rPr lang="en-US" altLang="zh-CN"/>
              <a:pPr>
                <a:defRPr/>
              </a:pPr>
              <a:t>‹#›</a:t>
            </a:fld>
            <a:endParaRPr lang="en-US" altLang="zh-CN"/>
          </a:p>
        </p:txBody>
      </p:sp>
    </p:spTree>
    <p:extLst>
      <p:ext uri="{BB962C8B-B14F-4D97-AF65-F5344CB8AC3E}">
        <p14:creationId xmlns:p14="http://schemas.microsoft.com/office/powerpoint/2010/main" val="1389285093"/>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FE8ECE-2AC5-4109-84CD-D877B0C2A3F5}" type="slidenum">
              <a:rPr lang="en-US" altLang="zh-CN"/>
              <a:pPr>
                <a:defRPr/>
              </a:pPr>
              <a:t>‹#›</a:t>
            </a:fld>
            <a:endParaRPr lang="en-US" altLang="zh-CN"/>
          </a:p>
        </p:txBody>
      </p:sp>
    </p:spTree>
    <p:extLst>
      <p:ext uri="{BB962C8B-B14F-4D97-AF65-F5344CB8AC3E}">
        <p14:creationId xmlns:p14="http://schemas.microsoft.com/office/powerpoint/2010/main" val="1919391639"/>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46B53-CC25-4048-88F8-B2696AF1D949}" type="slidenum">
              <a:rPr lang="en-US" altLang="zh-CN"/>
              <a:pPr>
                <a:defRPr/>
              </a:pPr>
              <a:t>‹#›</a:t>
            </a:fld>
            <a:endParaRPr lang="en-US" altLang="zh-CN"/>
          </a:p>
        </p:txBody>
      </p:sp>
    </p:spTree>
    <p:extLst>
      <p:ext uri="{BB962C8B-B14F-4D97-AF65-F5344CB8AC3E}">
        <p14:creationId xmlns:p14="http://schemas.microsoft.com/office/powerpoint/2010/main" val="127674733"/>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D05C28-EFF0-4D1F-8B1B-56C82331EDC4}" type="slidenum">
              <a:rPr lang="en-US" altLang="zh-CN"/>
              <a:pPr>
                <a:defRPr/>
              </a:pPr>
              <a:t>‹#›</a:t>
            </a:fld>
            <a:endParaRPr lang="en-US" altLang="zh-CN"/>
          </a:p>
        </p:txBody>
      </p:sp>
    </p:spTree>
    <p:extLst>
      <p:ext uri="{BB962C8B-B14F-4D97-AF65-F5344CB8AC3E}">
        <p14:creationId xmlns:p14="http://schemas.microsoft.com/office/powerpoint/2010/main" val="33369285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531006"/>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36B391-9CA4-4953-A591-E068CFE3A761}" type="slidenum">
              <a:rPr lang="en-US" altLang="zh-CN"/>
              <a:pPr>
                <a:defRPr/>
              </a:pPr>
              <a:t>‹#›</a:t>
            </a:fld>
            <a:endParaRPr lang="en-US" altLang="zh-CN"/>
          </a:p>
        </p:txBody>
      </p:sp>
    </p:spTree>
    <p:extLst>
      <p:ext uri="{BB962C8B-B14F-4D97-AF65-F5344CB8AC3E}">
        <p14:creationId xmlns:p14="http://schemas.microsoft.com/office/powerpoint/2010/main" val="130478498"/>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E2693-56A6-45F6-A107-0ED0F71234F4}" type="slidenum">
              <a:rPr lang="en-US" altLang="zh-CN"/>
              <a:pPr>
                <a:defRPr/>
              </a:pPr>
              <a:t>‹#›</a:t>
            </a:fld>
            <a:endParaRPr lang="en-US" altLang="zh-CN"/>
          </a:p>
        </p:txBody>
      </p:sp>
    </p:spTree>
    <p:extLst>
      <p:ext uri="{BB962C8B-B14F-4D97-AF65-F5344CB8AC3E}">
        <p14:creationId xmlns:p14="http://schemas.microsoft.com/office/powerpoint/2010/main" val="4167082681"/>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4AE67-0A40-4BC5-AE5B-0287D6513180}" type="slidenum">
              <a:rPr lang="en-US" altLang="zh-CN"/>
              <a:pPr>
                <a:defRPr/>
              </a:pPr>
              <a:t>‹#›</a:t>
            </a:fld>
            <a:endParaRPr lang="en-US" altLang="zh-CN"/>
          </a:p>
        </p:txBody>
      </p:sp>
    </p:spTree>
    <p:extLst>
      <p:ext uri="{BB962C8B-B14F-4D97-AF65-F5344CB8AC3E}">
        <p14:creationId xmlns:p14="http://schemas.microsoft.com/office/powerpoint/2010/main" val="1271798735"/>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FCABAC-7A09-48A2-8C53-B2E6BECA183C}" type="slidenum">
              <a:rPr lang="en-US" altLang="zh-CN"/>
              <a:pPr>
                <a:defRPr/>
              </a:pPr>
              <a:t>‹#›</a:t>
            </a:fld>
            <a:endParaRPr lang="en-US" altLang="zh-CN"/>
          </a:p>
        </p:txBody>
      </p:sp>
    </p:spTree>
    <p:extLst>
      <p:ext uri="{BB962C8B-B14F-4D97-AF65-F5344CB8AC3E}">
        <p14:creationId xmlns:p14="http://schemas.microsoft.com/office/powerpoint/2010/main" val="1035988726"/>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087DE9-2132-4FD2-BA31-3B0EF215957A}" type="slidenum">
              <a:rPr lang="en-US" altLang="zh-CN"/>
              <a:pPr>
                <a:defRPr/>
              </a:pPr>
              <a:t>‹#›</a:t>
            </a:fld>
            <a:endParaRPr lang="en-US" altLang="zh-CN"/>
          </a:p>
        </p:txBody>
      </p:sp>
    </p:spTree>
    <p:extLst>
      <p:ext uri="{BB962C8B-B14F-4D97-AF65-F5344CB8AC3E}">
        <p14:creationId xmlns:p14="http://schemas.microsoft.com/office/powerpoint/2010/main" val="14223738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3751707425"/>
      </p:ext>
    </p:extLst>
  </p:cSld>
  <p:clrMapOvr>
    <a:masterClrMapping/>
  </p:clrMapOvr>
  <p:transition spd="slow">
    <p:pull dir="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178960575"/>
      </p:ext>
    </p:extLst>
  </p:cSld>
  <p:clrMapOvr>
    <a:masterClrMapping/>
  </p:clrMapOvr>
  <p:transition spd="slow">
    <p:pull dir="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8302974"/>
      </p:ext>
    </p:extLst>
  </p:cSld>
  <p:clrMapOvr>
    <a:masterClrMapping/>
  </p:clrMapOvr>
  <p:transition spd="slow">
    <p:pull dir="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12448723"/>
      </p:ext>
    </p:extLst>
  </p:cSld>
  <p:clrMapOvr>
    <a:masterClrMapping/>
  </p:clrMapOvr>
  <p:transition spd="slow">
    <p:pull dir="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BA0CDD5-E9F4-40F9-940D-212CDF61EFDB}" type="slidenum">
              <a:rPr lang="en-US" altLang="zh-CN" smtClean="0"/>
              <a:pPr>
                <a:defRPr/>
              </a:pPr>
              <a:t>‹#›</a:t>
            </a:fld>
            <a:endParaRPr lang="en-US" altLang="zh-CN"/>
          </a:p>
        </p:txBody>
      </p:sp>
    </p:spTree>
    <p:extLst>
      <p:ext uri="{BB962C8B-B14F-4D97-AF65-F5344CB8AC3E}">
        <p14:creationId xmlns:p14="http://schemas.microsoft.com/office/powerpoint/2010/main" val="3173625746"/>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0980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1260992"/>
      </p:ext>
    </p:extLst>
  </p:cSld>
  <p:clrMapOvr>
    <a:masterClrMapping/>
  </p:clrMapOvr>
  <p:transition spd="slow">
    <p:pull dir="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48DFACB-2C8F-42C3-8D6D-A1D350DC1E68}" type="slidenum">
              <a:rPr lang="en-US" altLang="zh-CN" smtClean="0"/>
              <a:pPr>
                <a:defRPr/>
              </a:pPr>
              <a:t>‹#›</a:t>
            </a:fld>
            <a:endParaRPr lang="en-US" altLang="zh-CN"/>
          </a:p>
        </p:txBody>
      </p:sp>
    </p:spTree>
    <p:extLst>
      <p:ext uri="{BB962C8B-B14F-4D97-AF65-F5344CB8AC3E}">
        <p14:creationId xmlns:p14="http://schemas.microsoft.com/office/powerpoint/2010/main" val="3239693843"/>
      </p:ext>
    </p:extLst>
  </p:cSld>
  <p:clrMapOvr>
    <a:masterClrMapping/>
  </p:clrMapOvr>
  <p:transition spd="slow">
    <p:pull dir="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59891E1-79FB-478D-9C2F-0620D326B3D0}" type="slidenum">
              <a:rPr lang="zh-CN" altLang="en-US" smtClean="0"/>
              <a:pPr>
                <a:defRPr/>
              </a:pPr>
              <a:t>‹#›</a:t>
            </a:fld>
            <a:endParaRPr lang="en-US" altLang="zh-CN"/>
          </a:p>
        </p:txBody>
      </p:sp>
    </p:spTree>
    <p:extLst>
      <p:ext uri="{BB962C8B-B14F-4D97-AF65-F5344CB8AC3E}">
        <p14:creationId xmlns:p14="http://schemas.microsoft.com/office/powerpoint/2010/main" val="1976809078"/>
      </p:ext>
    </p:extLst>
  </p:cSld>
  <p:clrMapOvr>
    <a:masterClrMapping/>
  </p:clrMapOvr>
  <p:transition spd="slow">
    <p:pull dir="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FD4745-1E02-4E46-92C8-D263B1882FAC}" type="slidenum">
              <a:rPr lang="zh-CN" altLang="en-US" smtClean="0"/>
              <a:pPr>
                <a:defRPr/>
              </a:pPr>
              <a:t>‹#›</a:t>
            </a:fld>
            <a:endParaRPr lang="en-US" altLang="zh-CN"/>
          </a:p>
        </p:txBody>
      </p:sp>
    </p:spTree>
    <p:extLst>
      <p:ext uri="{BB962C8B-B14F-4D97-AF65-F5344CB8AC3E}">
        <p14:creationId xmlns:p14="http://schemas.microsoft.com/office/powerpoint/2010/main" val="4129515813"/>
      </p:ext>
    </p:extLst>
  </p:cSld>
  <p:clrMapOvr>
    <a:masterClrMapping/>
  </p:clrMapOvr>
  <p:transition spd="slow">
    <p:pull dir="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43E6C06-E518-43C1-AFE2-A15973A9F310}" type="slidenum">
              <a:rPr lang="zh-CN" altLang="en-US" smtClean="0"/>
              <a:pPr>
                <a:defRPr/>
              </a:pPr>
              <a:t>‹#›</a:t>
            </a:fld>
            <a:endParaRPr lang="en-US" altLang="zh-CN"/>
          </a:p>
        </p:txBody>
      </p:sp>
    </p:spTree>
    <p:extLst>
      <p:ext uri="{BB962C8B-B14F-4D97-AF65-F5344CB8AC3E}">
        <p14:creationId xmlns:p14="http://schemas.microsoft.com/office/powerpoint/2010/main" val="3449807615"/>
      </p:ext>
    </p:extLst>
  </p:cSld>
  <p:clrMapOvr>
    <a:masterClrMapping/>
  </p:clrMapOvr>
  <p:transition spd="slow">
    <p:pull dir="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6CB1F672-0C2A-4277-B37B-D1D205DD2E1F}" type="slidenum">
              <a:rPr lang="zh-CN" altLang="en-US" smtClean="0"/>
              <a:pPr>
                <a:defRPr/>
              </a:pPr>
              <a:t>‹#›</a:t>
            </a:fld>
            <a:endParaRPr lang="en-US" altLang="zh-CN"/>
          </a:p>
        </p:txBody>
      </p:sp>
    </p:spTree>
    <p:extLst>
      <p:ext uri="{BB962C8B-B14F-4D97-AF65-F5344CB8AC3E}">
        <p14:creationId xmlns:p14="http://schemas.microsoft.com/office/powerpoint/2010/main" val="2921346774"/>
      </p:ext>
    </p:extLst>
  </p:cSld>
  <p:clrMapOvr>
    <a:masterClrMapping/>
  </p:clrMapOvr>
  <p:transition spd="slow">
    <p:pull dir="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77692539"/>
      </p:ext>
    </p:extLst>
  </p:cSld>
  <p:clrMapOvr>
    <a:masterClrMapping/>
  </p:clrMapOvr>
  <p:transition spd="slow">
    <p:pull dir="ru"/>
  </p:transition>
  <p:hf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063893578"/>
      </p:ext>
    </p:extLst>
  </p:cSld>
  <p:clrMapOvr>
    <a:masterClrMapping/>
  </p:clrMapOvr>
  <p:transition spd="slow">
    <p:pull dir="ru"/>
  </p:transition>
  <p:hf sldNum="0"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a:defRPr/>
            </a:pPr>
            <a:endParaRPr lang="en-US" altLang="zh-CN"/>
          </a:p>
        </p:txBody>
      </p:sp>
    </p:spTree>
    <p:extLst>
      <p:ext uri="{BB962C8B-B14F-4D97-AF65-F5344CB8AC3E}">
        <p14:creationId xmlns:p14="http://schemas.microsoft.com/office/powerpoint/2010/main" val="3622096982"/>
      </p:ext>
    </p:extLst>
  </p:cSld>
  <p:clrMapOvr>
    <a:masterClrMapping/>
  </p:clrMapOvr>
  <p:transition/>
  <p:hf sldNum="0"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3300">
              <a:solidFill>
                <a:srgbClr val="E40000"/>
              </a:solidFill>
            </a:endParaRPr>
          </a:p>
        </p:txBody>
      </p:sp>
    </p:spTree>
    <p:extLst>
      <p:ext uri="{BB962C8B-B14F-4D97-AF65-F5344CB8AC3E}">
        <p14:creationId xmlns:p14="http://schemas.microsoft.com/office/powerpoint/2010/main" val="352052920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40190"/>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25538"/>
            <a:ext cx="4244975" cy="4795837"/>
          </a:xfrm>
          <a:prstGeom prst="rect">
            <a:avLst/>
          </a:prstGeom>
        </p:spPr>
        <p:txBody>
          <a:bodyPr/>
          <a:lstStyle/>
          <a:p>
            <a:endParaRPr lang="zh-CN" altLang="en-US"/>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87452544"/>
      </p:ext>
    </p:extLst>
  </p:cSld>
  <p:clrMapOvr>
    <a:masterClrMapping/>
  </p:clrMapOvr>
  <p:transition spd="slow">
    <p:pull dir="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30882154"/>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6"/>
          <p:cNvSpPr>
            <a:spLocks noGrp="1"/>
          </p:cNvSpPr>
          <p:nvPr>
            <p:ph type="sldNum" sz="quarter" idx="10"/>
          </p:nvPr>
        </p:nvSpPr>
        <p:spPr/>
        <p:txBody>
          <a:bodyPr/>
          <a:lstStyle>
            <a:lvl1pPr>
              <a:defRPr/>
            </a:lvl1pPr>
          </a:lstStyle>
          <a:p>
            <a:pPr>
              <a:defRPr/>
            </a:pPr>
            <a:fld id="{ABA649B8-BE5A-4634-A6F3-B3D6FCB24AF5}" type="slidenum">
              <a:rPr lang="zh-CN" altLang="en-US"/>
              <a:pPr>
                <a:defRPr/>
              </a:pPr>
              <a:t>‹#›</a:t>
            </a:fld>
            <a:endParaRPr lang="en-US" altLang="zh-CN"/>
          </a:p>
        </p:txBody>
      </p:sp>
    </p:spTree>
    <p:extLst>
      <p:ext uri="{BB962C8B-B14F-4D97-AF65-F5344CB8AC3E}">
        <p14:creationId xmlns:p14="http://schemas.microsoft.com/office/powerpoint/2010/main" val="191057167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3B2E6D2-D7D5-4954-8F77-AD112F9B97BD}" type="slidenum">
              <a:rPr lang="zh-CN" altLang="en-US"/>
              <a:pPr>
                <a:defRPr/>
              </a:pPr>
              <a:t>‹#›</a:t>
            </a:fld>
            <a:endParaRPr lang="en-US" altLang="zh-CN"/>
          </a:p>
        </p:txBody>
      </p:sp>
    </p:spTree>
    <p:extLst>
      <p:ext uri="{BB962C8B-B14F-4D97-AF65-F5344CB8AC3E}">
        <p14:creationId xmlns:p14="http://schemas.microsoft.com/office/powerpoint/2010/main" val="215002831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6.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6.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theme" Target="../theme/theme5.xml"/><Relationship Id="rId3" Type="http://schemas.openxmlformats.org/officeDocument/2006/relationships/slideLayout" Target="../slideLayouts/slideLayout57.xml"/><Relationship Id="rId21" Type="http://schemas.openxmlformats.org/officeDocument/2006/relationships/image" Target="../media/image10.png"/><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9.jpe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image" Target="../media/image8.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0" y="80963"/>
            <a:ext cx="59007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a:t>
            </a:r>
            <a:endParaRPr lang="en-US" altLang="zh-CN" smtClean="0"/>
          </a:p>
        </p:txBody>
      </p:sp>
      <p:sp>
        <p:nvSpPr>
          <p:cNvPr id="1027" name="Rectangle 3"/>
          <p:cNvSpPr>
            <a:spLocks noGrp="1" noChangeArrowheads="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35D6256-0FBE-4323-9B84-59ACC9E7472E}" type="slidenum">
              <a:rPr lang="en-US" altLang="zh-CN"/>
              <a:pPr>
                <a:defRPr/>
              </a:pPr>
              <a:t>‹#›</a:t>
            </a:fld>
            <a:endParaRPr lang="en-US" altLang="zh-CN"/>
          </a:p>
        </p:txBody>
      </p:sp>
      <p:pic>
        <p:nvPicPr>
          <p:cNvPr id="1031" name="Picture 256" descr="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6308725"/>
            <a:ext cx="8459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57" descr="eagle_blu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6308725"/>
            <a:ext cx="68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zju.bmp"/>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42875" y="285750"/>
            <a:ext cx="26177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11"/>
          <p:cNvSpPr txBox="1">
            <a:spLocks noChangeArrowheads="1"/>
          </p:cNvSpPr>
          <p:nvPr/>
        </p:nvSpPr>
        <p:spPr bwMode="auto">
          <a:xfrm>
            <a:off x="785813" y="6396038"/>
            <a:ext cx="435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000" smtClean="0">
                <a:solidFill>
                  <a:schemeClr val="bg1"/>
                </a:solidFill>
              </a:rPr>
              <a:t>Architecture _jxh</a:t>
            </a:r>
            <a:endParaRPr lang="zh-CN" altLang="en-US" sz="2000" smtClean="0">
              <a:solidFill>
                <a:schemeClr val="bg1"/>
              </a:solidFill>
            </a:endParaRPr>
          </a:p>
        </p:txBody>
      </p:sp>
      <p:sp>
        <p:nvSpPr>
          <p:cNvPr id="13" name="灯片编号占位符 5"/>
          <p:cNvSpPr txBox="1">
            <a:spLocks/>
          </p:cNvSpPr>
          <p:nvPr/>
        </p:nvSpPr>
        <p:spPr>
          <a:xfrm>
            <a:off x="5072063" y="6357938"/>
            <a:ext cx="1285875" cy="428625"/>
          </a:xfrm>
          <a:prstGeom prst="rect">
            <a:avLst/>
          </a:prstGeom>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fld id="{ED392EF7-29CF-44E0-AB2E-16684380A0DD}" type="slidenum">
              <a:rPr lang="zh-CN" altLang="en-US" sz="2400" smtClean="0">
                <a:solidFill>
                  <a:schemeClr val="bg1"/>
                </a:solidFill>
              </a:rPr>
              <a:pPr eaLnBrk="1" hangingPunct="1">
                <a:defRPr/>
              </a:pPr>
              <a:t>‹#›</a:t>
            </a:fld>
            <a:endParaRPr lang="en-US" altLang="zh-CN" sz="240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 id="2147485825" r:id="rId10"/>
    <p:sldLayoutId id="2147485826" r:id="rId11"/>
    <p:sldLayoutId id="2147485827" r:id="rId12"/>
    <p:sldLayoutId id="2147485828" r:id="rId13"/>
    <p:sldLayoutId id="2147485829" r:id="rId14"/>
    <p:sldLayoutId id="2147485830" r:id="rId15"/>
  </p:sldLayoutIdLst>
  <p:transition spd="med">
    <p:random/>
  </p:transition>
  <p:timing>
    <p:tnLst>
      <p:par>
        <p:cTn id="1" dur="indefinite" restart="never" nodeType="tmRoot"/>
      </p:par>
    </p:tnLst>
  </p:timing>
  <p:hf sldNum="0" hdr="0" ftr="0"/>
  <p:txStyles>
    <p:titleStyle>
      <a:lvl1pPr algn="ctr" rtl="0" eaLnBrk="0" fontAlgn="base" hangingPunct="0">
        <a:spcBef>
          <a:spcPct val="0"/>
        </a:spcBef>
        <a:spcAft>
          <a:spcPct val="0"/>
        </a:spcAft>
        <a:defRPr sz="4000" b="1">
          <a:solidFill>
            <a:srgbClr val="0099FF"/>
          </a:solidFill>
          <a:latin typeface="+mj-lt"/>
          <a:ea typeface="+mj-ea"/>
          <a:cs typeface="+mj-cs"/>
        </a:defRPr>
      </a:lvl1pPr>
      <a:lvl2pPr algn="ctr" rtl="0" eaLnBrk="0" fontAlgn="base" hangingPunct="0">
        <a:spcBef>
          <a:spcPct val="0"/>
        </a:spcBef>
        <a:spcAft>
          <a:spcPct val="0"/>
        </a:spcAft>
        <a:defRPr sz="4000" b="1">
          <a:solidFill>
            <a:srgbClr val="0099FF"/>
          </a:solidFill>
          <a:latin typeface="Arial" charset="0"/>
          <a:ea typeface="宋体" pitchFamily="2" charset="-122"/>
        </a:defRPr>
      </a:lvl2pPr>
      <a:lvl3pPr algn="ctr" rtl="0" eaLnBrk="0" fontAlgn="base" hangingPunct="0">
        <a:spcBef>
          <a:spcPct val="0"/>
        </a:spcBef>
        <a:spcAft>
          <a:spcPct val="0"/>
        </a:spcAft>
        <a:defRPr sz="4000" b="1">
          <a:solidFill>
            <a:srgbClr val="0099FF"/>
          </a:solidFill>
          <a:latin typeface="Arial" charset="0"/>
          <a:ea typeface="宋体" pitchFamily="2" charset="-122"/>
        </a:defRPr>
      </a:lvl3pPr>
      <a:lvl4pPr algn="ctr" rtl="0" eaLnBrk="0" fontAlgn="base" hangingPunct="0">
        <a:spcBef>
          <a:spcPct val="0"/>
        </a:spcBef>
        <a:spcAft>
          <a:spcPct val="0"/>
        </a:spcAft>
        <a:defRPr sz="4000" b="1">
          <a:solidFill>
            <a:srgbClr val="0099FF"/>
          </a:solidFill>
          <a:latin typeface="Arial" charset="0"/>
          <a:ea typeface="宋体" pitchFamily="2" charset="-122"/>
        </a:defRPr>
      </a:lvl4pPr>
      <a:lvl5pPr algn="ctr" rtl="0" eaLnBrk="0" fontAlgn="base" hangingPunct="0">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00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500063" y="1214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 id="2147485835" r:id="rId5"/>
    <p:sldLayoutId id="2147485836" r:id="rId6"/>
    <p:sldLayoutId id="2147485837" r:id="rId7"/>
    <p:sldLayoutId id="2147485838" r:id="rId8"/>
    <p:sldLayoutId id="2147485839" r:id="rId9"/>
    <p:sldLayoutId id="2147485840" r:id="rId10"/>
    <p:sldLayoutId id="2147485841" r:id="rId11"/>
  </p:sldLayoutIdLst>
  <p:transition spd="med">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AE7FAC-2499-4393-81A5-6D8EC92DFC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2" r:id="rId1"/>
    <p:sldLayoutId id="2147485789" r:id="rId2"/>
    <p:sldLayoutId id="2147485790" r:id="rId3"/>
    <p:sldLayoutId id="2147485791" r:id="rId4"/>
    <p:sldLayoutId id="2147485792" r:id="rId5"/>
    <p:sldLayoutId id="2147485793" r:id="rId6"/>
    <p:sldLayoutId id="2147485794" r:id="rId7"/>
    <p:sldLayoutId id="2147485795" r:id="rId8"/>
    <p:sldLayoutId id="2147485796" r:id="rId9"/>
    <p:sldLayoutId id="2147485797" r:id="rId10"/>
    <p:sldLayoutId id="2147485798" r:id="rId11"/>
    <p:sldLayoutId id="2147485799" r:id="rId12"/>
    <p:sldLayoutId id="2147485800" r:id="rId13"/>
    <p:sldLayoutId id="2147485801"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6521F4-6A6C-469F-9B31-4A4207EBB3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3" r:id="rId1"/>
    <p:sldLayoutId id="2147485802" r:id="rId2"/>
    <p:sldLayoutId id="2147485803" r:id="rId3"/>
    <p:sldLayoutId id="2147485804" r:id="rId4"/>
    <p:sldLayoutId id="2147485805" r:id="rId5"/>
    <p:sldLayoutId id="2147485806" r:id="rId6"/>
    <p:sldLayoutId id="2147485807" r:id="rId7"/>
    <p:sldLayoutId id="2147485808" r:id="rId8"/>
    <p:sldLayoutId id="2147485809" r:id="rId9"/>
    <p:sldLayoutId id="2147485810" r:id="rId10"/>
    <p:sldLayoutId id="2147485811" r:id="rId11"/>
    <p:sldLayoutId id="2147485812" r:id="rId12"/>
    <p:sldLayoutId id="2147485813" r:id="rId13"/>
    <p:sldLayoutId id="2147485814"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smtClean="0">
              <a:solidFill>
                <a:srgbClr val="000000"/>
              </a:solidFill>
            </a:endParaRPr>
          </a:p>
        </p:txBody>
      </p:sp>
      <p:pic>
        <p:nvPicPr>
          <p:cNvPr id="1028" name="Picture 7" descr="雅典神庙"/>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516345"/>
      </p:ext>
    </p:extLst>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 id="2147485893" r:id="rId13"/>
    <p:sldLayoutId id="2147485895" r:id="rId14"/>
    <p:sldLayoutId id="2147485896" r:id="rId15"/>
    <p:sldLayoutId id="2147485897" r:id="rId16"/>
    <p:sldLayoutId id="2147485898" r:id="rId17"/>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6.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10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56.xml"/></Relationships>
</file>

<file path=ppt/slides/_rels/slide10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5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1.xml"/></Relationships>
</file>

<file path=ppt/slides/_rels/slide10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6.xml"/></Relationships>
</file>

<file path=ppt/slides/_rels/slide10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6.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6.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6.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0.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6.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6.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6.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6.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6.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6.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6.xml"/><Relationship Id="rId1" Type="http://schemas.openxmlformats.org/officeDocument/2006/relationships/vmlDrawing" Target="../drawings/vmlDrawing11.vml"/><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6.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6.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9.xml"/><Relationship Id="rId1" Type="http://schemas.openxmlformats.org/officeDocument/2006/relationships/vmlDrawing" Target="../drawings/vmlDrawing14.v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6.xml"/><Relationship Id="rId1" Type="http://schemas.openxmlformats.org/officeDocument/2006/relationships/vmlDrawing" Target="../drawings/vmlDrawing15.vml"/><Relationship Id="rId4" Type="http://schemas.openxmlformats.org/officeDocument/2006/relationships/image" Target="../media/image50.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6.xml"/><Relationship Id="rId1" Type="http://schemas.openxmlformats.org/officeDocument/2006/relationships/vmlDrawing" Target="../drawings/vmlDrawing16.vml"/><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56.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56.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6.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5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ctrTitle"/>
          </p:nvPr>
        </p:nvSpPr>
        <p:spPr>
          <a:xfrm>
            <a:off x="842316" y="2060848"/>
            <a:ext cx="8316913" cy="2123658"/>
          </a:xfrm>
        </p:spPr>
        <p:txBody>
          <a:bodyPr/>
          <a:lstStyle/>
          <a:p>
            <a:pPr eaLnBrk="1" hangingPunct="1"/>
            <a:r>
              <a:rPr lang="en-US" altLang="zh-CN" dirty="0" smtClean="0"/>
              <a:t>Ch2-2</a:t>
            </a:r>
            <a:br>
              <a:rPr lang="en-US" altLang="zh-CN" dirty="0" smtClean="0"/>
            </a:br>
            <a:r>
              <a:rPr lang="en-US" altLang="zh-CN" dirty="0" smtClean="0"/>
              <a:t>How to improve the </a:t>
            </a:r>
            <a:br>
              <a:rPr lang="en-US" altLang="zh-CN" dirty="0" smtClean="0"/>
            </a:br>
            <a:r>
              <a:rPr lang="en-US" altLang="zh-CN" dirty="0" smtClean="0"/>
              <a:t>performance of</a:t>
            </a:r>
            <a:br>
              <a:rPr lang="en-US" altLang="zh-CN" dirty="0" smtClean="0"/>
            </a:br>
            <a:r>
              <a:rPr lang="en-US" altLang="zh-CN" dirty="0" smtClean="0"/>
              <a:t>Memory hierarchy</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403648" y="0"/>
            <a:ext cx="7489527" cy="1143000"/>
          </a:xfrm>
        </p:spPr>
        <p:txBody>
          <a:bodyPr/>
          <a:lstStyle/>
          <a:p>
            <a:r>
              <a:rPr lang="en-US" altLang="zh-CN" sz="2800" dirty="0">
                <a:solidFill>
                  <a:srgbClr val="0000FF"/>
                </a:solidFill>
              </a:rPr>
              <a:t>1</a:t>
            </a:r>
            <a:r>
              <a:rPr lang="en-US" altLang="zh-CN" sz="2800" baseline="30000" dirty="0">
                <a:solidFill>
                  <a:srgbClr val="0000FF"/>
                </a:solidFill>
              </a:rPr>
              <a:t>st</a:t>
            </a:r>
            <a:r>
              <a:rPr lang="en-US" altLang="zh-CN" sz="2800" dirty="0"/>
              <a:t> Improving DRAM Performance</a:t>
            </a:r>
            <a:br>
              <a:rPr lang="en-US" altLang="zh-CN" sz="2800" dirty="0"/>
            </a:br>
            <a:r>
              <a:rPr lang="en-US" altLang="zh-CN" sz="2800" dirty="0"/>
              <a:t> </a:t>
            </a:r>
            <a:r>
              <a:rPr lang="en-US" sz="2800" dirty="0">
                <a:solidFill>
                  <a:srgbClr val="0000FF"/>
                </a:solidFil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t>Timing signals that allow repeated accesses to the row buffer </a:t>
            </a:r>
            <a:r>
              <a:rPr lang="en-US" sz="2400">
                <a:solidFill>
                  <a:srgbClr val="0000FF"/>
                </a:solidFill>
              </a:rPr>
              <a:t>(page)</a:t>
            </a:r>
            <a:r>
              <a:rPr lang="en-US" sz="2400">
                <a:solidFill>
                  <a:schemeClr val="hlink"/>
                </a:solidFill>
              </a:rPr>
              <a:t> </a:t>
            </a:r>
            <a:r>
              <a:rPr lang="en-US" sz="2400"/>
              <a:t>without another row access time</a:t>
            </a:r>
          </a:p>
          <a:p>
            <a:pPr>
              <a:lnSpc>
                <a:spcPct val="90000"/>
              </a:lnSpc>
            </a:pPr>
            <a:r>
              <a:rPr lang="en-US" sz="2400"/>
              <a:t> Such a buffer comes naturally, as each array will buffer 1024 to 2048 bits for each access.</a:t>
            </a:r>
            <a:r>
              <a:rPr lang="en-US" sz="2800" b="1"/>
              <a:t> </a:t>
            </a:r>
            <a:endParaRPr lang="en-US" sz="2800"/>
          </a:p>
          <a:p>
            <a:pPr>
              <a:lnSpc>
                <a:spcPct val="90000"/>
              </a:lnSpc>
            </a:pPr>
            <a:r>
              <a:rPr lang="en-US" sz="2400">
                <a:solidFill>
                  <a:srgbClr val="0000FF"/>
                </a:solidFill>
              </a:rPr>
              <a:t>Page</a:t>
            </a:r>
            <a:r>
              <a:rPr lang="en-US" sz="2400"/>
              <a:t>: </a:t>
            </a:r>
            <a:r>
              <a:rPr lang="en-US" sz="2400">
                <a:solidFill>
                  <a:srgbClr val="0000FF"/>
                </a:solidFill>
              </a:rPr>
              <a:t>All bits on the same ROW (Spatial Locality)</a:t>
            </a:r>
          </a:p>
          <a:p>
            <a:pPr lvl="1">
              <a:lnSpc>
                <a:spcPct val="90000"/>
              </a:lnSpc>
            </a:pPr>
            <a:r>
              <a:rPr lang="en-US" sz="2400"/>
              <a:t>Don</a:t>
            </a:r>
            <a:r>
              <a:rPr lang="en-US" sz="2400">
                <a:latin typeface="Comic Sans MS"/>
              </a:rPr>
              <a:t>’</a:t>
            </a:r>
            <a:r>
              <a:rPr lang="en-US" sz="2400"/>
              <a:t>t need to wait for wordline to recharge</a:t>
            </a:r>
          </a:p>
          <a:p>
            <a:pPr lvl="1">
              <a:lnSpc>
                <a:spcPct val="90000"/>
              </a:lnSpc>
            </a:pPr>
            <a:r>
              <a:rPr lang="en-US" sz="2400"/>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spid="_x0000_s189448" name="位图图像" r:id="rId3" imgW="6386113" imgH="1280271" progId="PBrush">
                  <p:embed/>
                </p:oleObj>
              </mc:Choice>
              <mc:Fallback>
                <p:oleObj name="位图图像" r:id="rId3" imgW="6386113" imgH="12802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39043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r>
              <a:rPr lang="en-US" altLang="zh-CN" smtClean="0"/>
              <a:t>Example cont.: </a:t>
            </a:r>
            <a:br>
              <a:rPr lang="en-US" altLang="zh-CN" smtClean="0"/>
            </a:br>
            <a:r>
              <a:rPr lang="en-US" altLang="zh-CN" smtClean="0"/>
              <a:t>Compiler-controlled prefetch</a:t>
            </a:r>
          </a:p>
        </p:txBody>
      </p:sp>
      <p:sp>
        <p:nvSpPr>
          <p:cNvPr id="175107" name="Rectangle 3"/>
          <p:cNvSpPr>
            <a:spLocks noGrp="1" noRot="1" noChangeArrowheads="1"/>
          </p:cNvSpPr>
          <p:nvPr>
            <p:ph idx="1"/>
          </p:nvPr>
        </p:nvSpPr>
        <p:spPr>
          <a:xfrm>
            <a:off x="369606" y="1052736"/>
            <a:ext cx="8748712" cy="5328592"/>
          </a:xfrm>
        </p:spPr>
        <p:txBody>
          <a:bodyPr/>
          <a:lstStyle/>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(j=0; j&lt;100; j=j+1</a:t>
            </a:r>
            <a:r>
              <a:rPr lang="en-US" altLang="zh-CN" sz="2000" dirty="0" smtClean="0">
                <a:latin typeface="Comic Sans MS" panose="030F0702030302020204" pitchFamily="66" charset="0"/>
              </a:rPr>
              <a:t>){                         9 cycles / iteration</a:t>
            </a:r>
            <a:endParaRPr lang="en-US" altLang="zh-CN" sz="2000"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(b[j+7][0]);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(a[0][j+7]);</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a[0][j]=b[j][0]*b [j+1][0];};      	</a:t>
            </a:r>
            <a:r>
              <a:rPr lang="en-US" altLang="zh-CN" sz="2000" dirty="0" smtClean="0">
                <a:solidFill>
                  <a:srgbClr val="0000FF"/>
                </a:solidFill>
                <a:latin typeface="Comic Sans MS" panose="030F0702030302020204" pitchFamily="66" charset="0"/>
              </a:rPr>
              <a:t>7 misses for b</a:t>
            </a:r>
          </a:p>
          <a:p>
            <a:pPr eaLnBrk="1" hangingPunct="1">
              <a:lnSpc>
                <a:spcPct val="90000"/>
              </a:lnSpc>
              <a:buFont typeface="Wingdings" panose="05000000000000000000" pitchFamily="2" charset="2"/>
              <a:buNone/>
            </a:pPr>
            <a:r>
              <a:rPr lang="en-US" altLang="zh-CN" sz="2000" dirty="0" smtClean="0">
                <a:solidFill>
                  <a:srgbClr val="0000FF"/>
                </a:solidFill>
                <a:latin typeface="Comic Sans MS" panose="030F0702030302020204" pitchFamily="66" charset="0"/>
              </a:rPr>
              <a:t>							4 misses for a</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(I=1; I&lt;3; I=I+1</a:t>
            </a:r>
            <a:r>
              <a:rPr lang="en-US" altLang="zh-CN" sz="2000" dirty="0" smtClean="0">
                <a:latin typeface="Comic Sans MS" panose="030F0702030302020204" pitchFamily="66" charset="0"/>
              </a:rPr>
              <a:t>)                             8 cycles / iteration</a:t>
            </a:r>
            <a:endParaRPr lang="en-US" altLang="zh-CN" sz="2000"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][j+7]);</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][j]=b[j][0]*b [j+1][0];};</a:t>
            </a:r>
            <a:r>
              <a:rPr lang="en-US" altLang="zh-CN" sz="2000" dirty="0" smtClean="0">
                <a:solidFill>
                  <a:srgbClr val="0000FF"/>
                </a:solidFill>
                <a:latin typeface="Comic Sans MS" panose="030F0702030302020204" pitchFamily="66" charset="0"/>
              </a:rPr>
              <a:t>4 misses for a[1][j]</a:t>
            </a:r>
          </a:p>
          <a:p>
            <a:pPr eaLnBrk="1" hangingPunct="1">
              <a:lnSpc>
                <a:spcPct val="90000"/>
              </a:lnSpc>
              <a:buFont typeface="Wingdings" panose="05000000000000000000" pitchFamily="2" charset="2"/>
              <a:buNone/>
            </a:pPr>
            <a:r>
              <a:rPr lang="en-US" altLang="zh-CN" sz="2000" dirty="0" smtClean="0">
                <a:solidFill>
                  <a:srgbClr val="0000FF"/>
                </a:solidFill>
                <a:latin typeface="Comic Sans MS" panose="030F0702030302020204" pitchFamily="66" charset="0"/>
              </a:rPr>
              <a:t>                                                   4 misses for a[2][j]</a:t>
            </a:r>
          </a:p>
          <a:p>
            <a:pPr eaLnBrk="1" hangingPunct="1">
              <a:lnSpc>
                <a:spcPct val="90000"/>
              </a:lnSpc>
              <a:buFont typeface="Wingdings" panose="05000000000000000000" pitchFamily="2" charset="2"/>
              <a:buNone/>
            </a:pPr>
            <a:r>
              <a:rPr lang="en-US" altLang="zh-CN" sz="2000" dirty="0" smtClean="0">
                <a:solidFill>
                  <a:srgbClr val="0000FF"/>
                </a:solidFill>
              </a:rPr>
              <a:t>Total:  19 misses</a:t>
            </a:r>
          </a:p>
          <a:p>
            <a:pPr eaLnBrk="1" hangingPunct="1">
              <a:lnSpc>
                <a:spcPct val="90000"/>
              </a:lnSpc>
              <a:buFont typeface="Wingdings" panose="05000000000000000000" pitchFamily="2" charset="2"/>
              <a:buNone/>
            </a:pPr>
            <a:r>
              <a:rPr lang="en-US" altLang="zh-CN" sz="2000" dirty="0" smtClean="0">
                <a:solidFill>
                  <a:srgbClr val="0000FF"/>
                </a:solidFill>
              </a:rPr>
              <a:t>save 232 cache misses at the price of 400 </a:t>
            </a:r>
            <a:r>
              <a:rPr lang="en-US" altLang="zh-CN" sz="2000" dirty="0" err="1" smtClean="0">
                <a:solidFill>
                  <a:srgbClr val="0000FF"/>
                </a:solidFill>
              </a:rPr>
              <a:t>prefetch</a:t>
            </a:r>
            <a:r>
              <a:rPr lang="en-US" altLang="zh-CN" sz="2000" dirty="0" smtClean="0">
                <a:solidFill>
                  <a:srgbClr val="0000FF"/>
                </a:solidFill>
              </a:rPr>
              <a:t> instructions</a:t>
            </a:r>
            <a:r>
              <a:rPr lang="en-US" altLang="zh-CN" sz="2000" dirty="0" smtClean="0">
                <a:solidFill>
                  <a:srgbClr val="0000FF"/>
                </a:solidFill>
              </a:rPr>
              <a:t>.</a:t>
            </a:r>
          </a:p>
          <a:p>
            <a:pPr eaLnBrk="1" hangingPunct="1">
              <a:lnSpc>
                <a:spcPct val="90000"/>
              </a:lnSpc>
              <a:buFont typeface="Wingdings" panose="05000000000000000000" pitchFamily="2" charset="2"/>
              <a:buNone/>
            </a:pPr>
            <a:endParaRPr lang="en-US" altLang="zh-CN" dirty="0">
              <a:solidFill>
                <a:srgbClr val="0000FF"/>
              </a:solidFill>
            </a:endParaRPr>
          </a:p>
          <a:p>
            <a:pPr eaLnBrk="1" hangingPunct="1">
              <a:lnSpc>
                <a:spcPct val="90000"/>
              </a:lnSpc>
              <a:buFont typeface="Wingdings" panose="05000000000000000000" pitchFamily="2" charset="2"/>
              <a:buNone/>
            </a:pPr>
            <a:r>
              <a:rPr lang="en-US" altLang="zh-CN" sz="2400" dirty="0" smtClean="0">
                <a:solidFill>
                  <a:srgbClr val="0000FF"/>
                </a:solidFill>
              </a:rPr>
              <a:t>Performance: </a:t>
            </a:r>
            <a:r>
              <a:rPr lang="en-US" altLang="zh-CN" dirty="0"/>
              <a:t>1</a:t>
            </a:r>
            <a:r>
              <a:rPr lang="en-US" altLang="zh-CN" sz="2400" dirty="0" smtClean="0"/>
              <a:t>00 * 9 + 200</a:t>
            </a:r>
            <a:r>
              <a:rPr lang="zh-CN" altLang="en-US" sz="2400" dirty="0" smtClean="0"/>
              <a:t>* </a:t>
            </a:r>
            <a:r>
              <a:rPr lang="en-US" altLang="zh-CN" sz="2400" dirty="0" smtClean="0"/>
              <a:t>8 + 19 </a:t>
            </a:r>
            <a:r>
              <a:rPr lang="zh-CN" altLang="en-US" sz="2400" dirty="0" smtClean="0"/>
              <a:t>*</a:t>
            </a:r>
            <a:r>
              <a:rPr lang="en-US" altLang="zh-CN" sz="2400" dirty="0" smtClean="0"/>
              <a:t>100 = 4400 cycles</a:t>
            </a:r>
            <a:endParaRPr lang="en-US" altLang="zh-CN" sz="2400" dirty="0" smtClean="0"/>
          </a:p>
        </p:txBody>
      </p:sp>
    </p:spTree>
    <p:extLst>
      <p:ext uri="{BB962C8B-B14F-4D97-AF65-F5344CB8AC3E}">
        <p14:creationId xmlns:p14="http://schemas.microsoft.com/office/powerpoint/2010/main" val="2364667780"/>
      </p:ext>
    </p:extLst>
  </p:cSld>
  <p:clrMapOvr>
    <a:masterClrMapping/>
  </p:clrMapOvr>
  <p:transition spd="slow">
    <p:pull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09677"/>
            <a:ext cx="7489527"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791528" y="908720"/>
            <a:ext cx="8352283" cy="5832648"/>
          </a:xfrm>
        </p:spPr>
        <p:txBody>
          <a:bodyPr/>
          <a:lstStyle/>
          <a:p>
            <a:pPr>
              <a:lnSpc>
                <a:spcPct val="90000"/>
              </a:lnSpc>
            </a:pPr>
            <a:r>
              <a:rPr lang="en-US" altLang="zh-CN" dirty="0" smtClean="0"/>
              <a:t>HBM</a:t>
            </a:r>
            <a:r>
              <a:rPr lang="zh-CN" altLang="en-US" dirty="0" smtClean="0"/>
              <a:t>： </a:t>
            </a:r>
            <a:r>
              <a:rPr lang="en-US" altLang="zh-CN" dirty="0"/>
              <a:t>H</a:t>
            </a:r>
            <a:r>
              <a:rPr lang="en-US" altLang="zh-CN" dirty="0" smtClean="0"/>
              <a:t>igh</a:t>
            </a:r>
            <a:r>
              <a:rPr lang="zh-CN" altLang="en-US" dirty="0" smtClean="0"/>
              <a:t> </a:t>
            </a:r>
            <a:r>
              <a:rPr lang="en-US" altLang="zh-CN" dirty="0"/>
              <a:t>B</a:t>
            </a:r>
            <a:r>
              <a:rPr lang="en-US" altLang="zh-CN" dirty="0" smtClean="0"/>
              <a:t>andwidth Memory  </a:t>
            </a:r>
            <a:endParaRPr lang="en-US" dirty="0" smtClean="0"/>
          </a:p>
          <a:p>
            <a:pPr>
              <a:lnSpc>
                <a:spcPct val="90000"/>
              </a:lnSpc>
            </a:pPr>
            <a:r>
              <a:rPr lang="en-US" altLang="zh-CN" dirty="0" smtClean="0"/>
              <a:t>Build massive L4 cache (</a:t>
            </a:r>
            <a:r>
              <a:rPr lang="en-US" altLang="zh-CN" dirty="0"/>
              <a:t>128 </a:t>
            </a:r>
            <a:r>
              <a:rPr lang="en-US" altLang="zh-CN" dirty="0" err="1"/>
              <a:t>MiB</a:t>
            </a:r>
            <a:r>
              <a:rPr lang="en-US" altLang="zh-CN" dirty="0"/>
              <a:t> to </a:t>
            </a:r>
            <a:r>
              <a:rPr lang="en-US" altLang="zh-CN" dirty="0" smtClean="0"/>
              <a:t>1GiB) using DRAMs</a:t>
            </a:r>
            <a:endParaRPr lang="en-US" dirty="0" smtClean="0"/>
          </a:p>
          <a:p>
            <a:pPr>
              <a:lnSpc>
                <a:spcPct val="90000"/>
              </a:lnSpc>
            </a:pPr>
            <a:endParaRPr lang="en-US" sz="2000" dirty="0" smtClean="0"/>
          </a:p>
          <a:p>
            <a:pPr>
              <a:lnSpc>
                <a:spcPct val="90000"/>
              </a:lnSpc>
            </a:pPr>
            <a:r>
              <a:rPr lang="en-US" altLang="zh-CN" dirty="0"/>
              <a:t>Smaller blocks require substantial huge tag storage</a:t>
            </a:r>
          </a:p>
          <a:p>
            <a:pPr>
              <a:lnSpc>
                <a:spcPct val="90000"/>
              </a:lnSpc>
            </a:pPr>
            <a:endParaRPr lang="en-US" sz="2800" dirty="0" smtClean="0"/>
          </a:p>
          <a:p>
            <a:pPr>
              <a:lnSpc>
                <a:spcPct val="90000"/>
              </a:lnSpc>
            </a:pPr>
            <a:r>
              <a:rPr lang="en-US" dirty="0" smtClean="0"/>
              <a:t>Problems for Large block size </a:t>
            </a:r>
          </a:p>
          <a:p>
            <a:pPr lvl="1">
              <a:lnSpc>
                <a:spcPct val="90000"/>
              </a:lnSpc>
            </a:pPr>
            <a:r>
              <a:rPr lang="en-US" altLang="zh-CN" dirty="0" err="1" smtClean="0"/>
              <a:t>unneed</a:t>
            </a:r>
            <a:r>
              <a:rPr lang="en-US" altLang="zh-CN" dirty="0" smtClean="0"/>
              <a:t> contents,   </a:t>
            </a:r>
            <a:r>
              <a:rPr lang="en-US" dirty="0" smtClean="0"/>
              <a:t>inefficient </a:t>
            </a:r>
            <a:r>
              <a:rPr lang="en-US" altLang="zh-CN" dirty="0"/>
              <a:t>transferring</a:t>
            </a:r>
            <a:r>
              <a:rPr lang="en-US" dirty="0" smtClean="0"/>
              <a:t>  </a:t>
            </a:r>
          </a:p>
          <a:p>
            <a:pPr lvl="1">
              <a:lnSpc>
                <a:spcPct val="90000"/>
              </a:lnSpc>
            </a:pPr>
            <a:r>
              <a:rPr lang="en-US" sz="2000" dirty="0" smtClean="0"/>
              <a:t>More conflict and consistency misses</a:t>
            </a:r>
            <a:endParaRPr lang="en-US" sz="2000" dirty="0" smtClean="0"/>
          </a:p>
          <a:p>
            <a:pPr>
              <a:lnSpc>
                <a:spcPct val="90000"/>
              </a:lnSpc>
            </a:pPr>
            <a:endParaRPr lang="en-US" sz="1200" dirty="0" smtClean="0"/>
          </a:p>
          <a:p>
            <a:pPr>
              <a:lnSpc>
                <a:spcPct val="90000"/>
              </a:lnSpc>
            </a:pPr>
            <a:r>
              <a:rPr lang="en-US" sz="2800" dirty="0" smtClean="0"/>
              <a:t>One </a:t>
            </a:r>
            <a:r>
              <a:rPr lang="en-US" sz="2800" dirty="0" smtClean="0"/>
              <a:t>approach (L-H):</a:t>
            </a:r>
          </a:p>
          <a:p>
            <a:pPr lvl="1">
              <a:lnSpc>
                <a:spcPct val="90000"/>
              </a:lnSpc>
            </a:pPr>
            <a:r>
              <a:rPr lang="en-US" sz="2400" dirty="0" smtClean="0"/>
              <a:t>Each SDRAM row is a block index</a:t>
            </a:r>
          </a:p>
          <a:p>
            <a:pPr lvl="1">
              <a:lnSpc>
                <a:spcPct val="90000"/>
              </a:lnSpc>
            </a:pPr>
            <a:r>
              <a:rPr lang="en-US" sz="2400" dirty="0" smtClean="0"/>
              <a:t>Each row contains set of tags and 29 data segments</a:t>
            </a:r>
          </a:p>
          <a:p>
            <a:pPr lvl="1">
              <a:lnSpc>
                <a:spcPct val="90000"/>
              </a:lnSpc>
            </a:pPr>
            <a:r>
              <a:rPr lang="en-US" sz="2400" dirty="0" smtClean="0"/>
              <a:t>29-set associative</a:t>
            </a:r>
          </a:p>
          <a:p>
            <a:pPr lvl="1">
              <a:lnSpc>
                <a:spcPct val="90000"/>
              </a:lnSpc>
            </a:pPr>
            <a:r>
              <a:rPr lang="en-US" sz="2400" dirty="0" smtClean="0"/>
              <a:t>Hit requires a CAS</a:t>
            </a:r>
          </a:p>
          <a:p>
            <a:pPr lvl="1">
              <a:lnSpc>
                <a:spcPct val="90000"/>
              </a:lnSpc>
            </a:pPr>
            <a:endParaRPr lang="en-US" sz="2400" dirty="0" smtClean="0"/>
          </a:p>
        </p:txBody>
      </p:sp>
      <p:sp>
        <p:nvSpPr>
          <p:cNvPr id="2" name="文本框 1"/>
          <p:cNvSpPr txBox="1"/>
          <p:nvPr/>
        </p:nvSpPr>
        <p:spPr>
          <a:xfrm>
            <a:off x="1319393" y="2420888"/>
            <a:ext cx="692501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smtClean="0"/>
              <a:t>block size: 64B/</a:t>
            </a:r>
            <a:r>
              <a:rPr lang="en-US" altLang="zh-CN" sz="1800" dirty="0" smtClean="0">
                <a:solidFill>
                  <a:srgbClr val="FF0000"/>
                </a:solidFill>
              </a:rPr>
              <a:t>4KB</a:t>
            </a:r>
            <a:r>
              <a:rPr lang="en-US" altLang="zh-CN" sz="1800" dirty="0" smtClean="0"/>
              <a:t>;        Block number:2</a:t>
            </a:r>
            <a:r>
              <a:rPr lang="en-US" altLang="zh-CN" sz="1800" baseline="30000" dirty="0" smtClean="0"/>
              <a:t>24</a:t>
            </a:r>
            <a:r>
              <a:rPr lang="en-US" altLang="zh-CN" sz="1800" dirty="0" smtClean="0"/>
              <a:t>/</a:t>
            </a:r>
            <a:r>
              <a:rPr lang="en-US" altLang="zh-CN" sz="1800" dirty="0" smtClean="0">
                <a:solidFill>
                  <a:srgbClr val="FF0000"/>
                </a:solidFill>
              </a:rPr>
              <a:t>2</a:t>
            </a:r>
            <a:r>
              <a:rPr lang="en-US" altLang="zh-CN" sz="1800" baseline="30000" dirty="0" smtClean="0">
                <a:solidFill>
                  <a:srgbClr val="FF0000"/>
                </a:solidFill>
              </a:rPr>
              <a:t>18</a:t>
            </a:r>
            <a:r>
              <a:rPr lang="en-US" altLang="zh-CN" sz="1800" baseline="30000" dirty="0" smtClean="0"/>
              <a:t>  </a:t>
            </a:r>
            <a:r>
              <a:rPr lang="en-US" altLang="zh-CN" sz="1800" dirty="0" smtClean="0"/>
              <a:t>;       16M/</a:t>
            </a:r>
            <a:r>
              <a:rPr lang="en-US" altLang="zh-CN" sz="1800" dirty="0" smtClean="0">
                <a:solidFill>
                  <a:srgbClr val="FF0000"/>
                </a:solidFill>
              </a:rPr>
              <a:t>256K</a:t>
            </a:r>
          </a:p>
        </p:txBody>
      </p:sp>
    </p:spTree>
    <p:extLst>
      <p:ext uri="{BB962C8B-B14F-4D97-AF65-F5344CB8AC3E}">
        <p14:creationId xmlns:p14="http://schemas.microsoft.com/office/powerpoint/2010/main" val="38037015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755576" y="1268760"/>
            <a:ext cx="7776219" cy="5111774"/>
          </a:xfrm>
        </p:spPr>
        <p:txBody>
          <a:bodyPr/>
          <a:lstStyle/>
          <a:p>
            <a:pPr>
              <a:lnSpc>
                <a:spcPct val="90000"/>
              </a:lnSpc>
            </a:pPr>
            <a:r>
              <a:rPr lang="en-US" sz="2800" dirty="0" smtClean="0"/>
              <a:t>Another approach (Alloy cache):</a:t>
            </a:r>
          </a:p>
          <a:p>
            <a:pPr lvl="1">
              <a:lnSpc>
                <a:spcPct val="90000"/>
              </a:lnSpc>
            </a:pPr>
            <a:r>
              <a:rPr lang="en-US" sz="2400" dirty="0" smtClean="0"/>
              <a:t>Mold tag and data together</a:t>
            </a:r>
          </a:p>
          <a:p>
            <a:pPr lvl="1">
              <a:lnSpc>
                <a:spcPct val="90000"/>
              </a:lnSpc>
            </a:pPr>
            <a:r>
              <a:rPr lang="en-US" sz="2400" dirty="0" smtClean="0"/>
              <a:t>Use direct mapped</a:t>
            </a:r>
          </a:p>
          <a:p>
            <a:pPr lvl="1">
              <a:lnSpc>
                <a:spcPct val="90000"/>
              </a:lnSpc>
            </a:pPr>
            <a:endParaRPr lang="en-US" sz="2400" dirty="0" smtClean="0"/>
          </a:p>
          <a:p>
            <a:pPr>
              <a:lnSpc>
                <a:spcPct val="90000"/>
              </a:lnSpc>
            </a:pPr>
            <a:r>
              <a:rPr lang="en-US" sz="2800" dirty="0" smtClean="0"/>
              <a:t>Both schemes require two DRAM accesses for misses</a:t>
            </a:r>
          </a:p>
          <a:p>
            <a:pPr lvl="1">
              <a:lnSpc>
                <a:spcPct val="90000"/>
              </a:lnSpc>
            </a:pPr>
            <a:r>
              <a:rPr lang="en-US" sz="2400" dirty="0" smtClean="0"/>
              <a:t>Two solutions:</a:t>
            </a:r>
          </a:p>
          <a:p>
            <a:pPr lvl="2">
              <a:lnSpc>
                <a:spcPct val="90000"/>
              </a:lnSpc>
            </a:pPr>
            <a:r>
              <a:rPr lang="en-US" sz="2000" dirty="0" smtClean="0"/>
              <a:t>Use map to keep track of blocks</a:t>
            </a:r>
          </a:p>
          <a:p>
            <a:pPr lvl="2">
              <a:lnSpc>
                <a:spcPct val="90000"/>
              </a:lnSpc>
            </a:pPr>
            <a:r>
              <a:rPr lang="en-US" sz="2000" dirty="0" smtClean="0"/>
              <a:t>Predict likely misses</a:t>
            </a:r>
          </a:p>
        </p:txBody>
      </p:sp>
    </p:spTree>
    <p:extLst>
      <p:ext uri="{BB962C8B-B14F-4D97-AF65-F5344CB8AC3E}">
        <p14:creationId xmlns:p14="http://schemas.microsoft.com/office/powerpoint/2010/main" val="3142038904"/>
      </p:ext>
    </p:extLst>
  </p:cSld>
  <p:clrMapOvr>
    <a:masterClrMapping/>
  </p:clrMapOvr>
  <p:transition spd="slow">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pic>
        <p:nvPicPr>
          <p:cNvPr id="4" name="Picture 3"/>
          <p:cNvPicPr>
            <a:picLocks noChangeAspect="1"/>
          </p:cNvPicPr>
          <p:nvPr/>
        </p:nvPicPr>
        <p:blipFill>
          <a:blip r:embed="rId3"/>
          <a:stretch>
            <a:fillRect/>
          </a:stretch>
        </p:blipFill>
        <p:spPr>
          <a:xfrm>
            <a:off x="683568" y="980728"/>
            <a:ext cx="7920880" cy="5222229"/>
          </a:xfrm>
          <a:prstGeom prst="rect">
            <a:avLst/>
          </a:prstGeom>
        </p:spPr>
      </p:pic>
    </p:spTree>
    <p:extLst>
      <p:ext uri="{BB962C8B-B14F-4D97-AF65-F5344CB8AC3E}">
        <p14:creationId xmlns:p14="http://schemas.microsoft.com/office/powerpoint/2010/main" val="634618786"/>
      </p:ext>
    </p:extLst>
  </p:cSld>
  <p:clrMapOvr>
    <a:masterClrMapping/>
  </p:clrMapOvr>
  <p:transition spd="slow">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Summary</a:t>
            </a:r>
            <a:endParaRPr lang="en-AU" dirty="0"/>
          </a:p>
        </p:txBody>
      </p:sp>
      <p:pic>
        <p:nvPicPr>
          <p:cNvPr id="2" name="Picture 1"/>
          <p:cNvPicPr>
            <a:picLocks noChangeAspect="1"/>
          </p:cNvPicPr>
          <p:nvPr/>
        </p:nvPicPr>
        <p:blipFill>
          <a:blip r:embed="rId3"/>
          <a:stretch>
            <a:fillRect/>
          </a:stretch>
        </p:blipFill>
        <p:spPr>
          <a:xfrm>
            <a:off x="827584" y="836712"/>
            <a:ext cx="7383212" cy="5419749"/>
          </a:xfrm>
          <a:prstGeom prst="rect">
            <a:avLst/>
          </a:prstGeom>
        </p:spPr>
      </p:pic>
    </p:spTree>
    <p:extLst>
      <p:ext uri="{BB962C8B-B14F-4D97-AF65-F5344CB8AC3E}">
        <p14:creationId xmlns:p14="http://schemas.microsoft.com/office/powerpoint/2010/main" val="1871656352"/>
      </p:ext>
    </p:extLst>
  </p:cSld>
  <p:clrMapOvr>
    <a:masterClrMapping/>
  </p:clrMapOvr>
  <p:transition spd="slow">
    <p:pull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1259632" y="0"/>
            <a:ext cx="7408088" cy="1066800"/>
          </a:xfrm>
        </p:spPr>
        <p:txBody>
          <a:bodyPr/>
          <a:lstStyle/>
          <a:p>
            <a:r>
              <a:rPr lang="en-US" altLang="zh-CN" sz="3900" dirty="0"/>
              <a:t>Example: Alpha 21264 Memory Hierarchy</a:t>
            </a:r>
            <a:endParaRPr lang="en-US" altLang="zh-CN" sz="3900" b="1" dirty="0"/>
          </a:p>
        </p:txBody>
      </p:sp>
      <p:sp>
        <p:nvSpPr>
          <p:cNvPr id="99331" name="Rectangle 3"/>
          <p:cNvSpPr>
            <a:spLocks noGrp="1" noRot="1" noChangeArrowheads="1"/>
          </p:cNvSpPr>
          <p:nvPr>
            <p:ph idx="1"/>
          </p:nvPr>
        </p:nvSpPr>
        <p:spPr>
          <a:xfrm>
            <a:off x="152400" y="1371600"/>
            <a:ext cx="8686800" cy="4953000"/>
          </a:xfrm>
        </p:spPr>
        <p:txBody>
          <a:bodyPr/>
          <a:lstStyle/>
          <a:p>
            <a:pPr marL="381000" indent="-381000">
              <a:lnSpc>
                <a:spcPct val="90000"/>
              </a:lnSpc>
            </a:pPr>
            <a:r>
              <a:rPr lang="en-US" altLang="zh-CN" sz="2400" b="1">
                <a:latin typeface="Comic Sans MS" pitchFamily="66" charset="0"/>
              </a:rPr>
              <a:t>The 21264 is an </a:t>
            </a:r>
            <a:r>
              <a:rPr lang="en-US" altLang="zh-CN" sz="2400" b="1">
                <a:solidFill>
                  <a:srgbClr val="FF0000"/>
                </a:solidFill>
                <a:latin typeface="Comic Sans MS" pitchFamily="66" charset="0"/>
              </a:rPr>
              <a:t>out-of-order</a:t>
            </a:r>
            <a:r>
              <a:rPr lang="en-US" altLang="zh-CN" sz="2400" b="1">
                <a:latin typeface="Comic Sans MS" pitchFamily="66" charset="0"/>
              </a:rPr>
              <a:t> execution processor</a:t>
            </a:r>
            <a:r>
              <a:rPr lang="en-US" altLang="zh-CN" sz="2000">
                <a:latin typeface="Comic Sans MS" pitchFamily="66" charset="0"/>
              </a:rPr>
              <a:t> </a:t>
            </a:r>
          </a:p>
          <a:p>
            <a:pPr marL="762000" lvl="1" indent="-304800">
              <a:lnSpc>
                <a:spcPct val="90000"/>
              </a:lnSpc>
            </a:pPr>
            <a:r>
              <a:rPr lang="en-US" altLang="zh-CN" sz="2000">
                <a:latin typeface="Comic Sans MS" pitchFamily="66" charset="0"/>
              </a:rPr>
              <a:t> fetches up to </a:t>
            </a:r>
            <a:r>
              <a:rPr lang="en-US" altLang="zh-CN" sz="2000">
                <a:solidFill>
                  <a:srgbClr val="0000FF"/>
                </a:solidFill>
                <a:latin typeface="Comic Sans MS" pitchFamily="66" charset="0"/>
              </a:rPr>
              <a:t>4</a:t>
            </a:r>
            <a:r>
              <a:rPr lang="en-US" altLang="zh-CN" sz="2000">
                <a:latin typeface="Comic Sans MS" pitchFamily="66" charset="0"/>
              </a:rPr>
              <a:t> instructions per clock cycle and executes up to </a:t>
            </a:r>
            <a:r>
              <a:rPr lang="en-US" altLang="zh-CN" sz="2000">
                <a:solidFill>
                  <a:srgbClr val="0000FF"/>
                </a:solidFill>
                <a:latin typeface="Comic Sans MS" pitchFamily="66" charset="0"/>
              </a:rPr>
              <a:t>6</a:t>
            </a:r>
            <a:r>
              <a:rPr lang="en-US" altLang="zh-CN" sz="2000">
                <a:latin typeface="Comic Sans MS" pitchFamily="66" charset="0"/>
              </a:rPr>
              <a:t> instructions per clock cycle. </a:t>
            </a:r>
          </a:p>
          <a:p>
            <a:pPr marL="381000" indent="-381000">
              <a:lnSpc>
                <a:spcPct val="90000"/>
              </a:lnSpc>
            </a:pPr>
            <a:r>
              <a:rPr lang="en-US" altLang="zh-CN" sz="2400" b="1">
                <a:latin typeface="Comic Sans MS" pitchFamily="66" charset="0"/>
              </a:rPr>
              <a:t>virtual address</a:t>
            </a:r>
          </a:p>
          <a:p>
            <a:pPr marL="762000" lvl="1" indent="-304800">
              <a:lnSpc>
                <a:spcPct val="90000"/>
              </a:lnSpc>
            </a:pPr>
            <a:r>
              <a:rPr lang="en-US" altLang="zh-CN" sz="2000">
                <a:latin typeface="Comic Sans MS" pitchFamily="66" charset="0"/>
              </a:rPr>
              <a:t>48-bit virtual address and a 44-bit physical address </a:t>
            </a:r>
          </a:p>
          <a:p>
            <a:pPr marL="762000" lvl="1" indent="-304800">
              <a:lnSpc>
                <a:spcPct val="90000"/>
              </a:lnSpc>
              <a:buFont typeface="Wingdings" pitchFamily="2" charset="2"/>
              <a:buNone/>
            </a:pPr>
            <a:r>
              <a:rPr lang="en-US" altLang="zh-CN" sz="2000">
                <a:latin typeface="Comic Sans MS" pitchFamily="66" charset="0"/>
              </a:rPr>
              <a:t>     </a:t>
            </a:r>
            <a:r>
              <a:rPr lang="en-US" altLang="zh-CN" sz="2000">
                <a:solidFill>
                  <a:srgbClr val="0000FF"/>
                </a:solidFill>
                <a:latin typeface="Comic Sans MS" pitchFamily="66" charset="0"/>
              </a:rPr>
              <a:t>/</a:t>
            </a:r>
            <a:r>
              <a:rPr lang="en-US" altLang="zh-CN" sz="2000">
                <a:latin typeface="Comic Sans MS" pitchFamily="66" charset="0"/>
              </a:rPr>
              <a:t> </a:t>
            </a:r>
            <a:r>
              <a:rPr lang="en-US" altLang="zh-CN" sz="2000">
                <a:solidFill>
                  <a:srgbClr val="0000FF"/>
                </a:solidFill>
                <a:latin typeface="Comic Sans MS" pitchFamily="66" charset="0"/>
              </a:rPr>
              <a:t>43-bit virtual address and 41-bit physical; </a:t>
            </a:r>
          </a:p>
          <a:p>
            <a:pPr marL="762000" lvl="1" indent="-304800">
              <a:lnSpc>
                <a:spcPct val="90000"/>
              </a:lnSpc>
            </a:pPr>
            <a:r>
              <a:rPr lang="en-US" altLang="zh-CN" sz="2000">
                <a:latin typeface="Comic Sans MS" pitchFamily="66" charset="0"/>
              </a:rPr>
              <a:t>In either case, Alpha halves the physical address space, with the lower half for memory addresses and the upper half for I/O addresses.</a:t>
            </a:r>
          </a:p>
          <a:p>
            <a:pPr marL="381000" indent="-381000">
              <a:lnSpc>
                <a:spcPct val="90000"/>
              </a:lnSpc>
            </a:pPr>
            <a:r>
              <a:rPr lang="en-US" altLang="zh-CN" sz="2400" b="1">
                <a:latin typeface="Comic Sans MS" pitchFamily="66" charset="0"/>
              </a:rPr>
              <a:t>when the Alpha is turned on.</a:t>
            </a:r>
            <a:r>
              <a:rPr lang="en-US" altLang="zh-CN" sz="2000">
                <a:latin typeface="Comic Sans MS" pitchFamily="66" charset="0"/>
              </a:rPr>
              <a:t> </a:t>
            </a:r>
          </a:p>
          <a:p>
            <a:pPr marL="762000" lvl="1" indent="-304800">
              <a:lnSpc>
                <a:spcPct val="90000"/>
              </a:lnSpc>
            </a:pPr>
            <a:r>
              <a:rPr lang="en-US" altLang="zh-CN" sz="2000">
                <a:latin typeface="Comic Sans MS" pitchFamily="66" charset="0"/>
              </a:rPr>
              <a:t>Hardware on the chip loads the instruction cache serially from an external PROM. (16K instructions)</a:t>
            </a:r>
          </a:p>
          <a:p>
            <a:pPr marL="762000" lvl="1" indent="-304800">
              <a:lnSpc>
                <a:spcPct val="90000"/>
              </a:lnSpc>
            </a:pPr>
            <a:r>
              <a:rPr lang="en-US" altLang="zh-CN" sz="2000">
                <a:latin typeface="Comic Sans MS" pitchFamily="66" charset="0"/>
              </a:rPr>
              <a:t>The same serial interface (and PROM) also loads configuration information that specifies L2 cache speed/timing, system port speed/timing, and much other information necessary</a:t>
            </a:r>
          </a:p>
        </p:txBody>
      </p:sp>
    </p:spTree>
    <p:extLst>
      <p:ext uri="{BB962C8B-B14F-4D97-AF65-F5344CB8AC3E}">
        <p14:creationId xmlns:p14="http://schemas.microsoft.com/office/powerpoint/2010/main" val="1918648908"/>
      </p:ext>
    </p:extLst>
  </p:cSld>
  <p:clrMapOvr>
    <a:masterClrMapping/>
  </p:clrMapOvr>
  <p:transition spd="slow">
    <p:pull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b"/>
          <p:cNvPicPr>
            <a:picLocks noChangeAspect="1" noChangeArrowheads="1"/>
          </p:cNvPicPr>
          <p:nvPr/>
        </p:nvPicPr>
        <p:blipFill>
          <a:blip r:embed="rId2"/>
          <a:srcRect/>
          <a:stretch>
            <a:fillRect/>
          </a:stretch>
        </p:blipFill>
        <p:spPr bwMode="auto">
          <a:xfrm>
            <a:off x="1066800" y="0"/>
            <a:ext cx="7772400" cy="6858000"/>
          </a:xfrm>
          <a:prstGeom prst="rect">
            <a:avLst/>
          </a:prstGeom>
          <a:noFill/>
        </p:spPr>
      </p:pic>
    </p:spTree>
    <p:extLst>
      <p:ext uri="{BB962C8B-B14F-4D97-AF65-F5344CB8AC3E}">
        <p14:creationId xmlns:p14="http://schemas.microsoft.com/office/powerpoint/2010/main" val="3263035337"/>
      </p:ext>
    </p:extLst>
  </p:cSld>
  <p:clrMapOvr>
    <a:masterClrMapping/>
  </p:clrMapOvr>
  <p:transition spd="slow">
    <p:pull dir="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1043609" y="1268760"/>
            <a:ext cx="6912767" cy="4752528"/>
          </a:xfrm>
        </p:spPr>
        <p:txBody>
          <a:bodyPr/>
          <a:lstStyle/>
          <a:p>
            <a:r>
              <a:rPr lang="en-US" altLang="zh-CN" dirty="0" smtClean="0"/>
              <a:t>Cache / Memory</a:t>
            </a:r>
            <a:endParaRPr lang="en-US" altLang="zh-CN" dirty="0"/>
          </a:p>
          <a:p>
            <a:r>
              <a:rPr lang="en-US" altLang="zh-CN" dirty="0" smtClean="0"/>
              <a:t>L1 cache / L2 cache / L3 cache</a:t>
            </a:r>
          </a:p>
          <a:p>
            <a:r>
              <a:rPr lang="en-US" altLang="zh-CN" dirty="0" smtClean="0"/>
              <a:t>Memory /  Disk</a:t>
            </a:r>
          </a:p>
          <a:p>
            <a:r>
              <a:rPr lang="en-US" altLang="zh-CN" dirty="0" smtClean="0"/>
              <a:t>TLB  /  page table </a:t>
            </a:r>
          </a:p>
          <a:p>
            <a:endParaRPr lang="en-US" altLang="zh-CN" dirty="0" smtClean="0"/>
          </a:p>
          <a:p>
            <a:endParaRPr lang="zh-CN" altLang="en-US" dirty="0"/>
          </a:p>
        </p:txBody>
      </p:sp>
      <p:sp>
        <p:nvSpPr>
          <p:cNvPr id="4" name="Rectangle 2"/>
          <p:cNvSpPr txBox="1">
            <a:spLocks noChangeArrowheads="1"/>
          </p:cNvSpPr>
          <p:nvPr/>
        </p:nvSpPr>
        <p:spPr>
          <a:xfrm>
            <a:off x="1475656" y="232788"/>
            <a:ext cx="7417519" cy="584775"/>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pPr marL="0" indent="0">
              <a:buNone/>
            </a:pPr>
            <a:r>
              <a:rPr lang="en-US" altLang="zh-CN" sz="3200" kern="0" dirty="0" smtClean="0">
                <a:solidFill>
                  <a:srgbClr val="FF0000"/>
                </a:solidFill>
              </a:rPr>
              <a:t>Important</a:t>
            </a:r>
            <a:r>
              <a:rPr lang="zh-CN" altLang="en-US" sz="3200" kern="0" dirty="0">
                <a:solidFill>
                  <a:srgbClr val="FF0000"/>
                </a:solidFill>
              </a:rPr>
              <a:t> </a:t>
            </a:r>
            <a:r>
              <a:rPr lang="en-US" altLang="zh-CN" sz="3200" kern="0" dirty="0" smtClean="0">
                <a:solidFill>
                  <a:srgbClr val="FF0000"/>
                </a:solidFill>
              </a:rPr>
              <a:t>concept</a:t>
            </a:r>
            <a:r>
              <a:rPr lang="zh-CN" altLang="en-US" sz="3200" kern="0" dirty="0" smtClean="0">
                <a:solidFill>
                  <a:srgbClr val="FF0000"/>
                </a:solidFill>
              </a:rPr>
              <a:t>：  </a:t>
            </a:r>
            <a:r>
              <a:rPr lang="en-US" altLang="zh-CN" sz="3200" kern="0" dirty="0" smtClean="0">
                <a:solidFill>
                  <a:srgbClr val="FF0000"/>
                </a:solidFill>
              </a:rPr>
              <a:t>Cache  </a:t>
            </a:r>
            <a:endParaRPr lang="en-AU" sz="3200" kern="0" dirty="0">
              <a:solidFill>
                <a:srgbClr val="FF0000"/>
              </a:solidFill>
            </a:endParaRPr>
          </a:p>
        </p:txBody>
      </p:sp>
      <p:pic>
        <p:nvPicPr>
          <p:cNvPr id="5" name="Picture 4"/>
          <p:cNvPicPr>
            <a:picLocks noChangeAspect="1" noChangeArrowheads="1"/>
          </p:cNvPicPr>
          <p:nvPr/>
        </p:nvPicPr>
        <p:blipFill>
          <a:blip r:embed="rId2" cstate="print"/>
          <a:srcRect/>
          <a:stretch>
            <a:fillRect/>
          </a:stretch>
        </p:blipFill>
        <p:spPr bwMode="auto">
          <a:xfrm>
            <a:off x="1043608" y="1070845"/>
            <a:ext cx="6591718" cy="5238476"/>
          </a:xfrm>
          <a:prstGeom prst="rect">
            <a:avLst/>
          </a:prstGeom>
          <a:noFill/>
          <a:ln w="9525">
            <a:noFill/>
            <a:miter lim="800000"/>
            <a:headEnd/>
            <a:tailEnd/>
          </a:ln>
          <a:effectLst/>
        </p:spPr>
      </p:pic>
    </p:spTree>
    <p:extLst>
      <p:ext uri="{BB962C8B-B14F-4D97-AF65-F5344CB8AC3E}">
        <p14:creationId xmlns:p14="http://schemas.microsoft.com/office/powerpoint/2010/main" val="328255266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6" y="232788"/>
            <a:ext cx="7417519" cy="584775"/>
          </a:xfrm>
        </p:spPr>
        <p:txBody>
          <a:bodyPr/>
          <a:lstStyle/>
          <a:p>
            <a:r>
              <a:rPr lang="en-US" sz="3200" dirty="0" smtClean="0"/>
              <a:t>Virtual Memory and Virtual Machines</a:t>
            </a:r>
            <a:endParaRPr lang="en-AU" sz="3200"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Protection via virtual memory</a:t>
            </a:r>
          </a:p>
          <a:p>
            <a:pPr lvl="1">
              <a:lnSpc>
                <a:spcPct val="90000"/>
              </a:lnSpc>
            </a:pPr>
            <a:r>
              <a:rPr lang="en-US" sz="2400" dirty="0" smtClean="0"/>
              <a:t>Keeps processes in their own memory space</a:t>
            </a:r>
          </a:p>
          <a:p>
            <a:pPr lvl="1">
              <a:lnSpc>
                <a:spcPct val="90000"/>
              </a:lnSpc>
            </a:pPr>
            <a:endParaRPr lang="en-US" sz="2400" dirty="0" smtClean="0"/>
          </a:p>
          <a:p>
            <a:pPr>
              <a:lnSpc>
                <a:spcPct val="90000"/>
              </a:lnSpc>
            </a:pPr>
            <a:r>
              <a:rPr lang="en-US" sz="2800" dirty="0" smtClean="0"/>
              <a:t>Role of architecture</a:t>
            </a:r>
          </a:p>
          <a:p>
            <a:pPr lvl="1">
              <a:lnSpc>
                <a:spcPct val="90000"/>
              </a:lnSpc>
            </a:pPr>
            <a:r>
              <a:rPr lang="en-US" sz="2400" dirty="0" smtClean="0"/>
              <a:t>Provide user mode and supervisor mode</a:t>
            </a:r>
          </a:p>
          <a:p>
            <a:pPr lvl="1">
              <a:lnSpc>
                <a:spcPct val="90000"/>
              </a:lnSpc>
            </a:pPr>
            <a:r>
              <a:rPr lang="en-US" sz="2400" dirty="0" smtClean="0"/>
              <a:t>Protect certain aspects of CPU state</a:t>
            </a:r>
          </a:p>
          <a:p>
            <a:pPr lvl="1">
              <a:lnSpc>
                <a:spcPct val="90000"/>
              </a:lnSpc>
            </a:pPr>
            <a:r>
              <a:rPr lang="en-US" sz="2400" dirty="0" smtClean="0"/>
              <a:t>Provide mechanisms for switching between user mode and supervisor mode</a:t>
            </a:r>
          </a:p>
          <a:p>
            <a:pPr lvl="1">
              <a:lnSpc>
                <a:spcPct val="90000"/>
              </a:lnSpc>
            </a:pPr>
            <a:r>
              <a:rPr lang="en-US" sz="2400" dirty="0" smtClean="0"/>
              <a:t>Provide mechanisms to limit memory accesses</a:t>
            </a:r>
          </a:p>
          <a:p>
            <a:pPr lvl="1">
              <a:lnSpc>
                <a:spcPct val="90000"/>
              </a:lnSpc>
            </a:pPr>
            <a:r>
              <a:rPr lang="en-US" sz="2400" dirty="0" smtClean="0"/>
              <a:t>Provide TLB to translate addresses</a:t>
            </a:r>
            <a:endParaRPr lang="en-US" dirty="0" smtClean="0"/>
          </a:p>
        </p:txBody>
      </p:sp>
    </p:spTree>
    <p:extLst>
      <p:ext uri="{BB962C8B-B14F-4D97-AF65-F5344CB8AC3E}">
        <p14:creationId xmlns:p14="http://schemas.microsoft.com/office/powerpoint/2010/main" val="2443279662"/>
      </p:ext>
    </p:extLst>
  </p:cSld>
  <p:clrMapOvr>
    <a:masterClrMapping/>
  </p:clrMapOvr>
  <p:transition spd="slow">
    <p:pull dir="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Virtual machine</a:t>
            </a:r>
            <a:endParaRPr lang="zh-CN" altLang="en-US" dirty="0"/>
          </a:p>
        </p:txBody>
      </p:sp>
      <p:sp>
        <p:nvSpPr>
          <p:cNvPr id="3" name="内容占位符 2"/>
          <p:cNvSpPr>
            <a:spLocks noGrp="1"/>
          </p:cNvSpPr>
          <p:nvPr>
            <p:ph idx="1"/>
          </p:nvPr>
        </p:nvSpPr>
        <p:spPr>
          <a:xfrm>
            <a:off x="539552" y="1268760"/>
            <a:ext cx="5152398" cy="4795837"/>
          </a:xfrm>
        </p:spPr>
        <p:txBody>
          <a:bodyPr/>
          <a:lstStyle/>
          <a:p>
            <a:r>
              <a:rPr lang="en-US" altLang="zh-CN" dirty="0" smtClean="0"/>
              <a:t>An efficient, isolated duplicate of the real machine.</a:t>
            </a:r>
          </a:p>
          <a:p>
            <a:endParaRPr lang="en-US" altLang="zh-CN" dirty="0"/>
          </a:p>
          <a:p>
            <a:r>
              <a:rPr lang="en-US" altLang="zh-CN" dirty="0" smtClean="0"/>
              <a:t>VMM </a:t>
            </a:r>
            <a:r>
              <a:rPr lang="zh-CN" altLang="en-US" dirty="0" smtClean="0"/>
              <a:t>（</a:t>
            </a:r>
            <a:r>
              <a:rPr lang="en-US" altLang="zh-CN" dirty="0" smtClean="0"/>
              <a:t>virtual machine monitor</a:t>
            </a:r>
            <a:r>
              <a:rPr lang="zh-CN" altLang="en-US" dirty="0" smtClean="0"/>
              <a:t>）</a:t>
            </a:r>
            <a:endParaRPr lang="en-US" altLang="zh-CN" dirty="0" smtClean="0"/>
          </a:p>
          <a:p>
            <a:pPr lvl="1"/>
            <a:r>
              <a:rPr lang="en-US" altLang="zh-CN" dirty="0" smtClean="0"/>
              <a:t>Provide an environment for programs</a:t>
            </a:r>
            <a:r>
              <a:rPr lang="zh-CN" altLang="en-US" dirty="0" smtClean="0"/>
              <a:t>， </a:t>
            </a:r>
            <a:r>
              <a:rPr lang="en-US" altLang="zh-CN" dirty="0" smtClean="0"/>
              <a:t>which is essentially identical with the original machine.</a:t>
            </a:r>
          </a:p>
          <a:p>
            <a:pPr lvl="1"/>
            <a:r>
              <a:rPr lang="en-US" altLang="zh-CN" dirty="0" smtClean="0"/>
              <a:t>Programs run in this environment show at worst only minor decrease in speed.</a:t>
            </a:r>
          </a:p>
          <a:p>
            <a:pPr lvl="1"/>
            <a:r>
              <a:rPr lang="en-US" altLang="zh-CN" dirty="0" smtClean="0"/>
              <a:t>VMM is in complete control of system resources.</a:t>
            </a:r>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950" y="1520926"/>
            <a:ext cx="3441481" cy="4005064"/>
          </a:xfrm>
          <a:prstGeom prst="rect">
            <a:avLst/>
          </a:prstGeom>
        </p:spPr>
      </p:pic>
    </p:spTree>
    <p:extLst>
      <p:ext uri="{BB962C8B-B14F-4D97-AF65-F5344CB8AC3E}">
        <p14:creationId xmlns:p14="http://schemas.microsoft.com/office/powerpoint/2010/main" val="4212485066"/>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350" y="0"/>
            <a:ext cx="7740650" cy="971550"/>
          </a:xfrm>
        </p:spPr>
        <p:txBody>
          <a:bodyPr/>
          <a:lstStyle/>
          <a:p>
            <a:r>
              <a:rPr lang="en-US" altLang="zh-CN" sz="2800" dirty="0">
                <a:solidFill>
                  <a:srgbClr val="0000FF"/>
                </a:solidFill>
              </a:rPr>
              <a:t>2</a:t>
            </a:r>
            <a:r>
              <a:rPr lang="en-US" altLang="zh-CN" sz="2800" baseline="30000" dirty="0">
                <a:solidFill>
                  <a:srgbClr val="0000FF"/>
                </a:solidFill>
              </a:rPr>
              <a:t>nd</a:t>
            </a:r>
            <a:r>
              <a:rPr lang="en-US" altLang="zh-CN" sz="2800" dirty="0"/>
              <a:t> Improving DRAM Performance</a:t>
            </a:r>
            <a:r>
              <a:rPr lang="en-US" altLang="zh-CN" sz="3200" dirty="0"/>
              <a:t> </a:t>
            </a:r>
            <a:br>
              <a:rPr lang="en-US" altLang="zh-CN" sz="3200" dirty="0"/>
            </a:br>
            <a:r>
              <a:rPr lang="en-US" sz="2400" dirty="0">
                <a:solidFill>
                  <a:srgbClr val="0000FF"/>
                </a:solidFill>
              </a:rPr>
              <a:t>Synchronous DRAM</a:t>
            </a:r>
            <a:r>
              <a:rPr lang="en-US" altLang="zh-CN" sz="3200" dirty="0"/>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Comic Sans MS" pitchFamily="66" charset="0"/>
              </a:rPr>
              <a:t>conventional </a:t>
            </a:r>
            <a:r>
              <a:rPr lang="en-US" sz="2400" dirty="0" err="1">
                <a:latin typeface="Comic Sans MS" pitchFamily="66" charset="0"/>
              </a:rPr>
              <a:t>DRAMs</a:t>
            </a:r>
            <a:r>
              <a:rPr lang="en-US" sz="2400" dirty="0">
                <a:latin typeface="Comic Sans MS" pitchFamily="66" charset="0"/>
              </a:rPr>
              <a:t> have an </a:t>
            </a:r>
            <a:r>
              <a:rPr lang="en-US" sz="2400" dirty="0">
                <a:solidFill>
                  <a:srgbClr val="0000FF"/>
                </a:solidFill>
                <a:latin typeface="Comic Sans MS" pitchFamily="66" charset="0"/>
              </a:rPr>
              <a:t>asynchronous</a:t>
            </a:r>
            <a:r>
              <a:rPr lang="en-US" sz="2400" dirty="0">
                <a:latin typeface="Comic Sans MS" pitchFamily="66" charset="0"/>
              </a:rPr>
              <a:t> interface to the memory controller, and hence every transfer involves overhead to synchronize with the controller. </a:t>
            </a:r>
          </a:p>
          <a:p>
            <a:pPr>
              <a:lnSpc>
                <a:spcPct val="90000"/>
              </a:lnSpc>
            </a:pPr>
            <a:r>
              <a:rPr lang="en-US" sz="2400" dirty="0">
                <a:latin typeface="Comic Sans MS" pitchFamily="66" charset="0"/>
              </a:rPr>
              <a:t>The solution was to add a clock signal to the DRAM interface, so that the repeated transfers would not bear that overhead.</a:t>
            </a:r>
          </a:p>
          <a:p>
            <a:pPr lvl="1">
              <a:lnSpc>
                <a:spcPct val="90000"/>
              </a:lnSpc>
            </a:pPr>
            <a:r>
              <a:rPr lang="en-US" sz="2000" dirty="0">
                <a:latin typeface="Comic Sans MS"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Tree>
    <p:extLst>
      <p:ext uri="{BB962C8B-B14F-4D97-AF65-F5344CB8AC3E}">
        <p14:creationId xmlns:p14="http://schemas.microsoft.com/office/powerpoint/2010/main" val="2824976599"/>
      </p:ext>
    </p:extLst>
  </p:cSld>
  <p:clrMapOvr>
    <a:masterClrMapping/>
  </p:clrMapOvr>
  <p:transition spd="slow">
    <p:pull dir="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Protection via  Virtual </a:t>
            </a:r>
            <a:r>
              <a:rPr lang="en-US" dirty="0" smtClean="0"/>
              <a:t>Machines</a:t>
            </a:r>
            <a:endParaRPr lang="en-AU" dirty="0"/>
          </a:p>
        </p:txBody>
      </p:sp>
      <p:sp>
        <p:nvSpPr>
          <p:cNvPr id="242691" name="Rectangle 3"/>
          <p:cNvSpPr>
            <a:spLocks noGrp="1" noChangeArrowheads="1"/>
          </p:cNvSpPr>
          <p:nvPr>
            <p:ph type="body" idx="1"/>
          </p:nvPr>
        </p:nvSpPr>
        <p:spPr>
          <a:xfrm>
            <a:off x="684213" y="1125538"/>
            <a:ext cx="8136259" cy="5111774"/>
          </a:xfrm>
        </p:spPr>
        <p:txBody>
          <a:bodyPr/>
          <a:lstStyle/>
          <a:p>
            <a:pPr>
              <a:lnSpc>
                <a:spcPct val="90000"/>
              </a:lnSpc>
            </a:pPr>
            <a:r>
              <a:rPr lang="en-US" sz="2400" dirty="0" smtClean="0"/>
              <a:t>Supports isolation and security</a:t>
            </a:r>
          </a:p>
          <a:p>
            <a:pPr>
              <a:lnSpc>
                <a:spcPct val="90000"/>
              </a:lnSpc>
            </a:pPr>
            <a:r>
              <a:rPr lang="en-US" sz="2400" dirty="0" smtClean="0"/>
              <a:t>Sharing a computer among many unrelated users</a:t>
            </a:r>
          </a:p>
          <a:p>
            <a:pPr>
              <a:lnSpc>
                <a:spcPct val="90000"/>
              </a:lnSpc>
            </a:pPr>
            <a:r>
              <a:rPr lang="en-US" sz="2400" dirty="0" smtClean="0"/>
              <a:t>Enabled by raw speed of processors, making the overhead more acceptable</a:t>
            </a:r>
          </a:p>
          <a:p>
            <a:pPr>
              <a:lnSpc>
                <a:spcPct val="90000"/>
              </a:lnSpc>
            </a:pPr>
            <a:endParaRPr lang="en-US" sz="2400" dirty="0" smtClean="0"/>
          </a:p>
          <a:p>
            <a:pPr>
              <a:lnSpc>
                <a:spcPct val="90000"/>
              </a:lnSpc>
            </a:pPr>
            <a:r>
              <a:rPr lang="en-US" sz="2400" dirty="0" smtClean="0"/>
              <a:t>Allows </a:t>
            </a:r>
            <a:r>
              <a:rPr lang="en-US" sz="2400" dirty="0" smtClean="0">
                <a:solidFill>
                  <a:srgbClr val="FF0000"/>
                </a:solidFill>
              </a:rPr>
              <a:t>different ISAs and operating systems</a:t>
            </a:r>
            <a:r>
              <a:rPr lang="en-US" sz="2400" dirty="0" smtClean="0"/>
              <a:t> to be presented to user programs</a:t>
            </a:r>
            <a:endParaRPr lang="en-US" sz="2000" dirty="0" smtClean="0"/>
          </a:p>
          <a:p>
            <a:pPr lvl="1">
              <a:lnSpc>
                <a:spcPct val="150000"/>
              </a:lnSpc>
            </a:pPr>
            <a:r>
              <a:rPr lang="en-US" sz="2000" dirty="0" smtClean="0"/>
              <a:t>“System Virtual Machines</a:t>
            </a:r>
            <a:r>
              <a:rPr lang="en-US" sz="2000" dirty="0" smtClean="0"/>
              <a:t>”  ( at binary instruction set architecture)         </a:t>
            </a:r>
            <a:endParaRPr lang="en-US" sz="2000" dirty="0" smtClean="0"/>
          </a:p>
          <a:p>
            <a:pPr lvl="1">
              <a:lnSpc>
                <a:spcPct val="150000"/>
              </a:lnSpc>
            </a:pPr>
            <a:r>
              <a:rPr lang="en-US" sz="2000" dirty="0" smtClean="0"/>
              <a:t>SVM software is called “virtual machine monitor” or “hypervisor”</a:t>
            </a:r>
          </a:p>
          <a:p>
            <a:pPr lvl="1">
              <a:lnSpc>
                <a:spcPct val="150000"/>
              </a:lnSpc>
            </a:pPr>
            <a:r>
              <a:rPr lang="en-US" sz="2000" dirty="0" smtClean="0"/>
              <a:t>Individual virtual machines run under the monitor are called “guest VMs”</a:t>
            </a:r>
          </a:p>
        </p:txBody>
      </p:sp>
    </p:spTree>
    <p:extLst>
      <p:ext uri="{BB962C8B-B14F-4D97-AF65-F5344CB8AC3E}">
        <p14:creationId xmlns:p14="http://schemas.microsoft.com/office/powerpoint/2010/main" val="3286005"/>
      </p:ext>
    </p:extLst>
  </p:cSld>
  <p:clrMapOvr>
    <a:masterClrMapping/>
  </p:clrMapOvr>
  <p:transition spd="slow">
    <p:pull dir="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Requirements of VMM</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dirty="0" smtClean="0"/>
              <a:t>Guest software should:</a:t>
            </a:r>
          </a:p>
          <a:p>
            <a:pPr lvl="1">
              <a:lnSpc>
                <a:spcPct val="90000"/>
              </a:lnSpc>
            </a:pPr>
            <a:r>
              <a:rPr lang="en-US" sz="2400" dirty="0" smtClean="0"/>
              <a:t>Behave on as if running on native hardware</a:t>
            </a:r>
          </a:p>
          <a:p>
            <a:pPr lvl="1">
              <a:lnSpc>
                <a:spcPct val="90000"/>
              </a:lnSpc>
            </a:pPr>
            <a:r>
              <a:rPr lang="en-US" sz="2400" dirty="0" smtClean="0"/>
              <a:t>Not be able to change allocation of real system resources</a:t>
            </a:r>
          </a:p>
          <a:p>
            <a:pPr>
              <a:lnSpc>
                <a:spcPct val="90000"/>
              </a:lnSpc>
            </a:pPr>
            <a:endParaRPr lang="en-US" dirty="0" smtClean="0"/>
          </a:p>
          <a:p>
            <a:pPr>
              <a:lnSpc>
                <a:spcPct val="90000"/>
              </a:lnSpc>
            </a:pPr>
            <a:r>
              <a:rPr lang="en-US" dirty="0" smtClean="0"/>
              <a:t>VMM </a:t>
            </a:r>
            <a:r>
              <a:rPr lang="en-US" dirty="0" smtClean="0"/>
              <a:t>should be able to </a:t>
            </a:r>
            <a:r>
              <a:rPr lang="en-US" dirty="0" smtClean="0">
                <a:solidFill>
                  <a:srgbClr val="0000FF"/>
                </a:solidFill>
              </a:rPr>
              <a:t>“context switch” </a:t>
            </a:r>
            <a:r>
              <a:rPr lang="en-US" dirty="0" smtClean="0"/>
              <a:t>guests</a:t>
            </a:r>
          </a:p>
          <a:p>
            <a:pPr>
              <a:lnSpc>
                <a:spcPct val="90000"/>
              </a:lnSpc>
            </a:pPr>
            <a:endParaRPr lang="en-US" dirty="0" smtClean="0"/>
          </a:p>
          <a:p>
            <a:pPr>
              <a:lnSpc>
                <a:spcPct val="90000"/>
              </a:lnSpc>
            </a:pPr>
            <a:r>
              <a:rPr lang="en-US" dirty="0" smtClean="0"/>
              <a:t>Hardware </a:t>
            </a:r>
            <a:r>
              <a:rPr lang="en-US" dirty="0" smtClean="0"/>
              <a:t>must allow:</a:t>
            </a:r>
          </a:p>
          <a:p>
            <a:pPr lvl="1">
              <a:lnSpc>
                <a:spcPct val="90000"/>
              </a:lnSpc>
            </a:pPr>
            <a:r>
              <a:rPr lang="en-US" sz="2400" dirty="0" smtClean="0"/>
              <a:t>System and use processor modes</a:t>
            </a:r>
          </a:p>
          <a:p>
            <a:pPr lvl="1">
              <a:lnSpc>
                <a:spcPct val="90000"/>
              </a:lnSpc>
            </a:pPr>
            <a:r>
              <a:rPr lang="en-US" sz="2400" dirty="0" smtClean="0">
                <a:solidFill>
                  <a:srgbClr val="FF0000"/>
                </a:solidFill>
              </a:rPr>
              <a:t>Privileged subset of instructions </a:t>
            </a:r>
            <a:r>
              <a:rPr lang="en-US" sz="2400" dirty="0" smtClean="0"/>
              <a:t>for allocating system resources</a:t>
            </a:r>
          </a:p>
          <a:p>
            <a:pPr marL="457200" lvl="1" indent="0">
              <a:lnSpc>
                <a:spcPct val="90000"/>
              </a:lnSpc>
              <a:buNone/>
            </a:pPr>
            <a:endParaRPr lang="en-US" sz="1600" dirty="0" smtClean="0"/>
          </a:p>
        </p:txBody>
      </p:sp>
    </p:spTree>
    <p:extLst>
      <p:ext uri="{BB962C8B-B14F-4D97-AF65-F5344CB8AC3E}">
        <p14:creationId xmlns:p14="http://schemas.microsoft.com/office/powerpoint/2010/main" val="3581340573"/>
      </p:ext>
    </p:extLst>
  </p:cSld>
  <p:clrMapOvr>
    <a:masterClrMapping/>
  </p:clrMapOvr>
  <p:transition spd="slow">
    <p:pull dir="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560840" cy="707886"/>
          </a:xfrm>
        </p:spPr>
        <p:txBody>
          <a:bodyPr/>
          <a:lstStyle/>
          <a:p>
            <a:r>
              <a:rPr lang="en-AU" dirty="0" smtClean="0"/>
              <a:t>Impact of VMs on Virtual 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Each guest OS maintains its own set of page tables</a:t>
            </a:r>
          </a:p>
          <a:p>
            <a:pPr lvl="1">
              <a:lnSpc>
                <a:spcPct val="90000"/>
              </a:lnSpc>
            </a:pPr>
            <a:r>
              <a:rPr lang="en-US" sz="2400" dirty="0" smtClean="0"/>
              <a:t>VMM adds a level of memory between physical and virtual memory called “</a:t>
            </a:r>
            <a:r>
              <a:rPr lang="en-US" sz="2400" dirty="0" smtClean="0">
                <a:solidFill>
                  <a:srgbClr val="0000FF"/>
                </a:solidFill>
              </a:rPr>
              <a:t>real memory</a:t>
            </a:r>
            <a:r>
              <a:rPr lang="en-US" sz="2400" dirty="0" smtClean="0"/>
              <a:t>”</a:t>
            </a:r>
          </a:p>
          <a:p>
            <a:pPr lvl="1">
              <a:lnSpc>
                <a:spcPct val="90000"/>
              </a:lnSpc>
            </a:pPr>
            <a:r>
              <a:rPr lang="en-US" sz="2400" dirty="0" smtClean="0"/>
              <a:t>VMM maintains </a:t>
            </a:r>
            <a:r>
              <a:rPr lang="en-US" sz="2400" dirty="0" smtClean="0">
                <a:solidFill>
                  <a:srgbClr val="0000FF"/>
                </a:solidFill>
              </a:rPr>
              <a:t>shadow page table </a:t>
            </a:r>
            <a:r>
              <a:rPr lang="en-US" sz="2400" dirty="0" smtClean="0"/>
              <a:t>that maps guest virtual addresses to physical addresses</a:t>
            </a:r>
          </a:p>
          <a:p>
            <a:pPr lvl="2">
              <a:lnSpc>
                <a:spcPct val="90000"/>
              </a:lnSpc>
            </a:pPr>
            <a:r>
              <a:rPr lang="en-US" sz="2000" dirty="0" smtClean="0"/>
              <a:t>Requires VMM to detect guest’s changes to its own page table</a:t>
            </a:r>
          </a:p>
          <a:p>
            <a:pPr lvl="2">
              <a:lnSpc>
                <a:spcPct val="90000"/>
              </a:lnSpc>
            </a:pPr>
            <a:r>
              <a:rPr lang="en-US" sz="2000" dirty="0" smtClean="0"/>
              <a:t>Occurs naturally if accessing the page table pointer is a privileged operation</a:t>
            </a:r>
          </a:p>
          <a:p>
            <a:pPr>
              <a:lnSpc>
                <a:spcPct val="90000"/>
              </a:lnSpc>
            </a:pPr>
            <a:endParaRPr lang="en-US" sz="2800" dirty="0" smtClean="0"/>
          </a:p>
          <a:p>
            <a:pPr>
              <a:lnSpc>
                <a:spcPct val="90000"/>
              </a:lnSpc>
            </a:pPr>
            <a:endParaRPr lang="en-US" sz="2800" dirty="0" smtClean="0"/>
          </a:p>
        </p:txBody>
      </p:sp>
    </p:spTree>
    <p:extLst>
      <p:ext uri="{BB962C8B-B14F-4D97-AF65-F5344CB8AC3E}">
        <p14:creationId xmlns:p14="http://schemas.microsoft.com/office/powerpoint/2010/main" val="113453600"/>
      </p:ext>
    </p:extLst>
  </p:cSld>
  <p:clrMapOvr>
    <a:masterClrMapping/>
  </p:clrMapOvr>
  <p:transition spd="slow">
    <p:pull dir="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416824" cy="646331"/>
          </a:xfrm>
        </p:spPr>
        <p:txBody>
          <a:bodyPr/>
          <a:lstStyle/>
          <a:p>
            <a:r>
              <a:rPr lang="en-AU" sz="3600" dirty="0" smtClean="0"/>
              <a:t>Extending the ISA for Virtualization</a:t>
            </a:r>
            <a:endParaRPr lang="en-AU" sz="3600" dirty="0"/>
          </a:p>
        </p:txBody>
      </p:sp>
      <p:sp>
        <p:nvSpPr>
          <p:cNvPr id="242691" name="Rectangle 3"/>
          <p:cNvSpPr>
            <a:spLocks noGrp="1" noChangeArrowheads="1"/>
          </p:cNvSpPr>
          <p:nvPr>
            <p:ph type="body" idx="1"/>
          </p:nvPr>
        </p:nvSpPr>
        <p:spPr>
          <a:xfrm>
            <a:off x="684213" y="1125538"/>
            <a:ext cx="8208267" cy="5111774"/>
          </a:xfrm>
        </p:spPr>
        <p:txBody>
          <a:bodyPr/>
          <a:lstStyle/>
          <a:p>
            <a:pPr>
              <a:lnSpc>
                <a:spcPct val="90000"/>
              </a:lnSpc>
            </a:pPr>
            <a:r>
              <a:rPr lang="en-US" sz="2800" dirty="0" smtClean="0"/>
              <a:t>Objectives:</a:t>
            </a:r>
          </a:p>
          <a:p>
            <a:pPr lvl="1">
              <a:lnSpc>
                <a:spcPct val="90000"/>
              </a:lnSpc>
            </a:pPr>
            <a:r>
              <a:rPr lang="en-US" sz="2400" dirty="0" smtClean="0"/>
              <a:t>Avoid flushing TLB</a:t>
            </a:r>
          </a:p>
          <a:p>
            <a:pPr lvl="1">
              <a:lnSpc>
                <a:spcPct val="90000"/>
              </a:lnSpc>
            </a:pPr>
            <a:r>
              <a:rPr lang="en-US" sz="2400" dirty="0" smtClean="0"/>
              <a:t>Use nested page tables instead of shadow page tables</a:t>
            </a:r>
          </a:p>
          <a:p>
            <a:pPr lvl="1">
              <a:lnSpc>
                <a:spcPct val="90000"/>
              </a:lnSpc>
            </a:pPr>
            <a:r>
              <a:rPr lang="en-US" sz="2400" dirty="0" smtClean="0"/>
              <a:t>Allow devices to use DMA to move data</a:t>
            </a:r>
          </a:p>
          <a:p>
            <a:pPr lvl="1">
              <a:lnSpc>
                <a:spcPct val="90000"/>
              </a:lnSpc>
            </a:pPr>
            <a:r>
              <a:rPr lang="en-US" sz="2400" dirty="0" smtClean="0"/>
              <a:t>Allow guest OS’s to handle device interrupts</a:t>
            </a:r>
          </a:p>
          <a:p>
            <a:pPr lvl="1">
              <a:lnSpc>
                <a:spcPct val="90000"/>
              </a:lnSpc>
            </a:pPr>
            <a:r>
              <a:rPr lang="en-US" sz="2400" dirty="0" smtClean="0"/>
              <a:t>For security:  allow programs to manage encrypted portions of code and data</a:t>
            </a:r>
          </a:p>
        </p:txBody>
      </p:sp>
    </p:spTree>
    <p:extLst>
      <p:ext uri="{BB962C8B-B14F-4D97-AF65-F5344CB8AC3E}">
        <p14:creationId xmlns:p14="http://schemas.microsoft.com/office/powerpoint/2010/main" val="1514570043"/>
      </p:ext>
    </p:extLst>
  </p:cSld>
  <p:clrMapOvr>
    <a:masterClrMapping/>
  </p:clrMapOvr>
  <p:transition spd="slow">
    <p:pull dir="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Fallacies and Pitfalls</a:t>
            </a:r>
            <a:endParaRPr lang="en-US"/>
          </a:p>
        </p:txBody>
      </p:sp>
      <p:sp>
        <p:nvSpPr>
          <p:cNvPr id="3" name="Content Placeholder 2"/>
          <p:cNvSpPr>
            <a:spLocks noGrp="1"/>
          </p:cNvSpPr>
          <p:nvPr>
            <p:ph idx="1"/>
          </p:nvPr>
        </p:nvSpPr>
        <p:spPr/>
        <p:txBody>
          <a:bodyPr/>
          <a:lstStyle/>
          <a:p>
            <a:r>
              <a:rPr lang="en-US" smtClean="0"/>
              <a:t>Predicting cache performance of one program from another</a:t>
            </a:r>
          </a:p>
          <a:p>
            <a:r>
              <a:rPr lang="en-US" smtClean="0"/>
              <a:t>Simulating enough instructions to get accurate performance measures of the memory hierarchy</a:t>
            </a:r>
          </a:p>
          <a:p>
            <a:r>
              <a:rPr lang="en-US" smtClean="0"/>
              <a:t>Not deliverying high memory bandwidth in a cache-based system</a:t>
            </a:r>
            <a:endParaRPr lang="en-US"/>
          </a:p>
        </p:txBody>
      </p:sp>
    </p:spTree>
    <p:extLst>
      <p:ext uri="{BB962C8B-B14F-4D97-AF65-F5344CB8AC3E}">
        <p14:creationId xmlns:p14="http://schemas.microsoft.com/office/powerpoint/2010/main" val="706584229"/>
      </p:ext>
    </p:extLst>
  </p:cSld>
  <p:clrMapOvr>
    <a:masterClrMapping/>
  </p:clrMapOvr>
  <p:transition spd="slow">
    <p:pull dir="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endParaRPr lang="zh-CN" altLang="en-US" smtClean="0"/>
          </a:p>
        </p:txBody>
      </p:sp>
      <p:sp>
        <p:nvSpPr>
          <p:cNvPr id="176131" name="内容占位符 2"/>
          <p:cNvSpPr>
            <a:spLocks noGrp="1"/>
          </p:cNvSpPr>
          <p:nvPr>
            <p:ph idx="1"/>
          </p:nvPr>
        </p:nvSpPr>
        <p:spPr/>
        <p:txBody>
          <a:bodyPr/>
          <a:lstStyle/>
          <a:p>
            <a:pPr algn="ctr" eaLnBrk="1" hangingPunct="1">
              <a:buFontTx/>
              <a:buNone/>
            </a:pPr>
            <a:endParaRPr lang="en-US" altLang="zh-CN" dirty="0" smtClean="0"/>
          </a:p>
          <a:p>
            <a:pPr algn="ctr" eaLnBrk="1" hangingPunct="1">
              <a:buFontTx/>
              <a:buNone/>
            </a:pPr>
            <a:endParaRPr lang="en-US" altLang="zh-CN" dirty="0" smtClean="0"/>
          </a:p>
          <a:p>
            <a:pPr algn="ctr" eaLnBrk="1" hangingPunct="1">
              <a:buFontTx/>
              <a:buNone/>
            </a:pPr>
            <a:endParaRPr lang="en-US" altLang="zh-CN" dirty="0" smtClean="0"/>
          </a:p>
          <a:p>
            <a:pPr algn="ctr" eaLnBrk="1" hangingPunct="1">
              <a:buFontTx/>
              <a:buNone/>
            </a:pPr>
            <a:r>
              <a:rPr lang="en-US" altLang="zh-CN" dirty="0" smtClean="0"/>
              <a:t>End.</a:t>
            </a:r>
            <a:endParaRPr lang="zh-CN" altLang="en-US" dirty="0" smtClean="0"/>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403648" y="0"/>
            <a:ext cx="6843415" cy="1196975"/>
          </a:xfrm>
        </p:spPr>
        <p:txBody>
          <a:bodyPr/>
          <a:lstStyle/>
          <a:p>
            <a:r>
              <a:rPr lang="en-US" altLang="zh-CN" sz="2400" dirty="0">
                <a:solidFill>
                  <a:srgbClr val="0000FF"/>
                </a:solidFill>
              </a:rPr>
              <a:t>3</a:t>
            </a:r>
            <a:r>
              <a:rPr lang="en-US" altLang="zh-CN" sz="2400" baseline="30000" dirty="0">
                <a:solidFill>
                  <a:srgbClr val="0000FF"/>
                </a:solidFill>
              </a:rPr>
              <a:t>rd</a:t>
            </a:r>
            <a:r>
              <a:rPr lang="en-US" altLang="zh-CN" sz="2400" dirty="0"/>
              <a:t> Improving DRAM Performance</a:t>
            </a:r>
            <a:r>
              <a:rPr lang="en-US" altLang="zh-CN" sz="3200" dirty="0"/>
              <a:t> </a:t>
            </a:r>
            <a:br>
              <a:rPr lang="en-US" altLang="zh-CN" sz="3200" dirty="0"/>
            </a:br>
            <a:r>
              <a:rPr lang="en-US" sz="2400" dirty="0" err="1"/>
              <a:t>DDR</a:t>
            </a:r>
            <a:r>
              <a:rPr lang="en-US" altLang="zh-CN" sz="2400" dirty="0"/>
              <a:t>--</a:t>
            </a:r>
            <a:r>
              <a:rPr lang="en-US" sz="2800" dirty="0">
                <a:solidFill>
                  <a:srgbClr val="0000FF"/>
                </a:solidFill>
              </a:rPr>
              <a:t>Double data rate</a:t>
            </a:r>
            <a:r>
              <a:rPr lang="en-US" sz="3200" dirty="0">
                <a:solidFill>
                  <a:srgbClr val="0000FF"/>
                </a:solidFil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Comic Sans MS" pitchFamily="66" charset="0"/>
              </a:rPr>
              <a:t>On both the </a:t>
            </a:r>
            <a:r>
              <a:rPr lang="en-US" sz="2000">
                <a:latin typeface="Comic Sans MS" pitchFamily="66" charset="0"/>
              </a:rPr>
              <a:t>rising edge and falling edge</a:t>
            </a:r>
            <a:r>
              <a:rPr lang="en-US" sz="2000" b="1">
                <a:latin typeface="Comic Sans MS" pitchFamily="66" charset="0"/>
              </a:rPr>
              <a:t> of the DRAM clock signal, DRAM innovation to increase bandwidth is to transfer data, </a:t>
            </a:r>
          </a:p>
          <a:p>
            <a:pPr lvl="1"/>
            <a:r>
              <a:rPr lang="en-US" sz="2000" b="1">
                <a:latin typeface="Comic Sans MS"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25751" y="2852936"/>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extLst>
      <p:ext uri="{BB962C8B-B14F-4D97-AF65-F5344CB8AC3E}">
        <p14:creationId xmlns:p14="http://schemas.microsoft.com/office/powerpoint/2010/main" val="1061303755"/>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t>DDR--</a:t>
            </a:r>
            <a:r>
              <a:rPr lang="en-US" altLang="zh-CN" sz="3600" dirty="0">
                <a:solidFill>
                  <a:srgbClr val="0000FF"/>
                </a:solidFill>
              </a:rPr>
              <a:t>Double data rate</a:t>
            </a:r>
            <a:r>
              <a:rPr lang="en-US" altLang="zh-CN" sz="4000" dirty="0">
                <a:solidFill>
                  <a:srgbClr val="0000FF"/>
                </a:solidFill>
              </a:rPr>
              <a:t> </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DDR:</a:t>
            </a:r>
          </a:p>
          <a:p>
            <a:pPr lvl="1">
              <a:lnSpc>
                <a:spcPct val="90000"/>
              </a:lnSpc>
            </a:pPr>
            <a:r>
              <a:rPr lang="en-US" sz="2400" dirty="0" smtClean="0"/>
              <a:t>DDR2</a:t>
            </a:r>
          </a:p>
          <a:p>
            <a:pPr lvl="2">
              <a:lnSpc>
                <a:spcPct val="90000"/>
              </a:lnSpc>
            </a:pPr>
            <a:r>
              <a:rPr lang="en-US" sz="2000" dirty="0" smtClean="0"/>
              <a:t>Lower power (2.5 V -&gt; 1.8 V)</a:t>
            </a:r>
          </a:p>
          <a:p>
            <a:pPr lvl="2">
              <a:lnSpc>
                <a:spcPct val="90000"/>
              </a:lnSpc>
            </a:pPr>
            <a:r>
              <a:rPr lang="en-US" sz="2000" dirty="0" smtClean="0"/>
              <a:t>Higher clock rates (266 MHz, 333 MHz, 400 MHz)</a:t>
            </a:r>
          </a:p>
          <a:p>
            <a:pPr lvl="1">
              <a:lnSpc>
                <a:spcPct val="90000"/>
              </a:lnSpc>
            </a:pPr>
            <a:r>
              <a:rPr lang="en-US" sz="2400" dirty="0" smtClean="0"/>
              <a:t>DDR3</a:t>
            </a:r>
          </a:p>
          <a:p>
            <a:pPr lvl="2">
              <a:lnSpc>
                <a:spcPct val="90000"/>
              </a:lnSpc>
            </a:pPr>
            <a:r>
              <a:rPr lang="en-US" sz="2000" dirty="0" smtClean="0"/>
              <a:t>1.5 V</a:t>
            </a:r>
          </a:p>
          <a:p>
            <a:pPr lvl="2">
              <a:lnSpc>
                <a:spcPct val="90000"/>
              </a:lnSpc>
            </a:pPr>
            <a:r>
              <a:rPr lang="en-US" sz="2000" dirty="0" smtClean="0"/>
              <a:t>800 MHz</a:t>
            </a:r>
          </a:p>
          <a:p>
            <a:pPr lvl="1">
              <a:lnSpc>
                <a:spcPct val="90000"/>
              </a:lnSpc>
            </a:pPr>
            <a:r>
              <a:rPr lang="en-US" sz="2400" dirty="0" smtClean="0"/>
              <a:t>DDR4</a:t>
            </a:r>
          </a:p>
          <a:p>
            <a:pPr lvl="2">
              <a:lnSpc>
                <a:spcPct val="90000"/>
              </a:lnSpc>
            </a:pPr>
            <a:r>
              <a:rPr lang="en-US" sz="2000" dirty="0" smtClean="0"/>
              <a:t>1-1.2 V</a:t>
            </a:r>
          </a:p>
          <a:p>
            <a:pPr lvl="2">
              <a:lnSpc>
                <a:spcPct val="90000"/>
              </a:lnSpc>
            </a:pPr>
            <a:r>
              <a:rPr lang="en-US" sz="2000" smtClean="0"/>
              <a:t>1333 MHz</a:t>
            </a:r>
            <a:endParaRPr lang="en-US" sz="2000" dirty="0" smtClean="0"/>
          </a:p>
          <a:p>
            <a:pPr lvl="2">
              <a:lnSpc>
                <a:spcPct val="90000"/>
              </a:lnSpc>
            </a:pPr>
            <a:endParaRPr lang="en-US" sz="2000" dirty="0" smtClean="0"/>
          </a:p>
          <a:p>
            <a:pPr>
              <a:lnSpc>
                <a:spcPct val="90000"/>
              </a:lnSpc>
            </a:pPr>
            <a:r>
              <a:rPr lang="en-US" sz="2800" dirty="0" smtClean="0"/>
              <a:t>GDDR5 is graphics memory based on DDR3</a:t>
            </a:r>
          </a:p>
        </p:txBody>
      </p:sp>
    </p:spTree>
    <p:extLst>
      <p:ext uri="{BB962C8B-B14F-4D97-AF65-F5344CB8AC3E}">
        <p14:creationId xmlns:p14="http://schemas.microsoft.com/office/powerpoint/2010/main" val="576730075"/>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t>4</a:t>
            </a:r>
            <a:r>
              <a:rPr lang="en-US" altLang="zh-CN" sz="2400" baseline="30000" dirty="0" err="1"/>
              <a:t>rd</a:t>
            </a:r>
            <a:r>
              <a:rPr lang="en-US" altLang="zh-CN" sz="2400" dirty="0"/>
              <a:t> Improving DRAM Performance</a:t>
            </a:r>
            <a:br>
              <a:rPr lang="en-US" altLang="zh-CN" sz="2400" dirty="0"/>
            </a:br>
            <a:r>
              <a:rPr lang="en-US" sz="2400" dirty="0">
                <a:solidFill>
                  <a:srgbClr val="0000FF"/>
                </a:solidFill>
              </a:rPr>
              <a:t>New DRAM Interface:</a:t>
            </a:r>
            <a:r>
              <a:rPr lang="en-US" sz="2800" dirty="0">
                <a:solidFill>
                  <a:srgbClr val="0000FF"/>
                </a:solidFill>
              </a:rPr>
              <a:t> </a:t>
            </a:r>
            <a:r>
              <a:rPr lang="en-US" sz="2000" dirty="0" err="1">
                <a:solidFill>
                  <a:srgbClr val="0000FF"/>
                </a:solidFill>
              </a:rPr>
              <a:t>RAMBUS</a:t>
            </a:r>
            <a:r>
              <a:rPr lang="en-US" sz="2000" dirty="0">
                <a:solidFill>
                  <a:srgbClr val="0000FF"/>
                </a:solidFill>
              </a:rPr>
              <a:t> (</a:t>
            </a:r>
            <a:r>
              <a:rPr lang="en-US" sz="2000" dirty="0" err="1">
                <a:solidFill>
                  <a:srgbClr val="0000FF"/>
                </a:solidFill>
              </a:rPr>
              <a:t>RDRAM</a:t>
            </a:r>
            <a:r>
              <a:rPr lang="en-US" sz="2000" dirty="0">
                <a:solidFill>
                  <a:srgbClr val="0000FF"/>
                </a:solidFil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t>a type of synchronous dynamic RAM, designed by the </a:t>
            </a:r>
            <a:r>
              <a:rPr lang="en-US" altLang="zh-CN" sz="2400" dirty="0" err="1">
                <a:solidFill>
                  <a:srgbClr val="0000FF"/>
                </a:solidFill>
              </a:rPr>
              <a:t>Rambus</a:t>
            </a:r>
            <a:r>
              <a:rPr lang="en-US" altLang="zh-CN" sz="2400" dirty="0"/>
              <a:t> Corporation.</a:t>
            </a:r>
            <a:r>
              <a:rPr lang="en-US" altLang="zh-CN" dirty="0"/>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Comic Sans MS" pitchFamily="66" charset="0"/>
              </a:rPr>
              <a:t>Each chip has interleaved memory and a high speed interface</a:t>
            </a:r>
            <a:r>
              <a:rPr lang="en-US" sz="2000" dirty="0">
                <a:latin typeface="Comic Sans MS" pitchFamily="66" charset="0"/>
              </a:rPr>
              <a:t>. </a:t>
            </a:r>
          </a:p>
          <a:p>
            <a:pPr>
              <a:lnSpc>
                <a:spcPct val="80000"/>
              </a:lnSpc>
            </a:pPr>
            <a:r>
              <a:rPr lang="en-US" sz="2000" dirty="0">
                <a:solidFill>
                  <a:srgbClr val="0000FF"/>
                </a:solidFill>
                <a:latin typeface="Comic Sans MS" pitchFamily="66" charset="0"/>
              </a:rPr>
              <a:t>Protocol based RAM </a:t>
            </a:r>
            <a:r>
              <a:rPr lang="en-US" sz="2000" dirty="0">
                <a:latin typeface="Comic Sans MS" pitchFamily="66" charset="0"/>
              </a:rPr>
              <a:t>w/ narrow (16-bit) bus</a:t>
            </a:r>
          </a:p>
          <a:p>
            <a:pPr lvl="1">
              <a:lnSpc>
                <a:spcPct val="80000"/>
              </a:lnSpc>
            </a:pPr>
            <a:r>
              <a:rPr lang="en-US" sz="2400" dirty="0">
                <a:latin typeface="Comic Sans MS" pitchFamily="66" charset="0"/>
              </a:rPr>
              <a:t>High clock rate (400 </a:t>
            </a:r>
            <a:r>
              <a:rPr lang="en-US" sz="2400" dirty="0" err="1">
                <a:latin typeface="Comic Sans MS" pitchFamily="66" charset="0"/>
              </a:rPr>
              <a:t>Mhz</a:t>
            </a:r>
            <a:r>
              <a:rPr lang="en-US" sz="2400" dirty="0">
                <a:latin typeface="Comic Sans MS" pitchFamily="66" charset="0"/>
              </a:rPr>
              <a:t>), but long latency</a:t>
            </a:r>
          </a:p>
          <a:p>
            <a:pPr lvl="1">
              <a:lnSpc>
                <a:spcPct val="80000"/>
              </a:lnSpc>
            </a:pPr>
            <a:r>
              <a:rPr lang="en-US" sz="2400" dirty="0">
                <a:latin typeface="Comic Sans MS" pitchFamily="66" charset="0"/>
              </a:rPr>
              <a:t>Pipelined operation</a:t>
            </a:r>
          </a:p>
          <a:p>
            <a:pPr>
              <a:lnSpc>
                <a:spcPct val="80000"/>
              </a:lnSpc>
            </a:pPr>
            <a:r>
              <a:rPr lang="en-US" sz="2000" dirty="0">
                <a:latin typeface="Comic Sans MS" pitchFamily="66" charset="0"/>
              </a:rPr>
              <a:t>Multiple arrays w/ data transferred on both edges of clock</a:t>
            </a:r>
          </a:p>
          <a:p>
            <a:pPr>
              <a:lnSpc>
                <a:spcPct val="80000"/>
              </a:lnSpc>
            </a:pPr>
            <a:r>
              <a:rPr lang="en-US" sz="2000" dirty="0">
                <a:latin typeface="Comic Sans MS" pitchFamily="66" charset="0"/>
              </a:rPr>
              <a:t>The first generation </a:t>
            </a:r>
            <a:r>
              <a:rPr lang="en-US" sz="2000" dirty="0" err="1">
                <a:latin typeface="Comic Sans MS" pitchFamily="66" charset="0"/>
              </a:rPr>
              <a:t>RAMBUS</a:t>
            </a:r>
            <a:r>
              <a:rPr lang="en-US" sz="2000" dirty="0">
                <a:latin typeface="Comic Sans MS" pitchFamily="66" charset="0"/>
              </a:rPr>
              <a:t> interface dropped RAS/</a:t>
            </a:r>
            <a:r>
              <a:rPr lang="en-US" sz="2000" dirty="0" err="1">
                <a:latin typeface="Comic Sans MS" pitchFamily="66" charset="0"/>
              </a:rPr>
              <a:t>CAS</a:t>
            </a:r>
            <a:r>
              <a:rPr lang="en-US" sz="2000" dirty="0">
                <a:latin typeface="Comic Sans MS" pitchFamily="66" charset="0"/>
              </a:rPr>
              <a:t>, replacing it with a </a:t>
            </a:r>
            <a:r>
              <a:rPr lang="en-US" sz="2000" dirty="0">
                <a:solidFill>
                  <a:srgbClr val="0000FF"/>
                </a:solidFill>
                <a:latin typeface="Comic Sans MS" pitchFamily="66" charset="0"/>
              </a:rPr>
              <a:t>bus </a:t>
            </a:r>
            <a:r>
              <a:rPr lang="en-US" sz="2000" dirty="0">
                <a:latin typeface="Comic Sans MS" pitchFamily="66" charset="0"/>
              </a:rPr>
              <a:t>that </a:t>
            </a:r>
            <a:r>
              <a:rPr lang="en-US" sz="2000" dirty="0">
                <a:solidFill>
                  <a:srgbClr val="FF0000"/>
                </a:solidFill>
                <a:latin typeface="Comic Sans MS" pitchFamily="66" charset="0"/>
              </a:rPr>
              <a:t>allows other accesses over the bus between the sending of the address and return of the data</a:t>
            </a:r>
            <a:r>
              <a:rPr lang="en-US" sz="2000" dirty="0">
                <a:latin typeface="Comic Sans MS" pitchFamily="66" charset="0"/>
              </a:rPr>
              <a:t>. It is typically called </a:t>
            </a:r>
            <a:r>
              <a:rPr lang="en-US" sz="2000" i="1" dirty="0" err="1">
                <a:solidFill>
                  <a:srgbClr val="0000FF"/>
                </a:solidFill>
                <a:latin typeface="Comic Sans MS" pitchFamily="66" charset="0"/>
              </a:rPr>
              <a:t>RDRAM</a:t>
            </a:r>
            <a:r>
              <a:rPr lang="en-US" sz="2000" dirty="0">
                <a:latin typeface="Comic Sans MS" pitchFamily="66" charset="0"/>
              </a:rPr>
              <a:t>.</a:t>
            </a:r>
          </a:p>
          <a:p>
            <a:pPr>
              <a:lnSpc>
                <a:spcPct val="80000"/>
              </a:lnSpc>
            </a:pPr>
            <a:r>
              <a:rPr lang="en-US" sz="2000" dirty="0">
                <a:latin typeface="Comic Sans MS" pitchFamily="66" charset="0"/>
              </a:rPr>
              <a:t>The second generation </a:t>
            </a:r>
            <a:r>
              <a:rPr lang="en-US" sz="2000" dirty="0" err="1">
                <a:latin typeface="Comic Sans MS" pitchFamily="66" charset="0"/>
              </a:rPr>
              <a:t>RAMBUS</a:t>
            </a:r>
            <a:r>
              <a:rPr lang="en-US" sz="2000" dirty="0">
                <a:latin typeface="Comic Sans MS" pitchFamily="66" charset="0"/>
              </a:rPr>
              <a:t> interface include </a:t>
            </a:r>
            <a:r>
              <a:rPr lang="en-US" sz="2000" dirty="0">
                <a:solidFill>
                  <a:srgbClr val="FF0000"/>
                </a:solidFill>
                <a:latin typeface="Comic Sans MS" pitchFamily="66" charset="0"/>
              </a:rPr>
              <a:t>a separate row- and column-command buses</a:t>
            </a:r>
            <a:r>
              <a:rPr lang="en-US" sz="2000" dirty="0">
                <a:latin typeface="Comic Sans MS"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Comic Sans MS" pitchFamily="66" charset="0"/>
              </a:rPr>
              <a:t>Direct </a:t>
            </a:r>
            <a:r>
              <a:rPr lang="en-US" sz="2000" i="1" dirty="0" err="1">
                <a:solidFill>
                  <a:srgbClr val="0000FF"/>
                </a:solidFill>
                <a:latin typeface="Comic Sans MS" pitchFamily="66" charset="0"/>
              </a:rPr>
              <a:t>RDRAM</a:t>
            </a:r>
            <a:r>
              <a:rPr lang="en-US" sz="2000" i="1" dirty="0">
                <a:solidFill>
                  <a:srgbClr val="0000FF"/>
                </a:solidFill>
                <a:latin typeface="Comic Sans MS" pitchFamily="66" charset="0"/>
              </a:rPr>
              <a:t> </a:t>
            </a:r>
            <a:r>
              <a:rPr lang="en-US" sz="2000" dirty="0">
                <a:solidFill>
                  <a:srgbClr val="0000FF"/>
                </a:solidFill>
                <a:latin typeface="Comic Sans MS" pitchFamily="66" charset="0"/>
              </a:rPr>
              <a:t>or </a:t>
            </a:r>
            <a:r>
              <a:rPr lang="en-US" sz="2000" i="1" dirty="0" err="1">
                <a:solidFill>
                  <a:srgbClr val="0000FF"/>
                </a:solidFill>
                <a:latin typeface="Comic Sans MS" pitchFamily="66" charset="0"/>
              </a:rPr>
              <a:t>DRDRAM</a:t>
            </a:r>
            <a:endParaRPr lang="en-US" sz="2000" i="1" dirty="0">
              <a:solidFill>
                <a:srgbClr val="0000FF"/>
              </a:solidFill>
              <a:latin typeface="Comic Sans MS" pitchFamily="66" charset="0"/>
            </a:endParaRPr>
          </a:p>
        </p:txBody>
      </p:sp>
    </p:spTree>
    <p:extLst>
      <p:ext uri="{BB962C8B-B14F-4D97-AF65-F5344CB8AC3E}">
        <p14:creationId xmlns:p14="http://schemas.microsoft.com/office/powerpoint/2010/main" val="1047302441"/>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extLst>
      <p:ext uri="{BB962C8B-B14F-4D97-AF65-F5344CB8AC3E}">
        <p14:creationId xmlns:p14="http://schemas.microsoft.com/office/powerpoint/2010/main" val="2001861334"/>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RDRAM Memory System</a:t>
            </a:r>
          </a:p>
        </p:txBody>
      </p:sp>
    </p:spTree>
    <p:extLst>
      <p:ext uri="{BB962C8B-B14F-4D97-AF65-F5344CB8AC3E}">
        <p14:creationId xmlns:p14="http://schemas.microsoft.com/office/powerpoint/2010/main" val="383636871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t>Comparing </a:t>
            </a:r>
            <a:r>
              <a:rPr lang="en-US" altLang="zh-CN" sz="3500" dirty="0" err="1"/>
              <a:t>RAMBUS</a:t>
            </a:r>
            <a:r>
              <a:rPr lang="en-US" altLang="zh-CN" sz="3500" dirty="0"/>
              <a:t> and </a:t>
            </a:r>
            <a:r>
              <a:rPr lang="en-US" altLang="zh-CN" sz="3500" dirty="0" err="1"/>
              <a:t>DDR</a:t>
            </a:r>
            <a:r>
              <a:rPr lang="en-US" altLang="zh-CN" sz="3500" dirty="0"/>
              <a:t> </a:t>
            </a:r>
            <a:r>
              <a:rPr lang="en-US" altLang="zh-CN" sz="3500" dirty="0" err="1"/>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Comic Sans MS" pitchFamily="66" charset="0"/>
              </a:rPr>
              <a:t>Since the most computers use memory in DIMM packages, which are typically at least 64-bits wide, the DIMM memory bandwidth is </a:t>
            </a:r>
            <a:r>
              <a:rPr lang="en-US" altLang="zh-CN" sz="2400">
                <a:solidFill>
                  <a:srgbClr val="0000FF"/>
                </a:solidFill>
                <a:latin typeface="Comic Sans MS" pitchFamily="66" charset="0"/>
              </a:rPr>
              <a:t>closer</a:t>
            </a:r>
            <a:r>
              <a:rPr lang="en-US" altLang="zh-CN" sz="2400" b="1">
                <a:latin typeface="Comic Sans MS" pitchFamily="66" charset="0"/>
              </a:rPr>
              <a:t> to what RAMBUS provides than you might expect when just comparing DRAM chips.</a:t>
            </a:r>
          </a:p>
          <a:p>
            <a:pPr>
              <a:lnSpc>
                <a:spcPct val="90000"/>
              </a:lnSpc>
            </a:pPr>
            <a:r>
              <a:rPr lang="en-US" altLang="zh-CN" sz="2400">
                <a:solidFill>
                  <a:srgbClr val="0000FF"/>
                </a:solidFill>
                <a:latin typeface="Comic Sans MS" pitchFamily="66" charset="0"/>
              </a:rPr>
              <a:t>Caution</a:t>
            </a:r>
            <a:r>
              <a:rPr lang="en-US" altLang="zh-CN" sz="2400">
                <a:solidFill>
                  <a:schemeClr val="hlink"/>
                </a:solidFill>
                <a:latin typeface="Comic Sans MS" pitchFamily="66" charset="0"/>
              </a:rPr>
              <a:t> </a:t>
            </a:r>
            <a:r>
              <a:rPr lang="en-US" altLang="zh-CN" sz="2400" b="1">
                <a:latin typeface="Comic Sans MS" pitchFamily="66" charset="0"/>
              </a:rPr>
              <a:t>that performance of cache are based in part on</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latency</a:t>
            </a:r>
            <a:r>
              <a:rPr lang="en-US" altLang="zh-CN" sz="2400" b="1">
                <a:latin typeface="Comic Sans MS" pitchFamily="66" charset="0"/>
              </a:rPr>
              <a:t> to the </a:t>
            </a:r>
            <a:r>
              <a:rPr lang="en-US" altLang="zh-CN" sz="2400">
                <a:solidFill>
                  <a:srgbClr val="0000FF"/>
                </a:solidFill>
                <a:latin typeface="Comic Sans MS" pitchFamily="66" charset="0"/>
              </a:rPr>
              <a:t>first byte</a:t>
            </a:r>
            <a:r>
              <a:rPr lang="en-US" altLang="zh-CN" sz="2400" b="1">
                <a:latin typeface="Comic Sans MS" pitchFamily="66" charset="0"/>
              </a:rPr>
              <a:t> and in part on </a:t>
            </a:r>
            <a:r>
              <a:rPr lang="en-US" altLang="zh-CN" sz="2400">
                <a:solidFill>
                  <a:srgbClr val="0000FF"/>
                </a:solidFill>
                <a:latin typeface="Comic Sans MS" pitchFamily="66" charset="0"/>
              </a:rPr>
              <a:t>the</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bandwidth</a:t>
            </a:r>
            <a:r>
              <a:rPr lang="en-US" altLang="zh-CN" sz="2400" b="1">
                <a:latin typeface="Comic Sans MS" pitchFamily="66" charset="0"/>
              </a:rPr>
              <a:t> to deliver the </a:t>
            </a:r>
            <a:r>
              <a:rPr lang="en-US" altLang="zh-CN" sz="2400">
                <a:solidFill>
                  <a:srgbClr val="0000FF"/>
                </a:solidFill>
                <a:latin typeface="Comic Sans MS" pitchFamily="66" charset="0"/>
              </a:rPr>
              <a:t>rest of the bytes</a:t>
            </a:r>
            <a:r>
              <a:rPr lang="en-US" altLang="zh-CN" sz="2400" b="1">
                <a:latin typeface="Comic Sans MS" pitchFamily="66" charset="0"/>
              </a:rPr>
              <a:t> in the block. </a:t>
            </a:r>
          </a:p>
          <a:p>
            <a:pPr lvl="1">
              <a:lnSpc>
                <a:spcPct val="90000"/>
              </a:lnSpc>
            </a:pPr>
            <a:r>
              <a:rPr lang="en-US" altLang="zh-CN" sz="2400" b="1">
                <a:latin typeface="Comic Sans MS" pitchFamily="66" charset="0"/>
              </a:rPr>
              <a:t>Although these innovations help with the latter case, none help with latency. </a:t>
            </a:r>
          </a:p>
          <a:p>
            <a:pPr lvl="1">
              <a:lnSpc>
                <a:spcPct val="90000"/>
              </a:lnSpc>
            </a:pPr>
            <a:r>
              <a:rPr lang="en-US" altLang="zh-CN" sz="2400" b="1">
                <a:latin typeface="Comic Sans MS" pitchFamily="66" charset="0"/>
              </a:rPr>
              <a:t>Amdahl’s Law reminds us of the limits of accelerating one piece of the problem while ignoring another part.</a:t>
            </a:r>
            <a:endParaRPr lang="en-US" altLang="zh-CN" sz="2400">
              <a:latin typeface="Comic Sans MS" pitchFamily="66" charset="0"/>
            </a:endParaRPr>
          </a:p>
        </p:txBody>
      </p:sp>
    </p:spTree>
    <p:extLst>
      <p:ext uri="{BB962C8B-B14F-4D97-AF65-F5344CB8AC3E}">
        <p14:creationId xmlns:p14="http://schemas.microsoft.com/office/powerpoint/2010/main" val="1425750721"/>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a:t>Reducing power in SDRAMs:</a:t>
            </a:r>
          </a:p>
          <a:p>
            <a:pPr lvl="1">
              <a:lnSpc>
                <a:spcPct val="90000"/>
              </a:lnSpc>
            </a:pPr>
            <a:r>
              <a:rPr lang="en-US" sz="2400"/>
              <a:t>Lower voltage</a:t>
            </a:r>
          </a:p>
          <a:p>
            <a:pPr lvl="1">
              <a:lnSpc>
                <a:spcPct val="90000"/>
              </a:lnSpc>
            </a:pPr>
            <a:r>
              <a:rPr lang="en-US" sz="2400"/>
              <a:t>Low power mode (ignores clock, continues to refresh)</a:t>
            </a:r>
          </a:p>
          <a:p>
            <a:pPr>
              <a:lnSpc>
                <a:spcPct val="90000"/>
              </a:lnSpc>
            </a:pPr>
            <a:endParaRPr lang="en-US" sz="2800" smtClean="0"/>
          </a:p>
          <a:p>
            <a:pPr>
              <a:lnSpc>
                <a:spcPct val="90000"/>
              </a:lnSpc>
            </a:pPr>
            <a:r>
              <a:rPr lang="en-US" sz="2800" smtClean="0"/>
              <a:t>Graphics </a:t>
            </a:r>
            <a:r>
              <a:rPr lang="en-US" sz="2800" dirty="0" smtClean="0"/>
              <a:t>memory:</a:t>
            </a:r>
          </a:p>
          <a:p>
            <a:pPr lvl="1">
              <a:lnSpc>
                <a:spcPct val="90000"/>
              </a:lnSpc>
            </a:pPr>
            <a:r>
              <a:rPr lang="en-US" sz="2400" dirty="0" smtClean="0"/>
              <a:t>Achieve 2-5 X bandwidth per DRAM vs. DDR3</a:t>
            </a:r>
          </a:p>
          <a:p>
            <a:pPr lvl="2">
              <a:lnSpc>
                <a:spcPct val="90000"/>
              </a:lnSpc>
            </a:pPr>
            <a:r>
              <a:rPr lang="en-US" sz="2000" dirty="0" smtClean="0"/>
              <a:t>Wider interfaces (32 vs. 16 bit)</a:t>
            </a:r>
          </a:p>
          <a:p>
            <a:pPr lvl="2">
              <a:lnSpc>
                <a:spcPct val="90000"/>
              </a:lnSpc>
            </a:pPr>
            <a:r>
              <a:rPr lang="en-US" sz="2000" dirty="0" smtClean="0"/>
              <a:t>Higher clock rate</a:t>
            </a:r>
          </a:p>
          <a:p>
            <a:pPr lvl="3">
              <a:lnSpc>
                <a:spcPct val="90000"/>
              </a:lnSpc>
            </a:pPr>
            <a:r>
              <a:rPr lang="en-US" sz="1600" dirty="0" smtClean="0"/>
              <a:t>Possible because they are attached via soldering instead of </a:t>
            </a:r>
            <a:r>
              <a:rPr lang="en-US" sz="1600" dirty="0" err="1" smtClean="0"/>
              <a:t>socketted</a:t>
            </a:r>
            <a:r>
              <a:rPr lang="en-US" sz="1600" dirty="0" smtClean="0"/>
              <a:t> </a:t>
            </a:r>
            <a:r>
              <a:rPr lang="en-US" sz="1600" smtClean="0"/>
              <a:t>DIMM modules</a:t>
            </a:r>
            <a:endParaRPr lang="en-US" sz="1600" dirty="0" smtClean="0"/>
          </a:p>
        </p:txBody>
      </p:sp>
    </p:spTree>
    <p:extLst>
      <p:ext uri="{BB962C8B-B14F-4D97-AF65-F5344CB8AC3E}">
        <p14:creationId xmlns:p14="http://schemas.microsoft.com/office/powerpoint/2010/main" val="2648224803"/>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rPr>
              <a:t>Memory organization</a:t>
            </a:r>
          </a:p>
          <a:p>
            <a:pPr lvl="1"/>
            <a:r>
              <a:rPr lang="en-US" altLang="zh-CN"/>
              <a:t>Wider memory</a:t>
            </a:r>
          </a:p>
          <a:p>
            <a:pPr lvl="1"/>
            <a:r>
              <a:rPr lang="en-US" altLang="zh-CN"/>
              <a:t>Simple interleaved memory</a:t>
            </a:r>
          </a:p>
          <a:p>
            <a:pPr lvl="1"/>
            <a:r>
              <a:rPr lang="en-US" altLang="zh-CN"/>
              <a:t>Independent memory banks</a:t>
            </a:r>
          </a:p>
          <a:p>
            <a:pPr lvl="1"/>
            <a:r>
              <a:rPr lang="en-US" altLang="zh-CN" sz="2400"/>
              <a:t>Avoiding Memory Bank Conflicts</a:t>
            </a:r>
          </a:p>
          <a:p>
            <a:r>
              <a:rPr lang="en-US" altLang="zh-CN">
                <a:solidFill>
                  <a:srgbClr val="0000FF"/>
                </a:solidFill>
              </a:rPr>
              <a:t>Memory chip</a:t>
            </a:r>
          </a:p>
          <a:p>
            <a:pPr lvl="1"/>
            <a:r>
              <a:rPr lang="en-US" sz="2400"/>
              <a:t>Fast Page Mode DRAM</a:t>
            </a:r>
            <a:endParaRPr lang="en-US" altLang="zh-CN" sz="2400"/>
          </a:p>
          <a:p>
            <a:pPr lvl="1"/>
            <a:r>
              <a:rPr lang="en-US" altLang="zh-CN" sz="2400"/>
              <a:t>Synchronize DRAM</a:t>
            </a:r>
          </a:p>
          <a:p>
            <a:pPr lvl="1"/>
            <a:r>
              <a:rPr lang="en-US" altLang="zh-CN" sz="2400"/>
              <a:t>Double Date Rate</a:t>
            </a:r>
          </a:p>
          <a:p>
            <a:pPr lvl="1"/>
            <a:r>
              <a:rPr lang="en-US" altLang="zh-CN"/>
              <a:t>RDRAM</a:t>
            </a:r>
          </a:p>
        </p:txBody>
      </p:sp>
    </p:spTree>
    <p:extLst>
      <p:ext uri="{BB962C8B-B14F-4D97-AF65-F5344CB8AC3E}">
        <p14:creationId xmlns:p14="http://schemas.microsoft.com/office/powerpoint/2010/main" val="2656809551"/>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210894"/>
            <a:ext cx="8281987" cy="584775"/>
          </a:xfrm>
        </p:spPr>
        <p:txBody>
          <a:bodyPr/>
          <a:lstStyle/>
          <a:p>
            <a:r>
              <a:rPr lang="en-US" sz="3200" dirty="0" smtClean="0"/>
              <a:t>Memory Technology and Optimizations</a:t>
            </a:r>
            <a:endParaRPr lang="en-AU" sz="3200" dirty="0"/>
          </a:p>
        </p:txBody>
      </p:sp>
      <p:sp>
        <p:nvSpPr>
          <p:cNvPr id="242691" name="Rectangle 3"/>
          <p:cNvSpPr>
            <a:spLocks noGrp="1" noChangeArrowheads="1"/>
          </p:cNvSpPr>
          <p:nvPr>
            <p:ph type="body" idx="1"/>
          </p:nvPr>
        </p:nvSpPr>
        <p:spPr>
          <a:xfrm>
            <a:off x="684213" y="1125538"/>
            <a:ext cx="8090455" cy="5111774"/>
          </a:xfrm>
        </p:spPr>
        <p:txBody>
          <a:bodyPr/>
          <a:lstStyle/>
          <a:p>
            <a:pPr>
              <a:lnSpc>
                <a:spcPct val="90000"/>
              </a:lnSpc>
            </a:pPr>
            <a:r>
              <a:rPr lang="en-US" sz="2800" dirty="0" smtClean="0"/>
              <a:t>Performance metrics</a:t>
            </a:r>
          </a:p>
          <a:p>
            <a:pPr lvl="1">
              <a:lnSpc>
                <a:spcPct val="90000"/>
              </a:lnSpc>
            </a:pPr>
            <a:r>
              <a:rPr lang="en-US" sz="2400" dirty="0" smtClean="0"/>
              <a:t>Latency is concern of cache</a:t>
            </a:r>
          </a:p>
          <a:p>
            <a:pPr lvl="1">
              <a:lnSpc>
                <a:spcPct val="90000"/>
              </a:lnSpc>
            </a:pPr>
            <a:r>
              <a:rPr lang="en-US" sz="2400" dirty="0" smtClean="0"/>
              <a:t>Bandwidth is concern of multiprocessors and I/O</a:t>
            </a:r>
          </a:p>
          <a:p>
            <a:pPr lvl="1">
              <a:lnSpc>
                <a:spcPct val="90000"/>
              </a:lnSpc>
            </a:pPr>
            <a:r>
              <a:rPr lang="en-US" sz="2400" dirty="0" smtClean="0"/>
              <a:t>Access time</a:t>
            </a:r>
          </a:p>
          <a:p>
            <a:pPr lvl="2">
              <a:lnSpc>
                <a:spcPct val="90000"/>
              </a:lnSpc>
            </a:pPr>
            <a:r>
              <a:rPr lang="en-US" sz="2000" dirty="0" smtClean="0"/>
              <a:t>Time between read request and when desired word arrives</a:t>
            </a:r>
          </a:p>
          <a:p>
            <a:pPr lvl="1">
              <a:lnSpc>
                <a:spcPct val="90000"/>
              </a:lnSpc>
            </a:pPr>
            <a:r>
              <a:rPr lang="en-US" sz="2400" dirty="0" smtClean="0"/>
              <a:t>Cycle time</a:t>
            </a:r>
          </a:p>
          <a:p>
            <a:pPr lvl="2">
              <a:lnSpc>
                <a:spcPct val="90000"/>
              </a:lnSpc>
            </a:pPr>
            <a:r>
              <a:rPr lang="en-US" sz="2000" dirty="0" smtClean="0"/>
              <a:t>Minimum time between unrelated requests to memory</a:t>
            </a:r>
          </a:p>
          <a:p>
            <a:pPr lvl="2">
              <a:lnSpc>
                <a:spcPct val="90000"/>
              </a:lnSpc>
            </a:pPr>
            <a:endParaRPr lang="en-US" sz="2000" dirty="0" smtClean="0"/>
          </a:p>
          <a:p>
            <a:pPr>
              <a:lnSpc>
                <a:spcPct val="90000"/>
              </a:lnSpc>
            </a:pPr>
            <a:r>
              <a:rPr lang="en-US" sz="2800" dirty="0"/>
              <a:t>SRAM memory has low latency, use for </a:t>
            </a:r>
            <a:r>
              <a:rPr lang="en-US" sz="2800" dirty="0" smtClean="0"/>
              <a:t>cache</a:t>
            </a:r>
            <a:endParaRPr lang="en-US" sz="2800" dirty="0"/>
          </a:p>
          <a:p>
            <a:pPr>
              <a:lnSpc>
                <a:spcPct val="90000"/>
              </a:lnSpc>
            </a:pPr>
            <a:r>
              <a:rPr lang="en-US" sz="2800" dirty="0" smtClean="0"/>
              <a:t>Organize </a:t>
            </a:r>
            <a:r>
              <a:rPr lang="en-US" sz="2800" dirty="0"/>
              <a:t>DRAM chips into many banks for high bandwidth, use for main memory</a:t>
            </a:r>
          </a:p>
        </p:txBody>
      </p:sp>
    </p:spTree>
    <p:extLst>
      <p:ext uri="{BB962C8B-B14F-4D97-AF65-F5344CB8AC3E}">
        <p14:creationId xmlns:p14="http://schemas.microsoft.com/office/powerpoint/2010/main" val="3471806967"/>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Power Consumption</a:t>
            </a:r>
            <a:endParaRPr lang="en-AU" dirty="0"/>
          </a:p>
        </p:txBody>
      </p:sp>
      <p:pic>
        <p:nvPicPr>
          <p:cNvPr id="2" name="Picture 1"/>
          <p:cNvPicPr>
            <a:picLocks noChangeAspect="1"/>
          </p:cNvPicPr>
          <p:nvPr/>
        </p:nvPicPr>
        <p:blipFill>
          <a:blip r:embed="rId3"/>
          <a:stretch>
            <a:fillRect/>
          </a:stretch>
        </p:blipFill>
        <p:spPr>
          <a:xfrm>
            <a:off x="756758" y="1412776"/>
            <a:ext cx="7838772" cy="4103518"/>
          </a:xfrm>
          <a:prstGeom prst="rect">
            <a:avLst/>
          </a:prstGeom>
        </p:spPr>
      </p:pic>
    </p:spTree>
    <p:extLst>
      <p:ext uri="{BB962C8B-B14F-4D97-AF65-F5344CB8AC3E}">
        <p14:creationId xmlns:p14="http://schemas.microsoft.com/office/powerpoint/2010/main" val="2557703195"/>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Stacked/Embedded DRAMs</a:t>
            </a:r>
            <a:endParaRPr lang="en-US"/>
          </a:p>
        </p:txBody>
      </p:sp>
      <p:sp>
        <p:nvSpPr>
          <p:cNvPr id="3" name="Content Placeholder 2"/>
          <p:cNvSpPr>
            <a:spLocks noGrp="1"/>
          </p:cNvSpPr>
          <p:nvPr>
            <p:ph idx="1"/>
          </p:nvPr>
        </p:nvSpPr>
        <p:spPr/>
        <p:txBody>
          <a:bodyPr/>
          <a:lstStyle/>
          <a:p>
            <a:r>
              <a:rPr lang="en-US" smtClean="0"/>
              <a:t>Stacked DRAMs in same package as processor</a:t>
            </a:r>
          </a:p>
          <a:p>
            <a:pPr lvl="1"/>
            <a:r>
              <a:rPr lang="en-US" smtClean="0"/>
              <a:t>High Bandwidth Memory (HBM)</a:t>
            </a:r>
            <a:endParaRPr lang="en-US"/>
          </a:p>
        </p:txBody>
      </p:sp>
      <p:pic>
        <p:nvPicPr>
          <p:cNvPr id="5" name="Picture 4"/>
          <p:cNvPicPr>
            <a:picLocks noChangeAspect="1"/>
          </p:cNvPicPr>
          <p:nvPr/>
        </p:nvPicPr>
        <p:blipFill>
          <a:blip r:embed="rId2"/>
          <a:stretch>
            <a:fillRect/>
          </a:stretch>
        </p:blipFill>
        <p:spPr>
          <a:xfrm>
            <a:off x="1042988" y="3068960"/>
            <a:ext cx="7210425" cy="2705100"/>
          </a:xfrm>
          <a:prstGeom prst="rect">
            <a:avLst/>
          </a:prstGeom>
        </p:spPr>
      </p:pic>
    </p:spTree>
    <p:extLst>
      <p:ext uri="{BB962C8B-B14F-4D97-AF65-F5344CB8AC3E}">
        <p14:creationId xmlns:p14="http://schemas.microsoft.com/office/powerpoint/2010/main" val="464006159"/>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Flash Memory</a:t>
            </a:r>
            <a:endParaRPr lang="en-AU" dirty="0"/>
          </a:p>
        </p:txBody>
      </p:sp>
      <p:sp>
        <p:nvSpPr>
          <p:cNvPr id="242691" name="Rectangle 3"/>
          <p:cNvSpPr>
            <a:spLocks noGrp="1" noChangeArrowheads="1"/>
          </p:cNvSpPr>
          <p:nvPr>
            <p:ph type="body" idx="1"/>
          </p:nvPr>
        </p:nvSpPr>
        <p:spPr>
          <a:xfrm>
            <a:off x="684213" y="1125538"/>
            <a:ext cx="7992243" cy="5111774"/>
          </a:xfrm>
        </p:spPr>
        <p:txBody>
          <a:bodyPr/>
          <a:lstStyle/>
          <a:p>
            <a:pPr>
              <a:lnSpc>
                <a:spcPct val="90000"/>
              </a:lnSpc>
            </a:pPr>
            <a:r>
              <a:rPr lang="en-US" sz="2800" dirty="0" smtClean="0"/>
              <a:t>Type of EEPROM</a:t>
            </a:r>
          </a:p>
          <a:p>
            <a:pPr>
              <a:lnSpc>
                <a:spcPct val="90000"/>
              </a:lnSpc>
            </a:pPr>
            <a:r>
              <a:rPr lang="en-US" sz="2800" dirty="0" smtClean="0"/>
              <a:t>Types:  NAND (denser) and NOR (faster)</a:t>
            </a:r>
          </a:p>
          <a:p>
            <a:pPr>
              <a:lnSpc>
                <a:spcPct val="90000"/>
              </a:lnSpc>
            </a:pPr>
            <a:r>
              <a:rPr lang="en-US" sz="2800" dirty="0" smtClean="0"/>
              <a:t>NAND Flash:</a:t>
            </a:r>
          </a:p>
          <a:p>
            <a:pPr lvl="1">
              <a:lnSpc>
                <a:spcPct val="90000"/>
              </a:lnSpc>
            </a:pPr>
            <a:r>
              <a:rPr lang="en-US" sz="2400" dirty="0" smtClean="0"/>
              <a:t>Reads are sequential, reads entire page (.5 to 4 KiB)</a:t>
            </a:r>
          </a:p>
          <a:p>
            <a:pPr lvl="1">
              <a:lnSpc>
                <a:spcPct val="90000"/>
              </a:lnSpc>
            </a:pPr>
            <a:r>
              <a:rPr lang="en-US" sz="2400" dirty="0" smtClean="0"/>
              <a:t>25 us for first byte, 40 </a:t>
            </a:r>
            <a:r>
              <a:rPr lang="en-US" sz="2400" dirty="0" err="1" smtClean="0"/>
              <a:t>MiB</a:t>
            </a:r>
            <a:r>
              <a:rPr lang="en-US" sz="2400" dirty="0" smtClean="0"/>
              <a:t>/s for subsequent bytes</a:t>
            </a:r>
          </a:p>
          <a:p>
            <a:pPr lvl="1">
              <a:lnSpc>
                <a:spcPct val="90000"/>
              </a:lnSpc>
            </a:pPr>
            <a:r>
              <a:rPr lang="en-US" sz="2400" dirty="0" smtClean="0"/>
              <a:t>SDRAM:  40 ns for first byte, 4.8 GB/s for subsequent bytes</a:t>
            </a:r>
          </a:p>
          <a:p>
            <a:pPr lvl="1">
              <a:lnSpc>
                <a:spcPct val="90000"/>
              </a:lnSpc>
            </a:pPr>
            <a:r>
              <a:rPr lang="en-US" sz="2400" dirty="0" smtClean="0"/>
              <a:t>2 KiB transfer: 75 </a:t>
            </a:r>
            <a:r>
              <a:rPr lang="en-US" sz="2400" dirty="0" err="1" smtClean="0"/>
              <a:t>uS</a:t>
            </a:r>
            <a:r>
              <a:rPr lang="en-US" sz="2400" dirty="0" smtClean="0"/>
              <a:t> vs 500 ns for SDRAM, 150X slower</a:t>
            </a:r>
          </a:p>
          <a:p>
            <a:pPr lvl="1">
              <a:lnSpc>
                <a:spcPct val="90000"/>
              </a:lnSpc>
            </a:pPr>
            <a:r>
              <a:rPr lang="en-US" sz="2400" dirty="0" smtClean="0"/>
              <a:t>300 to 500X faster than magnetic disk</a:t>
            </a:r>
            <a:endParaRPr lang="en-US" sz="2000" dirty="0" smtClean="0"/>
          </a:p>
        </p:txBody>
      </p:sp>
    </p:spTree>
    <p:extLst>
      <p:ext uri="{BB962C8B-B14F-4D97-AF65-F5344CB8AC3E}">
        <p14:creationId xmlns:p14="http://schemas.microsoft.com/office/powerpoint/2010/main" val="2133670850"/>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NAND Flash </a:t>
            </a:r>
            <a:r>
              <a:rPr lang="en-US" dirty="0" smtClean="0"/>
              <a:t>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t>Must be erased (in blocks) before being overwritten</a:t>
            </a:r>
          </a:p>
          <a:p>
            <a:pPr>
              <a:lnSpc>
                <a:spcPct val="90000"/>
              </a:lnSpc>
            </a:pPr>
            <a:r>
              <a:rPr lang="en-US" sz="2800" dirty="0" smtClean="0"/>
              <a:t>Nonvolatile, can use as little as </a:t>
            </a:r>
            <a:r>
              <a:rPr lang="en-US" sz="2800" dirty="0" smtClean="0">
                <a:solidFill>
                  <a:srgbClr val="0000FF"/>
                </a:solidFill>
              </a:rPr>
              <a:t>zero power</a:t>
            </a:r>
            <a:endParaRPr lang="en-US" sz="2800" dirty="0">
              <a:solidFill>
                <a:srgbClr val="0000FF"/>
              </a:solidFill>
            </a:endParaRPr>
          </a:p>
          <a:p>
            <a:pPr>
              <a:lnSpc>
                <a:spcPct val="90000"/>
              </a:lnSpc>
            </a:pPr>
            <a:r>
              <a:rPr lang="en-US" sz="2800" dirty="0"/>
              <a:t>Limited number of write </a:t>
            </a:r>
            <a:r>
              <a:rPr lang="en-US" sz="2800" dirty="0" smtClean="0"/>
              <a:t>cycles (~100,000)</a:t>
            </a:r>
          </a:p>
          <a:p>
            <a:pPr>
              <a:lnSpc>
                <a:spcPct val="90000"/>
              </a:lnSpc>
            </a:pPr>
            <a:r>
              <a:rPr lang="en-US" sz="2800" dirty="0" smtClean="0"/>
              <a:t>$2/</a:t>
            </a:r>
            <a:r>
              <a:rPr lang="en-US" sz="2800" dirty="0" err="1" smtClean="0"/>
              <a:t>GiB</a:t>
            </a:r>
            <a:r>
              <a:rPr lang="en-US" sz="2800" dirty="0" smtClean="0"/>
              <a:t>, compared to $20-40/</a:t>
            </a:r>
            <a:r>
              <a:rPr lang="en-US" sz="2800" dirty="0" err="1" smtClean="0"/>
              <a:t>GiB</a:t>
            </a:r>
            <a:r>
              <a:rPr lang="en-US" sz="2800" dirty="0" smtClean="0"/>
              <a:t> for SDRAM and $0.09 </a:t>
            </a:r>
            <a:r>
              <a:rPr lang="en-US" sz="2800" dirty="0" err="1" smtClean="0"/>
              <a:t>GiB</a:t>
            </a:r>
            <a:r>
              <a:rPr lang="en-US" sz="2800" dirty="0" smtClean="0"/>
              <a:t> for magnetic disk</a:t>
            </a:r>
          </a:p>
          <a:p>
            <a:pPr>
              <a:lnSpc>
                <a:spcPct val="90000"/>
              </a:lnSpc>
            </a:pPr>
            <a:endParaRPr lang="en-US" sz="2800" dirty="0"/>
          </a:p>
          <a:p>
            <a:pPr>
              <a:lnSpc>
                <a:spcPct val="90000"/>
              </a:lnSpc>
            </a:pPr>
            <a:r>
              <a:rPr lang="en-US" sz="2800" dirty="0" smtClean="0"/>
              <a:t>Phase-Change</a:t>
            </a:r>
            <a:r>
              <a:rPr lang="zh-CN" altLang="en-US" sz="2800" dirty="0" smtClean="0"/>
              <a:t>（相变）</a:t>
            </a:r>
            <a:r>
              <a:rPr lang="en-US" sz="2800" dirty="0" smtClean="0"/>
              <a:t>/</a:t>
            </a:r>
            <a:r>
              <a:rPr lang="en-US" sz="2800" dirty="0" err="1" smtClean="0"/>
              <a:t>Memrister</a:t>
            </a:r>
            <a:r>
              <a:rPr lang="en-US" sz="2800" dirty="0" smtClean="0"/>
              <a:t> Memory</a:t>
            </a:r>
          </a:p>
          <a:p>
            <a:pPr lvl="1">
              <a:lnSpc>
                <a:spcPct val="90000"/>
              </a:lnSpc>
            </a:pPr>
            <a:r>
              <a:rPr lang="en-US" sz="2400" dirty="0" smtClean="0"/>
              <a:t>Possibly 10X improvement in write performance and 2X improvement in read performance</a:t>
            </a:r>
          </a:p>
        </p:txBody>
      </p:sp>
    </p:spTree>
    <p:extLst>
      <p:ext uri="{BB962C8B-B14F-4D97-AF65-F5344CB8AC3E}">
        <p14:creationId xmlns:p14="http://schemas.microsoft.com/office/powerpoint/2010/main" val="1633473967"/>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Memory is susceptible to cosmic rays</a:t>
            </a:r>
          </a:p>
          <a:p>
            <a:pPr>
              <a:lnSpc>
                <a:spcPct val="90000"/>
              </a:lnSpc>
            </a:pPr>
            <a:r>
              <a:rPr lang="en-US" sz="2800" i="1" dirty="0" smtClean="0">
                <a:solidFill>
                  <a:srgbClr val="0000FF"/>
                </a:solidFill>
              </a:rPr>
              <a:t>Soft errors</a:t>
            </a:r>
            <a:r>
              <a:rPr lang="en-US" sz="2800" dirty="0" smtClean="0"/>
              <a:t>:  dynamic errors</a:t>
            </a:r>
          </a:p>
          <a:p>
            <a:pPr lvl="1">
              <a:lnSpc>
                <a:spcPct val="90000"/>
              </a:lnSpc>
            </a:pPr>
            <a:r>
              <a:rPr lang="en-US" sz="2400" dirty="0" smtClean="0"/>
              <a:t>Detected and fixed by error correcting codes (ECC)</a:t>
            </a:r>
          </a:p>
          <a:p>
            <a:pPr>
              <a:lnSpc>
                <a:spcPct val="90000"/>
              </a:lnSpc>
            </a:pPr>
            <a:r>
              <a:rPr lang="en-US" sz="2800" i="1" dirty="0" smtClean="0">
                <a:solidFill>
                  <a:srgbClr val="0000FF"/>
                </a:solidFill>
              </a:rPr>
              <a:t>Hard errors</a:t>
            </a:r>
            <a:r>
              <a:rPr lang="en-US" sz="2800" dirty="0" smtClean="0"/>
              <a:t>:  permanent errors</a:t>
            </a:r>
          </a:p>
          <a:p>
            <a:pPr lvl="1">
              <a:lnSpc>
                <a:spcPct val="90000"/>
              </a:lnSpc>
            </a:pPr>
            <a:r>
              <a:rPr lang="en-US" sz="2400" dirty="0" smtClean="0"/>
              <a:t>Use spare rows to replace defective rows</a:t>
            </a:r>
          </a:p>
          <a:p>
            <a:pPr>
              <a:lnSpc>
                <a:spcPct val="90000"/>
              </a:lnSpc>
            </a:pPr>
            <a:endParaRPr lang="en-US" dirty="0" smtClean="0"/>
          </a:p>
          <a:p>
            <a:pPr>
              <a:lnSpc>
                <a:spcPct val="90000"/>
              </a:lnSpc>
            </a:pPr>
            <a:r>
              <a:rPr lang="en-US" sz="2800" dirty="0" err="1" smtClean="0"/>
              <a:t>Chipkill</a:t>
            </a:r>
            <a:r>
              <a:rPr lang="en-US" sz="2800" dirty="0" smtClean="0"/>
              <a:t>:  a RAID-like error recovery technique</a:t>
            </a:r>
          </a:p>
        </p:txBody>
      </p:sp>
    </p:spTree>
    <p:extLst>
      <p:ext uri="{BB962C8B-B14F-4D97-AF65-F5344CB8AC3E}">
        <p14:creationId xmlns:p14="http://schemas.microsoft.com/office/powerpoint/2010/main" val="252719235"/>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solidFill>
                  <a:srgbClr val="0000FF"/>
                </a:solidFill>
              </a:rPr>
              <a:t>Reduce hit time(4)</a:t>
            </a:r>
          </a:p>
          <a:p>
            <a:pPr lvl="1">
              <a:lnSpc>
                <a:spcPct val="90000"/>
              </a:lnSpc>
            </a:pPr>
            <a:r>
              <a:rPr lang="en-US" sz="2000" dirty="0" smtClean="0"/>
              <a:t>Small and simple first-level caches, Way prediction</a:t>
            </a:r>
          </a:p>
          <a:p>
            <a:pPr lvl="1">
              <a:lnSpc>
                <a:spcPct val="90000"/>
              </a:lnSpc>
            </a:pPr>
            <a:r>
              <a:rPr lang="en-US" altLang="zh-CN" sz="2000" dirty="0">
                <a:solidFill>
                  <a:schemeClr val="accent1">
                    <a:lumMod val="50000"/>
                  </a:schemeClr>
                </a:solidFill>
                <a:latin typeface="Comic Sans MS" panose="030F0702030302020204" pitchFamily="66" charset="0"/>
              </a:rPr>
              <a:t>avoiding address translation, </a:t>
            </a:r>
            <a:r>
              <a:rPr lang="en-US" sz="2000" dirty="0">
                <a:solidFill>
                  <a:schemeClr val="bg1">
                    <a:lumMod val="50000"/>
                  </a:schemeClr>
                </a:solidFill>
                <a:latin typeface="Comic Sans MS" panose="030F0702030302020204" pitchFamily="66" charset="0"/>
              </a:rPr>
              <a:t>Trace cache</a:t>
            </a:r>
          </a:p>
          <a:p>
            <a:pPr>
              <a:lnSpc>
                <a:spcPct val="90000"/>
              </a:lnSpc>
            </a:pPr>
            <a:r>
              <a:rPr lang="en-US" sz="2400" dirty="0" smtClean="0"/>
              <a:t>Increase </a:t>
            </a:r>
            <a:r>
              <a:rPr lang="en-US" sz="2400" dirty="0" smtClean="0">
                <a:solidFill>
                  <a:srgbClr val="0000FF"/>
                </a:solidFill>
              </a:rPr>
              <a:t>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solidFill>
                  <a:schemeClr val="accent1">
                    <a:lumMod val="50000"/>
                  </a:schemeClr>
                </a:solidFill>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solidFill>
                  <a:schemeClr val="accent1">
                    <a:lumMod val="50000"/>
                  </a:schemeClr>
                </a:solidFill>
                <a:latin typeface="Comic Sans MS" panose="030F0702030302020204" pitchFamily="66" charset="0"/>
              </a:rPr>
              <a:t>larger block size,   large cache size,  higher associativity</a:t>
            </a:r>
            <a:endParaRPr lang="en-US" sz="2000" dirty="0" smtClean="0">
              <a:solidFill>
                <a:schemeClr val="accent1">
                  <a:lumMod val="50000"/>
                </a:schemeClr>
              </a:solidFill>
            </a:endParaRPr>
          </a:p>
          <a:p>
            <a:pPr lvl="1">
              <a:lnSpc>
                <a:spcPct val="90000"/>
              </a:lnSpc>
            </a:pPr>
            <a:r>
              <a:rPr lang="en-US" sz="2000" dirty="0" smtClean="0"/>
              <a:t>Compiler optimizations</a:t>
            </a:r>
          </a:p>
          <a:p>
            <a:pPr>
              <a:lnSpc>
                <a:spcPct val="90000"/>
              </a:lnSpc>
            </a:pPr>
            <a:r>
              <a:rPr lang="en-US" sz="2400" dirty="0" smtClean="0"/>
              <a:t>Reduce miss penalty or miss rate via </a:t>
            </a:r>
            <a:r>
              <a:rPr lang="en-US" sz="2400" dirty="0" smtClean="0">
                <a:solidFill>
                  <a:srgbClr val="0000FF"/>
                </a:solidFill>
              </a:rPr>
              <a:t>parallelization (1)</a:t>
            </a:r>
          </a:p>
          <a:p>
            <a:pPr lvl="1">
              <a:lnSpc>
                <a:spcPct val="90000"/>
              </a:lnSpc>
            </a:pPr>
            <a:r>
              <a:rPr lang="en-US" sz="2000" dirty="0" smtClean="0"/>
              <a:t>Hardware or compiler </a:t>
            </a:r>
            <a:r>
              <a:rPr lang="en-US" sz="2000" dirty="0" smtClean="0"/>
              <a:t>prefetching</a:t>
            </a:r>
          </a:p>
          <a:p>
            <a:pPr lvl="1">
              <a:lnSpc>
                <a:spcPct val="90000"/>
              </a:lnSpc>
            </a:pPr>
            <a:endParaRPr lang="en-US" sz="2000" dirty="0" smtClean="0"/>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2282864"/>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1259632" y="21515"/>
            <a:ext cx="7704856" cy="1196975"/>
          </a:xfrm>
        </p:spPr>
        <p:txBody>
          <a:bodyPr/>
          <a:lstStyle/>
          <a:p>
            <a:pPr eaLnBrk="1" hangingPunct="1"/>
            <a:r>
              <a:rPr lang="en-US" altLang="zh-CN" sz="2800" dirty="0" smtClean="0"/>
              <a:t>1</a:t>
            </a:r>
            <a:r>
              <a:rPr lang="en-US" altLang="zh-CN" sz="2800" baseline="30000" dirty="0" smtClean="0"/>
              <a:t>st</a:t>
            </a:r>
            <a:r>
              <a:rPr lang="en-US" altLang="zh-CN" sz="2800" dirty="0" smtClean="0"/>
              <a:t>  Hit Time Reduction Technique: </a:t>
            </a:r>
            <a:r>
              <a:rPr lang="en-US" altLang="zh-CN" sz="2800" dirty="0" smtClean="0">
                <a:solidFill>
                  <a:srgbClr val="0000FF"/>
                </a:solidFill>
              </a:rPr>
              <a:t/>
            </a:r>
            <a:br>
              <a:rPr lang="en-US" altLang="zh-CN" sz="2800" dirty="0" smtClean="0">
                <a:solidFill>
                  <a:srgbClr val="0000FF"/>
                </a:solidFill>
              </a:rPr>
            </a:br>
            <a:r>
              <a:rPr lang="en-US" altLang="zh-CN" sz="2800" dirty="0" smtClean="0">
                <a:solidFill>
                  <a:srgbClr val="0000FF"/>
                </a:solidFill>
              </a:rPr>
              <a:t>Small and Simple Caches</a:t>
            </a:r>
          </a:p>
        </p:txBody>
      </p:sp>
      <p:sp>
        <p:nvSpPr>
          <p:cNvPr id="97283" name="Rectangle 3"/>
          <p:cNvSpPr>
            <a:spLocks noGrp="1" noRot="1" noChangeArrowheads="1"/>
          </p:cNvSpPr>
          <p:nvPr>
            <p:ph idx="1"/>
          </p:nvPr>
        </p:nvSpPr>
        <p:spPr>
          <a:xfrm>
            <a:off x="428625" y="1285875"/>
            <a:ext cx="8261350" cy="4467225"/>
          </a:xfrm>
        </p:spPr>
        <p:txBody>
          <a:bodyPr/>
          <a:lstStyle/>
          <a:p>
            <a:pPr eaLnBrk="1" hangingPunct="1">
              <a:lnSpc>
                <a:spcPct val="90000"/>
              </a:lnSpc>
              <a:buFont typeface="Wingdings" panose="05000000000000000000" pitchFamily="2" charset="2"/>
              <a:buNone/>
            </a:pPr>
            <a:r>
              <a:rPr lang="en-US" altLang="zh-CN" smtClean="0">
                <a:latin typeface="Comic Sans MS" panose="030F0702030302020204" pitchFamily="66" charset="0"/>
              </a:rPr>
              <a:t>Using small and Direct-mapped cache</a:t>
            </a:r>
          </a:p>
          <a:p>
            <a:pPr eaLnBrk="1" hangingPunct="1">
              <a:lnSpc>
                <a:spcPct val="90000"/>
              </a:lnSpc>
            </a:pPr>
            <a:r>
              <a:rPr lang="en-US" altLang="zh-CN" smtClean="0">
                <a:latin typeface="Comic Sans MS" panose="030F0702030302020204" pitchFamily="66" charset="0"/>
              </a:rPr>
              <a:t>The less hardware that is necessary to implement a cache, the shorter the critical path through the hardware. </a:t>
            </a:r>
          </a:p>
          <a:p>
            <a:pPr eaLnBrk="1" hangingPunct="1">
              <a:lnSpc>
                <a:spcPct val="90000"/>
              </a:lnSpc>
            </a:pPr>
            <a:r>
              <a:rPr lang="en-US" altLang="zh-CN" smtClean="0">
                <a:solidFill>
                  <a:srgbClr val="0000FF"/>
                </a:solidFill>
                <a:latin typeface="Comic Sans MS" panose="030F0702030302020204" pitchFamily="66" charset="0"/>
              </a:rPr>
              <a:t>Direct-mapped</a:t>
            </a:r>
            <a:r>
              <a:rPr lang="en-US" altLang="zh-CN" smtClean="0">
                <a:latin typeface="Comic Sans MS" panose="030F0702030302020204" pitchFamily="66" charset="0"/>
              </a:rPr>
              <a:t> is faster than set associative for both reads and writes. </a:t>
            </a:r>
          </a:p>
          <a:p>
            <a:pPr eaLnBrk="1" hangingPunct="1">
              <a:lnSpc>
                <a:spcPct val="90000"/>
              </a:lnSpc>
            </a:pPr>
            <a:r>
              <a:rPr lang="en-US" altLang="zh-CN" smtClean="0">
                <a:latin typeface="Comic Sans MS" panose="030F0702030302020204" pitchFamily="66" charset="0"/>
              </a:rPr>
              <a:t>Fitting the cache </a:t>
            </a:r>
            <a:r>
              <a:rPr lang="en-US" altLang="zh-CN" smtClean="0">
                <a:solidFill>
                  <a:srgbClr val="0000FF"/>
                </a:solidFill>
                <a:latin typeface="Comic Sans MS" panose="030F0702030302020204" pitchFamily="66" charset="0"/>
              </a:rPr>
              <a:t>on the chip with the CPU</a:t>
            </a:r>
            <a:r>
              <a:rPr lang="en-US" altLang="zh-CN" smtClean="0">
                <a:latin typeface="Comic Sans MS" panose="030F0702030302020204" pitchFamily="66" charset="0"/>
              </a:rPr>
              <a:t> is also very important for fast access times. </a:t>
            </a:r>
            <a:endParaRPr lang="en-US" altLang="zh-CN" smtClean="0"/>
          </a:p>
        </p:txBody>
      </p:sp>
    </p:spTree>
    <p:extLst>
      <p:ext uri="{BB962C8B-B14F-4D97-AF65-F5344CB8AC3E}">
        <p14:creationId xmlns:p14="http://schemas.microsoft.com/office/powerpoint/2010/main" val="2089579517"/>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Access time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187624" y="879091"/>
            <a:ext cx="6650577" cy="4662536"/>
          </a:xfrm>
          <a:prstGeom prst="rect">
            <a:avLst/>
          </a:prstGeom>
        </p:spPr>
      </p:pic>
    </p:spTree>
    <p:extLst>
      <p:ext uri="{BB962C8B-B14F-4D97-AF65-F5344CB8AC3E}">
        <p14:creationId xmlns:p14="http://schemas.microsoft.com/office/powerpoint/2010/main" val="379123968"/>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Energy per read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331640" y="817563"/>
            <a:ext cx="6548148" cy="4699669"/>
          </a:xfrm>
          <a:prstGeom prst="rect">
            <a:avLst/>
          </a:prstGeom>
        </p:spPr>
      </p:pic>
    </p:spTree>
    <p:extLst>
      <p:ext uri="{BB962C8B-B14F-4D97-AF65-F5344CB8AC3E}">
        <p14:creationId xmlns:p14="http://schemas.microsoft.com/office/powerpoint/2010/main" val="3430756271"/>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600" dirty="0" smtClean="0"/>
              <a:t>2</a:t>
            </a:r>
            <a:r>
              <a:rPr lang="en-US" altLang="zh-CN" sz="3600" baseline="30000" dirty="0" smtClean="0"/>
              <a:t>nd</a:t>
            </a:r>
            <a:r>
              <a:rPr lang="en-US" altLang="zh-CN" sz="3600" dirty="0" smtClean="0"/>
              <a:t>  </a:t>
            </a:r>
            <a:r>
              <a:rPr lang="en-US" altLang="zh-CN" sz="3600" dirty="0"/>
              <a:t>Hit Time Reduction Technique: </a:t>
            </a:r>
            <a:r>
              <a:rPr lang="en-US" dirty="0" smtClean="0">
                <a:solidFill>
                  <a:srgbClr val="0000FF"/>
                </a:solidFill>
              </a:rPr>
              <a:t>Way Prediction</a:t>
            </a:r>
            <a:endParaRPr lang="en-AU" dirty="0">
              <a:solidFill>
                <a:srgbClr val="0000FF"/>
              </a:solidFill>
            </a:endParaRPr>
          </a:p>
        </p:txBody>
      </p:sp>
      <p:sp>
        <p:nvSpPr>
          <p:cNvPr id="242691" name="Rectangle 3"/>
          <p:cNvSpPr>
            <a:spLocks noGrp="1" noChangeArrowheads="1"/>
          </p:cNvSpPr>
          <p:nvPr>
            <p:ph type="body" idx="1"/>
          </p:nvPr>
        </p:nvSpPr>
        <p:spPr/>
        <p:txBody>
          <a:bodyPr/>
          <a:lstStyle/>
          <a:p>
            <a:pPr>
              <a:lnSpc>
                <a:spcPct val="90000"/>
              </a:lnSpc>
            </a:pPr>
            <a:r>
              <a:rPr lang="en-US" sz="2800" dirty="0" smtClean="0"/>
              <a:t>To improve hit time, predict the way to pre-set </a:t>
            </a:r>
            <a:r>
              <a:rPr lang="en-US" sz="2800" dirty="0" err="1" smtClean="0"/>
              <a:t>mux</a:t>
            </a:r>
            <a:endParaRPr lang="en-US" sz="2800" dirty="0" smtClean="0"/>
          </a:p>
          <a:p>
            <a:pPr lvl="1">
              <a:lnSpc>
                <a:spcPct val="90000"/>
              </a:lnSpc>
            </a:pPr>
            <a:r>
              <a:rPr lang="en-US" sz="2400" dirty="0" err="1" smtClean="0"/>
              <a:t>Mis</a:t>
            </a:r>
            <a:r>
              <a:rPr lang="en-US" sz="2400" dirty="0" smtClean="0"/>
              <a:t>-prediction gives longer hit time</a:t>
            </a:r>
          </a:p>
          <a:p>
            <a:pPr lvl="1">
              <a:lnSpc>
                <a:spcPct val="90000"/>
              </a:lnSpc>
            </a:pPr>
            <a:r>
              <a:rPr lang="en-US" sz="2400" dirty="0" smtClean="0"/>
              <a:t>Prediction accuracy</a:t>
            </a:r>
          </a:p>
          <a:p>
            <a:pPr lvl="2">
              <a:lnSpc>
                <a:spcPct val="90000"/>
              </a:lnSpc>
            </a:pPr>
            <a:r>
              <a:rPr lang="en-US" sz="2000" dirty="0" smtClean="0"/>
              <a:t>&gt; 90% for two-way</a:t>
            </a:r>
          </a:p>
          <a:p>
            <a:pPr lvl="2">
              <a:lnSpc>
                <a:spcPct val="90000"/>
              </a:lnSpc>
            </a:pPr>
            <a:r>
              <a:rPr lang="en-US" sz="2000" dirty="0" smtClean="0"/>
              <a:t>&gt; 80% for four-way</a:t>
            </a:r>
          </a:p>
          <a:p>
            <a:pPr lvl="2">
              <a:lnSpc>
                <a:spcPct val="90000"/>
              </a:lnSpc>
            </a:pPr>
            <a:r>
              <a:rPr lang="en-US" sz="2000" dirty="0" smtClean="0"/>
              <a:t>I-cache has better accuracy than D-cache</a:t>
            </a:r>
          </a:p>
          <a:p>
            <a:pPr lvl="1">
              <a:lnSpc>
                <a:spcPct val="90000"/>
              </a:lnSpc>
            </a:pPr>
            <a:r>
              <a:rPr lang="en-US" sz="2400" dirty="0" smtClean="0"/>
              <a:t>First used on MIPS R10000 in mid-90s</a:t>
            </a:r>
          </a:p>
          <a:p>
            <a:pPr lvl="1">
              <a:lnSpc>
                <a:spcPct val="90000"/>
              </a:lnSpc>
            </a:pPr>
            <a:r>
              <a:rPr lang="en-US" sz="2400" dirty="0" smtClean="0"/>
              <a:t>Used on ARM Cortex-A8</a:t>
            </a:r>
          </a:p>
          <a:p>
            <a:pPr>
              <a:lnSpc>
                <a:spcPct val="90000"/>
              </a:lnSpc>
            </a:pPr>
            <a:r>
              <a:rPr lang="en-US" sz="2800" dirty="0" smtClean="0"/>
              <a:t>Extend to predict block as well</a:t>
            </a:r>
          </a:p>
          <a:p>
            <a:pPr lvl="1">
              <a:lnSpc>
                <a:spcPct val="90000"/>
              </a:lnSpc>
            </a:pPr>
            <a:r>
              <a:rPr lang="en-US" sz="2400" dirty="0" smtClean="0"/>
              <a:t>“Way selection”</a:t>
            </a:r>
          </a:p>
          <a:p>
            <a:pPr lvl="1">
              <a:lnSpc>
                <a:spcPct val="90000"/>
              </a:lnSpc>
            </a:pPr>
            <a:r>
              <a:rPr lang="en-US" sz="2400" dirty="0" smtClean="0"/>
              <a:t>Increases </a:t>
            </a:r>
            <a:r>
              <a:rPr lang="en-US" sz="2400" dirty="0" err="1" smtClean="0"/>
              <a:t>mis</a:t>
            </a:r>
            <a:r>
              <a:rPr lang="en-US" sz="2400" dirty="0" smtClean="0"/>
              <a:t>-prediction penalty</a:t>
            </a:r>
          </a:p>
        </p:txBody>
      </p:sp>
    </p:spTree>
    <p:extLst>
      <p:ext uri="{BB962C8B-B14F-4D97-AF65-F5344CB8AC3E}">
        <p14:creationId xmlns:p14="http://schemas.microsoft.com/office/powerpoint/2010/main" val="1721215821"/>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3568" y="1016323"/>
            <a:ext cx="7776219" cy="5111774"/>
          </a:xfrm>
        </p:spPr>
        <p:txBody>
          <a:bodyPr/>
          <a:lstStyle/>
          <a:p>
            <a:pPr>
              <a:lnSpc>
                <a:spcPct val="90000"/>
              </a:lnSpc>
            </a:pPr>
            <a:r>
              <a:rPr lang="en-US" sz="2800" dirty="0" smtClean="0"/>
              <a:t>SRAM</a:t>
            </a:r>
          </a:p>
          <a:p>
            <a:pPr lvl="1">
              <a:lnSpc>
                <a:spcPct val="90000"/>
              </a:lnSpc>
            </a:pPr>
            <a:r>
              <a:rPr lang="en-US" sz="2400" dirty="0" smtClean="0"/>
              <a:t>Requires low power to retain bit</a:t>
            </a:r>
          </a:p>
          <a:p>
            <a:pPr lvl="1">
              <a:lnSpc>
                <a:spcPct val="90000"/>
              </a:lnSpc>
            </a:pPr>
            <a:r>
              <a:rPr lang="en-US" sz="2400" dirty="0" smtClean="0"/>
              <a:t>Requires 6 transistors/bit</a:t>
            </a:r>
          </a:p>
          <a:p>
            <a:pPr lvl="1">
              <a:lnSpc>
                <a:spcPct val="90000"/>
              </a:lnSpc>
            </a:pPr>
            <a:endParaRPr lang="en-US" sz="2400" dirty="0" smtClean="0"/>
          </a:p>
          <a:p>
            <a:pPr>
              <a:lnSpc>
                <a:spcPct val="90000"/>
              </a:lnSpc>
            </a:pPr>
            <a:r>
              <a:rPr lang="en-US" sz="2800" dirty="0" smtClean="0"/>
              <a:t>DRAM</a:t>
            </a:r>
          </a:p>
          <a:p>
            <a:pPr lvl="1">
              <a:lnSpc>
                <a:spcPct val="90000"/>
              </a:lnSpc>
            </a:pPr>
            <a:r>
              <a:rPr lang="en-US" sz="2400" dirty="0" smtClean="0"/>
              <a:t>Must be re-written after being read</a:t>
            </a:r>
          </a:p>
          <a:p>
            <a:pPr lvl="1">
              <a:lnSpc>
                <a:spcPct val="90000"/>
              </a:lnSpc>
            </a:pPr>
            <a:r>
              <a:rPr lang="en-US" sz="2400" dirty="0" smtClean="0"/>
              <a:t>Must also be periodically </a:t>
            </a:r>
            <a:r>
              <a:rPr lang="en-US" sz="2400" dirty="0" err="1" smtClean="0"/>
              <a:t>refeshed</a:t>
            </a:r>
            <a:endParaRPr lang="en-US" sz="2400" dirty="0" smtClean="0"/>
          </a:p>
          <a:p>
            <a:pPr lvl="2">
              <a:lnSpc>
                <a:spcPct val="90000"/>
              </a:lnSpc>
            </a:pPr>
            <a:r>
              <a:rPr lang="en-US" sz="2000" dirty="0" smtClean="0"/>
              <a:t>Every ~ 8 </a:t>
            </a:r>
            <a:r>
              <a:rPr lang="en-US" sz="2000" dirty="0" err="1" smtClean="0"/>
              <a:t>ms</a:t>
            </a:r>
            <a:r>
              <a:rPr lang="en-US" sz="2000" dirty="0" smtClean="0"/>
              <a:t> (roughly 5% of time)</a:t>
            </a:r>
          </a:p>
          <a:p>
            <a:pPr lvl="2">
              <a:lnSpc>
                <a:spcPct val="90000"/>
              </a:lnSpc>
            </a:pPr>
            <a:r>
              <a:rPr lang="en-US" sz="2000" dirty="0" smtClean="0"/>
              <a:t>Each row can be refreshed simultaneously</a:t>
            </a:r>
          </a:p>
          <a:p>
            <a:pPr lvl="1">
              <a:lnSpc>
                <a:spcPct val="90000"/>
              </a:lnSpc>
            </a:pPr>
            <a:r>
              <a:rPr lang="en-US" sz="2400" dirty="0" smtClean="0"/>
              <a:t>One transistor/bit</a:t>
            </a:r>
          </a:p>
          <a:p>
            <a:pPr lvl="1">
              <a:lnSpc>
                <a:spcPct val="90000"/>
              </a:lnSpc>
            </a:pPr>
            <a:r>
              <a:rPr lang="en-US" sz="2400" dirty="0" smtClean="0"/>
              <a:t>Address lines are multiplexed:</a:t>
            </a:r>
          </a:p>
          <a:p>
            <a:pPr lvl="2">
              <a:lnSpc>
                <a:spcPct val="90000"/>
              </a:lnSpc>
            </a:pPr>
            <a:r>
              <a:rPr lang="en-US" sz="2000" dirty="0" smtClean="0"/>
              <a:t>Upper half of address:  row access strobe (RAS)</a:t>
            </a:r>
          </a:p>
          <a:p>
            <a:pPr lvl="2">
              <a:lnSpc>
                <a:spcPct val="90000"/>
              </a:lnSpc>
            </a:pPr>
            <a:r>
              <a:rPr lang="en-US" sz="2000" dirty="0" smtClean="0"/>
              <a:t>Lower half of address:  column access strobe (CAS)</a:t>
            </a:r>
          </a:p>
          <a:p>
            <a:pPr lvl="2">
              <a:lnSpc>
                <a:spcPct val="90000"/>
              </a:lnSpc>
            </a:pPr>
            <a:endParaRPr lang="en-US" sz="2000" dirty="0" smtClean="0"/>
          </a:p>
        </p:txBody>
      </p:sp>
    </p:spTree>
    <p:extLst>
      <p:ext uri="{BB962C8B-B14F-4D97-AF65-F5344CB8AC3E}">
        <p14:creationId xmlns:p14="http://schemas.microsoft.com/office/powerpoint/2010/main" val="399079095"/>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en-US" altLang="zh-CN" sz="2800" smtClean="0"/>
              <a:t>2</a:t>
            </a:r>
            <a:r>
              <a:rPr lang="en-US" altLang="zh-CN" sz="2800" baseline="30000" smtClean="0"/>
              <a:t>nd</a:t>
            </a:r>
            <a:r>
              <a:rPr lang="en-US" altLang="zh-CN" sz="2800" smtClean="0"/>
              <a:t>  Hit Time Reduction Technique:</a:t>
            </a:r>
            <a:br>
              <a:rPr lang="en-US" altLang="zh-CN" sz="2800" smtClean="0"/>
            </a:br>
            <a:r>
              <a:rPr lang="en-US" altLang="zh-CN" sz="2800" smtClean="0"/>
              <a:t> </a:t>
            </a:r>
            <a:r>
              <a:rPr lang="en-US" altLang="zh-CN" sz="2800" smtClean="0">
                <a:solidFill>
                  <a:srgbClr val="0000FF"/>
                </a:solidFill>
              </a:rPr>
              <a:t>Way Prediction </a:t>
            </a:r>
          </a:p>
        </p:txBody>
      </p:sp>
      <p:sp>
        <p:nvSpPr>
          <p:cNvPr id="99331" name="Rectangle 3"/>
          <p:cNvSpPr>
            <a:spLocks noGrp="1" noRot="1" noChangeArrowheads="1"/>
          </p:cNvSpPr>
          <p:nvPr>
            <p:ph idx="1"/>
          </p:nvPr>
        </p:nvSpPr>
        <p:spPr/>
        <p:txBody>
          <a:bodyPr/>
          <a:lstStyle/>
          <a:p>
            <a:pPr eaLnBrk="1" hangingPunct="1"/>
            <a:r>
              <a:rPr lang="en-US" altLang="zh-CN" sz="2700" smtClean="0">
                <a:solidFill>
                  <a:srgbClr val="FF0000"/>
                </a:solidFill>
                <a:latin typeface="Comic Sans MS" panose="030F0702030302020204" pitchFamily="66" charset="0"/>
              </a:rPr>
              <a:t>Way Prediction</a:t>
            </a:r>
            <a:r>
              <a:rPr lang="en-US" altLang="zh-CN" sz="2700" smtClean="0">
                <a:solidFill>
                  <a:srgbClr val="0000FF"/>
                </a:solidFill>
                <a:latin typeface="Comic Sans MS" panose="030F0702030302020204" pitchFamily="66" charset="0"/>
              </a:rPr>
              <a:t> </a:t>
            </a:r>
            <a:r>
              <a:rPr lang="en-US" altLang="zh-CN" sz="2700" smtClean="0">
                <a:latin typeface="Comic Sans MS" panose="030F0702030302020204" pitchFamily="66" charset="0"/>
              </a:rPr>
              <a:t>(P</a:t>
            </a:r>
            <a:r>
              <a:rPr lang="en-US" altLang="zh-CN" sz="2400" smtClean="0">
                <a:latin typeface="Comic Sans MS" panose="030F0702030302020204" pitchFamily="66" charset="0"/>
              </a:rPr>
              <a:t>entium 4 )</a:t>
            </a:r>
            <a:endParaRPr lang="en-US" altLang="zh-CN" sz="2700" smtClean="0">
              <a:solidFill>
                <a:srgbClr val="0000FF"/>
              </a:solidFill>
              <a:latin typeface="Comic Sans MS" panose="030F0702030302020204" pitchFamily="66" charset="0"/>
            </a:endParaRPr>
          </a:p>
          <a:p>
            <a:pPr lvl="1" eaLnBrk="1" hangingPunct="1"/>
            <a:r>
              <a:rPr lang="en-US" altLang="zh-CN" sz="2400" smtClean="0">
                <a:solidFill>
                  <a:srgbClr val="0000FF"/>
                </a:solidFill>
                <a:latin typeface="Comic Sans MS" panose="030F0702030302020204" pitchFamily="66" charset="0"/>
              </a:rPr>
              <a:t>Extra bits are kept in the cache to predict the way,or block within</a:t>
            </a:r>
            <a:r>
              <a:rPr lang="en-US" altLang="zh-CN" sz="2400" smtClean="0">
                <a:latin typeface="Comic Sans MS" panose="030F0702030302020204" pitchFamily="66" charset="0"/>
              </a:rPr>
              <a:t> </a:t>
            </a:r>
            <a:r>
              <a:rPr lang="en-US" altLang="zh-CN" sz="2400" smtClean="0">
                <a:solidFill>
                  <a:srgbClr val="0000FF"/>
                </a:solidFill>
                <a:latin typeface="Comic Sans MS" panose="030F0702030302020204" pitchFamily="66" charset="0"/>
              </a:rPr>
              <a:t>set of the</a:t>
            </a:r>
            <a:r>
              <a:rPr lang="en-US" altLang="zh-CN" sz="2400" smtClean="0">
                <a:latin typeface="Comic Sans MS" panose="030F0702030302020204" pitchFamily="66" charset="0"/>
              </a:rPr>
              <a:t> </a:t>
            </a:r>
            <a:r>
              <a:rPr lang="en-US" altLang="zh-CN" sz="2400" i="1" smtClean="0">
                <a:solidFill>
                  <a:srgbClr val="FF0000"/>
                </a:solidFill>
                <a:latin typeface="Comic Sans MS" panose="030F0702030302020204" pitchFamily="66" charset="0"/>
              </a:rPr>
              <a:t>next</a:t>
            </a:r>
            <a:r>
              <a:rPr lang="en-US" altLang="zh-CN" sz="2400" smtClean="0">
                <a:solidFill>
                  <a:srgbClr val="FF0000"/>
                </a:solidFill>
                <a:latin typeface="Comic Sans MS" panose="030F0702030302020204" pitchFamily="66" charset="0"/>
              </a:rPr>
              <a:t> </a:t>
            </a:r>
            <a:r>
              <a:rPr lang="en-US" altLang="zh-CN" sz="2400" smtClean="0">
                <a:solidFill>
                  <a:srgbClr val="0000FF"/>
                </a:solidFill>
                <a:latin typeface="Comic Sans MS" panose="030F0702030302020204" pitchFamily="66" charset="0"/>
              </a:rPr>
              <a:t>cache access</a:t>
            </a:r>
            <a:r>
              <a:rPr lang="en-US" altLang="zh-CN" sz="2400" smtClean="0">
                <a:latin typeface="Comic Sans MS" panose="030F0702030302020204" pitchFamily="66" charset="0"/>
              </a:rPr>
              <a:t>.</a:t>
            </a:r>
          </a:p>
          <a:p>
            <a:pPr lvl="1" eaLnBrk="1" hangingPunct="1"/>
            <a:r>
              <a:rPr lang="en-US" altLang="zh-CN" sz="2400" smtClean="0">
                <a:latin typeface="Comic Sans MS" panose="030F0702030302020204" pitchFamily="66" charset="0"/>
              </a:rPr>
              <a:t>If the predictor is correct, the instruction cache latency is 1 clock clock cycle.</a:t>
            </a:r>
          </a:p>
          <a:p>
            <a:pPr lvl="1" eaLnBrk="1" hangingPunct="1"/>
            <a:r>
              <a:rPr lang="en-US" altLang="zh-CN" sz="2400" smtClean="0">
                <a:latin typeface="Comic Sans MS" panose="030F0702030302020204" pitchFamily="66" charset="0"/>
              </a:rPr>
              <a:t>If not,it tries the other block, changes the way predictor, and has a latency of 1 extra clock cycles.</a:t>
            </a:r>
          </a:p>
          <a:p>
            <a:pPr lvl="1" eaLnBrk="1" hangingPunct="1"/>
            <a:r>
              <a:rPr lang="en-US" altLang="zh-CN" sz="2400" smtClean="0">
                <a:latin typeface="Comic Sans MS" panose="030F0702030302020204" pitchFamily="66" charset="0"/>
              </a:rPr>
              <a:t>Simulation using SPEC95 suggested set prediction accuracy is excess of 85%, so way prediction saves pipeline stage in more than 85% of the instruction fetches.</a:t>
            </a:r>
            <a:endParaRPr lang="en-US" altLang="zh-CN" sz="2400" smtClean="0"/>
          </a:p>
        </p:txBody>
      </p:sp>
    </p:spTree>
    <p:extLst>
      <p:ext uri="{BB962C8B-B14F-4D97-AF65-F5344CB8AC3E}">
        <p14:creationId xmlns:p14="http://schemas.microsoft.com/office/powerpoint/2010/main" val="3269584984"/>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1187450" y="-54769"/>
            <a:ext cx="8302302" cy="1071563"/>
          </a:xfrm>
        </p:spPr>
        <p:txBody>
          <a:bodyPr/>
          <a:lstStyle/>
          <a:p>
            <a:pPr eaLnBrk="1" hangingPunct="1"/>
            <a:r>
              <a:rPr lang="en-US" altLang="zh-CN" sz="2400" dirty="0" smtClean="0"/>
              <a:t>3</a:t>
            </a:r>
            <a:r>
              <a:rPr lang="en-US" altLang="zh-CN" sz="2400" baseline="30000" dirty="0" smtClean="0"/>
              <a:t>rd</a:t>
            </a:r>
            <a:r>
              <a:rPr lang="en-US" altLang="zh-CN" sz="2400" dirty="0" smtClean="0"/>
              <a:t>  Hit Time Reduction Technique: </a:t>
            </a:r>
            <a:r>
              <a:rPr lang="en-US" altLang="zh-CN" sz="2400" dirty="0" smtClean="0">
                <a:solidFill>
                  <a:srgbClr val="0000FF"/>
                </a:solidFill>
              </a:rPr>
              <a:t/>
            </a:r>
            <a:br>
              <a:rPr lang="en-US" altLang="zh-CN" sz="2400" dirty="0" smtClean="0">
                <a:solidFill>
                  <a:srgbClr val="0000FF"/>
                </a:solidFill>
              </a:rPr>
            </a:br>
            <a:r>
              <a:rPr lang="en-US" altLang="zh-CN" sz="2400" dirty="0" smtClean="0">
                <a:solidFill>
                  <a:srgbClr val="3366FF"/>
                </a:solidFill>
              </a:rPr>
              <a:t>Avoiding Address Translation during Indexing of the Cache</a:t>
            </a:r>
          </a:p>
        </p:txBody>
      </p:sp>
      <p:sp>
        <p:nvSpPr>
          <p:cNvPr id="47107" name="Rectangle 3"/>
          <p:cNvSpPr>
            <a:spLocks noGrp="1" noRot="1" noChangeArrowheads="1"/>
          </p:cNvSpPr>
          <p:nvPr>
            <p:ph idx="1"/>
          </p:nvPr>
        </p:nvSpPr>
        <p:spPr>
          <a:xfrm>
            <a:off x="611188" y="3429000"/>
            <a:ext cx="8305800" cy="2684463"/>
          </a:xfrm>
        </p:spPr>
        <p:txBody>
          <a:bodyPr/>
          <a:lstStyle/>
          <a:p>
            <a:pPr marL="285750" indent="-285750" eaLnBrk="1" hangingPunct="1">
              <a:lnSpc>
                <a:spcPct val="90000"/>
              </a:lnSpc>
            </a:pPr>
            <a:r>
              <a:rPr lang="en-US" altLang="zh-CN" smtClean="0">
                <a:latin typeface="Comic Sans MS" panose="030F0702030302020204" pitchFamily="66" charset="0"/>
              </a:rPr>
              <a:t>Page table is a large data structure in memory</a:t>
            </a:r>
          </a:p>
          <a:p>
            <a:pPr marL="285750" indent="-285750" eaLnBrk="1" hangingPunct="1">
              <a:lnSpc>
                <a:spcPct val="90000"/>
              </a:lnSpc>
            </a:pPr>
            <a:r>
              <a:rPr lang="en-US" altLang="zh-CN" smtClean="0">
                <a:solidFill>
                  <a:schemeClr val="tx2"/>
                </a:solidFill>
                <a:latin typeface="Comic Sans MS" panose="030F0702030302020204" pitchFamily="66" charset="0"/>
              </a:rPr>
              <a:t>TWO</a:t>
            </a:r>
            <a:r>
              <a:rPr lang="en-US" altLang="zh-CN" smtClean="0">
                <a:latin typeface="Comic Sans MS" panose="030F0702030302020204" pitchFamily="66" charset="0"/>
              </a:rPr>
              <a:t> </a:t>
            </a:r>
            <a:r>
              <a:rPr lang="en-US" altLang="zh-CN" smtClean="0">
                <a:solidFill>
                  <a:schemeClr val="tx2"/>
                </a:solidFill>
                <a:latin typeface="Comic Sans MS" panose="030F0702030302020204" pitchFamily="66" charset="0"/>
              </a:rPr>
              <a:t>memory accesses for every load, store, or instruction fetch!!!</a:t>
            </a:r>
          </a:p>
          <a:p>
            <a:pPr marL="285750" indent="-285750" eaLnBrk="1" hangingPunct="1">
              <a:lnSpc>
                <a:spcPct val="90000"/>
              </a:lnSpc>
            </a:pPr>
            <a:r>
              <a:rPr lang="en-US" altLang="zh-CN" smtClean="0">
                <a:latin typeface="Comic Sans MS" panose="030F0702030302020204" pitchFamily="66" charset="0"/>
              </a:rPr>
              <a:t>Virtually addressed cache?</a:t>
            </a:r>
          </a:p>
          <a:p>
            <a:pPr marL="685800" lvl="1" indent="-228600" eaLnBrk="1" hangingPunct="1">
              <a:lnSpc>
                <a:spcPct val="90000"/>
              </a:lnSpc>
            </a:pPr>
            <a:r>
              <a:rPr lang="en-US" altLang="zh-CN" sz="2400" smtClean="0">
                <a:latin typeface="Comic Sans MS" panose="030F0702030302020204" pitchFamily="66" charset="0"/>
              </a:rPr>
              <a:t>synonym problem</a:t>
            </a:r>
          </a:p>
          <a:p>
            <a:pPr marL="285750" indent="-285750" eaLnBrk="1" hangingPunct="1">
              <a:lnSpc>
                <a:spcPct val="90000"/>
              </a:lnSpc>
            </a:pPr>
            <a:r>
              <a:rPr lang="en-US" altLang="zh-CN" smtClean="0">
                <a:latin typeface="Comic Sans MS" panose="030F0702030302020204" pitchFamily="66" charset="0"/>
              </a:rPr>
              <a:t>Cache the address translations?</a:t>
            </a:r>
          </a:p>
        </p:txBody>
      </p:sp>
      <p:grpSp>
        <p:nvGrpSpPr>
          <p:cNvPr id="2" name="Group 4"/>
          <p:cNvGrpSpPr>
            <a:grpSpLocks/>
          </p:cNvGrpSpPr>
          <p:nvPr/>
        </p:nvGrpSpPr>
        <p:grpSpPr bwMode="auto">
          <a:xfrm>
            <a:off x="1187450" y="1412875"/>
            <a:ext cx="6565900" cy="1795463"/>
            <a:chOff x="632" y="885"/>
            <a:chExt cx="4136" cy="1131"/>
          </a:xfrm>
        </p:grpSpPr>
        <p:sp>
          <p:nvSpPr>
            <p:cNvPr id="100357" name="Line 5"/>
            <p:cNvSpPr>
              <a:spLocks noChangeShapeType="1"/>
            </p:cNvSpPr>
            <p:nvPr/>
          </p:nvSpPr>
          <p:spPr bwMode="auto">
            <a:xfrm>
              <a:off x="664" y="1109"/>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a:off x="1288" y="1117"/>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flipH="1">
              <a:off x="632" y="1725"/>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Rectangle 8"/>
            <p:cNvSpPr>
              <a:spLocks noChangeArrowheads="1"/>
            </p:cNvSpPr>
            <p:nvPr/>
          </p:nvSpPr>
          <p:spPr bwMode="auto">
            <a:xfrm>
              <a:off x="696" y="1341"/>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0361" name="Rectangle 9"/>
            <p:cNvSpPr>
              <a:spLocks noChangeArrowheads="1"/>
            </p:cNvSpPr>
            <p:nvPr/>
          </p:nvSpPr>
          <p:spPr bwMode="auto">
            <a:xfrm>
              <a:off x="1704" y="933"/>
              <a:ext cx="672"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0362" name="Rectangle 10"/>
            <p:cNvSpPr>
              <a:spLocks noChangeArrowheads="1"/>
            </p:cNvSpPr>
            <p:nvPr/>
          </p:nvSpPr>
          <p:spPr bwMode="auto">
            <a:xfrm>
              <a:off x="2856" y="1133"/>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0363" name="Rectangle 11"/>
            <p:cNvSpPr>
              <a:spLocks noChangeArrowheads="1"/>
            </p:cNvSpPr>
            <p:nvPr/>
          </p:nvSpPr>
          <p:spPr bwMode="auto">
            <a:xfrm>
              <a:off x="4096" y="885"/>
              <a:ext cx="672" cy="8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0364" name="Line 12"/>
            <p:cNvSpPr>
              <a:spLocks noChangeShapeType="1"/>
            </p:cNvSpPr>
            <p:nvPr/>
          </p:nvSpPr>
          <p:spPr bwMode="auto">
            <a:xfrm>
              <a:off x="1296" y="1221"/>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2376" y="1221"/>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3536" y="1205"/>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7" name="Line 15"/>
            <p:cNvSpPr>
              <a:spLocks noChangeShapeType="1"/>
            </p:cNvSpPr>
            <p:nvPr/>
          </p:nvSpPr>
          <p:spPr bwMode="auto">
            <a:xfrm flipH="1">
              <a:off x="3952" y="161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a:off x="3960" y="1621"/>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17"/>
            <p:cNvSpPr>
              <a:spLocks noChangeShapeType="1"/>
            </p:cNvSpPr>
            <p:nvPr/>
          </p:nvSpPr>
          <p:spPr bwMode="auto">
            <a:xfrm flipH="1">
              <a:off x="1440" y="1989"/>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Line 18"/>
            <p:cNvSpPr>
              <a:spLocks noChangeShapeType="1"/>
            </p:cNvSpPr>
            <p:nvPr/>
          </p:nvSpPr>
          <p:spPr bwMode="auto">
            <a:xfrm flipV="1">
              <a:off x="1448" y="1645"/>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Line 19"/>
            <p:cNvSpPr>
              <a:spLocks noChangeShapeType="1"/>
            </p:cNvSpPr>
            <p:nvPr/>
          </p:nvSpPr>
          <p:spPr bwMode="auto">
            <a:xfrm flipH="1">
              <a:off x="1280" y="1653"/>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V="1">
              <a:off x="3696" y="1621"/>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3" name="Line 21"/>
            <p:cNvSpPr>
              <a:spLocks noChangeShapeType="1"/>
            </p:cNvSpPr>
            <p:nvPr/>
          </p:nvSpPr>
          <p:spPr bwMode="auto">
            <a:xfrm flipH="1">
              <a:off x="3528" y="1629"/>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4" name="Line 22"/>
            <p:cNvSpPr>
              <a:spLocks noChangeShapeType="1"/>
            </p:cNvSpPr>
            <p:nvPr/>
          </p:nvSpPr>
          <p:spPr bwMode="auto">
            <a:xfrm flipH="1">
              <a:off x="2688" y="1613"/>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2688" y="1605"/>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Oval 24"/>
            <p:cNvSpPr>
              <a:spLocks noChangeArrowheads="1"/>
            </p:cNvSpPr>
            <p:nvPr/>
          </p:nvSpPr>
          <p:spPr bwMode="auto">
            <a:xfrm>
              <a:off x="3696" y="1965"/>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0377" name="Rectangle 25"/>
            <p:cNvSpPr>
              <a:spLocks noChangeArrowheads="1"/>
            </p:cNvSpPr>
            <p:nvPr/>
          </p:nvSpPr>
          <p:spPr bwMode="auto">
            <a:xfrm>
              <a:off x="1312" y="1053"/>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0378" name="Rectangle 26"/>
            <p:cNvSpPr>
              <a:spLocks noChangeArrowheads="1"/>
            </p:cNvSpPr>
            <p:nvPr/>
          </p:nvSpPr>
          <p:spPr bwMode="auto">
            <a:xfrm>
              <a:off x="2392" y="1053"/>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0379" name="Rectangle 27"/>
            <p:cNvSpPr>
              <a:spLocks noChangeArrowheads="1"/>
            </p:cNvSpPr>
            <p:nvPr/>
          </p:nvSpPr>
          <p:spPr bwMode="auto">
            <a:xfrm>
              <a:off x="3568" y="1037"/>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0380" name="Rectangle 28"/>
            <p:cNvSpPr>
              <a:spLocks noChangeArrowheads="1"/>
            </p:cNvSpPr>
            <p:nvPr/>
          </p:nvSpPr>
          <p:spPr bwMode="auto">
            <a:xfrm>
              <a:off x="2440" y="1661"/>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0381" name="Rectangle 29"/>
            <p:cNvSpPr>
              <a:spLocks noChangeArrowheads="1"/>
            </p:cNvSpPr>
            <p:nvPr/>
          </p:nvSpPr>
          <p:spPr bwMode="auto">
            <a:xfrm>
              <a:off x="1848" y="1837"/>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grpSp>
    </p:spTree>
    <p:extLst>
      <p:ext uri="{BB962C8B-B14F-4D97-AF65-F5344CB8AC3E}">
        <p14:creationId xmlns:p14="http://schemas.microsoft.com/office/powerpoint/2010/main" val="41560163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 to="" calcmode="lin" valueType="num">
                                      <p:cBhvr>
                                        <p:cTn id="11" dur="1" fill="hold"/>
                                        <p:tgtEl>
                                          <p:spTgt spid="47107">
                                            <p:txEl>
                                              <p:pRg st="0" end="0"/>
                                            </p:txEl>
                                          </p:spTgt>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7107">
                                            <p:txEl>
                                              <p:pRg st="1" end="1"/>
                                            </p:txEl>
                                          </p:spTgt>
                                        </p:tgtEl>
                                        <p:attrNameLst>
                                          <p:attrName>style.visibility</p:attrName>
                                        </p:attrNameLst>
                                      </p:cBhvr>
                                      <p:to>
                                        <p:strVal val="visible"/>
                                      </p:to>
                                    </p:set>
                                    <p:anim to="" calcmode="lin" valueType="num">
                                      <p:cBhvr>
                                        <p:cTn id="16" dur="1" fill="hold"/>
                                        <p:tgtEl>
                                          <p:spTgt spid="47107">
                                            <p:txEl>
                                              <p:pRg st="1" end="1"/>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 to="" calcmode="lin" valueType="num">
                                      <p:cBhvr>
                                        <p:cTn id="21" dur="1" fill="hold"/>
                                        <p:tgtEl>
                                          <p:spTgt spid="47107">
                                            <p:txEl>
                                              <p:pRg st="2" end="2"/>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 to="" calcmode="lin" valueType="num">
                                      <p:cBhvr>
                                        <p:cTn id="24" dur="1" fill="hold"/>
                                        <p:tgtEl>
                                          <p:spTgt spid="47107">
                                            <p:txEl>
                                              <p:pRg st="3" end="3"/>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to="" calcmode="lin" valueType="num">
                                      <p:cBhvr>
                                        <p:cTn id="29" dur="1" fill="hold"/>
                                        <p:tgtEl>
                                          <p:spTgt spid="4710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832100" y="55563"/>
            <a:ext cx="4338638" cy="700087"/>
          </a:xfrm>
          <a:noFill/>
        </p:spPr>
        <p:txBody>
          <a:bodyPr lIns="90488" tIns="44450" rIns="90488" bIns="44450"/>
          <a:lstStyle/>
          <a:p>
            <a:pPr eaLnBrk="1" hangingPunct="1"/>
            <a:r>
              <a:rPr lang="en-US" altLang="zh-CN" smtClean="0"/>
              <a:t>TLBs</a:t>
            </a:r>
          </a:p>
        </p:txBody>
      </p:sp>
      <p:sp>
        <p:nvSpPr>
          <p:cNvPr id="101379" name="Rectangle 3"/>
          <p:cNvSpPr>
            <a:spLocks noChangeArrowheads="1"/>
          </p:cNvSpPr>
          <p:nvPr/>
        </p:nvSpPr>
        <p:spPr bwMode="auto">
          <a:xfrm>
            <a:off x="468313" y="1125538"/>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A way to speed up translation is to use a special cache of recently used page table entries  --  this has many names, but the most frequently used is </a:t>
            </a:r>
            <a:r>
              <a:rPr kumimoji="0" lang="en-US" altLang="zh-CN" sz="2400" i="1">
                <a:solidFill>
                  <a:srgbClr val="0000FF"/>
                </a:solidFill>
                <a:latin typeface="Comic Sans MS" panose="030F0702030302020204" pitchFamily="66" charset="0"/>
              </a:rPr>
              <a:t>Translation Lookaside Buffer</a:t>
            </a:r>
            <a:r>
              <a:rPr kumimoji="0" lang="en-US" altLang="zh-CN" sz="2400">
                <a:solidFill>
                  <a:srgbClr val="0000FF"/>
                </a:solidFill>
                <a:latin typeface="Comic Sans MS" panose="030F0702030302020204" pitchFamily="66" charset="0"/>
              </a:rPr>
              <a:t> or </a:t>
            </a:r>
            <a:r>
              <a:rPr kumimoji="0" lang="en-US" altLang="zh-CN" sz="2400" i="1">
                <a:solidFill>
                  <a:srgbClr val="0000FF"/>
                </a:solidFill>
                <a:latin typeface="Comic Sans MS" panose="030F0702030302020204" pitchFamily="66" charset="0"/>
              </a:rPr>
              <a:t>TLB</a:t>
            </a:r>
          </a:p>
        </p:txBody>
      </p:sp>
      <p:grpSp>
        <p:nvGrpSpPr>
          <p:cNvPr id="101380" name="Group 4"/>
          <p:cNvGrpSpPr>
            <a:grpSpLocks/>
          </p:cNvGrpSpPr>
          <p:nvPr/>
        </p:nvGrpSpPr>
        <p:grpSpPr bwMode="auto">
          <a:xfrm>
            <a:off x="971550" y="2852738"/>
            <a:ext cx="6870700" cy="1460500"/>
            <a:chOff x="792" y="1224"/>
            <a:chExt cx="4328" cy="920"/>
          </a:xfrm>
        </p:grpSpPr>
        <p:sp>
          <p:nvSpPr>
            <p:cNvPr id="101382" name="Rectangle 5"/>
            <p:cNvSpPr>
              <a:spLocks noChangeArrowheads="1"/>
            </p:cNvSpPr>
            <p:nvPr/>
          </p:nvSpPr>
          <p:spPr bwMode="auto">
            <a:xfrm>
              <a:off x="792" y="1224"/>
              <a:ext cx="4312" cy="9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1383" name="Rectangle 6"/>
            <p:cNvSpPr>
              <a:spLocks noChangeArrowheads="1"/>
            </p:cNvSpPr>
            <p:nvPr/>
          </p:nvSpPr>
          <p:spPr bwMode="auto">
            <a:xfrm>
              <a:off x="792" y="1240"/>
              <a:ext cx="4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t>Virtual Address         Physical Address   Dirty   Ref   Valid   Access</a:t>
              </a:r>
            </a:p>
          </p:txBody>
        </p:sp>
        <p:sp>
          <p:nvSpPr>
            <p:cNvPr id="101384" name="Line 7"/>
            <p:cNvSpPr>
              <a:spLocks noChangeShapeType="1"/>
            </p:cNvSpPr>
            <p:nvPr/>
          </p:nvSpPr>
          <p:spPr bwMode="auto">
            <a:xfrm>
              <a:off x="1944"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8"/>
            <p:cNvSpPr>
              <a:spLocks noChangeShapeType="1"/>
            </p:cNvSpPr>
            <p:nvPr/>
          </p:nvSpPr>
          <p:spPr bwMode="auto">
            <a:xfrm>
              <a:off x="3272" y="1256"/>
              <a:ext cx="0" cy="8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9"/>
            <p:cNvSpPr>
              <a:spLocks noChangeShapeType="1"/>
            </p:cNvSpPr>
            <p:nvPr/>
          </p:nvSpPr>
          <p:spPr bwMode="auto">
            <a:xfrm>
              <a:off x="3712"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
            <p:cNvSpPr>
              <a:spLocks noChangeShapeType="1"/>
            </p:cNvSpPr>
            <p:nvPr/>
          </p:nvSpPr>
          <p:spPr bwMode="auto">
            <a:xfrm>
              <a:off x="4072" y="1224"/>
              <a:ext cx="0" cy="9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
            <p:cNvSpPr>
              <a:spLocks noChangeShapeType="1"/>
            </p:cNvSpPr>
            <p:nvPr/>
          </p:nvSpPr>
          <p:spPr bwMode="auto">
            <a:xfrm>
              <a:off x="4544" y="1224"/>
              <a:ext cx="0" cy="8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2"/>
            <p:cNvSpPr>
              <a:spLocks noChangeShapeType="1"/>
            </p:cNvSpPr>
            <p:nvPr/>
          </p:nvSpPr>
          <p:spPr bwMode="auto">
            <a:xfrm>
              <a:off x="800" y="1408"/>
              <a:ext cx="4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81" name="Rectangle 13"/>
          <p:cNvSpPr>
            <a:spLocks noChangeArrowheads="1"/>
          </p:cNvSpPr>
          <p:nvPr/>
        </p:nvSpPr>
        <p:spPr bwMode="auto">
          <a:xfrm>
            <a:off x="609600" y="4648200"/>
            <a:ext cx="75628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Really just a cache on the page table mappings</a:t>
            </a:r>
          </a:p>
          <a:p>
            <a:pPr>
              <a:lnSpc>
                <a:spcPct val="85000"/>
              </a:lnSpc>
              <a:spcBef>
                <a:spcPct val="0"/>
              </a:spcBef>
              <a:buClrTx/>
              <a:buSzTx/>
              <a:buFontTx/>
              <a:buNone/>
            </a:pPr>
            <a:endParaRPr kumimoji="0" lang="en-US" altLang="zh-CN" sz="2400">
              <a:latin typeface="Comic Sans MS" panose="030F0702030302020204" pitchFamily="66" charset="0"/>
            </a:endParaRPr>
          </a:p>
          <a:p>
            <a:pPr>
              <a:lnSpc>
                <a:spcPct val="85000"/>
              </a:lnSpc>
              <a:spcBef>
                <a:spcPct val="0"/>
              </a:spcBef>
              <a:buClrTx/>
              <a:buSzTx/>
              <a:buFontTx/>
              <a:buNone/>
            </a:pPr>
            <a:r>
              <a:rPr kumimoji="0" lang="en-US" altLang="zh-CN" sz="2400">
                <a:latin typeface="Comic Sans MS" panose="030F0702030302020204" pitchFamily="66" charset="0"/>
              </a:rPr>
              <a:t>TLB access time comparable to cache access time</a:t>
            </a:r>
          </a:p>
          <a:p>
            <a:pPr>
              <a:lnSpc>
                <a:spcPct val="85000"/>
              </a:lnSpc>
              <a:spcBef>
                <a:spcPct val="0"/>
              </a:spcBef>
              <a:buClrTx/>
              <a:buSzTx/>
              <a:buFontTx/>
              <a:buNone/>
            </a:pPr>
            <a:r>
              <a:rPr kumimoji="0" lang="en-US" altLang="zh-CN" sz="2400">
                <a:latin typeface="Comic Sans MS" panose="030F0702030302020204" pitchFamily="66" charset="0"/>
              </a:rPr>
              <a:t>      (much less than main memory access time)</a:t>
            </a:r>
          </a:p>
        </p:txBody>
      </p:sp>
    </p:spTree>
    <p:extLst>
      <p:ext uri="{BB962C8B-B14F-4D97-AF65-F5344CB8AC3E}">
        <p14:creationId xmlns:p14="http://schemas.microsoft.com/office/powerpoint/2010/main" val="1469606809"/>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1245394" y="21515"/>
            <a:ext cx="8485187" cy="936625"/>
          </a:xfrm>
          <a:noFill/>
        </p:spPr>
        <p:txBody>
          <a:bodyPr lIns="90488" tIns="44450" rIns="90488" bIns="44450"/>
          <a:lstStyle/>
          <a:p>
            <a:pPr eaLnBrk="1" hangingPunct="1"/>
            <a:r>
              <a:rPr lang="en-US" altLang="zh-CN" sz="4000" dirty="0" smtClean="0"/>
              <a:t>Translation Look-Aside Buffers</a:t>
            </a:r>
          </a:p>
        </p:txBody>
      </p:sp>
      <p:sp>
        <p:nvSpPr>
          <p:cNvPr id="102403" name="Rectangle 3"/>
          <p:cNvSpPr>
            <a:spLocks noChangeArrowheads="1"/>
          </p:cNvSpPr>
          <p:nvPr/>
        </p:nvSpPr>
        <p:spPr bwMode="auto">
          <a:xfrm>
            <a:off x="304800" y="1052513"/>
            <a:ext cx="8839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000">
                <a:latin typeface="Comic Sans MS" panose="030F0702030302020204" pitchFamily="66" charset="0"/>
              </a:rPr>
              <a:t>Just like any other cache, the TLB can be organized as fully associative, set associative, or direct mapped</a:t>
            </a:r>
          </a:p>
          <a:p>
            <a:pPr>
              <a:lnSpc>
                <a:spcPct val="85000"/>
              </a:lnSpc>
              <a:spcBef>
                <a:spcPct val="0"/>
              </a:spcBef>
              <a:buClrTx/>
              <a:buSzTx/>
              <a:buFontTx/>
              <a:buNone/>
            </a:pPr>
            <a:endParaRPr kumimoji="0" lang="en-US" altLang="zh-CN" sz="2000">
              <a:latin typeface="Comic Sans MS" panose="030F0702030302020204" pitchFamily="66" charset="0"/>
            </a:endParaRPr>
          </a:p>
          <a:p>
            <a:pPr>
              <a:lnSpc>
                <a:spcPct val="85000"/>
              </a:lnSpc>
              <a:spcBef>
                <a:spcPct val="0"/>
              </a:spcBef>
              <a:buClrTx/>
              <a:buSzTx/>
              <a:buFontTx/>
              <a:buNone/>
            </a:pPr>
            <a:r>
              <a:rPr kumimoji="0" lang="en-US" altLang="zh-CN" sz="2000">
                <a:latin typeface="Comic Sans MS" panose="030F0702030302020204" pitchFamily="66" charset="0"/>
              </a:rPr>
              <a:t>TLBs are usually small, typically not more than 128 - 256 entries even on high end machines.  This permits fully associative lookup on these machines.  Most mid-range machines use small n-way </a:t>
            </a:r>
            <a:r>
              <a:rPr kumimoji="0" lang="en-US" altLang="zh-CN" sz="2400">
                <a:latin typeface="Comic Sans MS" panose="030F0702030302020204" pitchFamily="66" charset="0"/>
              </a:rPr>
              <a:t>set associative organizations.</a:t>
            </a:r>
            <a:endParaRPr kumimoji="0" lang="en-US" altLang="zh-CN" sz="4400">
              <a:latin typeface="Comic Sans MS" panose="030F0702030302020204" pitchFamily="66" charset="0"/>
            </a:endParaRPr>
          </a:p>
        </p:txBody>
      </p:sp>
      <p:grpSp>
        <p:nvGrpSpPr>
          <p:cNvPr id="102404" name="Group 4"/>
          <p:cNvGrpSpPr>
            <a:grpSpLocks/>
          </p:cNvGrpSpPr>
          <p:nvPr/>
        </p:nvGrpSpPr>
        <p:grpSpPr bwMode="auto">
          <a:xfrm>
            <a:off x="395288" y="2924175"/>
            <a:ext cx="8128000" cy="3319463"/>
            <a:chOff x="232" y="2112"/>
            <a:chExt cx="5120" cy="2091"/>
          </a:xfrm>
        </p:grpSpPr>
        <p:sp>
          <p:nvSpPr>
            <p:cNvPr id="102405" name="Line 5"/>
            <p:cNvSpPr>
              <a:spLocks noChangeShapeType="1"/>
            </p:cNvSpPr>
            <p:nvPr/>
          </p:nvSpPr>
          <p:spPr bwMode="auto">
            <a:xfrm>
              <a:off x="1248" y="2312"/>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Line 6"/>
            <p:cNvSpPr>
              <a:spLocks noChangeShapeType="1"/>
            </p:cNvSpPr>
            <p:nvPr/>
          </p:nvSpPr>
          <p:spPr bwMode="auto">
            <a:xfrm>
              <a:off x="1872" y="2320"/>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7" name="Line 7"/>
            <p:cNvSpPr>
              <a:spLocks noChangeShapeType="1"/>
            </p:cNvSpPr>
            <p:nvPr/>
          </p:nvSpPr>
          <p:spPr bwMode="auto">
            <a:xfrm flipH="1">
              <a:off x="1216" y="2928"/>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8" name="Rectangle 8"/>
            <p:cNvSpPr>
              <a:spLocks noChangeArrowheads="1"/>
            </p:cNvSpPr>
            <p:nvPr/>
          </p:nvSpPr>
          <p:spPr bwMode="auto">
            <a:xfrm>
              <a:off x="1280" y="2544"/>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2409" name="Rectangle 9"/>
            <p:cNvSpPr>
              <a:spLocks noChangeArrowheads="1"/>
            </p:cNvSpPr>
            <p:nvPr/>
          </p:nvSpPr>
          <p:spPr bwMode="auto">
            <a:xfrm>
              <a:off x="2288"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TLB</a:t>
              </a:r>
            </a:p>
            <a:p>
              <a:pPr algn="ctr">
                <a:spcBef>
                  <a:spcPct val="0"/>
                </a:spcBef>
                <a:buClrTx/>
                <a:buSzTx/>
                <a:buFontTx/>
                <a:buNone/>
              </a:pPr>
              <a:r>
                <a:rPr kumimoji="0" lang="en-US" altLang="zh-CN" sz="1800">
                  <a:latin typeface="Comic Sans MS" panose="030F0702030302020204" pitchFamily="66" charset="0"/>
                </a:rPr>
                <a:t>Lookup</a:t>
              </a:r>
            </a:p>
          </p:txBody>
        </p:sp>
        <p:sp>
          <p:nvSpPr>
            <p:cNvPr id="102410" name="Rectangle 10"/>
            <p:cNvSpPr>
              <a:spLocks noChangeArrowheads="1"/>
            </p:cNvSpPr>
            <p:nvPr/>
          </p:nvSpPr>
          <p:spPr bwMode="auto">
            <a:xfrm>
              <a:off x="3440"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2411" name="Rectangle 11"/>
            <p:cNvSpPr>
              <a:spLocks noChangeArrowheads="1"/>
            </p:cNvSpPr>
            <p:nvPr/>
          </p:nvSpPr>
          <p:spPr bwMode="auto">
            <a:xfrm>
              <a:off x="4680" y="2344"/>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2412" name="Line 12"/>
            <p:cNvSpPr>
              <a:spLocks noChangeShapeType="1"/>
            </p:cNvSpPr>
            <p:nvPr/>
          </p:nvSpPr>
          <p:spPr bwMode="auto">
            <a:xfrm>
              <a:off x="1880" y="2424"/>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13"/>
            <p:cNvSpPr>
              <a:spLocks noChangeShapeType="1"/>
            </p:cNvSpPr>
            <p:nvPr/>
          </p:nvSpPr>
          <p:spPr bwMode="auto">
            <a:xfrm>
              <a:off x="2960" y="2424"/>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14"/>
            <p:cNvSpPr>
              <a:spLocks noChangeShapeType="1"/>
            </p:cNvSpPr>
            <p:nvPr/>
          </p:nvSpPr>
          <p:spPr bwMode="auto">
            <a:xfrm>
              <a:off x="4120" y="2408"/>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15"/>
            <p:cNvSpPr>
              <a:spLocks noChangeShapeType="1"/>
            </p:cNvSpPr>
            <p:nvPr/>
          </p:nvSpPr>
          <p:spPr bwMode="auto">
            <a:xfrm flipH="1">
              <a:off x="4536" y="28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16"/>
            <p:cNvSpPr>
              <a:spLocks noChangeShapeType="1"/>
            </p:cNvSpPr>
            <p:nvPr/>
          </p:nvSpPr>
          <p:spPr bwMode="auto">
            <a:xfrm flipH="1">
              <a:off x="4528" y="2824"/>
              <a:ext cx="24" cy="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17"/>
            <p:cNvSpPr>
              <a:spLocks noChangeShapeType="1"/>
            </p:cNvSpPr>
            <p:nvPr/>
          </p:nvSpPr>
          <p:spPr bwMode="auto">
            <a:xfrm flipH="1">
              <a:off x="2032" y="3944"/>
              <a:ext cx="1248"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18"/>
            <p:cNvSpPr>
              <a:spLocks noChangeShapeType="1"/>
            </p:cNvSpPr>
            <p:nvPr/>
          </p:nvSpPr>
          <p:spPr bwMode="auto">
            <a:xfrm flipV="1">
              <a:off x="2024" y="2848"/>
              <a:ext cx="8" cy="10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19"/>
            <p:cNvSpPr>
              <a:spLocks noChangeShapeType="1"/>
            </p:cNvSpPr>
            <p:nvPr/>
          </p:nvSpPr>
          <p:spPr bwMode="auto">
            <a:xfrm flipH="1">
              <a:off x="1864" y="28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20"/>
            <p:cNvSpPr>
              <a:spLocks noChangeShapeType="1"/>
            </p:cNvSpPr>
            <p:nvPr/>
          </p:nvSpPr>
          <p:spPr bwMode="auto">
            <a:xfrm flipV="1">
              <a:off x="4272" y="2824"/>
              <a:ext cx="8"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21"/>
            <p:cNvSpPr>
              <a:spLocks noChangeShapeType="1"/>
            </p:cNvSpPr>
            <p:nvPr/>
          </p:nvSpPr>
          <p:spPr bwMode="auto">
            <a:xfrm flipH="1">
              <a:off x="4112" y="2832"/>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22"/>
            <p:cNvSpPr>
              <a:spLocks noChangeShapeType="1"/>
            </p:cNvSpPr>
            <p:nvPr/>
          </p:nvSpPr>
          <p:spPr bwMode="auto">
            <a:xfrm flipH="1">
              <a:off x="3272" y="2816"/>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Line 23"/>
            <p:cNvSpPr>
              <a:spLocks noChangeShapeType="1"/>
            </p:cNvSpPr>
            <p:nvPr/>
          </p:nvSpPr>
          <p:spPr bwMode="auto">
            <a:xfrm flipH="1">
              <a:off x="3264" y="2824"/>
              <a:ext cx="24" cy="11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Oval 24"/>
            <p:cNvSpPr>
              <a:spLocks noChangeArrowheads="1"/>
            </p:cNvSpPr>
            <p:nvPr/>
          </p:nvSpPr>
          <p:spPr bwMode="auto">
            <a:xfrm>
              <a:off x="4264" y="3936"/>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2425" name="Rectangle 25"/>
            <p:cNvSpPr>
              <a:spLocks noChangeArrowheads="1"/>
            </p:cNvSpPr>
            <p:nvPr/>
          </p:nvSpPr>
          <p:spPr bwMode="auto">
            <a:xfrm>
              <a:off x="1896" y="2256"/>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2426" name="Rectangle 26"/>
            <p:cNvSpPr>
              <a:spLocks noChangeArrowheads="1"/>
            </p:cNvSpPr>
            <p:nvPr/>
          </p:nvSpPr>
          <p:spPr bwMode="auto">
            <a:xfrm>
              <a:off x="2976" y="2256"/>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2427" name="Rectangle 27"/>
            <p:cNvSpPr>
              <a:spLocks noChangeArrowheads="1"/>
            </p:cNvSpPr>
            <p:nvPr/>
          </p:nvSpPr>
          <p:spPr bwMode="auto">
            <a:xfrm>
              <a:off x="4152" y="2240"/>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28" name="Rectangle 28"/>
            <p:cNvSpPr>
              <a:spLocks noChangeArrowheads="1"/>
            </p:cNvSpPr>
            <p:nvPr/>
          </p:nvSpPr>
          <p:spPr bwMode="auto">
            <a:xfrm>
              <a:off x="3376" y="295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29" name="Rectangle 29"/>
            <p:cNvSpPr>
              <a:spLocks noChangeArrowheads="1"/>
            </p:cNvSpPr>
            <p:nvPr/>
          </p:nvSpPr>
          <p:spPr bwMode="auto">
            <a:xfrm>
              <a:off x="3616" y="3760"/>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sp>
          <p:nvSpPr>
            <p:cNvPr id="102430" name="Rectangle 30"/>
            <p:cNvSpPr>
              <a:spLocks noChangeArrowheads="1"/>
            </p:cNvSpPr>
            <p:nvPr/>
          </p:nvSpPr>
          <p:spPr bwMode="auto">
            <a:xfrm>
              <a:off x="2288" y="320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2431" name="Rectangle 31"/>
            <p:cNvSpPr>
              <a:spLocks noChangeArrowheads="1"/>
            </p:cNvSpPr>
            <p:nvPr/>
          </p:nvSpPr>
          <p:spPr bwMode="auto">
            <a:xfrm>
              <a:off x="2976" y="211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32" name="Line 32"/>
            <p:cNvSpPr>
              <a:spLocks noChangeShapeType="1"/>
            </p:cNvSpPr>
            <p:nvPr/>
          </p:nvSpPr>
          <p:spPr bwMode="auto">
            <a:xfrm>
              <a:off x="2616" y="2920"/>
              <a:ext cx="0"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3" name="Rectangle 33"/>
            <p:cNvSpPr>
              <a:spLocks noChangeArrowheads="1"/>
            </p:cNvSpPr>
            <p:nvPr/>
          </p:nvSpPr>
          <p:spPr bwMode="auto">
            <a:xfrm>
              <a:off x="2200" y="2952"/>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34" name="Line 34"/>
            <p:cNvSpPr>
              <a:spLocks noChangeShapeType="1"/>
            </p:cNvSpPr>
            <p:nvPr/>
          </p:nvSpPr>
          <p:spPr bwMode="auto">
            <a:xfrm>
              <a:off x="2624" y="3800"/>
              <a:ext cx="0" cy="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5" name="Line 35"/>
            <p:cNvSpPr>
              <a:spLocks noChangeShapeType="1"/>
            </p:cNvSpPr>
            <p:nvPr/>
          </p:nvSpPr>
          <p:spPr bwMode="auto">
            <a:xfrm>
              <a:off x="2632" y="386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6" name="Line 36"/>
            <p:cNvSpPr>
              <a:spLocks noChangeShapeType="1"/>
            </p:cNvSpPr>
            <p:nvPr/>
          </p:nvSpPr>
          <p:spPr bwMode="auto">
            <a:xfrm flipV="1">
              <a:off x="3056" y="2416"/>
              <a:ext cx="0" cy="14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7" name="Line 37"/>
            <p:cNvSpPr>
              <a:spLocks noChangeShapeType="1"/>
            </p:cNvSpPr>
            <p:nvPr/>
          </p:nvSpPr>
          <p:spPr bwMode="auto">
            <a:xfrm flipH="1">
              <a:off x="3264" y="3944"/>
              <a:ext cx="1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Rectangle 38"/>
            <p:cNvSpPr>
              <a:spLocks noChangeArrowheads="1"/>
            </p:cNvSpPr>
            <p:nvPr/>
          </p:nvSpPr>
          <p:spPr bwMode="auto">
            <a:xfrm>
              <a:off x="4872" y="4024"/>
              <a:ext cx="38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20 t</a:t>
              </a:r>
            </a:p>
          </p:txBody>
        </p:sp>
        <p:sp>
          <p:nvSpPr>
            <p:cNvPr id="102439" name="Rectangle 39"/>
            <p:cNvSpPr>
              <a:spLocks noChangeArrowheads="1"/>
            </p:cNvSpPr>
            <p:nvPr/>
          </p:nvSpPr>
          <p:spPr bwMode="auto">
            <a:xfrm>
              <a:off x="3744" y="4016"/>
              <a:ext cx="14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t</a:t>
              </a:r>
            </a:p>
          </p:txBody>
        </p:sp>
        <p:sp>
          <p:nvSpPr>
            <p:cNvPr id="102440" name="Rectangle 40"/>
            <p:cNvSpPr>
              <a:spLocks noChangeArrowheads="1"/>
            </p:cNvSpPr>
            <p:nvPr/>
          </p:nvSpPr>
          <p:spPr bwMode="auto">
            <a:xfrm>
              <a:off x="2432" y="4024"/>
              <a:ext cx="4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1/2 t</a:t>
              </a:r>
            </a:p>
          </p:txBody>
        </p:sp>
        <p:sp>
          <p:nvSpPr>
            <p:cNvPr id="102441" name="Rectangle 41"/>
            <p:cNvSpPr>
              <a:spLocks noChangeArrowheads="1"/>
            </p:cNvSpPr>
            <p:nvPr/>
          </p:nvSpPr>
          <p:spPr bwMode="auto">
            <a:xfrm>
              <a:off x="232" y="2920"/>
              <a:ext cx="8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i="1">
                  <a:latin typeface="Comic Sans MS" panose="030F0702030302020204" pitchFamily="66" charset="0"/>
                </a:rPr>
                <a:t>Translation</a:t>
              </a:r>
            </a:p>
            <a:p>
              <a:pPr>
                <a:lnSpc>
                  <a:spcPct val="85000"/>
                </a:lnSpc>
                <a:spcBef>
                  <a:spcPct val="0"/>
                </a:spcBef>
                <a:buClrTx/>
                <a:buSzTx/>
                <a:buFontTx/>
                <a:buNone/>
              </a:pPr>
              <a:r>
                <a:rPr kumimoji="0" lang="en-US" altLang="zh-CN" sz="1800" i="1">
                  <a:latin typeface="Comic Sans MS" panose="030F0702030302020204" pitchFamily="66" charset="0"/>
                </a:rPr>
                <a:t>with a TLB</a:t>
              </a:r>
            </a:p>
          </p:txBody>
        </p:sp>
      </p:grpSp>
    </p:spTree>
    <p:extLst>
      <p:ext uri="{BB962C8B-B14F-4D97-AF65-F5344CB8AC3E}">
        <p14:creationId xmlns:p14="http://schemas.microsoft.com/office/powerpoint/2010/main" val="811353112"/>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358901" y="0"/>
            <a:ext cx="8285162" cy="1196975"/>
          </a:xfrm>
          <a:noFill/>
        </p:spPr>
        <p:txBody>
          <a:bodyPr lIns="90488" tIns="44450" rIns="90488" bIns="44450"/>
          <a:lstStyle/>
          <a:p>
            <a:pPr eaLnBrk="1" hangingPunct="1"/>
            <a:r>
              <a:rPr lang="en-US" altLang="zh-CN" sz="3200" dirty="0" smtClean="0"/>
              <a:t>Fast hits by Avoiding Address Translation</a:t>
            </a:r>
            <a:r>
              <a:rPr lang="en-US" altLang="zh-CN" sz="3600" dirty="0" smtClean="0"/>
              <a:t> </a:t>
            </a:r>
          </a:p>
        </p:txBody>
      </p:sp>
      <p:grpSp>
        <p:nvGrpSpPr>
          <p:cNvPr id="103427" name="Group 3"/>
          <p:cNvGrpSpPr>
            <a:grpSpLocks/>
          </p:cNvGrpSpPr>
          <p:nvPr/>
        </p:nvGrpSpPr>
        <p:grpSpPr bwMode="auto">
          <a:xfrm>
            <a:off x="582613" y="1374775"/>
            <a:ext cx="1514475" cy="4540250"/>
            <a:chOff x="367" y="866"/>
            <a:chExt cx="954" cy="2860"/>
          </a:xfrm>
        </p:grpSpPr>
        <p:sp>
          <p:nvSpPr>
            <p:cNvPr id="103458" name="Rectangle 4"/>
            <p:cNvSpPr>
              <a:spLocks noChangeArrowheads="1"/>
            </p:cNvSpPr>
            <p:nvPr/>
          </p:nvSpPr>
          <p:spPr bwMode="auto">
            <a:xfrm>
              <a:off x="600" y="86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59" name="Rectangle 5"/>
            <p:cNvSpPr>
              <a:spLocks noChangeArrowheads="1"/>
            </p:cNvSpPr>
            <p:nvPr/>
          </p:nvSpPr>
          <p:spPr bwMode="auto">
            <a:xfrm>
              <a:off x="600" y="153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60" name="Rectangle 6"/>
            <p:cNvSpPr>
              <a:spLocks noChangeArrowheads="1"/>
            </p:cNvSpPr>
            <p:nvPr/>
          </p:nvSpPr>
          <p:spPr bwMode="auto">
            <a:xfrm>
              <a:off x="600" y="218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61" name="Rectangle 7"/>
            <p:cNvSpPr>
              <a:spLocks noChangeArrowheads="1"/>
            </p:cNvSpPr>
            <p:nvPr/>
          </p:nvSpPr>
          <p:spPr bwMode="auto">
            <a:xfrm>
              <a:off x="600" y="285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62" name="Line 8"/>
            <p:cNvSpPr>
              <a:spLocks noChangeShapeType="1"/>
            </p:cNvSpPr>
            <p:nvPr/>
          </p:nvSpPr>
          <p:spPr bwMode="auto">
            <a:xfrm>
              <a:off x="856" y="123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3" name="Line 9"/>
            <p:cNvSpPr>
              <a:spLocks noChangeShapeType="1"/>
            </p:cNvSpPr>
            <p:nvPr/>
          </p:nvSpPr>
          <p:spPr bwMode="auto">
            <a:xfrm>
              <a:off x="856" y="189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4" name="Line 10"/>
            <p:cNvSpPr>
              <a:spLocks noChangeShapeType="1"/>
            </p:cNvSpPr>
            <p:nvPr/>
          </p:nvSpPr>
          <p:spPr bwMode="auto">
            <a:xfrm>
              <a:off x="856" y="255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5" name="Rectangle 11"/>
            <p:cNvSpPr>
              <a:spLocks noChangeArrowheads="1"/>
            </p:cNvSpPr>
            <p:nvPr/>
          </p:nvSpPr>
          <p:spPr bwMode="auto">
            <a:xfrm>
              <a:off x="963" y="128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66" name="Rectangle 12"/>
            <p:cNvSpPr>
              <a:spLocks noChangeArrowheads="1"/>
            </p:cNvSpPr>
            <p:nvPr/>
          </p:nvSpPr>
          <p:spPr bwMode="auto">
            <a:xfrm>
              <a:off x="963" y="190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7" name="Rectangle 13"/>
            <p:cNvSpPr>
              <a:spLocks noChangeArrowheads="1"/>
            </p:cNvSpPr>
            <p:nvPr/>
          </p:nvSpPr>
          <p:spPr bwMode="auto">
            <a:xfrm>
              <a:off x="975" y="256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8" name="Rectangle 14"/>
            <p:cNvSpPr>
              <a:spLocks noChangeArrowheads="1"/>
            </p:cNvSpPr>
            <p:nvPr/>
          </p:nvSpPr>
          <p:spPr bwMode="auto">
            <a:xfrm>
              <a:off x="367" y="3324"/>
              <a:ext cx="9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Conventional</a:t>
              </a:r>
            </a:p>
            <a:p>
              <a:pPr algn="ctr">
                <a:spcBef>
                  <a:spcPct val="0"/>
                </a:spcBef>
                <a:buClrTx/>
                <a:buSzTx/>
                <a:buFontTx/>
                <a:buNone/>
              </a:pPr>
              <a:r>
                <a:rPr kumimoji="0" lang="en-US" altLang="zh-CN" sz="1800"/>
                <a:t>Organization</a:t>
              </a:r>
            </a:p>
          </p:txBody>
        </p:sp>
      </p:grpSp>
      <p:grpSp>
        <p:nvGrpSpPr>
          <p:cNvPr id="103428" name="Group 15"/>
          <p:cNvGrpSpPr>
            <a:grpSpLocks/>
          </p:cNvGrpSpPr>
          <p:nvPr/>
        </p:nvGrpSpPr>
        <p:grpSpPr bwMode="auto">
          <a:xfrm>
            <a:off x="2484438" y="1268413"/>
            <a:ext cx="3076575" cy="4852987"/>
            <a:chOff x="1737" y="795"/>
            <a:chExt cx="1938" cy="3057"/>
          </a:xfrm>
        </p:grpSpPr>
        <p:sp>
          <p:nvSpPr>
            <p:cNvPr id="103446" name="Rectangle 16"/>
            <p:cNvSpPr>
              <a:spLocks noChangeArrowheads="1"/>
            </p:cNvSpPr>
            <p:nvPr/>
          </p:nvSpPr>
          <p:spPr bwMode="auto">
            <a:xfrm>
              <a:off x="2426" y="79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47" name="Rectangle 17"/>
            <p:cNvSpPr>
              <a:spLocks noChangeArrowheads="1"/>
            </p:cNvSpPr>
            <p:nvPr/>
          </p:nvSpPr>
          <p:spPr bwMode="auto">
            <a:xfrm>
              <a:off x="2426" y="146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48" name="Rectangle 18"/>
            <p:cNvSpPr>
              <a:spLocks noChangeArrowheads="1"/>
            </p:cNvSpPr>
            <p:nvPr/>
          </p:nvSpPr>
          <p:spPr bwMode="auto">
            <a:xfrm>
              <a:off x="2426" y="211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49" name="Rectangle 19"/>
            <p:cNvSpPr>
              <a:spLocks noChangeArrowheads="1"/>
            </p:cNvSpPr>
            <p:nvPr/>
          </p:nvSpPr>
          <p:spPr bwMode="auto">
            <a:xfrm>
              <a:off x="2426" y="278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50" name="Line 20"/>
            <p:cNvSpPr>
              <a:spLocks noChangeShapeType="1"/>
            </p:cNvSpPr>
            <p:nvPr/>
          </p:nvSpPr>
          <p:spPr bwMode="auto">
            <a:xfrm>
              <a:off x="2682" y="116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1" name="Line 21"/>
            <p:cNvSpPr>
              <a:spLocks noChangeShapeType="1"/>
            </p:cNvSpPr>
            <p:nvPr/>
          </p:nvSpPr>
          <p:spPr bwMode="auto">
            <a:xfrm>
              <a:off x="2682" y="182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Line 22"/>
            <p:cNvSpPr>
              <a:spLocks noChangeShapeType="1"/>
            </p:cNvSpPr>
            <p:nvPr/>
          </p:nvSpPr>
          <p:spPr bwMode="auto">
            <a:xfrm>
              <a:off x="2682" y="248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Rectangle 23"/>
            <p:cNvSpPr>
              <a:spLocks noChangeArrowheads="1"/>
            </p:cNvSpPr>
            <p:nvPr/>
          </p:nvSpPr>
          <p:spPr bwMode="auto">
            <a:xfrm>
              <a:off x="2789" y="1213"/>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4" name="Rectangle 24"/>
            <p:cNvSpPr>
              <a:spLocks noChangeArrowheads="1"/>
            </p:cNvSpPr>
            <p:nvPr/>
          </p:nvSpPr>
          <p:spPr bwMode="auto">
            <a:xfrm>
              <a:off x="2789" y="183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5" name="Rectangle 25"/>
            <p:cNvSpPr>
              <a:spLocks noChangeArrowheads="1"/>
            </p:cNvSpPr>
            <p:nvPr/>
          </p:nvSpPr>
          <p:spPr bwMode="auto">
            <a:xfrm>
              <a:off x="2801" y="249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56" name="Rectangle 26"/>
            <p:cNvSpPr>
              <a:spLocks noChangeArrowheads="1"/>
            </p:cNvSpPr>
            <p:nvPr/>
          </p:nvSpPr>
          <p:spPr bwMode="auto">
            <a:xfrm>
              <a:off x="1737" y="3277"/>
              <a:ext cx="193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Virtually Addressed Cache</a:t>
              </a:r>
            </a:p>
            <a:p>
              <a:pPr algn="ctr">
                <a:spcBef>
                  <a:spcPct val="0"/>
                </a:spcBef>
                <a:buClrTx/>
                <a:buSzTx/>
                <a:buFontTx/>
                <a:buNone/>
              </a:pPr>
              <a:r>
                <a:rPr kumimoji="0" lang="en-US" altLang="zh-CN" sz="1800"/>
                <a:t>Translate only on miss</a:t>
              </a:r>
            </a:p>
            <a:p>
              <a:pPr algn="ctr">
                <a:spcBef>
                  <a:spcPct val="0"/>
                </a:spcBef>
                <a:buClrTx/>
                <a:buSzTx/>
                <a:buFontTx/>
                <a:buNone/>
              </a:pPr>
              <a:r>
                <a:rPr kumimoji="0" lang="en-US" altLang="zh-CN" sz="1800"/>
                <a:t>Synonym Problem</a:t>
              </a:r>
            </a:p>
          </p:txBody>
        </p:sp>
        <p:sp>
          <p:nvSpPr>
            <p:cNvPr id="103457" name="Rectangle 27"/>
            <p:cNvSpPr>
              <a:spLocks noChangeArrowheads="1"/>
            </p:cNvSpPr>
            <p:nvPr/>
          </p:nvSpPr>
          <p:spPr bwMode="auto">
            <a:xfrm>
              <a:off x="1849" y="1429"/>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VA</a:t>
              </a:r>
            </a:p>
            <a:p>
              <a:pPr algn="ctr">
                <a:spcBef>
                  <a:spcPct val="0"/>
                </a:spcBef>
                <a:buClrTx/>
                <a:buSzTx/>
                <a:buFontTx/>
                <a:buNone/>
              </a:pPr>
              <a:r>
                <a:rPr kumimoji="0" lang="en-US" altLang="zh-CN" sz="1800"/>
                <a:t>Tags</a:t>
              </a:r>
            </a:p>
          </p:txBody>
        </p:sp>
      </p:grpSp>
      <p:grpSp>
        <p:nvGrpSpPr>
          <p:cNvPr id="103429" name="Group 28"/>
          <p:cNvGrpSpPr>
            <a:grpSpLocks/>
          </p:cNvGrpSpPr>
          <p:nvPr/>
        </p:nvGrpSpPr>
        <p:grpSpPr bwMode="auto">
          <a:xfrm>
            <a:off x="5394325" y="1196975"/>
            <a:ext cx="3889375" cy="5162550"/>
            <a:chOff x="3643" y="1160"/>
            <a:chExt cx="2450" cy="3252"/>
          </a:xfrm>
        </p:grpSpPr>
        <p:sp>
          <p:nvSpPr>
            <p:cNvPr id="103430" name="Rectangle 29"/>
            <p:cNvSpPr>
              <a:spLocks noChangeArrowheads="1"/>
            </p:cNvSpPr>
            <p:nvPr/>
          </p:nvSpPr>
          <p:spPr bwMode="auto">
            <a:xfrm>
              <a:off x="4220" y="1160"/>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31" name="Rectangle 30"/>
            <p:cNvSpPr>
              <a:spLocks noChangeArrowheads="1"/>
            </p:cNvSpPr>
            <p:nvPr/>
          </p:nvSpPr>
          <p:spPr bwMode="auto">
            <a:xfrm>
              <a:off x="4220"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32" name="Rectangle 31"/>
            <p:cNvSpPr>
              <a:spLocks noChangeArrowheads="1"/>
            </p:cNvSpPr>
            <p:nvPr/>
          </p:nvSpPr>
          <p:spPr bwMode="auto">
            <a:xfrm>
              <a:off x="4964"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33" name="Rectangle 32"/>
            <p:cNvSpPr>
              <a:spLocks noChangeArrowheads="1"/>
            </p:cNvSpPr>
            <p:nvPr/>
          </p:nvSpPr>
          <p:spPr bwMode="auto">
            <a:xfrm>
              <a:off x="4604" y="279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34" name="Line 33"/>
            <p:cNvSpPr>
              <a:spLocks noChangeShapeType="1"/>
            </p:cNvSpPr>
            <p:nvPr/>
          </p:nvSpPr>
          <p:spPr bwMode="auto">
            <a:xfrm>
              <a:off x="4476" y="153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34"/>
            <p:cNvSpPr>
              <a:spLocks noChangeShapeType="1"/>
            </p:cNvSpPr>
            <p:nvPr/>
          </p:nvSpPr>
          <p:spPr bwMode="auto">
            <a:xfrm>
              <a:off x="4476" y="21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35"/>
            <p:cNvSpPr>
              <a:spLocks noChangeShapeType="1"/>
            </p:cNvSpPr>
            <p:nvPr/>
          </p:nvSpPr>
          <p:spPr bwMode="auto">
            <a:xfrm>
              <a:off x="4860" y="24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36"/>
            <p:cNvSpPr>
              <a:spLocks noChangeArrowheads="1"/>
            </p:cNvSpPr>
            <p:nvPr/>
          </p:nvSpPr>
          <p:spPr bwMode="auto">
            <a:xfrm>
              <a:off x="4079" y="155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38" name="Rectangle 37"/>
            <p:cNvSpPr>
              <a:spLocks noChangeArrowheads="1"/>
            </p:cNvSpPr>
            <p:nvPr/>
          </p:nvSpPr>
          <p:spPr bwMode="auto">
            <a:xfrm>
              <a:off x="3643" y="1818"/>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PA</a:t>
              </a:r>
            </a:p>
            <a:p>
              <a:pPr algn="ctr">
                <a:spcBef>
                  <a:spcPct val="0"/>
                </a:spcBef>
                <a:buClrTx/>
                <a:buSzTx/>
                <a:buFontTx/>
                <a:buNone/>
              </a:pPr>
              <a:r>
                <a:rPr kumimoji="0" lang="en-US" altLang="zh-CN" sz="1800"/>
                <a:t>Tags</a:t>
              </a:r>
            </a:p>
          </p:txBody>
        </p:sp>
        <p:sp>
          <p:nvSpPr>
            <p:cNvPr id="103439" name="Rectangle 38"/>
            <p:cNvSpPr>
              <a:spLocks noChangeArrowheads="1"/>
            </p:cNvSpPr>
            <p:nvPr/>
          </p:nvSpPr>
          <p:spPr bwMode="auto">
            <a:xfrm>
              <a:off x="5267" y="2202"/>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40" name="Line 39"/>
            <p:cNvSpPr>
              <a:spLocks noChangeShapeType="1"/>
            </p:cNvSpPr>
            <p:nvPr/>
          </p:nvSpPr>
          <p:spPr bwMode="auto">
            <a:xfrm>
              <a:off x="5232" y="1580"/>
              <a:ext cx="12"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40"/>
            <p:cNvSpPr>
              <a:spLocks noChangeShapeType="1"/>
            </p:cNvSpPr>
            <p:nvPr/>
          </p:nvSpPr>
          <p:spPr bwMode="auto">
            <a:xfrm flipH="1">
              <a:off x="4468" y="1584"/>
              <a:ext cx="7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41"/>
            <p:cNvSpPr>
              <a:spLocks noChangeShapeType="1"/>
            </p:cNvSpPr>
            <p:nvPr/>
          </p:nvSpPr>
          <p:spPr bwMode="auto">
            <a:xfrm>
              <a:off x="5232" y="2216"/>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42"/>
            <p:cNvSpPr>
              <a:spLocks noChangeShapeType="1"/>
            </p:cNvSpPr>
            <p:nvPr/>
          </p:nvSpPr>
          <p:spPr bwMode="auto">
            <a:xfrm>
              <a:off x="4484" y="2484"/>
              <a:ext cx="7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Rectangle 43"/>
            <p:cNvSpPr>
              <a:spLocks noChangeArrowheads="1"/>
            </p:cNvSpPr>
            <p:nvPr/>
          </p:nvSpPr>
          <p:spPr bwMode="auto">
            <a:xfrm>
              <a:off x="3651" y="3318"/>
              <a:ext cx="2442" cy="109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 indexed, Physically tagged</a:t>
              </a:r>
            </a:p>
            <a:p>
              <a:pPr algn="ctr">
                <a:spcBef>
                  <a:spcPct val="0"/>
                </a:spcBef>
                <a:buClrTx/>
                <a:buSzTx/>
                <a:buFontTx/>
                <a:buNone/>
              </a:pPr>
              <a:r>
                <a:rPr kumimoji="0" lang="en-US" altLang="zh-CN" sz="1800"/>
                <a:t>Overlap $ access</a:t>
              </a:r>
            </a:p>
            <a:p>
              <a:pPr algn="ctr">
                <a:spcBef>
                  <a:spcPct val="0"/>
                </a:spcBef>
                <a:buClrTx/>
                <a:buSzTx/>
                <a:buFontTx/>
                <a:buNone/>
              </a:pPr>
              <a:r>
                <a:rPr kumimoji="0" lang="en-US" altLang="zh-CN" sz="1800"/>
                <a:t>with VA translation:</a:t>
              </a:r>
            </a:p>
            <a:p>
              <a:pPr algn="ctr">
                <a:spcBef>
                  <a:spcPct val="0"/>
                </a:spcBef>
                <a:buClrTx/>
                <a:buSzTx/>
                <a:buFontTx/>
                <a:buNone/>
              </a:pPr>
              <a:r>
                <a:rPr kumimoji="0" lang="en-US" altLang="zh-CN" sz="1800"/>
                <a:t>requires $ index to</a:t>
              </a:r>
            </a:p>
            <a:p>
              <a:pPr algn="ctr">
                <a:spcBef>
                  <a:spcPct val="0"/>
                </a:spcBef>
                <a:buClrTx/>
                <a:buSzTx/>
                <a:buFontTx/>
                <a:buNone/>
              </a:pPr>
              <a:r>
                <a:rPr kumimoji="0" lang="en-US" altLang="zh-CN" sz="1800"/>
                <a:t>remain invariant</a:t>
              </a:r>
            </a:p>
            <a:p>
              <a:pPr algn="ctr">
                <a:spcBef>
                  <a:spcPct val="0"/>
                </a:spcBef>
                <a:buClrTx/>
                <a:buSzTx/>
                <a:buFontTx/>
                <a:buNone/>
              </a:pPr>
              <a:r>
                <a:rPr kumimoji="0" lang="en-US" altLang="zh-CN" sz="1800"/>
                <a:t>across translation</a:t>
              </a:r>
            </a:p>
          </p:txBody>
        </p:sp>
        <p:sp>
          <p:nvSpPr>
            <p:cNvPr id="103445" name="Rectangle 44"/>
            <p:cNvSpPr>
              <a:spLocks noChangeArrowheads="1"/>
            </p:cNvSpPr>
            <p:nvPr/>
          </p:nvSpPr>
          <p:spPr bwMode="auto">
            <a:xfrm>
              <a:off x="4712" y="2396"/>
              <a:ext cx="356" cy="188"/>
            </a:xfrm>
            <a:prstGeom prst="rect">
              <a:avLst/>
            </a:prstGeom>
            <a:solidFill>
              <a:schemeClr val="bg1"/>
            </a:solidFill>
            <a:ln w="25400">
              <a:solidFill>
                <a:schemeClr val="tx1"/>
              </a:solidFill>
              <a:prstDash val="dash"/>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L2 $</a:t>
              </a:r>
            </a:p>
          </p:txBody>
        </p:sp>
      </p:grpSp>
    </p:spTree>
    <p:extLst>
      <p:ext uri="{BB962C8B-B14F-4D97-AF65-F5344CB8AC3E}">
        <p14:creationId xmlns:p14="http://schemas.microsoft.com/office/powerpoint/2010/main" val="862709848"/>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noFill/>
        </p:spPr>
        <p:txBody>
          <a:bodyPr lIns="90488" tIns="44450" rIns="90488" bIns="44450"/>
          <a:lstStyle/>
          <a:p>
            <a:pPr eaLnBrk="1" hangingPunct="1"/>
            <a:r>
              <a:rPr lang="en-US" altLang="zh-CN" sz="3900" smtClean="0"/>
              <a:t>Virtual Addressed Cache</a:t>
            </a:r>
          </a:p>
        </p:txBody>
      </p:sp>
      <p:sp>
        <p:nvSpPr>
          <p:cNvPr id="51203" name="Rectangle 3"/>
          <p:cNvSpPr>
            <a:spLocks noGrp="1" noRot="1" noChangeArrowheads="1"/>
          </p:cNvSpPr>
          <p:nvPr>
            <p:ph sz="half" idx="1"/>
          </p:nvPr>
        </p:nvSpPr>
        <p:spPr>
          <a:xfrm>
            <a:off x="395288" y="1341438"/>
            <a:ext cx="7556500" cy="13335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Send virtual address to cache? Called </a:t>
            </a:r>
            <a:r>
              <a:rPr lang="en-US" altLang="zh-CN" i="1" u="sng" smtClean="0">
                <a:solidFill>
                  <a:srgbClr val="0000FF"/>
                </a:solidFill>
                <a:latin typeface="Comic Sans MS" panose="030F0702030302020204" pitchFamily="66" charset="0"/>
              </a:rPr>
              <a:t>Virtually Addressed Cache</a:t>
            </a:r>
            <a:r>
              <a:rPr lang="en-US" altLang="zh-CN" u="sng" smtClean="0">
                <a:latin typeface="Comic Sans MS" panose="030F0702030302020204" pitchFamily="66" charset="0"/>
              </a:rPr>
              <a:t> </a:t>
            </a:r>
            <a:r>
              <a:rPr lang="en-US" altLang="zh-CN" smtClean="0">
                <a:latin typeface="Comic Sans MS" panose="030F0702030302020204" pitchFamily="66" charset="0"/>
              </a:rPr>
              <a:t>or</a:t>
            </a:r>
          </a:p>
          <a:p>
            <a:pPr marL="285750" indent="-285750" eaLnBrk="1" hangingPunct="1">
              <a:lnSpc>
                <a:spcPct val="90000"/>
              </a:lnSpc>
              <a:buFont typeface="Wingdings" panose="05000000000000000000" pitchFamily="2" charset="2"/>
              <a:buNone/>
            </a:pPr>
            <a:r>
              <a:rPr lang="en-US" altLang="zh-CN" smtClean="0">
                <a:latin typeface="Comic Sans MS" panose="030F0702030302020204" pitchFamily="66" charset="0"/>
              </a:rPr>
              <a:t>  just </a:t>
            </a:r>
            <a:r>
              <a:rPr lang="en-US" altLang="zh-CN" i="1" u="sng" smtClean="0">
                <a:solidFill>
                  <a:srgbClr val="0000FF"/>
                </a:solidFill>
                <a:latin typeface="Comic Sans MS" panose="030F0702030302020204" pitchFamily="66" charset="0"/>
              </a:rPr>
              <a:t>Virtual Cache</a:t>
            </a:r>
            <a:r>
              <a:rPr lang="en-US" altLang="zh-CN" i="1" u="sng" smtClean="0">
                <a:solidFill>
                  <a:schemeClr val="hlink"/>
                </a:solidFill>
                <a:latin typeface="Comic Sans MS" panose="030F0702030302020204" pitchFamily="66" charset="0"/>
              </a:rPr>
              <a:t> (</a:t>
            </a:r>
            <a:r>
              <a:rPr lang="en-US" altLang="zh-CN" smtClean="0">
                <a:latin typeface="Comic Sans MS" panose="030F0702030302020204" pitchFamily="66" charset="0"/>
              </a:rPr>
              <a:t>vs. </a:t>
            </a:r>
            <a:r>
              <a:rPr lang="en-US" altLang="zh-CN" i="1" u="sng" smtClean="0">
                <a:solidFill>
                  <a:srgbClr val="0000FF"/>
                </a:solidFill>
                <a:latin typeface="Comic Sans MS" panose="030F0702030302020204" pitchFamily="66" charset="0"/>
              </a:rPr>
              <a:t>Physical Cache)</a:t>
            </a:r>
            <a:endParaRPr lang="en-US" altLang="zh-CN" sz="2000" smtClean="0">
              <a:solidFill>
                <a:srgbClr val="0000FF"/>
              </a:solidFill>
              <a:latin typeface="Comic Sans MS" panose="030F0702030302020204" pitchFamily="66" charset="0"/>
            </a:endParaRPr>
          </a:p>
        </p:txBody>
      </p:sp>
      <p:sp>
        <p:nvSpPr>
          <p:cNvPr id="51204" name="Rectangle 4"/>
          <p:cNvSpPr>
            <a:spLocks noGrp="1" noRot="1" noChangeArrowheads="1"/>
          </p:cNvSpPr>
          <p:nvPr>
            <p:ph sz="half" idx="2"/>
          </p:nvPr>
        </p:nvSpPr>
        <p:spPr>
          <a:xfrm>
            <a:off x="468313" y="2781300"/>
            <a:ext cx="8180387" cy="3178175"/>
          </a:xfrm>
        </p:spPr>
        <p:txBody>
          <a:bodyPr/>
          <a:lstStyle/>
          <a:p>
            <a:pPr eaLnBrk="1" hangingPunct="1"/>
            <a:r>
              <a:rPr lang="en-US" altLang="zh-CN" smtClean="0">
                <a:latin typeface="Comic Sans MS" panose="030F0702030302020204" pitchFamily="66" charset="0"/>
              </a:rPr>
              <a:t>Every time process is switched logically must </a:t>
            </a:r>
            <a:r>
              <a:rPr lang="en-US" altLang="zh-CN" smtClean="0">
                <a:solidFill>
                  <a:srgbClr val="3333FF"/>
                </a:solidFill>
                <a:latin typeface="Comic Sans MS" panose="030F0702030302020204" pitchFamily="66" charset="0"/>
              </a:rPr>
              <a:t>flush </a:t>
            </a:r>
            <a:r>
              <a:rPr lang="en-US" altLang="zh-CN" smtClean="0">
                <a:latin typeface="Comic Sans MS" panose="030F0702030302020204" pitchFamily="66" charset="0"/>
              </a:rPr>
              <a:t>the cache; otherwise get false hits</a:t>
            </a:r>
          </a:p>
          <a:p>
            <a:pPr lvl="1" eaLnBrk="1" hangingPunct="1"/>
            <a:r>
              <a:rPr lang="en-US" altLang="zh-CN" smtClean="0">
                <a:latin typeface="Comic Sans MS" panose="030F0702030302020204" pitchFamily="66" charset="0"/>
              </a:rPr>
              <a:t>Cost is time to flush + “compulsory” misses from empty cache</a:t>
            </a:r>
          </a:p>
          <a:p>
            <a:pPr lvl="1" eaLnBrk="1" hangingPunct="1"/>
            <a:r>
              <a:rPr lang="en-US" altLang="zh-CN" smtClean="0">
                <a:latin typeface="Comic Sans MS" panose="030F0702030302020204" pitchFamily="66" charset="0"/>
              </a:rPr>
              <a:t>Add</a:t>
            </a:r>
            <a:r>
              <a:rPr lang="en-US" altLang="zh-CN" i="1" smtClean="0">
                <a:latin typeface="Comic Sans MS" panose="030F0702030302020204" pitchFamily="66" charset="0"/>
              </a:rPr>
              <a:t> </a:t>
            </a:r>
            <a:r>
              <a:rPr lang="en-US" altLang="zh-CN" i="1" u="sng" smtClean="0">
                <a:solidFill>
                  <a:srgbClr val="FF0000"/>
                </a:solidFill>
                <a:latin typeface="Comic Sans MS" panose="030F0702030302020204" pitchFamily="66" charset="0"/>
              </a:rPr>
              <a:t>process identifier tag</a:t>
            </a:r>
            <a:r>
              <a:rPr lang="en-US" altLang="zh-CN" u="sng" smtClean="0">
                <a:solidFill>
                  <a:schemeClr val="hlink"/>
                </a:solidFill>
                <a:latin typeface="Comic Sans MS" panose="030F0702030302020204" pitchFamily="66" charset="0"/>
              </a:rPr>
              <a:t> </a:t>
            </a:r>
            <a:r>
              <a:rPr lang="en-US" altLang="zh-CN" smtClean="0">
                <a:latin typeface="Comic Sans MS" panose="030F0702030302020204" pitchFamily="66" charset="0"/>
              </a:rPr>
              <a:t>that identifies process as well as address within process: can’t get a hit if wrong process</a:t>
            </a:r>
          </a:p>
          <a:p>
            <a:pPr eaLnBrk="1" hangingPunct="1"/>
            <a:endParaRPr lang="en-US" altLang="zh-CN" sz="2000" smtClean="0"/>
          </a:p>
        </p:txBody>
      </p:sp>
      <p:sp>
        <p:nvSpPr>
          <p:cNvPr id="51205" name="AutoShape 5"/>
          <p:cNvSpPr>
            <a:spLocks noChangeArrowheads="1"/>
          </p:cNvSpPr>
          <p:nvPr/>
        </p:nvSpPr>
        <p:spPr bwMode="auto">
          <a:xfrm>
            <a:off x="5148263" y="404813"/>
            <a:ext cx="4535487" cy="2159000"/>
          </a:xfrm>
          <a:prstGeom prst="irregularSeal2">
            <a:avLst/>
          </a:prstGeom>
          <a:solidFill>
            <a:srgbClr val="FFFF99"/>
          </a:solidFill>
          <a:ln w="9525">
            <a:solidFill>
              <a:srgbClr val="FF9900"/>
            </a:solidFill>
            <a:miter lim="800000"/>
            <a:headEnd type="none" w="sm" len="sm"/>
            <a:tailEnd type="none" w="sm" len="sm"/>
          </a:ln>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2400"/>
              <a:t>Any Problems ?</a:t>
            </a:r>
          </a:p>
        </p:txBody>
      </p:sp>
    </p:spTree>
    <p:extLst>
      <p:ext uri="{BB962C8B-B14F-4D97-AF65-F5344CB8AC3E}">
        <p14:creationId xmlns:p14="http://schemas.microsoft.com/office/powerpoint/2010/main" val="6881520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to="" calcmode="lin" valueType="num">
                                      <p:cBhvr>
                                        <p:cTn id="17" dur="1" fill="hold"/>
                                        <p:tgtEl>
                                          <p:spTgt spid="5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p:bldP spid="512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en-US" altLang="zh-CN" smtClean="0"/>
              <a:t>Virtual cache </a:t>
            </a:r>
          </a:p>
        </p:txBody>
      </p:sp>
      <p:sp>
        <p:nvSpPr>
          <p:cNvPr id="105475" name="Rectangle 3"/>
          <p:cNvSpPr>
            <a:spLocks noGrp="1" noRot="1" noChangeArrowheads="1"/>
          </p:cNvSpPr>
          <p:nvPr>
            <p:ph idx="1"/>
          </p:nvPr>
        </p:nvSpPr>
        <p:spPr/>
        <p:txBody>
          <a:bodyPr/>
          <a:lstStyle/>
          <a:p>
            <a:pPr eaLnBrk="1" hangingPunct="1"/>
            <a:endParaRPr lang="zh-CN" altLang="zh-CN" smtClean="0"/>
          </a:p>
        </p:txBody>
      </p:sp>
      <p:graphicFrame>
        <p:nvGraphicFramePr>
          <p:cNvPr id="105476" name="Object 2"/>
          <p:cNvGraphicFramePr>
            <a:graphicFrameLocks noChangeAspect="1"/>
          </p:cNvGraphicFramePr>
          <p:nvPr/>
        </p:nvGraphicFramePr>
        <p:xfrm>
          <a:off x="755650" y="1484313"/>
          <a:ext cx="7543800" cy="4191000"/>
        </p:xfrm>
        <a:graphic>
          <a:graphicData uri="http://schemas.openxmlformats.org/presentationml/2006/ole">
            <mc:AlternateContent xmlns:mc="http://schemas.openxmlformats.org/markup-compatibility/2006">
              <mc:Choice xmlns:v="urn:schemas-microsoft-com:vml" Requires="v">
                <p:oleObj spid="_x0000_s171019" name="图片" r:id="rId3" imgW="4572000" imgH="2181225" progId="Word.Picture.8">
                  <p:embed/>
                </p:oleObj>
              </mc:Choice>
              <mc:Fallback>
                <p:oleObj name="图片" r:id="rId3" imgW="4572000" imgH="21812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43800" cy="419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9833103"/>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Dealing with aliases</a:t>
            </a:r>
          </a:p>
        </p:txBody>
      </p:sp>
      <p:sp>
        <p:nvSpPr>
          <p:cNvPr id="106499" name="Rectangle 3"/>
          <p:cNvSpPr>
            <a:spLocks noGrp="1" noRot="1" noChangeArrowheads="1"/>
          </p:cNvSpPr>
          <p:nvPr>
            <p:ph idx="1"/>
          </p:nvPr>
        </p:nvSpPr>
        <p:spPr/>
        <p:txBody>
          <a:bodyPr/>
          <a:lstStyle/>
          <a:p>
            <a:pPr eaLnBrk="1" hangingPunct="1">
              <a:lnSpc>
                <a:spcPct val="90000"/>
              </a:lnSpc>
            </a:pPr>
            <a:r>
              <a:rPr lang="en-US" altLang="zh-CN" smtClean="0"/>
              <a:t>Dealing with </a:t>
            </a:r>
            <a:r>
              <a:rPr lang="en-US" altLang="zh-CN" i="1" u="sng" smtClean="0">
                <a:solidFill>
                  <a:srgbClr val="FF0000"/>
                </a:solidFill>
              </a:rPr>
              <a:t>aliases</a:t>
            </a:r>
            <a:r>
              <a:rPr lang="en-US" altLang="zh-CN" i="1" smtClean="0">
                <a:solidFill>
                  <a:schemeClr val="hlink"/>
                </a:solidFill>
              </a:rPr>
              <a:t> </a:t>
            </a:r>
            <a:r>
              <a:rPr lang="en-US" altLang="zh-CN" smtClean="0"/>
              <a:t>(</a:t>
            </a:r>
            <a:r>
              <a:rPr lang="en-US" altLang="zh-CN" i="1" u="sng" smtClean="0">
                <a:solidFill>
                  <a:srgbClr val="FF0000"/>
                </a:solidFill>
              </a:rPr>
              <a:t>synonyms</a:t>
            </a:r>
            <a:r>
              <a:rPr lang="en-US" altLang="zh-CN" smtClean="0"/>
              <a:t>); Two different virtual addresses map  to same physical address</a:t>
            </a:r>
          </a:p>
          <a:p>
            <a:pPr eaLnBrk="1" hangingPunct="1">
              <a:lnSpc>
                <a:spcPct val="90000"/>
              </a:lnSpc>
            </a:pPr>
            <a:r>
              <a:rPr lang="en-US" altLang="zh-CN" smtClean="0">
                <a:solidFill>
                  <a:schemeClr val="tx2"/>
                </a:solidFill>
              </a:rPr>
              <a:t>NO</a:t>
            </a:r>
            <a:r>
              <a:rPr lang="en-US" altLang="zh-CN" smtClean="0"/>
              <a:t> aliasing!   What are the implications?</a:t>
            </a:r>
          </a:p>
          <a:p>
            <a:pPr eaLnBrk="1" hangingPunct="1">
              <a:lnSpc>
                <a:spcPct val="90000"/>
              </a:lnSpc>
            </a:pPr>
            <a:r>
              <a:rPr lang="en-US" altLang="zh-CN" smtClean="0"/>
              <a:t>HW antialiasing: guarantees every cache block has unique address</a:t>
            </a:r>
          </a:p>
          <a:p>
            <a:pPr lvl="2" eaLnBrk="1" hangingPunct="1">
              <a:lnSpc>
                <a:spcPct val="90000"/>
              </a:lnSpc>
            </a:pPr>
            <a:r>
              <a:rPr lang="en-US" altLang="zh-CN" smtClean="0"/>
              <a:t>verify on miss (rather than on every hit)</a:t>
            </a:r>
          </a:p>
          <a:p>
            <a:pPr lvl="2" eaLnBrk="1" hangingPunct="1">
              <a:lnSpc>
                <a:spcPct val="90000"/>
              </a:lnSpc>
            </a:pPr>
            <a:r>
              <a:rPr lang="en-US" altLang="zh-CN" smtClean="0"/>
              <a:t>cache set size	&lt;= page size ?</a:t>
            </a:r>
          </a:p>
          <a:p>
            <a:pPr lvl="2" eaLnBrk="1" hangingPunct="1">
              <a:lnSpc>
                <a:spcPct val="90000"/>
              </a:lnSpc>
            </a:pPr>
            <a:r>
              <a:rPr lang="en-US" altLang="zh-CN" smtClean="0"/>
              <a:t>what if it gets larger?</a:t>
            </a:r>
          </a:p>
          <a:p>
            <a:pPr eaLnBrk="1" hangingPunct="1">
              <a:lnSpc>
                <a:spcPct val="90000"/>
              </a:lnSpc>
            </a:pPr>
            <a:r>
              <a:rPr lang="en-US" altLang="zh-CN" smtClean="0"/>
              <a:t>How can SW simplify the problem?  (called </a:t>
            </a:r>
            <a:r>
              <a:rPr lang="en-US" altLang="zh-CN" i="1" u="sng" smtClean="0">
                <a:solidFill>
                  <a:srgbClr val="FF0000"/>
                </a:solidFill>
              </a:rPr>
              <a:t>page coloring</a:t>
            </a:r>
            <a:r>
              <a:rPr lang="en-US" altLang="zh-CN" i="1" u="sng" smtClean="0">
                <a:solidFill>
                  <a:schemeClr val="hlink"/>
                </a:solidFill>
              </a:rPr>
              <a:t>)</a:t>
            </a:r>
            <a:endParaRPr lang="en-US" altLang="zh-CN" smtClean="0"/>
          </a:p>
          <a:p>
            <a:pPr lvl="1" eaLnBrk="1" hangingPunct="1">
              <a:lnSpc>
                <a:spcPct val="90000"/>
              </a:lnSpc>
            </a:pPr>
            <a:r>
              <a:rPr lang="en-US" altLang="zh-CN" sz="2400" smtClean="0"/>
              <a:t>I/O must interact with cache, so need virtual address</a:t>
            </a:r>
          </a:p>
        </p:txBody>
      </p:sp>
    </p:spTree>
    <p:extLst>
      <p:ext uri="{BB962C8B-B14F-4D97-AF65-F5344CB8AC3E}">
        <p14:creationId xmlns:p14="http://schemas.microsoft.com/office/powerpoint/2010/main" val="238405815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1259632" y="-71437"/>
            <a:ext cx="8559800" cy="1143000"/>
          </a:xfrm>
        </p:spPr>
        <p:txBody>
          <a:bodyPr/>
          <a:lstStyle/>
          <a:p>
            <a:pPr eaLnBrk="1" hangingPunct="1"/>
            <a:r>
              <a:rPr lang="en-US" altLang="zh-CN" sz="3600" dirty="0" smtClean="0"/>
              <a:t>Aliases problem with Virtual cache</a:t>
            </a:r>
          </a:p>
        </p:txBody>
      </p:sp>
      <p:graphicFrame>
        <p:nvGraphicFramePr>
          <p:cNvPr id="107523" name="Object 2"/>
          <p:cNvGraphicFramePr>
            <a:graphicFrameLocks noGrp="1" noChangeAspect="1"/>
          </p:cNvGraphicFramePr>
          <p:nvPr>
            <p:ph idx="1"/>
          </p:nvPr>
        </p:nvGraphicFramePr>
        <p:xfrm>
          <a:off x="2506663" y="1071563"/>
          <a:ext cx="4343400" cy="4143375"/>
        </p:xfrm>
        <a:graphic>
          <a:graphicData uri="http://schemas.openxmlformats.org/presentationml/2006/ole">
            <mc:AlternateContent xmlns:mc="http://schemas.openxmlformats.org/markup-compatibility/2006">
              <mc:Choice xmlns:v="urn:schemas-microsoft-com:vml" Requires="v">
                <p:oleObj spid="_x0000_s172043" name="图片" r:id="rId3" imgW="3314700" imgH="3162300" progId="Word.Picture.8">
                  <p:embed/>
                </p:oleObj>
              </mc:Choice>
              <mc:Fallback>
                <p:oleObj name="图片" r:id="rId3" imgW="3314700" imgH="3162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663" y="1071563"/>
                        <a:ext cx="4343400" cy="41433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Box 5"/>
          <p:cNvSpPr txBox="1">
            <a:spLocks noChangeArrowheads="1"/>
          </p:cNvSpPr>
          <p:nvPr/>
        </p:nvSpPr>
        <p:spPr bwMode="auto">
          <a:xfrm>
            <a:off x="500063" y="5357813"/>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2"/>
                </a:solidFill>
              </a:rPr>
              <a:t>If  the index and offset bits of two aliases are forced to be </a:t>
            </a:r>
          </a:p>
          <a:p>
            <a:pPr eaLnBrk="1" hangingPunct="1">
              <a:spcBef>
                <a:spcPct val="0"/>
              </a:spcBef>
              <a:buClrTx/>
              <a:buSzTx/>
              <a:buFontTx/>
              <a:buNone/>
            </a:pPr>
            <a:r>
              <a:rPr kumimoji="0" lang="en-US" altLang="zh-CN" sz="2000">
                <a:solidFill>
                  <a:srgbClr val="FF0000"/>
                </a:solidFill>
              </a:rPr>
              <a:t>the same</a:t>
            </a:r>
            <a:r>
              <a:rPr kumimoji="0" lang="en-US" altLang="zh-CN" sz="2000">
                <a:solidFill>
                  <a:schemeClr val="tx2"/>
                </a:solidFill>
              </a:rPr>
              <a:t>, than the aliases address will map to the same block in cache.</a:t>
            </a:r>
            <a:endParaRPr kumimoji="0" lang="zh-CN" altLang="en-US" sz="4400">
              <a:solidFill>
                <a:schemeClr val="tx2"/>
              </a:solidFill>
            </a:endParaRPr>
          </a:p>
        </p:txBody>
      </p:sp>
    </p:spTree>
    <p:extLst>
      <p:ext uri="{BB962C8B-B14F-4D97-AF65-F5344CB8AC3E}">
        <p14:creationId xmlns:p14="http://schemas.microsoft.com/office/powerpoint/2010/main" val="1664884003"/>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pPr eaLnBrk="1" hangingPunct="1"/>
            <a:r>
              <a:rPr lang="en-US" altLang="zh-CN" sz="2400" smtClean="0"/>
              <a:t>Overlap address translation and cache access</a:t>
            </a:r>
            <a:br>
              <a:rPr lang="en-US" altLang="zh-CN" sz="2400" smtClean="0"/>
            </a:br>
            <a:r>
              <a:rPr lang="en-US" altLang="zh-CN" sz="2400" smtClean="0">
                <a:solidFill>
                  <a:srgbClr val="3333FF"/>
                </a:solidFill>
              </a:rPr>
              <a:t>(Virtual indexed, physically tagged)</a:t>
            </a:r>
            <a:r>
              <a:rPr lang="en-US" altLang="zh-CN" sz="2400" smtClean="0"/>
              <a:t> </a:t>
            </a:r>
          </a:p>
        </p:txBody>
      </p:sp>
      <p:sp>
        <p:nvSpPr>
          <p:cNvPr id="108547" name="Rectangle 3"/>
          <p:cNvSpPr>
            <a:spLocks noGrp="1" noRot="1" noChangeArrowheads="1"/>
          </p:cNvSpPr>
          <p:nvPr>
            <p:ph idx="1"/>
          </p:nvPr>
        </p:nvSpPr>
        <p:spPr/>
        <p:txBody>
          <a:bodyPr/>
          <a:lstStyle/>
          <a:p>
            <a:pPr eaLnBrk="1" hangingPunct="1"/>
            <a:endParaRPr lang="zh-CN" altLang="zh-CN" smtClean="0"/>
          </a:p>
        </p:txBody>
      </p:sp>
      <p:graphicFrame>
        <p:nvGraphicFramePr>
          <p:cNvPr id="55300" name="Object 2"/>
          <p:cNvGraphicFramePr>
            <a:graphicFrameLocks noChangeAspect="1"/>
          </p:cNvGraphicFramePr>
          <p:nvPr/>
        </p:nvGraphicFramePr>
        <p:xfrm>
          <a:off x="762000" y="1600200"/>
          <a:ext cx="7497763" cy="4610100"/>
        </p:xfrm>
        <a:graphic>
          <a:graphicData uri="http://schemas.openxmlformats.org/presentationml/2006/ole">
            <mc:AlternateContent xmlns:mc="http://schemas.openxmlformats.org/markup-compatibility/2006">
              <mc:Choice xmlns:v="urn:schemas-microsoft-com:vml" Requires="v">
                <p:oleObj spid="_x0000_s173067"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497763" cy="46101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爆炸形 1 5"/>
          <p:cNvSpPr/>
          <p:nvPr/>
        </p:nvSpPr>
        <p:spPr>
          <a:xfrm>
            <a:off x="4643438" y="1500188"/>
            <a:ext cx="4786312" cy="1500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rPr>
              <a:t>Any limitation ?</a:t>
            </a:r>
            <a:endParaRPr lang="zh-CN" altLang="en-US" sz="2000" b="1" dirty="0">
              <a:solidFill>
                <a:schemeClr val="tx1"/>
              </a:solidFill>
            </a:endParaRPr>
          </a:p>
        </p:txBody>
      </p:sp>
    </p:spTree>
    <p:extLst>
      <p:ext uri="{BB962C8B-B14F-4D97-AF65-F5344CB8AC3E}">
        <p14:creationId xmlns:p14="http://schemas.microsoft.com/office/powerpoint/2010/main" val="39497389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406877" y="-8869"/>
            <a:ext cx="7737123" cy="1143000"/>
          </a:xfrm>
          <a:noFill/>
          <a:ln/>
        </p:spPr>
        <p:txBody>
          <a:bodyPr lIns="90488" tIns="44450" rIns="90488" bIns="44450"/>
          <a:lstStyle/>
          <a:p>
            <a:pPr algn="l"/>
            <a:r>
              <a:rPr lang="en-US" sz="3200" dirty="0"/>
              <a:t>DRAM logical </a:t>
            </a:r>
            <a:r>
              <a:rPr lang="en-US" sz="3200" dirty="0" smtClean="0"/>
              <a:t>organization</a:t>
            </a:r>
            <a:br>
              <a:rPr lang="en-US" sz="3200" dirty="0" smtClean="0"/>
            </a:br>
            <a:r>
              <a:rPr lang="en-US" sz="3200" dirty="0" smtClean="0"/>
              <a:t> </a:t>
            </a:r>
            <a:r>
              <a:rPr lang="en-US" sz="3200" dirty="0"/>
              <a:t>(</a:t>
            </a:r>
            <a:r>
              <a:rPr lang="en-US" sz="2800" dirty="0"/>
              <a:t>64 </a:t>
            </a:r>
            <a:r>
              <a:rPr lang="en-US" sz="2800" dirty="0" err="1"/>
              <a:t>Mbit</a:t>
            </a:r>
            <a:r>
              <a:rPr lang="en-US" sz="3200" dirty="0"/>
              <a:t>)</a:t>
            </a:r>
          </a:p>
        </p:txBody>
      </p:sp>
      <p:sp>
        <p:nvSpPr>
          <p:cNvPr id="7171" name="Rectangle 3"/>
          <p:cNvSpPr>
            <a:spLocks noGrp="1" noRot="1" noChangeArrowheads="1"/>
          </p:cNvSpPr>
          <p:nvPr>
            <p:ph type="body" sz="half" idx="1"/>
          </p:nvPr>
        </p:nvSpPr>
        <p:spPr>
          <a:xfrm>
            <a:off x="438190" y="5744729"/>
            <a:ext cx="8267700" cy="469900"/>
          </a:xfrm>
          <a:noFill/>
          <a:ln/>
        </p:spPr>
        <p:txBody>
          <a:bodyPr lIns="90488" tIns="44450" rIns="90488" bIns="44450"/>
          <a:lstStyle/>
          <a:p>
            <a:pPr>
              <a:tabLst>
                <a:tab pos="2349500" algn="l"/>
                <a:tab pos="5029200" algn="l"/>
              </a:tabLst>
            </a:pPr>
            <a:r>
              <a:rPr lang="en-US" sz="2400" dirty="0"/>
              <a:t>Square root of bits per RAS/CAS</a:t>
            </a:r>
          </a:p>
        </p:txBody>
      </p:sp>
      <p:grpSp>
        <p:nvGrpSpPr>
          <p:cNvPr id="7172" name="Group 4"/>
          <p:cNvGrpSpPr>
            <a:grpSpLocks/>
          </p:cNvGrpSpPr>
          <p:nvPr/>
        </p:nvGrpSpPr>
        <p:grpSpPr bwMode="auto">
          <a:xfrm>
            <a:off x="323850" y="1248413"/>
            <a:ext cx="8588375" cy="4128449"/>
            <a:chOff x="96" y="658"/>
            <a:chExt cx="5410" cy="2890"/>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2"/>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3"/>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Times" pitchFamily="18" charset="0"/>
                </a:rPr>
                <a:t>(16,384</a:t>
              </a:r>
              <a:r>
                <a:rPr lang="en-US" altLang="zh-CN" sz="2200" b="1">
                  <a:solidFill>
                    <a:srgbClr val="000000"/>
                  </a:solidFill>
                  <a:latin typeface="Times" pitchFamily="18" charset="0"/>
                </a:rPr>
                <a:t>×</a:t>
              </a:r>
              <a:r>
                <a:rPr lang="en-US" sz="2200" b="1">
                  <a:solidFill>
                    <a:srgbClr val="000000"/>
                  </a:solidFill>
                  <a:latin typeface="Times"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pic>
          <p:nvPicPr>
            <p:cNvPr id="7188" name="Picture 20"/>
            <p:cNvPicPr>
              <a:picLocks noChangeArrowheads="1"/>
            </p:cNvPicPr>
            <p:nvPr/>
          </p:nvPicPr>
          <p:blipFill>
            <a:blip r:embed="rId4"/>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5"/>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CG Omega"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14</a:t>
              </a:r>
            </a:p>
          </p:txBody>
        </p:sp>
        <p:sp>
          <p:nvSpPr>
            <p:cNvPr id="7196" name="Rectangle 28"/>
            <p:cNvSpPr>
              <a:spLocks noChangeArrowheads="1"/>
            </p:cNvSpPr>
            <p:nvPr/>
          </p:nvSpPr>
          <p:spPr bwMode="auto">
            <a:xfrm rot="10800000">
              <a:off x="4603" y="658"/>
              <a:ext cx="278" cy="760"/>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dirty="0">
                  <a:solidFill>
                    <a:schemeClr val="tx1"/>
                  </a:solidFill>
                  <a:latin typeface="CG Omega"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Times" pitchFamily="18" charset="0"/>
                </a:rPr>
                <a:t>Word Line</a:t>
              </a:r>
            </a:p>
          </p:txBody>
        </p:sp>
        <p:pic>
          <p:nvPicPr>
            <p:cNvPr id="7203" name="Picture 35"/>
            <p:cNvPicPr>
              <a:picLocks noChangeArrowheads="1"/>
            </p:cNvPicPr>
            <p:nvPr/>
          </p:nvPicPr>
          <p:blipFill>
            <a:blip r:embed="rId6"/>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Times" pitchFamily="18" charset="0"/>
                </a:rPr>
                <a:t>Storage</a:t>
              </a:r>
            </a:p>
            <a:p>
              <a:pPr eaLnBrk="0" hangingPunct="0"/>
              <a:r>
                <a:rPr lang="en-US" sz="2000">
                  <a:solidFill>
                    <a:srgbClr val="000000"/>
                  </a:solidFill>
                  <a:latin typeface="Times" pitchFamily="18" charset="0"/>
                </a:rPr>
                <a:t> Cell</a:t>
              </a:r>
            </a:p>
          </p:txBody>
        </p:sp>
        <p:sp>
          <p:nvSpPr>
            <p:cNvPr id="7205" name="Rectangle 37"/>
            <p:cNvSpPr>
              <a:spLocks noChangeArrowheads="1"/>
            </p:cNvSpPr>
            <p:nvPr/>
          </p:nvSpPr>
          <p:spPr bwMode="auto">
            <a:xfrm rot="10820771">
              <a:off x="4616" y="1486"/>
              <a:ext cx="263" cy="805"/>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16200000">
              <a:off x="1358" y="2540"/>
              <a:ext cx="1706" cy="309"/>
            </a:xfrm>
            <a:prstGeom prst="rect">
              <a:avLst/>
            </a:prstGeom>
            <a:solidFill>
              <a:schemeClr val="bg1"/>
            </a:solidFill>
            <a:ln w="28575">
              <a:solidFill>
                <a:schemeClr val="tx1"/>
              </a:solidFill>
              <a:miter lim="800000"/>
              <a:headEnd/>
              <a:tailEnd/>
            </a:ln>
            <a:effectLst/>
          </p:spPr>
          <p:txBody>
            <a:bodyPr wrap="square" lIns="90488" tIns="44450" rIns="90488" bIns="44450">
              <a:spAutoFit/>
            </a:bodyPr>
            <a:lstStyle/>
            <a:p>
              <a:pPr eaLnBrk="0" hangingPunct="0"/>
              <a:r>
                <a:rPr lang="en-US" sz="2600" dirty="0">
                  <a:solidFill>
                    <a:srgbClr val="000000"/>
                  </a:solidFill>
                  <a:latin typeface="Times"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Times" pitchFamily="18" charset="0"/>
                </a:rPr>
                <a:t>Bit Line</a:t>
              </a:r>
            </a:p>
          </p:txBody>
        </p:sp>
      </p:grpSp>
    </p:spTree>
    <p:extLst>
      <p:ext uri="{BB962C8B-B14F-4D97-AF65-F5344CB8AC3E}">
        <p14:creationId xmlns:p14="http://schemas.microsoft.com/office/powerpoint/2010/main" val="1182493775"/>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mtClean="0"/>
              <a:t>What’s the limitation?</a:t>
            </a:r>
            <a:endParaRPr lang="zh-CN" altLang="en-US" smtClean="0"/>
          </a:p>
        </p:txBody>
      </p:sp>
      <p:graphicFrame>
        <p:nvGraphicFramePr>
          <p:cNvPr id="178178" name="Object 2"/>
          <p:cNvGraphicFramePr>
            <a:graphicFrameLocks noGrp="1" noChangeAspect="1"/>
          </p:cNvGraphicFramePr>
          <p:nvPr>
            <p:ph idx="1"/>
          </p:nvPr>
        </p:nvGraphicFramePr>
        <p:xfrm>
          <a:off x="2354263" y="1143000"/>
          <a:ext cx="4578350" cy="2813050"/>
        </p:xfrm>
        <a:graphic>
          <a:graphicData uri="http://schemas.openxmlformats.org/presentationml/2006/ole">
            <mc:AlternateContent xmlns:mc="http://schemas.openxmlformats.org/markup-compatibility/2006">
              <mc:Choice xmlns:v="urn:schemas-microsoft-com:vml" Requires="v">
                <p:oleObj spid="_x0000_s174091"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1143000"/>
                        <a:ext cx="4578350" cy="28130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TextBox 4"/>
          <p:cNvSpPr txBox="1">
            <a:spLocks noChangeArrowheads="1"/>
          </p:cNvSpPr>
          <p:nvPr/>
        </p:nvSpPr>
        <p:spPr bwMode="auto">
          <a:xfrm>
            <a:off x="642938" y="4038927"/>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IF it’s </a:t>
            </a:r>
            <a:r>
              <a:rPr kumimoji="0" lang="en-US" altLang="zh-CN" sz="2400" dirty="0">
                <a:solidFill>
                  <a:srgbClr val="FF0000"/>
                </a:solidFill>
              </a:rPr>
              <a:t>direct map cache</a:t>
            </a:r>
            <a:r>
              <a:rPr kumimoji="0" lang="en-US" altLang="zh-CN" sz="2400" dirty="0">
                <a:solidFill>
                  <a:schemeClr val="tx2"/>
                </a:solidFill>
              </a:rPr>
              <a:t>, then  </a:t>
            </a:r>
          </a:p>
          <a:p>
            <a:pPr eaLnBrk="1" hangingPunct="1">
              <a:spcBef>
                <a:spcPct val="0"/>
              </a:spcBef>
              <a:buClrTx/>
              <a:buSzTx/>
              <a:buFontTx/>
              <a:buNone/>
            </a:pPr>
            <a:r>
              <a:rPr kumimoji="0" lang="en-US" altLang="zh-CN" sz="2400" dirty="0">
                <a:solidFill>
                  <a:schemeClr val="tx2"/>
                </a:solidFill>
              </a:rPr>
              <a:t>      </a:t>
            </a:r>
            <a:r>
              <a:rPr kumimoji="0" lang="en-US" altLang="zh-CN" sz="2400" dirty="0"/>
              <a:t>Cache size = 2</a:t>
            </a:r>
            <a:r>
              <a:rPr kumimoji="0" lang="en-US" altLang="zh-CN" sz="2400" baseline="30000" dirty="0"/>
              <a:t>index</a:t>
            </a:r>
            <a:r>
              <a:rPr kumimoji="0" lang="en-US" altLang="zh-CN" sz="2400" dirty="0"/>
              <a:t> * 2</a:t>
            </a:r>
            <a:r>
              <a:rPr kumimoji="0" lang="en-US" altLang="zh-CN" sz="2400" baseline="30000" dirty="0"/>
              <a:t>blockoffset</a:t>
            </a:r>
            <a:r>
              <a:rPr kumimoji="0" lang="en-US" altLang="zh-CN" sz="2400" dirty="0"/>
              <a:t>  &lt;= 2 </a:t>
            </a:r>
            <a:r>
              <a:rPr kumimoji="0" lang="en-US" altLang="zh-CN" sz="2400" baseline="30000" dirty="0" err="1"/>
              <a:t>pageoffset</a:t>
            </a:r>
            <a:r>
              <a:rPr kumimoji="0" lang="en-US" altLang="zh-CN" sz="2400" dirty="0"/>
              <a:t>  </a:t>
            </a:r>
            <a:endParaRPr kumimoji="0" lang="zh-CN" altLang="en-US" sz="2400" dirty="0"/>
          </a:p>
        </p:txBody>
      </p:sp>
      <p:sp>
        <p:nvSpPr>
          <p:cNvPr id="109573" name="TextBox 5"/>
          <p:cNvSpPr txBox="1">
            <a:spLocks noChangeArrowheads="1"/>
          </p:cNvSpPr>
          <p:nvPr/>
        </p:nvSpPr>
        <p:spPr bwMode="auto">
          <a:xfrm>
            <a:off x="642938" y="5000625"/>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solidFill>
                  <a:srgbClr val="FF0000"/>
                </a:solidFill>
              </a:rPr>
              <a:t>How to solve this problem?</a:t>
            </a:r>
          </a:p>
          <a:p>
            <a:pPr eaLnBrk="1" hangingPunct="1">
              <a:spcBef>
                <a:spcPct val="0"/>
              </a:spcBef>
              <a:buClrTx/>
              <a:buSzTx/>
              <a:buFontTx/>
              <a:buNone/>
            </a:pPr>
            <a:r>
              <a:rPr kumimoji="0" lang="en-US" altLang="zh-CN" sz="2000" dirty="0">
                <a:solidFill>
                  <a:schemeClr val="tx2"/>
                </a:solidFill>
              </a:rPr>
              <a:t>      </a:t>
            </a:r>
            <a:r>
              <a:rPr kumimoji="0" lang="en-US" altLang="zh-CN" sz="2000" dirty="0"/>
              <a:t>Use higher association.  Say it’s a 4 way, then cache size can reach 4 times 2</a:t>
            </a:r>
            <a:r>
              <a:rPr kumimoji="0" lang="en-US" altLang="zh-CN" sz="2000" baseline="30000" dirty="0"/>
              <a:t>pageoffset</a:t>
            </a:r>
            <a:r>
              <a:rPr kumimoji="0" lang="en-US" altLang="zh-CN" sz="2000" dirty="0"/>
              <a:t> with change nothing in index or tag or offset.</a:t>
            </a:r>
          </a:p>
        </p:txBody>
      </p:sp>
    </p:spTree>
    <p:extLst>
      <p:ext uri="{BB962C8B-B14F-4D97-AF65-F5344CB8AC3E}">
        <p14:creationId xmlns:p14="http://schemas.microsoft.com/office/powerpoint/2010/main" val="16405103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1+#ppt_w/2"/>
                                          </p:val>
                                        </p:tav>
                                        <p:tav tm="100000">
                                          <p:val>
                                            <p:strVal val="#ppt_x"/>
                                          </p:val>
                                        </p:tav>
                                      </p:tavLst>
                                    </p:anim>
                                    <p:anim calcmode="lin" valueType="num">
                                      <p:cBhvr additive="base">
                                        <p:cTn id="8"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20"/>
          <p:cNvGrpSpPr>
            <a:grpSpLocks/>
          </p:cNvGrpSpPr>
          <p:nvPr/>
        </p:nvGrpSpPr>
        <p:grpSpPr bwMode="auto">
          <a:xfrm>
            <a:off x="393700" y="1644650"/>
            <a:ext cx="8497888" cy="4824413"/>
            <a:chOff x="1895168" y="1565509"/>
            <a:chExt cx="7981872" cy="4591943"/>
          </a:xfrm>
        </p:grpSpPr>
        <p:sp>
          <p:nvSpPr>
            <p:cNvPr id="119" name="矩形 118"/>
            <p:cNvSpPr/>
            <p:nvPr/>
          </p:nvSpPr>
          <p:spPr>
            <a:xfrm>
              <a:off x="1895168" y="2227329"/>
              <a:ext cx="4040888" cy="1724057"/>
            </a:xfrm>
            <a:prstGeom prst="rect">
              <a:avLst/>
            </a:prstGeom>
            <a:ln w="28575"/>
          </p:spPr>
          <p:style>
            <a:lnRef idx="2">
              <a:schemeClr val="accent6"/>
            </a:lnRef>
            <a:fillRef idx="1">
              <a:schemeClr val="lt1"/>
            </a:fillRef>
            <a:effectRef idx="0">
              <a:schemeClr val="accent6"/>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7" name="矩形 106"/>
            <p:cNvSpPr/>
            <p:nvPr/>
          </p:nvSpPr>
          <p:spPr>
            <a:xfrm>
              <a:off x="4969821" y="4008804"/>
              <a:ext cx="1087014" cy="2148648"/>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6" name="矩形 105"/>
            <p:cNvSpPr/>
            <p:nvPr/>
          </p:nvSpPr>
          <p:spPr>
            <a:xfrm>
              <a:off x="6062800" y="2441892"/>
              <a:ext cx="3703899" cy="3715560"/>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 name="矩形 3"/>
            <p:cNvSpPr/>
            <p:nvPr/>
          </p:nvSpPr>
          <p:spPr>
            <a:xfrm>
              <a:off x="2924029" y="1777050"/>
              <a:ext cx="4076674" cy="229673"/>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indent="950119" algn="just" eaLnBrk="1" fontAlgn="auto" hangingPunct="1">
                <a:spcBef>
                  <a:spcPts val="0"/>
                </a:spcBef>
                <a:spcAft>
                  <a:spcPts val="0"/>
                </a:spcAft>
                <a:defRPr/>
              </a:pPr>
              <a:endParaRPr lang="en-US" sz="788" kern="100" dirty="0">
                <a:solidFill>
                  <a:prstClr val="black"/>
                </a:solidFill>
                <a:latin typeface="Times New Roman" panose="02020603050405020304" pitchFamily="18" charset="0"/>
                <a:ea typeface="宋体" panose="02010600030101010101" pitchFamily="2" charset="-122"/>
              </a:endParaRPr>
            </a:p>
            <a:p>
              <a:pPr indent="950119" algn="just"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VPN: 3</a:t>
              </a:r>
              <a:r>
                <a:rPr lang="en-US" altLang="zh-CN" sz="1000" kern="100" dirty="0">
                  <a:solidFill>
                    <a:prstClr val="black"/>
                  </a:solidFill>
                  <a:latin typeface="Times New Roman" panose="02020603050405020304" pitchFamily="18" charset="0"/>
                </a:rPr>
                <a:t>0</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8</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 </a:t>
              </a:r>
              <a:endParaRPr lang="zh-CN" altLang="en-US" sz="1000" kern="100" dirty="0">
                <a:solidFill>
                  <a:prstClr val="black"/>
                </a:solidFill>
                <a:latin typeface="Times New Roman" panose="02020603050405020304" pitchFamily="18" charset="0"/>
              </a:endParaRPr>
            </a:p>
          </p:txBody>
        </p:sp>
        <p:cxnSp>
          <p:nvCxnSpPr>
            <p:cNvPr id="5" name="直接连接符 4"/>
            <p:cNvCxnSpPr/>
            <p:nvPr/>
          </p:nvCxnSpPr>
          <p:spPr>
            <a:xfrm flipH="1">
              <a:off x="6496710"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67465"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圆角右箭头 11"/>
            <p:cNvSpPr/>
            <p:nvPr/>
          </p:nvSpPr>
          <p:spPr>
            <a:xfrm flipV="1">
              <a:off x="6114988" y="2006722"/>
              <a:ext cx="266908" cy="15019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21" name="圆角右箭头 20"/>
            <p:cNvSpPr/>
            <p:nvPr/>
          </p:nvSpPr>
          <p:spPr>
            <a:xfrm flipV="1">
              <a:off x="6114988" y="3346984"/>
              <a:ext cx="266908" cy="188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44" name="左箭头 43"/>
            <p:cNvSpPr/>
            <p:nvPr/>
          </p:nvSpPr>
          <p:spPr>
            <a:xfrm>
              <a:off x="5694497" y="4108530"/>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5" name="圆角右箭头 44"/>
            <p:cNvSpPr/>
            <p:nvPr/>
          </p:nvSpPr>
          <p:spPr>
            <a:xfrm flipV="1">
              <a:off x="5118932" y="4008804"/>
              <a:ext cx="280327" cy="220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7" name="左箭头 46"/>
            <p:cNvSpPr/>
            <p:nvPr/>
          </p:nvSpPr>
          <p:spPr>
            <a:xfrm>
              <a:off x="5776508" y="5873383"/>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8" name="圆角右箭头 47"/>
            <p:cNvSpPr/>
            <p:nvPr/>
          </p:nvSpPr>
          <p:spPr>
            <a:xfrm rot="10800000" flipH="1">
              <a:off x="5118932" y="3813884"/>
              <a:ext cx="219193" cy="21516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9" name="左箭头 48"/>
            <p:cNvSpPr/>
            <p:nvPr/>
          </p:nvSpPr>
          <p:spPr>
            <a:xfrm flipH="1">
              <a:off x="5194978" y="5870361"/>
              <a:ext cx="308658" cy="1057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5388822" y="4054134"/>
              <a:ext cx="305676" cy="25535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2" name="椭圆 51"/>
            <p:cNvSpPr/>
            <p:nvPr/>
          </p:nvSpPr>
          <p:spPr>
            <a:xfrm>
              <a:off x="5511092" y="5787255"/>
              <a:ext cx="287782" cy="2417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3" name="文本框 52"/>
            <p:cNvSpPr txBox="1"/>
            <p:nvPr/>
          </p:nvSpPr>
          <p:spPr>
            <a:xfrm>
              <a:off x="2457314" y="1710565"/>
              <a:ext cx="498028"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VA</a:t>
              </a:r>
              <a:endParaRPr lang="zh-CN" altLang="en-US" sz="1350" dirty="0">
                <a:solidFill>
                  <a:prstClr val="black"/>
                </a:solidFill>
                <a:latin typeface="Calibri" panose="020F0502020204030204"/>
              </a:endParaRPr>
            </a:p>
          </p:txBody>
        </p:sp>
        <p:grpSp>
          <p:nvGrpSpPr>
            <p:cNvPr id="110613" name="组合 102"/>
            <p:cNvGrpSpPr>
              <a:grpSpLocks/>
            </p:cNvGrpSpPr>
            <p:nvPr/>
          </p:nvGrpSpPr>
          <p:grpSpPr bwMode="auto">
            <a:xfrm>
              <a:off x="6310487" y="2694055"/>
              <a:ext cx="2970934" cy="1266474"/>
              <a:chOff x="6310487" y="2694055"/>
              <a:chExt cx="2970934" cy="1266474"/>
            </a:xfrm>
          </p:grpSpPr>
          <p:sp>
            <p:nvSpPr>
              <p:cNvPr id="11" name="矩形 10"/>
              <p:cNvSpPr/>
              <p:nvPr/>
            </p:nvSpPr>
            <p:spPr>
              <a:xfrm>
                <a:off x="6395315" y="2732005"/>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13" name="直接连接符 12"/>
              <p:cNvCxnSpPr/>
              <p:nvPr/>
            </p:nvCxnSpPr>
            <p:spPr>
              <a:xfrm flipV="1">
                <a:off x="6395315" y="28846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395315" y="3037228"/>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95315" y="3798774"/>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95315" y="3360583"/>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95315" y="3513195"/>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47407" y="2732005"/>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0553"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5898"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690553" y="3380226"/>
                <a:ext cx="1115345" cy="13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文本框 53"/>
              <p:cNvSpPr txBox="1"/>
              <p:nvPr/>
            </p:nvSpPr>
            <p:spPr>
              <a:xfrm>
                <a:off x="6310323" y="2694230"/>
                <a:ext cx="2970277"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grpSp>
          <p:nvGrpSpPr>
            <p:cNvPr id="110614" name="组合 103"/>
            <p:cNvGrpSpPr>
              <a:grpSpLocks/>
            </p:cNvGrpSpPr>
            <p:nvPr/>
          </p:nvGrpSpPr>
          <p:grpSpPr bwMode="auto">
            <a:xfrm>
              <a:off x="6296890" y="4412087"/>
              <a:ext cx="2970300" cy="1282797"/>
              <a:chOff x="6296890" y="4412087"/>
              <a:chExt cx="2970300" cy="1282797"/>
            </a:xfrm>
          </p:grpSpPr>
          <p:sp>
            <p:nvSpPr>
              <p:cNvPr id="22" name="矩形 21"/>
              <p:cNvSpPr/>
              <p:nvPr/>
            </p:nvSpPr>
            <p:spPr>
              <a:xfrm>
                <a:off x="6380404" y="4451527"/>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23" name="直接连接符 22"/>
              <p:cNvCxnSpPr/>
              <p:nvPr/>
            </p:nvCxnSpPr>
            <p:spPr>
              <a:xfrm flipV="1">
                <a:off x="6380404" y="4604139"/>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80404" y="4756750"/>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380404" y="5518297"/>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380404" y="5080105"/>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380404" y="52327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33988" y="445152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77134" y="4442461"/>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05898" y="446663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684589" y="5099749"/>
                <a:ext cx="1121309" cy="14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5" name="文本框 54"/>
              <p:cNvSpPr txBox="1"/>
              <p:nvPr/>
            </p:nvSpPr>
            <p:spPr>
              <a:xfrm>
                <a:off x="6296902" y="4412241"/>
                <a:ext cx="2970277" cy="234206"/>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sp>
          <p:nvSpPr>
            <p:cNvPr id="56" name="文本框 55"/>
            <p:cNvSpPr txBox="1"/>
            <p:nvPr/>
          </p:nvSpPr>
          <p:spPr>
            <a:xfrm>
              <a:off x="9277617" y="3058381"/>
              <a:ext cx="599423" cy="291624"/>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bank0</a:t>
              </a:r>
              <a:endParaRPr lang="zh-CN" altLang="en-US" sz="825" dirty="0">
                <a:solidFill>
                  <a:prstClr val="black"/>
                </a:solidFill>
                <a:latin typeface="Calibri" panose="020F0502020204030204"/>
              </a:endParaRPr>
            </a:p>
          </p:txBody>
        </p:sp>
        <p:sp>
          <p:nvSpPr>
            <p:cNvPr id="57" name="文本框 56"/>
            <p:cNvSpPr txBox="1"/>
            <p:nvPr/>
          </p:nvSpPr>
          <p:spPr>
            <a:xfrm>
              <a:off x="9229902" y="4936560"/>
              <a:ext cx="599423" cy="293135"/>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bank1</a:t>
              </a:r>
              <a:endParaRPr lang="zh-CN" altLang="en-US" sz="825" dirty="0">
                <a:solidFill>
                  <a:prstClr val="black"/>
                </a:solidFill>
                <a:latin typeface="Calibri" panose="020F0502020204030204"/>
              </a:endParaRPr>
            </a:p>
          </p:txBody>
        </p:sp>
        <p:sp>
          <p:nvSpPr>
            <p:cNvPr id="110617" name="文本框 57"/>
            <p:cNvSpPr txBox="1">
              <a:spLocks noChangeArrowheads="1"/>
            </p:cNvSpPr>
            <p:nvPr/>
          </p:nvSpPr>
          <p:spPr bwMode="auto">
            <a:xfrm>
              <a:off x="6172257" y="2671566"/>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8" name="文本框 58"/>
            <p:cNvSpPr txBox="1">
              <a:spLocks noChangeArrowheads="1"/>
            </p:cNvSpPr>
            <p:nvPr/>
          </p:nvSpPr>
          <p:spPr bwMode="auto">
            <a:xfrm>
              <a:off x="6182087" y="4383003"/>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9" name="文本框 59"/>
            <p:cNvSpPr txBox="1">
              <a:spLocks noChangeArrowheads="1"/>
            </p:cNvSpPr>
            <p:nvPr/>
          </p:nvSpPr>
          <p:spPr bwMode="auto">
            <a:xfrm>
              <a:off x="6090649" y="3727918"/>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110620" name="文本框 60"/>
            <p:cNvSpPr txBox="1">
              <a:spLocks noChangeArrowheads="1"/>
            </p:cNvSpPr>
            <p:nvPr/>
          </p:nvSpPr>
          <p:spPr bwMode="auto">
            <a:xfrm>
              <a:off x="6056243" y="5482379"/>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79" name="右大括号 78"/>
            <p:cNvSpPr/>
            <p:nvPr/>
          </p:nvSpPr>
          <p:spPr>
            <a:xfrm rot="5400000">
              <a:off x="4335337" y="592352"/>
              <a:ext cx="116348" cy="2932999"/>
            </a:xfrm>
            <a:prstGeom prst="rightBrace">
              <a:avLst/>
            </a:prstGeom>
            <a:ln w="12700"/>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cxnSp>
          <p:nvCxnSpPr>
            <p:cNvPr id="81" name="直接连接符 80"/>
            <p:cNvCxnSpPr>
              <a:stCxn id="79" idx="1"/>
              <a:endCxn id="79" idx="1"/>
            </p:cNvCxnSpPr>
            <p:nvPr/>
          </p:nvCxnSpPr>
          <p:spPr>
            <a:xfrm>
              <a:off x="4394256" y="2117026"/>
              <a:ext cx="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9" idx="1"/>
            </p:cNvCxnSpPr>
            <p:nvPr/>
          </p:nvCxnSpPr>
          <p:spPr>
            <a:xfrm flipH="1">
              <a:off x="2012966" y="2117026"/>
              <a:ext cx="23812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018930" y="2126092"/>
              <a:ext cx="1491" cy="124657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625" name="组合 116"/>
            <p:cNvGrpSpPr>
              <a:grpSpLocks/>
            </p:cNvGrpSpPr>
            <p:nvPr/>
          </p:nvGrpSpPr>
          <p:grpSpPr bwMode="auto">
            <a:xfrm>
              <a:off x="2013159" y="2346287"/>
              <a:ext cx="3823608" cy="1090648"/>
              <a:chOff x="2175387" y="2346287"/>
              <a:chExt cx="3823608" cy="1090648"/>
            </a:xfrm>
          </p:grpSpPr>
          <p:grpSp>
            <p:nvGrpSpPr>
              <p:cNvPr id="110637" name="组合 101"/>
              <p:cNvGrpSpPr>
                <a:grpSpLocks/>
              </p:cNvGrpSpPr>
              <p:nvPr/>
            </p:nvGrpSpPr>
            <p:grpSpPr bwMode="auto">
              <a:xfrm>
                <a:off x="3000635" y="2346287"/>
                <a:ext cx="2998360" cy="1082104"/>
                <a:chOff x="3000635" y="2346287"/>
                <a:chExt cx="2998360" cy="1082104"/>
              </a:xfrm>
            </p:grpSpPr>
            <p:sp>
              <p:nvSpPr>
                <p:cNvPr id="67" name="矩形 66"/>
                <p:cNvSpPr/>
                <p:nvPr/>
              </p:nvSpPr>
              <p:spPr>
                <a:xfrm>
                  <a:off x="3078802" y="2379941"/>
                  <a:ext cx="2915105" cy="1041082"/>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68" name="直接连接符 67"/>
                <p:cNvCxnSpPr/>
                <p:nvPr/>
              </p:nvCxnSpPr>
              <p:spPr>
                <a:xfrm flipV="1">
                  <a:off x="3078802" y="2509888"/>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078802" y="2639834"/>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078802" y="329107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3078802" y="291634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3078802" y="3046294"/>
                  <a:ext cx="291510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32385" y="2378430"/>
                  <a:ext cx="0" cy="1050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7022"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774185"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790588" y="2925413"/>
                  <a:ext cx="1207793" cy="11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77" name="文本框 76"/>
                <p:cNvSpPr txBox="1"/>
                <p:nvPr/>
              </p:nvSpPr>
              <p:spPr>
                <a:xfrm>
                  <a:off x="2993808" y="2346699"/>
                  <a:ext cx="2998608"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V    D                    30 bits                                   25 bits</a:t>
                  </a:r>
                  <a:endParaRPr lang="zh-CN" altLang="en-US" sz="1800" dirty="0">
                    <a:solidFill>
                      <a:prstClr val="black"/>
                    </a:solidFill>
                    <a:latin typeface="Calibri" panose="020F0502020204030204"/>
                  </a:endParaRPr>
                </a:p>
              </p:txBody>
            </p:sp>
          </p:grpSp>
          <p:cxnSp>
            <p:nvCxnSpPr>
              <p:cNvPr id="87" name="直接箭头连接符 86"/>
              <p:cNvCxnSpPr/>
              <p:nvPr/>
            </p:nvCxnSpPr>
            <p:spPr>
              <a:xfrm>
                <a:off x="2182649" y="247513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182649" y="2608102"/>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649" y="3016073"/>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2175194" y="336360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0642" name="组合 95"/>
              <p:cNvGrpSpPr>
                <a:grpSpLocks/>
              </p:cNvGrpSpPr>
              <p:nvPr/>
            </p:nvGrpSpPr>
            <p:grpSpPr bwMode="auto">
              <a:xfrm flipH="1">
                <a:off x="2779354" y="2457841"/>
                <a:ext cx="305447" cy="888389"/>
                <a:chOff x="2755490" y="2457841"/>
                <a:chExt cx="329311" cy="888389"/>
              </a:xfrm>
            </p:grpSpPr>
            <p:cxnSp>
              <p:nvCxnSpPr>
                <p:cNvPr id="92" name="直接箭头连接符 91"/>
                <p:cNvCxnSpPr/>
                <p:nvPr/>
              </p:nvCxnSpPr>
              <p:spPr>
                <a:xfrm>
                  <a:off x="2763566" y="245851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2763566" y="2591481"/>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63566" y="299945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755527" y="3346984"/>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2491307" y="2392029"/>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8" name="椭圆 97"/>
              <p:cNvSpPr/>
              <p:nvPr/>
            </p:nvSpPr>
            <p:spPr>
              <a:xfrm>
                <a:off x="2495780" y="2535574"/>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9" name="椭圆 98"/>
              <p:cNvSpPr/>
              <p:nvPr/>
            </p:nvSpPr>
            <p:spPr>
              <a:xfrm>
                <a:off x="2495780" y="2942035"/>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100" name="椭圆 99"/>
              <p:cNvSpPr/>
              <p:nvPr/>
            </p:nvSpPr>
            <p:spPr>
              <a:xfrm>
                <a:off x="2503236" y="3282010"/>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grpSp>
        <p:sp>
          <p:nvSpPr>
            <p:cNvPr id="43" name="圆角右箭头 42"/>
            <p:cNvSpPr/>
            <p:nvPr/>
          </p:nvSpPr>
          <p:spPr>
            <a:xfrm rot="10800000">
              <a:off x="7097625" y="3499595"/>
              <a:ext cx="207263" cy="7131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10627" name="文本框 100"/>
            <p:cNvSpPr txBox="1">
              <a:spLocks noChangeArrowheads="1"/>
            </p:cNvSpPr>
            <p:nvPr/>
          </p:nvSpPr>
          <p:spPr bwMode="auto">
            <a:xfrm>
              <a:off x="3705456" y="2187742"/>
              <a:ext cx="228781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VPN                                          PPN</a:t>
              </a:r>
              <a:endParaRPr lang="zh-CN" altLang="en-US" sz="1000">
                <a:solidFill>
                  <a:srgbClr val="000000"/>
                </a:solidFill>
                <a:latin typeface="Calibri" panose="020F0502020204030204" pitchFamily="34" charset="0"/>
              </a:endParaRPr>
            </a:p>
          </p:txBody>
        </p:sp>
        <p:sp>
          <p:nvSpPr>
            <p:cNvPr id="46" name="圆角右箭头 45"/>
            <p:cNvSpPr/>
            <p:nvPr/>
          </p:nvSpPr>
          <p:spPr>
            <a:xfrm rot="10800000">
              <a:off x="7176653" y="5264448"/>
              <a:ext cx="208754" cy="7147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5" name="文本框 104"/>
            <p:cNvSpPr txBox="1"/>
            <p:nvPr/>
          </p:nvSpPr>
          <p:spPr>
            <a:xfrm>
              <a:off x="6873960" y="2384473"/>
              <a:ext cx="815633"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Cache</a:t>
              </a:r>
              <a:endParaRPr lang="zh-CN" altLang="en-US" sz="1350" dirty="0">
                <a:solidFill>
                  <a:prstClr val="black"/>
                </a:solidFill>
                <a:latin typeface="Calibri" panose="020F0502020204030204"/>
              </a:endParaRPr>
            </a:p>
          </p:txBody>
        </p:sp>
        <p:cxnSp>
          <p:nvCxnSpPr>
            <p:cNvPr id="109" name="直接连接符 108"/>
            <p:cNvCxnSpPr/>
            <p:nvPr/>
          </p:nvCxnSpPr>
          <p:spPr>
            <a:xfrm>
              <a:off x="6056835" y="4200701"/>
              <a:ext cx="7455" cy="16787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6044907" y="5965554"/>
              <a:ext cx="11929" cy="1813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6053853" y="4016358"/>
              <a:ext cx="5964" cy="1133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04502" y="3683937"/>
              <a:ext cx="1225686" cy="149590"/>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P</a:t>
              </a:r>
              <a:r>
                <a:rPr lang="en-US" altLang="zh-CN" sz="1000" kern="100" dirty="0">
                  <a:solidFill>
                    <a:prstClr val="black"/>
                  </a:solidFill>
                  <a:latin typeface="Times New Roman" panose="02020603050405020304" pitchFamily="18" charset="0"/>
                </a:rPr>
                <a:t>PN</a:t>
              </a:r>
              <a:r>
                <a:rPr lang="zh-CN" altLang="en-US" sz="1000" kern="100" dirty="0">
                  <a:solidFill>
                    <a:prstClr val="black"/>
                  </a:solidFill>
                  <a:latin typeface="Times New Roman" panose="02020603050405020304" pitchFamily="18" charset="0"/>
                </a:rPr>
                <a:t>：</a:t>
              </a:r>
              <a:r>
                <a:rPr lang="en-US" sz="1000" kern="100" dirty="0">
                  <a:solidFill>
                    <a:prstClr val="black"/>
                  </a:solidFill>
                  <a:latin typeface="Times New Roman" panose="02020603050405020304" pitchFamily="18" charset="0"/>
                  <a:ea typeface="宋体" panose="02010600030101010101" pitchFamily="2" charset="-122"/>
                </a:rPr>
                <a:t>2</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p:txBody>
        </p:sp>
        <p:sp>
          <p:nvSpPr>
            <p:cNvPr id="110634" name="文本框 115"/>
            <p:cNvSpPr txBox="1">
              <a:spLocks noChangeArrowheads="1"/>
            </p:cNvSpPr>
            <p:nvPr/>
          </p:nvSpPr>
          <p:spPr bwMode="auto">
            <a:xfrm>
              <a:off x="5993269" y="1565509"/>
              <a:ext cx="144182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index    block offset</a:t>
              </a:r>
              <a:endParaRPr lang="zh-CN" altLang="en-US" sz="1000">
                <a:solidFill>
                  <a:srgbClr val="000000"/>
                </a:solidFill>
                <a:latin typeface="Calibri" panose="020F0502020204030204" pitchFamily="34" charset="0"/>
              </a:endParaRPr>
            </a:p>
          </p:txBody>
        </p:sp>
        <p:sp>
          <p:nvSpPr>
            <p:cNvPr id="10" name="下箭头 9"/>
            <p:cNvSpPr/>
            <p:nvPr/>
          </p:nvSpPr>
          <p:spPr>
            <a:xfrm>
              <a:off x="5101038" y="3050827"/>
              <a:ext cx="113324" cy="62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120" name="文本框 119"/>
            <p:cNvSpPr txBox="1"/>
            <p:nvPr/>
          </p:nvSpPr>
          <p:spPr>
            <a:xfrm>
              <a:off x="2007001" y="3621987"/>
              <a:ext cx="581530" cy="400416"/>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TLB</a:t>
              </a:r>
              <a:endParaRPr lang="zh-CN" altLang="en-US" sz="1350" dirty="0">
                <a:solidFill>
                  <a:prstClr val="black"/>
                </a:solidFill>
                <a:latin typeface="Calibri" panose="020F0502020204030204"/>
              </a:endParaRPr>
            </a:p>
          </p:txBody>
        </p:sp>
      </p:grpSp>
      <p:sp>
        <p:nvSpPr>
          <p:cNvPr id="3" name="标题 2"/>
          <p:cNvSpPr>
            <a:spLocks noGrp="1"/>
          </p:cNvSpPr>
          <p:nvPr>
            <p:ph type="title"/>
          </p:nvPr>
        </p:nvSpPr>
        <p:spPr>
          <a:xfrm>
            <a:off x="179512" y="-96838"/>
            <a:ext cx="8964488" cy="989013"/>
          </a:xfrm>
        </p:spPr>
        <p:txBody>
          <a:bodyPr rtlCol="0">
            <a:normAutofit/>
          </a:bodyPr>
          <a:lstStyle/>
          <a:p>
            <a:pPr eaLnBrk="1" fontAlgn="auto" hangingPunct="1">
              <a:spcAft>
                <a:spcPts val="0"/>
              </a:spcAft>
              <a:defRPr/>
            </a:pPr>
            <a:r>
              <a:rPr kumimoji="1" lang="en-US" altLang="zh-CN" sz="4400" b="1" kern="0" dirty="0" smtClean="0">
                <a:solidFill>
                  <a:srgbClr val="FF3300"/>
                </a:solidFill>
                <a:latin typeface="Comic Sans MS"/>
              </a:rPr>
              <a:t>Example:</a:t>
            </a:r>
            <a:r>
              <a:rPr kumimoji="1" lang="en-US" altLang="zh-CN" sz="2400" b="1" kern="0" dirty="0" smtClean="0">
                <a:solidFill>
                  <a:srgbClr val="FF3300"/>
                </a:solidFill>
                <a:latin typeface="Comic Sans MS"/>
              </a:rPr>
              <a:t> </a:t>
            </a:r>
            <a:r>
              <a:rPr kumimoji="1" lang="en-US" altLang="zh-CN" sz="2400" b="1" kern="0" dirty="0" smtClean="0">
                <a:solidFill>
                  <a:srgbClr val="3333FF"/>
                </a:solidFill>
                <a:latin typeface="Comic Sans MS"/>
              </a:rPr>
              <a:t>Virtual indexed, physically tagged cache</a:t>
            </a:r>
            <a:endParaRPr lang="zh-CN" altLang="en-US" dirty="0" smtClean="0"/>
          </a:p>
        </p:txBody>
      </p:sp>
      <p:sp>
        <p:nvSpPr>
          <p:cNvPr id="110596" name="文本框 1"/>
          <p:cNvSpPr txBox="1">
            <a:spLocks noChangeArrowheads="1"/>
          </p:cNvSpPr>
          <p:nvPr/>
        </p:nvSpPr>
        <p:spPr bwMode="auto">
          <a:xfrm>
            <a:off x="49213" y="785813"/>
            <a:ext cx="895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600" b="1"/>
              <a:t> Virtual address wide = 43 bits, Memory physical address wide = 38 bits, Page size = 8KB. </a:t>
            </a:r>
          </a:p>
          <a:p>
            <a:r>
              <a:rPr lang="en-US" altLang="zh-CN" sz="1600" b="1"/>
              <a:t>Cache capacity =16KB. If a virtually indexed and physically tagged cache is used.</a:t>
            </a:r>
          </a:p>
          <a:p>
            <a:r>
              <a:rPr lang="en-US" altLang="zh-CN" sz="1600" b="1"/>
              <a:t> And the cache is 2-way associative write back cache with 32 byte block size. </a:t>
            </a:r>
            <a:endParaRPr lang="zh-CN" altLang="en-US" sz="1600"/>
          </a:p>
        </p:txBody>
      </p:sp>
    </p:spTree>
    <p:extLst>
      <p:ext uri="{BB962C8B-B14F-4D97-AF65-F5344CB8AC3E}">
        <p14:creationId xmlns:p14="http://schemas.microsoft.com/office/powerpoint/2010/main" val="3676604821"/>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1331640" y="0"/>
            <a:ext cx="7812360" cy="1143000"/>
          </a:xfrm>
        </p:spPr>
        <p:txBody>
          <a:bodyPr/>
          <a:lstStyle/>
          <a:p>
            <a:pPr eaLnBrk="1" hangingPunct="1"/>
            <a:r>
              <a:rPr lang="en-US" altLang="zh-CN" sz="2800" dirty="0" smtClean="0"/>
              <a:t>4</a:t>
            </a:r>
            <a:r>
              <a:rPr lang="en-US" altLang="zh-CN" sz="2800" baseline="30000" dirty="0" smtClean="0"/>
              <a:t>th</a:t>
            </a:r>
            <a:r>
              <a:rPr lang="en-US" altLang="zh-CN" sz="2800" dirty="0" smtClean="0"/>
              <a:t>  Hit Time Reduction Technique:</a:t>
            </a:r>
            <a:r>
              <a:rPr lang="en-US" altLang="zh-CN" dirty="0" smtClean="0"/>
              <a:t>      </a:t>
            </a:r>
            <a:br>
              <a:rPr lang="en-US" altLang="zh-CN" dirty="0" smtClean="0"/>
            </a:br>
            <a:r>
              <a:rPr lang="en-US" altLang="zh-CN" dirty="0" smtClean="0"/>
              <a:t>  </a:t>
            </a:r>
            <a:r>
              <a:rPr lang="en-US" altLang="zh-CN" dirty="0" smtClean="0">
                <a:solidFill>
                  <a:srgbClr val="0000FF"/>
                </a:solidFill>
              </a:rPr>
              <a:t>Trace caches</a:t>
            </a:r>
          </a:p>
        </p:txBody>
      </p:sp>
      <p:sp>
        <p:nvSpPr>
          <p:cNvPr id="111619" name="Rectangle 3"/>
          <p:cNvSpPr>
            <a:spLocks noGrp="1" noRot="1" noChangeArrowheads="1"/>
          </p:cNvSpPr>
          <p:nvPr>
            <p:ph idx="1"/>
          </p:nvPr>
        </p:nvSpPr>
        <p:spPr>
          <a:xfrm>
            <a:off x="882650" y="1700213"/>
            <a:ext cx="8261350" cy="4683125"/>
          </a:xfrm>
        </p:spPr>
        <p:txBody>
          <a:bodyPr/>
          <a:lstStyle/>
          <a:p>
            <a:pPr eaLnBrk="1" hangingPunct="1"/>
            <a:r>
              <a:rPr lang="en-US" altLang="zh-CN" smtClean="0">
                <a:latin typeface="Comic Sans MS" panose="030F0702030302020204" pitchFamily="66" charset="0"/>
              </a:rPr>
              <a:t>Find a dynamic sequence of instructions including taken branches to load into a cache block.</a:t>
            </a:r>
          </a:p>
          <a:p>
            <a:pPr eaLnBrk="1" hangingPunct="1"/>
            <a:r>
              <a:rPr lang="en-US" altLang="zh-CN" smtClean="0">
                <a:latin typeface="Comic Sans MS" panose="030F0702030302020204" pitchFamily="66" charset="0"/>
              </a:rPr>
              <a:t>The block determined by CPU instead of by memory layout.</a:t>
            </a:r>
          </a:p>
          <a:p>
            <a:pPr eaLnBrk="1" hangingPunct="1"/>
            <a:r>
              <a:rPr lang="en-US" altLang="zh-CN" smtClean="0">
                <a:latin typeface="Comic Sans MS" panose="030F0702030302020204" pitchFamily="66" charset="0"/>
              </a:rPr>
              <a:t>Complicated address mapping mechanism</a:t>
            </a:r>
          </a:p>
        </p:txBody>
      </p:sp>
    </p:spTree>
    <p:extLst>
      <p:ext uri="{BB962C8B-B14F-4D97-AF65-F5344CB8AC3E}">
        <p14:creationId xmlns:p14="http://schemas.microsoft.com/office/powerpoint/2010/main" val="3027163438"/>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1331913" y="0"/>
            <a:ext cx="7261225" cy="906463"/>
          </a:xfrm>
        </p:spPr>
        <p:txBody>
          <a:bodyPr/>
          <a:lstStyle/>
          <a:p>
            <a:pPr eaLnBrk="1" hangingPunct="1"/>
            <a:r>
              <a:rPr lang="en-US" altLang="zh-CN" smtClean="0"/>
              <a:t>Why Trace Cache ?</a:t>
            </a:r>
          </a:p>
        </p:txBody>
      </p:sp>
      <p:sp>
        <p:nvSpPr>
          <p:cNvPr id="112643" name="Rectangle 3"/>
          <p:cNvSpPr>
            <a:spLocks noGrp="1" noRot="1" noChangeArrowheads="1"/>
          </p:cNvSpPr>
          <p:nvPr>
            <p:ph idx="1"/>
          </p:nvPr>
        </p:nvSpPr>
        <p:spPr/>
        <p:txBody>
          <a:bodyPr/>
          <a:lstStyle/>
          <a:p>
            <a:pPr eaLnBrk="1" hangingPunct="1"/>
            <a:r>
              <a:rPr lang="en-US" altLang="zh-CN" smtClean="0"/>
              <a:t>Bring N instructions per cycle</a:t>
            </a:r>
          </a:p>
          <a:p>
            <a:pPr lvl="1" eaLnBrk="1" hangingPunct="1"/>
            <a:r>
              <a:rPr lang="en-US" altLang="zh-CN" smtClean="0"/>
              <a:t>No I-cache misses</a:t>
            </a:r>
          </a:p>
          <a:p>
            <a:pPr lvl="1" eaLnBrk="1" hangingPunct="1"/>
            <a:r>
              <a:rPr lang="en-US" altLang="zh-CN" smtClean="0"/>
              <a:t>No prediction miss</a:t>
            </a:r>
          </a:p>
          <a:p>
            <a:pPr lvl="1" eaLnBrk="1" hangingPunct="1"/>
            <a:r>
              <a:rPr lang="en-US" altLang="zh-CN" smtClean="0">
                <a:solidFill>
                  <a:schemeClr val="tx2"/>
                </a:solidFill>
              </a:rPr>
              <a:t>No packet breaks</a:t>
            </a:r>
            <a:r>
              <a:rPr lang="en-US" altLang="zh-CN" smtClean="0"/>
              <a:t>  !</a:t>
            </a:r>
          </a:p>
          <a:p>
            <a:pPr lvl="1" eaLnBrk="1" hangingPunct="1"/>
            <a:endParaRPr lang="en-US" altLang="zh-CN" smtClean="0"/>
          </a:p>
          <a:p>
            <a:pPr lvl="1" eaLnBrk="1" hangingPunct="1">
              <a:buFont typeface="Wingdings" panose="05000000000000000000" pitchFamily="2" charset="2"/>
              <a:buNone/>
            </a:pPr>
            <a:r>
              <a:rPr lang="en-US" altLang="zh-CN" smtClean="0"/>
              <a:t>Because branch in each 5 instruction, so cache can only provide a packet in one cycle.</a:t>
            </a:r>
          </a:p>
          <a:p>
            <a:pPr lvl="1" eaLnBrk="1" hangingPunct="1"/>
            <a:endParaRPr lang="en-US" altLang="zh-CN" smtClean="0"/>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620602600"/>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r>
              <a:rPr lang="en-US" altLang="zh-CN" smtClean="0"/>
              <a:t>What’s Trace ?</a:t>
            </a:r>
          </a:p>
        </p:txBody>
      </p:sp>
      <p:sp>
        <p:nvSpPr>
          <p:cNvPr id="113667" name="Rectangle 3"/>
          <p:cNvSpPr>
            <a:spLocks noGrp="1" noRot="1" noChangeArrowheads="1"/>
          </p:cNvSpPr>
          <p:nvPr>
            <p:ph idx="1"/>
          </p:nvPr>
        </p:nvSpPr>
        <p:spPr/>
        <p:txBody>
          <a:bodyPr/>
          <a:lstStyle/>
          <a:p>
            <a:pPr eaLnBrk="1" hangingPunct="1">
              <a:lnSpc>
                <a:spcPct val="90000"/>
              </a:lnSpc>
            </a:pPr>
            <a:r>
              <a:rPr lang="en-US" altLang="zh-CN" sz="2800" smtClean="0">
                <a:latin typeface="Comic Sans MS" panose="030F0702030302020204" pitchFamily="66" charset="0"/>
              </a:rPr>
              <a:t>Trace:  dynamic instruction sequence</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When instructions ( operations ) retire from the pipeline, pack the instruction segments into </a:t>
            </a:r>
            <a:r>
              <a:rPr lang="en-US" altLang="zh-CN" sz="2800" smtClean="0">
                <a:solidFill>
                  <a:srgbClr val="FF3300"/>
                </a:solidFill>
                <a:latin typeface="Comic Sans MS" panose="030F0702030302020204" pitchFamily="66" charset="0"/>
              </a:rPr>
              <a:t>TRACE</a:t>
            </a:r>
            <a:r>
              <a:rPr lang="en-US" altLang="zh-CN" sz="2800" smtClean="0">
                <a:latin typeface="Comic Sans MS" panose="030F0702030302020204" pitchFamily="66" charset="0"/>
              </a:rPr>
              <a:t>, and store them in the TRACE cache, including the branch instructions.</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Though branch instruction may go a different target, but </a:t>
            </a:r>
            <a:r>
              <a:rPr lang="en-US" altLang="zh-CN" sz="2800" b="1" smtClean="0">
                <a:solidFill>
                  <a:srgbClr val="FF3300"/>
                </a:solidFill>
                <a:latin typeface="Comic Sans MS" panose="030F0702030302020204" pitchFamily="66" charset="0"/>
              </a:rPr>
              <a:t>most times</a:t>
            </a:r>
            <a:r>
              <a:rPr lang="en-US" altLang="zh-CN" sz="2800" smtClean="0">
                <a:latin typeface="Comic Sans MS" panose="030F0702030302020204" pitchFamily="66" charset="0"/>
              </a:rPr>
              <a:t> the next operation sequential will just be the same as the last sequential.    </a:t>
            </a:r>
            <a:r>
              <a:rPr lang="en-US" altLang="zh-CN" smtClean="0">
                <a:latin typeface="Comic Sans MS" panose="030F0702030302020204" pitchFamily="66" charset="0"/>
              </a:rPr>
              <a:t>( locality )</a:t>
            </a:r>
          </a:p>
        </p:txBody>
      </p:sp>
    </p:spTree>
    <p:extLst>
      <p:ext uri="{BB962C8B-B14F-4D97-AF65-F5344CB8AC3E}">
        <p14:creationId xmlns:p14="http://schemas.microsoft.com/office/powerpoint/2010/main" val="273222806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en-US" altLang="zh-CN" smtClean="0"/>
              <a:t>Whose propose ?</a:t>
            </a:r>
          </a:p>
        </p:txBody>
      </p:sp>
      <p:sp>
        <p:nvSpPr>
          <p:cNvPr id="114691" name="Rectangle 3"/>
          <p:cNvSpPr>
            <a:spLocks noGrp="1" noRot="1" noChangeArrowheads="1"/>
          </p:cNvSpPr>
          <p:nvPr>
            <p:ph idx="1"/>
          </p:nvPr>
        </p:nvSpPr>
        <p:spPr/>
        <p:txBody>
          <a:bodyPr/>
          <a:lstStyle/>
          <a:p>
            <a:pPr algn="just" eaLnBrk="1" hangingPunct="1"/>
            <a:r>
              <a:rPr lang="en-US" altLang="zh-CN" smtClean="0">
                <a:latin typeface="Times New Roman" panose="02020603050405020304" pitchFamily="18" charset="0"/>
                <a:cs typeface="Times New Roman" panose="02020603050405020304" pitchFamily="18" charset="0"/>
              </a:rPr>
              <a:t>Peleg Weiser (1994) in Intel corporation</a:t>
            </a:r>
          </a:p>
          <a:p>
            <a:pPr algn="just" eaLnBrk="1" hangingPunct="1"/>
            <a:r>
              <a:rPr lang="en-US" altLang="zh-CN" smtClean="0">
                <a:latin typeface="Times New Roman" panose="02020603050405020304" pitchFamily="18" charset="0"/>
                <a:cs typeface="Times New Roman" panose="02020603050405020304" pitchFamily="18" charset="0"/>
              </a:rPr>
              <a:t>Patel / Patt ( 1996)</a:t>
            </a:r>
          </a:p>
          <a:p>
            <a:pPr algn="just" eaLnBrk="1" hangingPunct="1"/>
            <a:r>
              <a:rPr lang="en-US" altLang="zh-CN" smtClean="0">
                <a:latin typeface="Times New Roman" panose="02020603050405020304" pitchFamily="18" charset="0"/>
                <a:cs typeface="Times New Roman" panose="02020603050405020304" pitchFamily="18" charset="0"/>
              </a:rPr>
              <a:t>Rotenberg / J. Smith (1996) </a:t>
            </a:r>
          </a:p>
          <a:p>
            <a:pPr algn="just" eaLnBrk="1" hangingPunct="1"/>
            <a:endParaRPr lang="en-US" altLang="zh-CN" smtClean="0">
              <a:latin typeface="Times New Roman" panose="02020603050405020304" pitchFamily="18" charset="0"/>
              <a:cs typeface="Times New Roman" panose="02020603050405020304" pitchFamily="18" charset="0"/>
            </a:endParaRPr>
          </a:p>
          <a:p>
            <a:pPr algn="just" eaLnBrk="1" hangingPunct="1"/>
            <a:r>
              <a:rPr lang="en-US" altLang="zh-CN" smtClean="0">
                <a:latin typeface="Times New Roman" panose="02020603050405020304" pitchFamily="18" charset="0"/>
                <a:cs typeface="Times New Roman" panose="02020603050405020304" pitchFamily="18" charset="0"/>
              </a:rPr>
              <a:t>Paper:  ISCA</a:t>
            </a:r>
            <a:r>
              <a:rPr lang="en-US" altLang="zh-CN" smtClean="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98</a:t>
            </a:r>
          </a:p>
          <a:p>
            <a:pPr eaLnBrk="1" hangingPunct="1"/>
            <a:endParaRPr lang="en-US" altLang="zh-CN" smtClean="0">
              <a:cs typeface="Times New Roman" panose="02020603050405020304" pitchFamily="18" charset="0"/>
            </a:endParaRPr>
          </a:p>
        </p:txBody>
      </p:sp>
    </p:spTree>
    <p:extLst>
      <p:ext uri="{BB962C8B-B14F-4D97-AF65-F5344CB8AC3E}">
        <p14:creationId xmlns:p14="http://schemas.microsoft.com/office/powerpoint/2010/main" val="1492712187"/>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en-US" altLang="zh-CN" smtClean="0"/>
              <a:t>Trace in CPU</a:t>
            </a:r>
          </a:p>
        </p:txBody>
      </p:sp>
      <p:sp>
        <p:nvSpPr>
          <p:cNvPr id="115715" name="Rectangle 3"/>
          <p:cNvSpPr>
            <a:spLocks noGrp="1" noRot="1" noChangeArrowheads="1"/>
          </p:cNvSpPr>
          <p:nvPr>
            <p:ph idx="1"/>
          </p:nvPr>
        </p:nvSpPr>
        <p:spPr>
          <a:xfrm>
            <a:off x="611188" y="1196975"/>
            <a:ext cx="8334375" cy="4899025"/>
          </a:xfrm>
        </p:spPr>
        <p:txBody>
          <a:bodyPr/>
          <a:lstStyle/>
          <a:p>
            <a:pPr eaLnBrk="1" hangingPunct="1"/>
            <a:endParaRPr lang="zh-CN" altLang="zh-CN" smtClean="0"/>
          </a:p>
        </p:txBody>
      </p:sp>
      <p:sp>
        <p:nvSpPr>
          <p:cNvPr id="115716" name="Rectangle 4"/>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5717" name="Object 2"/>
          <p:cNvGraphicFramePr>
            <a:graphicFrameLocks noChangeAspect="1"/>
          </p:cNvGraphicFramePr>
          <p:nvPr/>
        </p:nvGraphicFramePr>
        <p:xfrm>
          <a:off x="1770063" y="1509713"/>
          <a:ext cx="5830887" cy="4675187"/>
        </p:xfrm>
        <a:graphic>
          <a:graphicData uri="http://schemas.openxmlformats.org/presentationml/2006/ole">
            <mc:AlternateContent xmlns:mc="http://schemas.openxmlformats.org/markup-compatibility/2006">
              <mc:Choice xmlns:v="urn:schemas-microsoft-com:vml" Requires="v">
                <p:oleObj spid="_x0000_s175115" name="Picture2" r:id="rId3" imgW="3009900" imgH="3000756" progId="Word.Picture.8">
                  <p:embed/>
                </p:oleObj>
              </mc:Choice>
              <mc:Fallback>
                <p:oleObj name="Picture2" r:id="rId3" imgW="3009900" imgH="3000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1509713"/>
                        <a:ext cx="583088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7554771"/>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pPr eaLnBrk="1" hangingPunct="1"/>
            <a:r>
              <a:rPr lang="en-US" altLang="zh-CN" smtClean="0"/>
              <a:t>Instruction segment</a:t>
            </a:r>
          </a:p>
        </p:txBody>
      </p:sp>
      <p:sp>
        <p:nvSpPr>
          <p:cNvPr id="116739" name="Rectangle 3"/>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6740" name="Object 2"/>
          <p:cNvGraphicFramePr>
            <a:graphicFrameLocks noChangeAspect="1"/>
          </p:cNvGraphicFramePr>
          <p:nvPr/>
        </p:nvGraphicFramePr>
        <p:xfrm>
          <a:off x="1447800" y="1371600"/>
          <a:ext cx="6934200" cy="4800600"/>
        </p:xfrm>
        <a:graphic>
          <a:graphicData uri="http://schemas.openxmlformats.org/presentationml/2006/ole">
            <mc:AlternateContent xmlns:mc="http://schemas.openxmlformats.org/markup-compatibility/2006">
              <mc:Choice xmlns:v="urn:schemas-microsoft-com:vml" Requires="v">
                <p:oleObj spid="_x0000_s176139" name="图片" r:id="rId3" imgW="3668889" imgH="3285067" progId="Word.Picture.8">
                  <p:embed/>
                </p:oleObj>
              </mc:Choice>
              <mc:Fallback>
                <p:oleObj name="图片" r:id="rId3" imgW="3668889" imgH="32850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693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042493"/>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r>
              <a:rPr lang="en-US" altLang="zh-CN" sz="2800" smtClean="0"/>
              <a:t>Pentium 4: </a:t>
            </a:r>
            <a:br>
              <a:rPr lang="en-US" altLang="zh-CN" sz="2800" smtClean="0"/>
            </a:br>
            <a:r>
              <a:rPr lang="en-US" altLang="zh-CN" sz="2800" smtClean="0"/>
              <a:t>trace cache, 12 instr./per cycle </a:t>
            </a:r>
          </a:p>
        </p:txBody>
      </p:sp>
      <p:sp>
        <p:nvSpPr>
          <p:cNvPr id="117763" name="Rectangle 3"/>
          <p:cNvSpPr>
            <a:spLocks noChangeArrowheads="1"/>
          </p:cNvSpPr>
          <p:nvPr/>
        </p:nvSpPr>
        <p:spPr bwMode="auto">
          <a:xfrm>
            <a:off x="1871663" y="1190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7764" name="Object 2"/>
          <p:cNvGraphicFramePr>
            <a:graphicFrameLocks noChangeAspect="1"/>
          </p:cNvGraphicFramePr>
          <p:nvPr/>
        </p:nvGraphicFramePr>
        <p:xfrm>
          <a:off x="857250" y="1143000"/>
          <a:ext cx="7620000" cy="5181600"/>
        </p:xfrm>
        <a:graphic>
          <a:graphicData uri="http://schemas.openxmlformats.org/presentationml/2006/ole">
            <mc:AlternateContent xmlns:mc="http://schemas.openxmlformats.org/markup-compatibility/2006">
              <mc:Choice xmlns:v="urn:schemas-microsoft-com:vml" Requires="v">
                <p:oleObj spid="_x0000_s177163" r:id="rId3" imgW="5401056" imgH="4477512" progId="Word.Picture.8">
                  <p:embed/>
                </p:oleObj>
              </mc:Choice>
              <mc:Fallback>
                <p:oleObj r:id="rId3" imgW="5401056"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430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4785244"/>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solidFill>
                  <a:srgbClr val="0000FF"/>
                </a:solidFill>
              </a:rPr>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1877057"/>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1399366" y="-30171"/>
            <a:ext cx="7685118" cy="905739"/>
          </a:xfrm>
        </p:spPr>
        <p:txBody>
          <a:bodyPr/>
          <a:lstStyle/>
          <a:p>
            <a:r>
              <a:rPr lang="en-US" dirty="0"/>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Comic Sans MS" pitchFamily="66" charset="0"/>
              </a:rPr>
              <a:t>Every DRAM access begins at:</a:t>
            </a:r>
          </a:p>
          <a:p>
            <a:pPr lvl="1"/>
            <a:r>
              <a:rPr lang="en-US" sz="2000">
                <a:solidFill>
                  <a:srgbClr val="0000FF"/>
                </a:solidFill>
                <a:latin typeface="Comic Sans MS" pitchFamily="66" charset="0"/>
              </a:rPr>
              <a:t>The assertion of the RAS_L</a:t>
            </a:r>
          </a:p>
          <a:p>
            <a:pPr lvl="1"/>
            <a:r>
              <a:rPr lang="en-US" sz="2000">
                <a:solidFill>
                  <a:srgbClr val="0000FF"/>
                </a:solidFill>
                <a:latin typeface="Comic Sans MS" pitchFamily="66" charset="0"/>
              </a:rPr>
              <a:t>2 ways to read: </a:t>
            </a:r>
            <a:br>
              <a:rPr lang="en-US" sz="2000">
                <a:solidFill>
                  <a:srgbClr val="0000FF"/>
                </a:solidFill>
                <a:latin typeface="Comic Sans MS" pitchFamily="66" charset="0"/>
              </a:rPr>
            </a:br>
            <a:r>
              <a:rPr lang="en-US" sz="2000">
                <a:solidFill>
                  <a:srgbClr val="0000FF"/>
                </a:solidFill>
                <a:latin typeface="Comic Sans MS" pitchFamily="66" charset="0"/>
              </a:rPr>
              <a:t>early or late v. CAS</a:t>
            </a:r>
            <a:r>
              <a:rPr lang="en-US" sz="2000">
                <a:latin typeface="Comic Sans MS" pitchFamily="66" charset="0"/>
              </a:rPr>
              <a:t> </a:t>
            </a:r>
          </a:p>
        </p:txBody>
      </p:sp>
      <p:grpSp>
        <p:nvGrpSpPr>
          <p:cNvPr id="11267" name="Group 3"/>
          <p:cNvGrpSpPr>
            <a:grpSpLocks/>
          </p:cNvGrpSpPr>
          <p:nvPr/>
        </p:nvGrpSpPr>
        <p:grpSpPr bwMode="auto">
          <a:xfrm>
            <a:off x="-15081" y="1412776"/>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dirty="0">
                    <a:solidFill>
                      <a:schemeClr val="tx1"/>
                    </a:solidFill>
                    <a:latin typeface="Times New Roman" pitchFamily="18" charset="0"/>
                  </a:rPr>
                  <a:t>256K x 8</a:t>
                </a:r>
              </a:p>
              <a:p>
                <a:pPr algn="ctr" eaLnBrk="0" hangingPunct="0"/>
                <a:r>
                  <a:rPr lang="en-US" sz="1600" b="1" dirty="0">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Read Access</a:t>
              </a:r>
            </a:p>
            <a:p>
              <a:pPr algn="ctr" eaLnBrk="0" hangingPunct="0"/>
              <a:r>
                <a:rPr lang="en-US" sz="1600" b="1">
                  <a:solidFill>
                    <a:schemeClr val="tx1"/>
                  </a:solidFill>
                  <a:latin typeface="Times New Roman"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Output Enable</a:t>
              </a:r>
            </a:p>
            <a:p>
              <a:pPr algn="ctr" eaLnBrk="0" hangingPunct="0"/>
              <a:r>
                <a:rPr lang="en-US" sz="1600" b="1">
                  <a:solidFill>
                    <a:schemeClr val="tx1"/>
                  </a:solidFill>
                  <a:latin typeface="Times New Roman"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657240160"/>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Pipelined Caches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Pipeline cache access to improve bandwidth</a:t>
            </a:r>
          </a:p>
          <a:p>
            <a:pPr lvl="1">
              <a:lnSpc>
                <a:spcPct val="90000"/>
              </a:lnSpc>
            </a:pPr>
            <a:r>
              <a:rPr lang="en-US" sz="2400" dirty="0" smtClean="0"/>
              <a:t>Examples:</a:t>
            </a:r>
          </a:p>
          <a:p>
            <a:pPr lvl="2">
              <a:lnSpc>
                <a:spcPct val="90000"/>
              </a:lnSpc>
            </a:pPr>
            <a:r>
              <a:rPr lang="en-US" sz="2000" dirty="0" smtClean="0"/>
              <a:t>Pentium:  1 cycle</a:t>
            </a:r>
          </a:p>
          <a:p>
            <a:pPr lvl="2">
              <a:lnSpc>
                <a:spcPct val="90000"/>
              </a:lnSpc>
            </a:pPr>
            <a:r>
              <a:rPr lang="en-US" sz="2000" dirty="0" smtClean="0"/>
              <a:t>Pentium Pro – Pentium III:  2 cycles</a:t>
            </a:r>
          </a:p>
          <a:p>
            <a:pPr lvl="2">
              <a:lnSpc>
                <a:spcPct val="90000"/>
              </a:lnSpc>
            </a:pPr>
            <a:r>
              <a:rPr lang="en-US" sz="2000" dirty="0" smtClean="0"/>
              <a:t>Pentium 4 – Core i7:  4 cycles</a:t>
            </a:r>
          </a:p>
          <a:p>
            <a:pPr>
              <a:lnSpc>
                <a:spcPct val="90000"/>
              </a:lnSpc>
            </a:pPr>
            <a:r>
              <a:rPr lang="en-US" sz="2800" smtClean="0"/>
              <a:t>Increases </a:t>
            </a:r>
            <a:r>
              <a:rPr lang="en-US" sz="2800" dirty="0" smtClean="0"/>
              <a:t>branch </a:t>
            </a:r>
            <a:r>
              <a:rPr lang="en-US" sz="2800" err="1" smtClean="0"/>
              <a:t>mis</a:t>
            </a:r>
            <a:r>
              <a:rPr lang="en-US" sz="2800" smtClean="0"/>
              <a:t>-prediction penalty</a:t>
            </a:r>
          </a:p>
          <a:p>
            <a:pPr>
              <a:lnSpc>
                <a:spcPct val="90000"/>
              </a:lnSpc>
            </a:pPr>
            <a:r>
              <a:rPr lang="en-US" sz="2800" smtClean="0"/>
              <a:t>Makes </a:t>
            </a:r>
            <a:r>
              <a:rPr lang="en-US" sz="2800" dirty="0" smtClean="0"/>
              <a:t>it easier to </a:t>
            </a:r>
            <a:r>
              <a:rPr lang="en-US" sz="2800" smtClean="0"/>
              <a:t>increase associativity</a:t>
            </a:r>
            <a:endParaRPr lang="en-US" sz="2800" dirty="0" smtClean="0"/>
          </a:p>
        </p:txBody>
      </p:sp>
    </p:spTree>
    <p:extLst>
      <p:ext uri="{BB962C8B-B14F-4D97-AF65-F5344CB8AC3E}">
        <p14:creationId xmlns:p14="http://schemas.microsoft.com/office/powerpoint/2010/main" val="2857192854"/>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xfrm>
            <a:off x="1259632" y="0"/>
            <a:ext cx="7685931" cy="1196975"/>
          </a:xfrm>
        </p:spPr>
        <p:txBody>
          <a:bodyPr/>
          <a:lstStyle/>
          <a:p>
            <a:pPr eaLnBrk="1" hangingPunct="1"/>
            <a:r>
              <a:rPr lang="en-US" altLang="zh-CN" sz="3600" dirty="0" smtClean="0"/>
              <a:t>1</a:t>
            </a:r>
            <a:r>
              <a:rPr lang="en-US" altLang="zh-CN" sz="3600" baseline="30000" dirty="0" smtClean="0"/>
              <a:t>st</a:t>
            </a:r>
            <a:r>
              <a:rPr lang="en-US" altLang="zh-CN" sz="3600" dirty="0" smtClean="0"/>
              <a:t>  Increasing cache bandwidth: </a:t>
            </a:r>
            <a:r>
              <a:rPr lang="en-US" altLang="zh-CN" sz="3600" dirty="0" smtClean="0">
                <a:solidFill>
                  <a:srgbClr val="0000FF"/>
                </a:solidFill>
              </a:rPr>
              <a:t/>
            </a:r>
            <a:br>
              <a:rPr lang="en-US" altLang="zh-CN" sz="3600" dirty="0" smtClean="0">
                <a:solidFill>
                  <a:srgbClr val="0000FF"/>
                </a:solidFill>
              </a:rPr>
            </a:br>
            <a:r>
              <a:rPr lang="en-US" altLang="zh-CN" sz="3600" dirty="0" smtClean="0">
                <a:solidFill>
                  <a:srgbClr val="0000FF"/>
                </a:solidFill>
              </a:rPr>
              <a:t>Pipelined Caches </a:t>
            </a:r>
          </a:p>
        </p:txBody>
      </p:sp>
      <p:sp>
        <p:nvSpPr>
          <p:cNvPr id="119811" name="Rectangle 3"/>
          <p:cNvSpPr>
            <a:spLocks noGrp="1" noRot="1" noChangeArrowheads="1"/>
          </p:cNvSpPr>
          <p:nvPr>
            <p:ph idx="1"/>
          </p:nvPr>
        </p:nvSpPr>
        <p:spPr/>
        <p:txBody>
          <a:bodyPr/>
          <a:lstStyle/>
          <a:p>
            <a:pPr eaLnBrk="1" hangingPunct="1"/>
            <a:endParaRPr lang="zh-CN" altLang="zh-CN" smtClean="0"/>
          </a:p>
        </p:txBody>
      </p:sp>
      <p:grpSp>
        <p:nvGrpSpPr>
          <p:cNvPr id="119812" name="Group 4"/>
          <p:cNvGrpSpPr>
            <a:grpSpLocks/>
          </p:cNvGrpSpPr>
          <p:nvPr/>
        </p:nvGrpSpPr>
        <p:grpSpPr bwMode="auto">
          <a:xfrm>
            <a:off x="467544" y="1175383"/>
            <a:ext cx="8248401" cy="5022304"/>
            <a:chOff x="240" y="624"/>
            <a:chExt cx="5232" cy="3600"/>
          </a:xfrm>
        </p:grpSpPr>
        <p:pic>
          <p:nvPicPr>
            <p:cNvPr id="1198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624"/>
              <a:ext cx="52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119816" name="Rectangle 6"/>
            <p:cNvSpPr>
              <a:spLocks noChangeArrowheads="1"/>
            </p:cNvSpPr>
            <p:nvPr/>
          </p:nvSpPr>
          <p:spPr bwMode="auto">
            <a:xfrm>
              <a:off x="1287" y="1842"/>
              <a:ext cx="1200" cy="192"/>
            </a:xfrm>
            <a:prstGeom prst="rect">
              <a:avLst/>
            </a:prstGeom>
            <a:solidFill>
              <a:srgbClr val="FF899D">
                <a:alpha val="50195"/>
              </a:srgbClr>
            </a:solidFill>
            <a:ln>
              <a:noFill/>
            </a:ln>
            <a:extLst>
              <a:ext uri="{91240B29-F687-4F45-9708-019B960494DF}">
                <a14:hiddenLine xmlns:a14="http://schemas.microsoft.com/office/drawing/2010/main" w="19050">
                  <a:solidFill>
                    <a:srgbClr val="000000"/>
                  </a:solidFill>
                  <a:miter lim="800000"/>
                  <a:headEnd/>
                  <a:tailEnd type="none" w="sm" len="me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
        <p:nvSpPr>
          <p:cNvPr id="120837" name="Text Box 7"/>
          <p:cNvSpPr txBox="1">
            <a:spLocks noChangeArrowheads="1"/>
          </p:cNvSpPr>
          <p:nvPr/>
        </p:nvSpPr>
        <p:spPr bwMode="auto">
          <a:xfrm>
            <a:off x="611560" y="5587997"/>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Hit in multiple cycles, </a:t>
            </a:r>
          </a:p>
          <a:p>
            <a:pPr eaLnBrk="1" hangingPunct="1">
              <a:spcBef>
                <a:spcPct val="0"/>
              </a:spcBef>
              <a:buClrTx/>
              <a:buSzTx/>
              <a:buFontTx/>
              <a:buNone/>
            </a:pPr>
            <a:r>
              <a:rPr kumimoji="0" lang="en-US" altLang="zh-CN" sz="2400" dirty="0">
                <a:solidFill>
                  <a:schemeClr val="tx2"/>
                </a:solidFill>
              </a:rPr>
              <a:t>giving fast clock cycle time</a:t>
            </a:r>
          </a:p>
        </p:txBody>
      </p:sp>
    </p:spTree>
    <p:extLst>
      <p:ext uri="{BB962C8B-B14F-4D97-AF65-F5344CB8AC3E}">
        <p14:creationId xmlns:p14="http://schemas.microsoft.com/office/powerpoint/2010/main" val="36483157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ppt_x"/>
                                          </p:val>
                                        </p:tav>
                                        <p:tav tm="100000">
                                          <p:val>
                                            <p:strVal val="#ppt_x"/>
                                          </p:val>
                                        </p:tav>
                                      </p:tavLst>
                                    </p:anim>
                                    <p:anim calcmode="lin" valueType="num">
                                      <p:cBhvr additive="base">
                                        <p:cTn id="8" dur="500" fill="hold"/>
                                        <p:tgtEl>
                                          <p:spTgt spid="120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2</a:t>
            </a:r>
            <a:r>
              <a:rPr lang="en-US" altLang="zh-CN" sz="3200" baseline="30000" dirty="0" smtClean="0"/>
              <a:t>nd</a:t>
            </a:r>
            <a:r>
              <a:rPr lang="en-US" altLang="zh-CN" sz="3200" dirty="0" smtClean="0"/>
              <a:t>  </a:t>
            </a:r>
            <a:r>
              <a:rPr lang="en-US" altLang="zh-CN" sz="3200" dirty="0"/>
              <a:t>Increasing cache bandwidth: </a:t>
            </a:r>
            <a:r>
              <a:rPr lang="en-US" altLang="zh-CN" sz="3200" dirty="0">
                <a:solidFill>
                  <a:srgbClr val="0000FF"/>
                </a:solidFill>
              </a:rPr>
              <a:t/>
            </a:r>
            <a:br>
              <a:rPr lang="en-US" altLang="zh-CN" sz="3200" dirty="0">
                <a:solidFill>
                  <a:srgbClr val="0000FF"/>
                </a:solidFill>
              </a:rPr>
            </a:br>
            <a:r>
              <a:rPr lang="en-US" altLang="zh-CN" sz="3200" dirty="0" err="1">
                <a:solidFill>
                  <a:srgbClr val="0000FF"/>
                </a:solidFill>
              </a:rPr>
              <a:t>Multibanked</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395536" y="1124744"/>
            <a:ext cx="8497640" cy="5111750"/>
          </a:xfrm>
        </p:spPr>
        <p:txBody>
          <a:bodyPr/>
          <a:lstStyle/>
          <a:p>
            <a:pPr>
              <a:lnSpc>
                <a:spcPct val="90000"/>
              </a:lnSpc>
            </a:pPr>
            <a:r>
              <a:rPr lang="en-US" dirty="0" smtClean="0"/>
              <a:t>Organize cache as independent banks to support simultaneous access</a:t>
            </a:r>
          </a:p>
          <a:p>
            <a:pPr lvl="1">
              <a:lnSpc>
                <a:spcPct val="90000"/>
              </a:lnSpc>
            </a:pPr>
            <a:r>
              <a:rPr lang="en-US" sz="2000" dirty="0" smtClean="0"/>
              <a:t>ARM Cortex-A8 supports 1-4 banks for L2</a:t>
            </a:r>
          </a:p>
          <a:p>
            <a:pPr lvl="1">
              <a:lnSpc>
                <a:spcPct val="90000"/>
              </a:lnSpc>
            </a:pPr>
            <a:r>
              <a:rPr lang="en-US" sz="2000" dirty="0" smtClean="0"/>
              <a:t>Intel i7 supports 4 banks for L1 and 8 banks for L2</a:t>
            </a:r>
          </a:p>
          <a:p>
            <a:pPr>
              <a:lnSpc>
                <a:spcPct val="90000"/>
              </a:lnSpc>
            </a:pPr>
            <a:r>
              <a:rPr lang="en-US" altLang="zh-CN" dirty="0"/>
              <a:t>Banking works best when accesses naturally spread themselves across banks </a:t>
            </a:r>
            <a:r>
              <a:rPr lang="en-US" altLang="zh-CN" dirty="0">
                <a:sym typeface="Symbol" panose="05050102010706020507" pitchFamily="18" charset="2"/>
              </a:rPr>
              <a:t> m</a:t>
            </a:r>
            <a:r>
              <a:rPr lang="en-US" altLang="zh-CN" dirty="0"/>
              <a:t>apping of addresses to banks affects behavior of memory system</a:t>
            </a:r>
            <a:endParaRPr lang="en-US" dirty="0"/>
          </a:p>
          <a:p>
            <a:pPr>
              <a:lnSpc>
                <a:spcPct val="90000"/>
              </a:lnSpc>
            </a:pPr>
            <a:r>
              <a:rPr lang="en-US" dirty="0"/>
              <a:t>Interleave banks according to block </a:t>
            </a:r>
            <a:r>
              <a:rPr lang="en-US" dirty="0" err="1"/>
              <a:t>address,</a:t>
            </a:r>
            <a:r>
              <a:rPr lang="en-US" altLang="zh-CN" dirty="0" err="1"/>
              <a:t>Simple</a:t>
            </a:r>
            <a:r>
              <a:rPr lang="en-US" altLang="zh-CN" dirty="0"/>
              <a:t> mapping that works well is “</a:t>
            </a:r>
            <a:r>
              <a:rPr lang="en-US" altLang="zh-CN" dirty="0">
                <a:solidFill>
                  <a:srgbClr val="0000FF"/>
                </a:solidFill>
              </a:rPr>
              <a:t>sequential interleaving</a:t>
            </a:r>
            <a:r>
              <a:rPr lang="en-US" altLang="zh-CN" dirty="0"/>
              <a:t>”  </a:t>
            </a:r>
          </a:p>
          <a:p>
            <a:pPr>
              <a:lnSpc>
                <a:spcPct val="90000"/>
              </a:lnSpc>
            </a:pPr>
            <a:endParaRPr lang="en-US" dirty="0"/>
          </a:p>
        </p:txBody>
      </p:sp>
      <p:pic>
        <p:nvPicPr>
          <p:cNvPr id="7" name="Picture 6"/>
          <p:cNvPicPr>
            <a:picLocks noChangeAspect="1"/>
          </p:cNvPicPr>
          <p:nvPr/>
        </p:nvPicPr>
        <p:blipFill>
          <a:blip r:embed="rId3"/>
          <a:stretch>
            <a:fillRect/>
          </a:stretch>
        </p:blipFill>
        <p:spPr>
          <a:xfrm>
            <a:off x="367618" y="4655253"/>
            <a:ext cx="8371264" cy="1597149"/>
          </a:xfrm>
          <a:prstGeom prst="rect">
            <a:avLst/>
          </a:prstGeom>
        </p:spPr>
      </p:pic>
    </p:spTree>
    <p:extLst>
      <p:ext uri="{BB962C8B-B14F-4D97-AF65-F5344CB8AC3E}">
        <p14:creationId xmlns:p14="http://schemas.microsoft.com/office/powerpoint/2010/main" val="3055739469"/>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endParaRPr lang="zh-CN" altLang="zh-CN" smtClean="0"/>
          </a:p>
        </p:txBody>
      </p:sp>
      <p:sp>
        <p:nvSpPr>
          <p:cNvPr id="123907" name="Rectangle 3"/>
          <p:cNvSpPr>
            <a:spLocks noGrp="1" noRot="1" noChangeArrowheads="1"/>
          </p:cNvSpPr>
          <p:nvPr>
            <p:ph idx="1"/>
          </p:nvPr>
        </p:nvSpPr>
        <p:spPr>
          <a:xfrm>
            <a:off x="377825" y="5300663"/>
            <a:ext cx="8766175" cy="576262"/>
          </a:xfrm>
        </p:spPr>
        <p:txBody>
          <a:bodyPr/>
          <a:lstStyle/>
          <a:p>
            <a:pPr eaLnBrk="1" hangingPunct="1">
              <a:lnSpc>
                <a:spcPct val="90000"/>
              </a:lnSpc>
              <a:buFont typeface="Wingdings" panose="05000000000000000000" pitchFamily="2" charset="2"/>
              <a:buNone/>
            </a:pPr>
            <a:r>
              <a:rPr lang="en-US" altLang="zh-CN" sz="1600" b="1" dirty="0" smtClean="0"/>
              <a:t>Single banked                       two bank                          two bank                  two bank</a:t>
            </a:r>
          </a:p>
          <a:p>
            <a:pPr eaLnBrk="1" hangingPunct="1">
              <a:lnSpc>
                <a:spcPct val="90000"/>
              </a:lnSpc>
              <a:buFont typeface="Wingdings" panose="05000000000000000000" pitchFamily="2" charset="2"/>
              <a:buNone/>
            </a:pPr>
            <a:r>
              <a:rPr lang="en-US" altLang="zh-CN" sz="1600" b="1" dirty="0" smtClean="0"/>
              <a:t>                                              consecutive                     interleaving           group interleaving</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122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50571294"/>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3</a:t>
            </a:r>
            <a:r>
              <a:rPr lang="en-US" altLang="zh-CN" sz="3200" baseline="30000" dirty="0" smtClean="0"/>
              <a:t>rd</a:t>
            </a:r>
            <a:r>
              <a:rPr lang="en-US" altLang="zh-CN" sz="3200" dirty="0" smtClean="0"/>
              <a:t>  </a:t>
            </a:r>
            <a:r>
              <a:rPr lang="en-US" altLang="zh-CN" sz="3200" dirty="0"/>
              <a:t>Increasing cache bandwidth:</a:t>
            </a:r>
            <a:br>
              <a:rPr lang="en-US" altLang="zh-CN" sz="3200" dirty="0"/>
            </a:br>
            <a:r>
              <a:rPr lang="en-US" altLang="zh-CN" sz="3200" dirty="0" err="1">
                <a:solidFill>
                  <a:srgbClr val="0000FF"/>
                </a:solidFill>
              </a:rPr>
              <a:t>Nonblocking</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564180" y="911858"/>
            <a:ext cx="8472316" cy="2231454"/>
          </a:xfrm>
        </p:spPr>
        <p:txBody>
          <a:bodyPr/>
          <a:lstStyle/>
          <a:p>
            <a:pPr>
              <a:lnSpc>
                <a:spcPct val="90000"/>
              </a:lnSpc>
            </a:pPr>
            <a:r>
              <a:rPr lang="en-US" sz="2000" dirty="0" smtClean="0"/>
              <a:t>Allow hits before previous misses complete</a:t>
            </a:r>
          </a:p>
          <a:p>
            <a:pPr lvl="1">
              <a:lnSpc>
                <a:spcPct val="90000"/>
              </a:lnSpc>
            </a:pPr>
            <a:r>
              <a:rPr lang="en-US" sz="1800" dirty="0" smtClean="0"/>
              <a:t>“Hit under miss” </a:t>
            </a:r>
            <a:r>
              <a:rPr lang="zh-CN" altLang="en-US" sz="1800" dirty="0" smtClean="0"/>
              <a:t>，  </a:t>
            </a:r>
            <a:r>
              <a:rPr lang="en-US" sz="1800" dirty="0" smtClean="0"/>
              <a:t>“Hit under multiple miss”</a:t>
            </a:r>
          </a:p>
          <a:p>
            <a:pPr>
              <a:lnSpc>
                <a:spcPct val="90000"/>
              </a:lnSpc>
            </a:pPr>
            <a:r>
              <a:rPr lang="en-US" sz="2000" dirty="0" smtClean="0"/>
              <a:t>L2 must support this</a:t>
            </a:r>
          </a:p>
          <a:p>
            <a:pPr>
              <a:lnSpc>
                <a:spcPct val="90000"/>
              </a:lnSpc>
            </a:pPr>
            <a:r>
              <a:rPr lang="en-US" sz="2000" dirty="0" smtClean="0"/>
              <a:t>In general, processors can hide L1 miss penalty but not L2 miss penalty</a:t>
            </a:r>
          </a:p>
          <a:p>
            <a:pPr>
              <a:lnSpc>
                <a:spcPct val="90000"/>
              </a:lnSpc>
            </a:pPr>
            <a:r>
              <a:rPr lang="en-US" altLang="zh-CN" sz="2000" dirty="0" err="1">
                <a:solidFill>
                  <a:srgbClr val="0000FF"/>
                </a:solidFill>
                <a:latin typeface="Comic Sans MS" panose="030F0702030302020204" pitchFamily="66" charset="0"/>
              </a:rPr>
              <a:t>Nonblocking</a:t>
            </a:r>
            <a:r>
              <a:rPr lang="en-US" altLang="zh-CN" sz="2000" dirty="0">
                <a:solidFill>
                  <a:schemeClr val="hlink"/>
                </a:solidFill>
                <a:latin typeface="Comic Sans MS" panose="030F0702030302020204" pitchFamily="66" charset="0"/>
              </a:rPr>
              <a:t>,</a:t>
            </a:r>
            <a:r>
              <a:rPr lang="en-US" altLang="zh-CN" sz="2000" dirty="0">
                <a:solidFill>
                  <a:srgbClr val="000000"/>
                </a:solidFill>
                <a:latin typeface="Comic Sans MS" panose="030F0702030302020204" pitchFamily="66" charset="0"/>
              </a:rPr>
              <a:t> in conjunction with </a:t>
            </a:r>
            <a:r>
              <a:rPr lang="en-US" altLang="zh-CN" sz="2000" dirty="0">
                <a:solidFill>
                  <a:srgbClr val="0000FF"/>
                </a:solidFill>
                <a:latin typeface="Comic Sans MS" panose="030F0702030302020204" pitchFamily="66" charset="0"/>
              </a:rPr>
              <a:t>out-of-order execution</a:t>
            </a:r>
            <a:r>
              <a:rPr lang="en-US" altLang="zh-CN" sz="2000" dirty="0">
                <a:solidFill>
                  <a:srgbClr val="000000"/>
                </a:solidFill>
                <a:latin typeface="Comic Sans MS" panose="030F0702030302020204" pitchFamily="66" charset="0"/>
              </a:rPr>
              <a:t>, can allow the CPU to continue executing instructions after a data cache miss. </a:t>
            </a:r>
            <a:endParaRPr lang="en-US" altLang="zh-CN" sz="2000" dirty="0"/>
          </a:p>
          <a:p>
            <a:pPr>
              <a:lnSpc>
                <a:spcPct val="90000"/>
              </a:lnSpc>
            </a:pPr>
            <a:endParaRPr lang="en-US" sz="2000" dirty="0" smtClean="0"/>
          </a:p>
        </p:txBody>
      </p:sp>
      <p:pic>
        <p:nvPicPr>
          <p:cNvPr id="2" name="Picture 1"/>
          <p:cNvPicPr>
            <a:picLocks noChangeAspect="1"/>
          </p:cNvPicPr>
          <p:nvPr/>
        </p:nvPicPr>
        <p:blipFill>
          <a:blip r:embed="rId3"/>
          <a:stretch>
            <a:fillRect/>
          </a:stretch>
        </p:blipFill>
        <p:spPr>
          <a:xfrm>
            <a:off x="1691680" y="3356992"/>
            <a:ext cx="5721369" cy="2833660"/>
          </a:xfrm>
          <a:prstGeom prst="rect">
            <a:avLst/>
          </a:prstGeom>
        </p:spPr>
      </p:pic>
    </p:spTree>
    <p:extLst>
      <p:ext uri="{BB962C8B-B14F-4D97-AF65-F5344CB8AC3E}">
        <p14:creationId xmlns:p14="http://schemas.microsoft.com/office/powerpoint/2010/main" val="137466968"/>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583978274"/>
      </p:ext>
    </p:extLst>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187624" y="0"/>
            <a:ext cx="7956376" cy="996950"/>
          </a:xfrm>
          <a:noFill/>
        </p:spPr>
        <p:txBody>
          <a:bodyPr lIns="90488" tIns="44450" rIns="90488" bIns="44450"/>
          <a:lstStyle/>
          <a:p>
            <a:pPr eaLnBrk="1" hangingPunct="1"/>
            <a:r>
              <a:rPr lang="en-US" altLang="zh-CN" sz="3600" dirty="0" smtClean="0"/>
              <a:t>1</a:t>
            </a:r>
            <a:r>
              <a:rPr lang="en-US" altLang="zh-CN" sz="3600" baseline="30000" dirty="0" smtClean="0"/>
              <a:t>st</a:t>
            </a:r>
            <a:r>
              <a:rPr lang="en-US" altLang="zh-CN" sz="3600" dirty="0" smtClean="0"/>
              <a:t> Miss Penalty Reduction Technique:</a:t>
            </a:r>
            <a:r>
              <a:rPr lang="en-US" altLang="zh-CN" dirty="0" smtClean="0"/>
              <a:t> </a:t>
            </a:r>
            <a:r>
              <a:rPr lang="en-US" altLang="zh-CN" dirty="0" smtClean="0">
                <a:solidFill>
                  <a:srgbClr val="0000FF"/>
                </a:solidFill>
              </a:rPr>
              <a:t>Multilevel Caches</a:t>
            </a:r>
          </a:p>
        </p:txBody>
      </p:sp>
      <p:sp>
        <p:nvSpPr>
          <p:cNvPr id="126979" name="Rectangle 3"/>
          <p:cNvSpPr>
            <a:spLocks noGrp="1" noRot="1" noChangeArrowheads="1"/>
          </p:cNvSpPr>
          <p:nvPr>
            <p:ph idx="1"/>
          </p:nvPr>
        </p:nvSpPr>
        <p:spPr>
          <a:xfrm>
            <a:off x="381000" y="1268413"/>
            <a:ext cx="8763000" cy="5105400"/>
          </a:xfrm>
        </p:spPr>
        <p:txBody>
          <a:bodyPr lIns="90488" tIns="44450" rIns="90488" bIns="44450"/>
          <a:lstStyle/>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This method focuses on the interface between the cache and main memory.</a:t>
            </a:r>
            <a:r>
              <a:rPr lang="en-US" altLang="zh-CN" sz="2400" smtClean="0">
                <a:solidFill>
                  <a:schemeClr val="hlink"/>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Add an </a:t>
            </a:r>
            <a:r>
              <a:rPr lang="en-US" altLang="zh-CN" sz="2400" smtClean="0">
                <a:latin typeface="Comic Sans MS" panose="030F0702030302020204" pitchFamily="66" charset="0"/>
              </a:rPr>
              <a:t>second-level cache between main memory and a small, fast first-level cache,</a:t>
            </a:r>
            <a:r>
              <a:rPr lang="en-US" altLang="zh-CN" sz="2400" smtClean="0">
                <a:solidFill>
                  <a:srgbClr val="FF0000"/>
                </a:solidFill>
                <a:latin typeface="Comic Sans MS" panose="030F0702030302020204" pitchFamily="66" charset="0"/>
              </a:rPr>
              <a:t> </a:t>
            </a:r>
            <a:r>
              <a:rPr lang="en-US" altLang="zh-CN" sz="2400" b="1" smtClean="0">
                <a:solidFill>
                  <a:srgbClr val="0000FF"/>
                </a:solidFill>
                <a:latin typeface="Comic Sans MS" panose="030F0702030302020204" pitchFamily="66" charset="0"/>
              </a:rPr>
              <a:t>to make the cache fast and large.</a:t>
            </a:r>
            <a:r>
              <a:rPr lang="en-US" altLang="zh-CN" sz="2400" b="1" smtClean="0">
                <a:solidFill>
                  <a:srgbClr val="000000"/>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smaller first-level cache</a:t>
            </a:r>
            <a:r>
              <a:rPr lang="en-US" altLang="zh-CN" sz="2400" smtClean="0">
                <a:solidFill>
                  <a:srgbClr val="0000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is fast</a:t>
            </a:r>
            <a:r>
              <a:rPr lang="en-US" altLang="zh-CN" sz="2400" smtClean="0">
                <a:solidFill>
                  <a:srgbClr val="000000"/>
                </a:solidFill>
                <a:latin typeface="Comic Sans MS" panose="030F0702030302020204" pitchFamily="66" charset="0"/>
              </a:rPr>
              <a:t> enough to match the clock cycle time of the fast CPU and to fit on the chip with the CPU, thereby lessening the </a:t>
            </a:r>
            <a:r>
              <a:rPr lang="en-US" altLang="zh-CN" sz="2400" smtClean="0">
                <a:solidFill>
                  <a:schemeClr val="tx2"/>
                </a:solidFill>
                <a:latin typeface="Comic Sans MS" panose="030F0702030302020204" pitchFamily="66" charset="0"/>
              </a:rPr>
              <a:t>hits time.</a:t>
            </a:r>
            <a:endParaRPr lang="en-US" altLang="zh-CN" sz="2400" i="1" smtClean="0">
              <a:solidFill>
                <a:schemeClr val="tx2"/>
              </a:solidFill>
              <a:latin typeface="Comic Sans MS" panose="030F0702030302020204" pitchFamily="66" charset="0"/>
            </a:endParaRP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second-level cache</a:t>
            </a:r>
            <a:r>
              <a:rPr lang="en-US" altLang="zh-CN" smtClean="0">
                <a:solidFill>
                  <a:srgbClr val="FF33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can be large</a:t>
            </a:r>
            <a:r>
              <a:rPr lang="en-US" altLang="zh-CN" sz="2400" smtClean="0">
                <a:solidFill>
                  <a:srgbClr val="000000"/>
                </a:solidFill>
                <a:latin typeface="Comic Sans MS" panose="030F0702030302020204" pitchFamily="66" charset="0"/>
              </a:rPr>
              <a:t> enough to capture many memory accesses that would go to main memory, thereby lessening the effective </a:t>
            </a:r>
            <a:r>
              <a:rPr lang="en-US" altLang="zh-CN" sz="2400" smtClean="0">
                <a:solidFill>
                  <a:schemeClr val="tx2"/>
                </a:solidFill>
                <a:latin typeface="Comic Sans MS" panose="030F0702030302020204" pitchFamily="66" charset="0"/>
              </a:rPr>
              <a:t>miss penalty.</a:t>
            </a:r>
            <a:r>
              <a:rPr lang="en-US" altLang="zh-CN" smtClean="0">
                <a:solidFill>
                  <a:srgbClr val="000000"/>
                </a:solidFill>
                <a:latin typeface="Comic Sans MS" panose="030F0702030302020204" pitchFamily="66" charset="0"/>
              </a:rPr>
              <a:t> </a:t>
            </a:r>
            <a:endParaRPr lang="en-US" altLang="zh-CN" sz="240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76198733"/>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331640" y="0"/>
            <a:ext cx="7278960" cy="836613"/>
          </a:xfrm>
          <a:noFill/>
        </p:spPr>
        <p:txBody>
          <a:bodyPr lIns="90488" tIns="44450" rIns="90488" bIns="44450"/>
          <a:lstStyle/>
          <a:p>
            <a:pPr eaLnBrk="1" hangingPunct="1"/>
            <a:r>
              <a:rPr lang="en-US" altLang="zh-CN" sz="3600" dirty="0" smtClean="0"/>
              <a:t>Parameter about Multilevel cache</a:t>
            </a:r>
          </a:p>
        </p:txBody>
      </p:sp>
      <p:sp>
        <p:nvSpPr>
          <p:cNvPr id="128003" name="Rectangle 3"/>
          <p:cNvSpPr>
            <a:spLocks noGrp="1" noRot="1" noChangeArrowheads="1"/>
          </p:cNvSpPr>
          <p:nvPr>
            <p:ph idx="1"/>
          </p:nvPr>
        </p:nvSpPr>
        <p:spPr>
          <a:xfrm>
            <a:off x="0" y="1143000"/>
            <a:ext cx="8915400" cy="5105400"/>
          </a:xfrm>
        </p:spPr>
        <p:txBody>
          <a:bodyPr lIns="90488" tIns="44450" rIns="90488" bIns="44450"/>
          <a:lstStyle/>
          <a:p>
            <a:pPr marL="285750" indent="-285750" eaLnBrk="1" hangingPunct="1">
              <a:lnSpc>
                <a:spcPct val="90000"/>
              </a:lnSpc>
            </a:pPr>
            <a:r>
              <a:rPr lang="en-US" altLang="zh-CN" sz="2000" smtClean="0">
                <a:latin typeface="Comic Sans MS" panose="030F0702030302020204" pitchFamily="66" charset="0"/>
              </a:rPr>
              <a:t>The performance of a two-level cache is calculated in a similar way to the performance for a single level cache.</a:t>
            </a:r>
            <a:r>
              <a:rPr lang="en-US" altLang="zh-CN" smtClean="0">
                <a:latin typeface="Comic Sans MS" panose="030F0702030302020204" pitchFamily="66" charset="0"/>
              </a:rPr>
              <a:t> </a:t>
            </a:r>
          </a:p>
          <a:p>
            <a:pPr marL="285750" indent="-285750" eaLnBrk="1" hangingPunct="1">
              <a:lnSpc>
                <a:spcPct val="90000"/>
              </a:lnSpc>
            </a:pPr>
            <a:r>
              <a:rPr lang="en-US" altLang="zh-CN" sz="2000" smtClean="0">
                <a:solidFill>
                  <a:srgbClr val="0000FF"/>
                </a:solidFill>
                <a:latin typeface="Comic Sans MS" panose="030F0702030302020204" pitchFamily="66" charset="0"/>
              </a:rPr>
              <a:t>L2 Equations</a:t>
            </a:r>
            <a:endParaRPr lang="en-US" altLang="zh-CN" sz="1600" smtClean="0">
              <a:solidFill>
                <a:srgbClr val="0000FF"/>
              </a:solidFill>
              <a:latin typeface="Comic Sans MS" panose="030F0702030302020204" pitchFamily="66" charset="0"/>
            </a:endParaRPr>
          </a:p>
          <a:p>
            <a:pPr marL="285750" indent="-285750" algn="ctr" eaLnBrk="1" hangingPunct="1">
              <a:lnSpc>
                <a:spcPct val="90000"/>
              </a:lnSpc>
              <a:buFont typeface="Wingdings" panose="05000000000000000000" pitchFamily="2" charset="2"/>
              <a:buNone/>
            </a:pPr>
            <a:r>
              <a:rPr lang="en-US" altLang="zh-CN" sz="2000" smtClean="0">
                <a:latin typeface="Comic Sans MS" panose="030F0702030302020204" pitchFamily="66" charset="0"/>
              </a:rPr>
              <a:t>	</a:t>
            </a:r>
          </a:p>
          <a:p>
            <a:pPr marL="285750" indent="-285750" algn="ctr"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L1</a:t>
            </a:r>
            <a:br>
              <a:rPr lang="en-US" altLang="zh-CN" sz="1800" baseline="-25000" smtClean="0">
                <a:latin typeface="Comic Sans MS" panose="030F0702030302020204" pitchFamily="66" charset="0"/>
              </a:rPr>
            </a:br>
            <a:endParaRPr lang="en-US" altLang="zh-CN" sz="1800" baseline="-25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Miss Penalty</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L2</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	</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p>
          <a:p>
            <a:pPr marL="285750" indent="-285750" eaLnBrk="1" hangingPunct="1">
              <a:lnSpc>
                <a:spcPct val="90000"/>
              </a:lnSpc>
              <a:buFont typeface="Wingdings" panose="05000000000000000000" pitchFamily="2" charset="2"/>
              <a:buNone/>
            </a:pPr>
            <a:r>
              <a:rPr lang="en-US" altLang="zh-CN" sz="1800"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L1</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x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L2</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 Miss Penalty</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a:t>
            </a:r>
          </a:p>
        </p:txBody>
      </p:sp>
      <p:grpSp>
        <p:nvGrpSpPr>
          <p:cNvPr id="2" name="Group 4"/>
          <p:cNvGrpSpPr>
            <a:grpSpLocks/>
          </p:cNvGrpSpPr>
          <p:nvPr/>
        </p:nvGrpSpPr>
        <p:grpSpPr bwMode="auto">
          <a:xfrm>
            <a:off x="2143125" y="4000500"/>
            <a:ext cx="6351588" cy="1571625"/>
            <a:chOff x="1536" y="1980"/>
            <a:chExt cx="3611" cy="1140"/>
          </a:xfrm>
        </p:grpSpPr>
        <p:graphicFrame>
          <p:nvGraphicFramePr>
            <p:cNvPr id="128008" name="Object 2"/>
            <p:cNvGraphicFramePr>
              <a:graphicFrameLocks noChangeAspect="1"/>
            </p:cNvGraphicFramePr>
            <p:nvPr/>
          </p:nvGraphicFramePr>
          <p:xfrm>
            <a:off x="1739" y="1980"/>
            <a:ext cx="3408" cy="960"/>
          </p:xfrm>
          <a:graphic>
            <a:graphicData uri="http://schemas.openxmlformats.org/presentationml/2006/ole">
              <mc:AlternateContent xmlns:mc="http://schemas.openxmlformats.org/markup-compatibility/2006">
                <mc:Choice xmlns:v="urn:schemas-microsoft-com:vml" Requires="v">
                  <p:oleObj spid="_x0000_s178188" name="Equation" r:id="rId3" imgW="2819400" imgH="927100" progId="Equation.3">
                    <p:embed/>
                  </p:oleObj>
                </mc:Choice>
                <mc:Fallback>
                  <p:oleObj name="Equation" r:id="rId3" imgW="28194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 y="1980"/>
                          <a:ext cx="3408" cy="960"/>
                        </a:xfrm>
                        <a:prstGeom prst="rect">
                          <a:avLst/>
                        </a:prstGeom>
                        <a:solidFill>
                          <a:srgbClr val="A6F6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9" name="Line 6"/>
            <p:cNvSpPr>
              <a:spLocks noChangeShapeType="1"/>
            </p:cNvSpPr>
            <p:nvPr/>
          </p:nvSpPr>
          <p:spPr bwMode="auto">
            <a:xfrm flipH="1">
              <a:off x="1536" y="2291"/>
              <a:ext cx="244" cy="82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2714625" y="1928813"/>
            <a:ext cx="6215063" cy="1600200"/>
            <a:chOff x="1373" y="1056"/>
            <a:chExt cx="3431" cy="1296"/>
          </a:xfrm>
        </p:grpSpPr>
        <p:sp>
          <p:nvSpPr>
            <p:cNvPr id="128006" name="Rectangle 8"/>
            <p:cNvSpPr>
              <a:spLocks noChangeArrowheads="1"/>
            </p:cNvSpPr>
            <p:nvPr/>
          </p:nvSpPr>
          <p:spPr bwMode="auto">
            <a:xfrm>
              <a:off x="1373" y="1056"/>
              <a:ext cx="3431" cy="823"/>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i="1">
                  <a:latin typeface="Times" panose="02020603050405020304" pitchFamily="18" charset="0"/>
                </a:rPr>
                <a:t>So the </a:t>
              </a:r>
              <a:r>
                <a:rPr kumimoji="0" lang="en-US" altLang="zh-CN" sz="2000" i="1">
                  <a:solidFill>
                    <a:schemeClr val="tx2"/>
                  </a:solidFill>
                  <a:latin typeface="Times" panose="02020603050405020304" pitchFamily="18" charset="0"/>
                </a:rPr>
                <a:t>miss penalty for level 1</a:t>
              </a:r>
              <a:r>
                <a:rPr kumimoji="0" lang="en-US" altLang="zh-CN" sz="2000" i="1">
                  <a:latin typeface="Times" panose="02020603050405020304" pitchFamily="18" charset="0"/>
                </a:rPr>
                <a:t> is calculated using the hit time, miss rate, and miss penalty for the level 2 cache.</a:t>
              </a:r>
              <a:r>
                <a:rPr kumimoji="0" lang="en-US" altLang="zh-CN" sz="2000">
                  <a:latin typeface="Times" panose="02020603050405020304" pitchFamily="18" charset="0"/>
                </a:rPr>
                <a:t> </a:t>
              </a:r>
            </a:p>
          </p:txBody>
        </p:sp>
        <p:sp>
          <p:nvSpPr>
            <p:cNvPr id="128007" name="Line 9"/>
            <p:cNvSpPr>
              <a:spLocks noChangeShapeType="1"/>
            </p:cNvSpPr>
            <p:nvPr/>
          </p:nvSpPr>
          <p:spPr bwMode="auto">
            <a:xfrm flipH="1">
              <a:off x="2880" y="1632"/>
              <a:ext cx="96"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41415162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259632" y="0"/>
            <a:ext cx="7704856" cy="1008062"/>
          </a:xfrm>
        </p:spPr>
        <p:txBody>
          <a:bodyPr/>
          <a:lstStyle/>
          <a:p>
            <a:pPr eaLnBrk="1" hangingPunct="1"/>
            <a:r>
              <a:rPr lang="en-US" altLang="zh-CN" sz="3600" dirty="0" smtClean="0"/>
              <a:t>Two conceptions for two-level cache</a:t>
            </a:r>
          </a:p>
        </p:txBody>
      </p:sp>
      <p:sp>
        <p:nvSpPr>
          <p:cNvPr id="129027"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Definitions:</a:t>
            </a:r>
            <a:endParaRPr lang="en-US" altLang="zh-CN" sz="2000" smtClean="0">
              <a:solidFill>
                <a:srgbClr val="0000FF"/>
              </a:solidFill>
              <a:latin typeface="Comic Sans MS" panose="030F0702030302020204" pitchFamily="66" charset="0"/>
            </a:endParaRPr>
          </a:p>
          <a:p>
            <a:pPr lvl="1" eaLnBrk="1" hangingPunct="1">
              <a:lnSpc>
                <a:spcPct val="90000"/>
              </a:lnSpc>
            </a:pPr>
            <a:r>
              <a:rPr lang="en-US" altLang="zh-CN" sz="2400" smtClean="0">
                <a:solidFill>
                  <a:srgbClr val="FF0000"/>
                </a:solidFill>
                <a:latin typeface="Comic Sans MS" panose="030F0702030302020204" pitchFamily="66" charset="0"/>
              </a:rPr>
              <a:t>Local miss rate</a:t>
            </a:r>
            <a:r>
              <a:rPr lang="en-US" altLang="zh-CN" sz="2400" smtClean="0">
                <a:latin typeface="Comic Sans MS" panose="030F0702030302020204" pitchFamily="66" charset="0"/>
              </a:rPr>
              <a:t>— misses in this cache divided by the total number of memory accesses</a:t>
            </a:r>
            <a:r>
              <a:rPr lang="en-US" altLang="zh-CN" sz="2400" smtClean="0">
                <a:solidFill>
                  <a:schemeClr val="hlink"/>
                </a:solidFill>
                <a:latin typeface="Comic Sans MS" panose="030F0702030302020204" pitchFamily="66" charset="0"/>
              </a:rPr>
              <a:t> </a:t>
            </a:r>
            <a:r>
              <a:rPr lang="en-US" altLang="zh-CN" sz="2400" smtClean="0">
                <a:solidFill>
                  <a:schemeClr val="tx2"/>
                </a:solidFill>
                <a:latin typeface="Comic Sans MS" panose="030F0702030302020204" pitchFamily="66" charset="0"/>
              </a:rPr>
              <a:t>to this cache</a:t>
            </a:r>
            <a:r>
              <a:rPr lang="en-US" altLang="zh-CN" sz="2400" smtClean="0">
                <a:latin typeface="Comic Sans MS" panose="030F0702030302020204" pitchFamily="66" charset="0"/>
              </a:rPr>
              <a:t> (Miss rate</a:t>
            </a:r>
            <a:r>
              <a:rPr lang="en-US" altLang="zh-CN" sz="2400" baseline="-25000" smtClean="0">
                <a:latin typeface="Comic Sans MS" panose="030F0702030302020204" pitchFamily="66" charset="0"/>
              </a:rPr>
              <a:t>L2</a:t>
            </a:r>
            <a:r>
              <a:rPr lang="en-US" altLang="zh-CN" sz="2400" smtClean="0">
                <a:latin typeface="Comic Sans MS" panose="030F0702030302020204" pitchFamily="66" charset="0"/>
              </a:rPr>
              <a:t>)</a:t>
            </a:r>
          </a:p>
          <a:p>
            <a:pPr lvl="1" eaLnBrk="1" hangingPunct="1">
              <a:lnSpc>
                <a:spcPct val="90000"/>
              </a:lnSpc>
            </a:pPr>
            <a:r>
              <a:rPr lang="en-US" altLang="zh-CN" sz="2400" smtClean="0">
                <a:solidFill>
                  <a:srgbClr val="FF0000"/>
                </a:solidFill>
                <a:latin typeface="Comic Sans MS" panose="030F0702030302020204" pitchFamily="66" charset="0"/>
              </a:rPr>
              <a:t>Global miss rate</a:t>
            </a:r>
            <a:r>
              <a:rPr lang="en-US" altLang="zh-CN" sz="2400" smtClean="0">
                <a:latin typeface="Comic Sans MS" panose="030F0702030302020204" pitchFamily="66" charset="0"/>
              </a:rPr>
              <a:t>—misses in this cache divided by the total number of memory accesses </a:t>
            </a:r>
            <a:r>
              <a:rPr lang="en-US" altLang="zh-CN" sz="2400" smtClean="0">
                <a:solidFill>
                  <a:schemeClr val="tx2"/>
                </a:solidFill>
                <a:latin typeface="Comic Sans MS" panose="030F0702030302020204" pitchFamily="66" charset="0"/>
              </a:rPr>
              <a:t>generated by the CPU</a:t>
            </a:r>
            <a:r>
              <a:rPr lang="en-US" altLang="zh-CN" smtClean="0">
                <a:solidFill>
                  <a:schemeClr val="tx2"/>
                </a:solidFill>
                <a:latin typeface="Comic Sans MS" panose="030F0702030302020204" pitchFamily="66" charset="0"/>
              </a:rPr>
              <a:t> </a:t>
            </a:r>
          </a:p>
          <a:p>
            <a:pPr eaLnBrk="1" hangingPunct="1"/>
            <a:endParaRPr lang="en-US" altLang="zh-CN" smtClean="0">
              <a:solidFill>
                <a:schemeClr val="tx2"/>
              </a:solidFill>
            </a:endParaRPr>
          </a:p>
        </p:txBody>
      </p:sp>
      <p:sp>
        <p:nvSpPr>
          <p:cNvPr id="129028" name="日期占位符 3"/>
          <p:cNvSpPr>
            <a:spLocks noGrp="1"/>
          </p:cNvSpPr>
          <p:nvPr>
            <p:ph type="dt" sz="quarter" idx="4294967295"/>
          </p:nvPr>
        </p:nvSpPr>
        <p:spPr>
          <a:xfrm>
            <a:off x="0" y="6308725"/>
            <a:ext cx="2289175"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400" smtClean="0">
                <a:solidFill>
                  <a:srgbClr val="000000"/>
                </a:solidFill>
              </a:rPr>
              <a:t>Feb.2008_jxh_Introduction</a:t>
            </a:r>
          </a:p>
        </p:txBody>
      </p:sp>
      <p:grpSp>
        <p:nvGrpSpPr>
          <p:cNvPr id="2" name="Group 4"/>
          <p:cNvGrpSpPr>
            <a:grpSpLocks/>
          </p:cNvGrpSpPr>
          <p:nvPr/>
        </p:nvGrpSpPr>
        <p:grpSpPr bwMode="auto">
          <a:xfrm>
            <a:off x="314325" y="3789363"/>
            <a:ext cx="8829675" cy="2774950"/>
            <a:chOff x="198" y="1632"/>
            <a:chExt cx="5562" cy="1748"/>
          </a:xfrm>
        </p:grpSpPr>
        <p:sp>
          <p:nvSpPr>
            <p:cNvPr id="129030" name="Text Box 5"/>
            <p:cNvSpPr txBox="1">
              <a:spLocks noChangeArrowheads="1"/>
            </p:cNvSpPr>
            <p:nvPr/>
          </p:nvSpPr>
          <p:spPr bwMode="auto">
            <a:xfrm>
              <a:off x="198" y="1632"/>
              <a:ext cx="5562" cy="1748"/>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200">
                  <a:latin typeface="CG Omega"/>
                </a:rPr>
                <a:t>Using the terms above, the global miss for the first-level cache is stall just Miss rate</a:t>
              </a:r>
              <a:r>
                <a:rPr kumimoji="0" lang="en-US" altLang="zh-CN" sz="2200" baseline="-25000">
                  <a:latin typeface="CG Omega"/>
                </a:rPr>
                <a:t>L1</a:t>
              </a:r>
              <a:r>
                <a:rPr kumimoji="0" lang="en-US" altLang="zh-CN" sz="2200">
                  <a:latin typeface="CG Omega"/>
                </a:rPr>
                <a:t>, but for the second-level cache it is : </a:t>
              </a: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lgn="ctr">
                <a:spcBef>
                  <a:spcPct val="50000"/>
                </a:spcBef>
                <a:buClrTx/>
                <a:buSzTx/>
                <a:buFontTx/>
                <a:buNone/>
              </a:pPr>
              <a:endParaRPr kumimoji="0" lang="en-US" altLang="zh-CN" sz="2200">
                <a:latin typeface="CG Omega"/>
              </a:endParaRPr>
            </a:p>
          </p:txBody>
        </p:sp>
        <p:graphicFrame>
          <p:nvGraphicFramePr>
            <p:cNvPr id="129031" name="Object 2"/>
            <p:cNvGraphicFramePr>
              <a:graphicFrameLocks noChangeAspect="1"/>
            </p:cNvGraphicFramePr>
            <p:nvPr/>
          </p:nvGraphicFramePr>
          <p:xfrm>
            <a:off x="240" y="2112"/>
            <a:ext cx="5520" cy="1056"/>
          </p:xfrm>
          <a:graphic>
            <a:graphicData uri="http://schemas.openxmlformats.org/presentationml/2006/ole">
              <mc:AlternateContent xmlns:mc="http://schemas.openxmlformats.org/markup-compatibility/2006">
                <mc:Choice xmlns:v="urn:schemas-microsoft-com:vml" Requires="v">
                  <p:oleObj spid="_x0000_s179212" name="Equation" r:id="rId3" imgW="4876800" imgH="927100" progId="Equation.3">
                    <p:embed/>
                  </p:oleObj>
                </mc:Choice>
                <mc:Fallback>
                  <p:oleObj name="Equation" r:id="rId3" imgW="48768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112"/>
                          <a:ext cx="5520" cy="1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472980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a:xfrm>
            <a:off x="1475656" y="0"/>
            <a:ext cx="7668344" cy="1052736"/>
          </a:xfrm>
        </p:spPr>
        <p:txBody>
          <a:bodyPr/>
          <a:lstStyle/>
          <a:p>
            <a:pPr eaLnBrk="1" hangingPunct="1"/>
            <a:r>
              <a:rPr lang="en-US" altLang="zh-CN" sz="3200" dirty="0" smtClean="0"/>
              <a:t>2</a:t>
            </a:r>
            <a:r>
              <a:rPr lang="en-US" altLang="zh-CN" sz="3200" baseline="30000" dirty="0"/>
              <a:t>n</a:t>
            </a:r>
            <a:r>
              <a:rPr lang="en-US" altLang="zh-CN" sz="3200" baseline="30000" dirty="0" smtClean="0"/>
              <a:t>d</a:t>
            </a:r>
            <a:r>
              <a:rPr lang="en-US" altLang="zh-CN" sz="3200" dirty="0" smtClean="0"/>
              <a:t> Miss Penalty Reduction Technique: </a:t>
            </a:r>
            <a:br>
              <a:rPr lang="en-US" altLang="zh-CN" sz="3200" dirty="0" smtClean="0"/>
            </a:br>
            <a:r>
              <a:rPr lang="en-US" altLang="zh-CN" sz="2000" dirty="0" smtClean="0">
                <a:solidFill>
                  <a:srgbClr val="0000FF"/>
                </a:solidFill>
              </a:rPr>
              <a:t>Giving Priority to Read Misses</a:t>
            </a:r>
            <a:r>
              <a:rPr lang="en-US" altLang="zh-CN" sz="3600" dirty="0" smtClean="0">
                <a:solidFill>
                  <a:srgbClr val="0000FF"/>
                </a:solidFill>
              </a:rPr>
              <a:t> </a:t>
            </a:r>
            <a:r>
              <a:rPr lang="en-US" altLang="zh-CN" sz="3200" dirty="0" smtClean="0">
                <a:solidFill>
                  <a:srgbClr val="0000FF"/>
                </a:solidFill>
              </a:rPr>
              <a:t>over Writes</a:t>
            </a:r>
          </a:p>
        </p:txBody>
      </p:sp>
      <p:sp>
        <p:nvSpPr>
          <p:cNvPr id="132099" name="Rectangle 3"/>
          <p:cNvSpPr>
            <a:spLocks noGrp="1" noRot="1" noChangeArrowheads="1"/>
          </p:cNvSpPr>
          <p:nvPr>
            <p:ph idx="1"/>
          </p:nvPr>
        </p:nvSpPr>
        <p:spPr>
          <a:xfrm>
            <a:off x="467544" y="1412776"/>
            <a:ext cx="8458200" cy="2251075"/>
          </a:xfrm>
        </p:spPr>
        <p:txBody>
          <a:bodyPr/>
          <a:lstStyle/>
          <a:p>
            <a:pPr eaLnBrk="1" hangingPunct="1">
              <a:lnSpc>
                <a:spcPct val="90000"/>
              </a:lnSpc>
            </a:pPr>
            <a:r>
              <a:rPr lang="en-US" altLang="zh-CN" dirty="0" smtClean="0">
                <a:latin typeface="Comic Sans MS" panose="030F0702030302020204" pitchFamily="66" charset="0"/>
              </a:rPr>
              <a:t>If a system has a write buffer, writes can be delayed to come after reads. </a:t>
            </a:r>
          </a:p>
          <a:p>
            <a:pPr eaLnBrk="1" hangingPunct="1">
              <a:lnSpc>
                <a:spcPct val="90000"/>
              </a:lnSpc>
            </a:pPr>
            <a:r>
              <a:rPr lang="en-US" altLang="zh-CN" dirty="0" smtClean="0">
                <a:latin typeface="Comic Sans MS" panose="030F0702030302020204" pitchFamily="66" charset="0"/>
              </a:rPr>
              <a:t>The system must, however, be careful to check the write buffer to see if the value being read is about to be written.</a:t>
            </a:r>
            <a:r>
              <a:rPr lang="en-US" altLang="zh-CN" dirty="0" smtClean="0"/>
              <a:t> </a:t>
            </a:r>
          </a:p>
        </p:txBody>
      </p:sp>
    </p:spTree>
    <p:extLst>
      <p:ext uri="{BB962C8B-B14F-4D97-AF65-F5344CB8AC3E}">
        <p14:creationId xmlns:p14="http://schemas.microsoft.com/office/powerpoint/2010/main" val="3031880372"/>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Internal Organization of DRAM</a:t>
            </a:r>
            <a:endParaRPr lang="en-US"/>
          </a:p>
        </p:txBody>
      </p:sp>
      <p:pic>
        <p:nvPicPr>
          <p:cNvPr id="5" name="Picture 4"/>
          <p:cNvPicPr>
            <a:picLocks noChangeAspect="1"/>
          </p:cNvPicPr>
          <p:nvPr/>
        </p:nvPicPr>
        <p:blipFill>
          <a:blip r:embed="rId2"/>
          <a:stretch>
            <a:fillRect/>
          </a:stretch>
        </p:blipFill>
        <p:spPr>
          <a:xfrm>
            <a:off x="323528" y="1628800"/>
            <a:ext cx="8460235" cy="3456384"/>
          </a:xfrm>
          <a:prstGeom prst="rect">
            <a:avLst/>
          </a:prstGeom>
        </p:spPr>
      </p:pic>
    </p:spTree>
    <p:extLst>
      <p:ext uri="{BB962C8B-B14F-4D97-AF65-F5344CB8AC3E}">
        <p14:creationId xmlns:p14="http://schemas.microsoft.com/office/powerpoint/2010/main" val="740503677"/>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Write buffer</a:t>
            </a:r>
          </a:p>
        </p:txBody>
      </p:sp>
      <p:sp>
        <p:nvSpPr>
          <p:cNvPr id="133123" name="Rectangle 3"/>
          <p:cNvSpPr>
            <a:spLocks noGrp="1" noRot="1" noChangeArrowheads="1"/>
          </p:cNvSpPr>
          <p:nvPr>
            <p:ph idx="1"/>
          </p:nvPr>
        </p:nvSpPr>
        <p:spPr/>
        <p:txBody>
          <a:bodyPr/>
          <a:lstStyle/>
          <a:p>
            <a:pPr eaLnBrk="1" hangingPunct="1"/>
            <a:endParaRPr lang="zh-CN" altLang="zh-CN" smtClean="0"/>
          </a:p>
        </p:txBody>
      </p:sp>
      <p:sp>
        <p:nvSpPr>
          <p:cNvPr id="30724" name="Rectangle 4"/>
          <p:cNvSpPr>
            <a:spLocks noChangeArrowheads="1"/>
          </p:cNvSpPr>
          <p:nvPr/>
        </p:nvSpPr>
        <p:spPr bwMode="auto">
          <a:xfrm>
            <a:off x="357188" y="1143000"/>
            <a:ext cx="8534400" cy="2327275"/>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Char char="•"/>
            </a:pPr>
            <a:r>
              <a:rPr kumimoji="0" lang="en-US" altLang="zh-CN" sz="2400">
                <a:solidFill>
                  <a:srgbClr val="0000FF"/>
                </a:solidFill>
                <a:latin typeface="Comic Sans MS" panose="030F0702030302020204" pitchFamily="66" charset="0"/>
              </a:rPr>
              <a:t>Write-back</a:t>
            </a:r>
            <a:r>
              <a:rPr kumimoji="0" lang="en-US" altLang="zh-CN" sz="2400">
                <a:latin typeface="Comic Sans MS" panose="030F0702030302020204" pitchFamily="66" charset="0"/>
              </a:rPr>
              <a:t> want buffer to hold displaced blocks</a:t>
            </a:r>
          </a:p>
          <a:p>
            <a:pPr lvl="1">
              <a:lnSpc>
                <a:spcPct val="90000"/>
              </a:lnSpc>
              <a:spcBef>
                <a:spcPct val="30000"/>
              </a:spcBef>
            </a:pPr>
            <a:r>
              <a:rPr kumimoji="0" lang="en-US" altLang="zh-CN" sz="2000">
                <a:latin typeface="Comic Sans MS" panose="030F0702030302020204" pitchFamily="66" charset="0"/>
              </a:rPr>
              <a:t>Read miss replacing dirty block</a:t>
            </a:r>
          </a:p>
          <a:p>
            <a:pPr lvl="1">
              <a:lnSpc>
                <a:spcPct val="90000"/>
              </a:lnSpc>
              <a:spcBef>
                <a:spcPct val="30000"/>
              </a:spcBef>
            </a:pPr>
            <a:r>
              <a:rPr kumimoji="0" lang="en-US" altLang="zh-CN" sz="2000">
                <a:latin typeface="Comic Sans MS" panose="030F0702030302020204" pitchFamily="66" charset="0"/>
              </a:rPr>
              <a:t>Normal: Write dirty block to </a:t>
            </a:r>
            <a:r>
              <a:rPr kumimoji="0" lang="en-US" altLang="zh-CN" sz="2400">
                <a:solidFill>
                  <a:schemeClr val="tx2"/>
                </a:solidFill>
              </a:rPr>
              <a:t>memory, and then do the read</a:t>
            </a:r>
          </a:p>
          <a:p>
            <a:pPr lvl="1">
              <a:lnSpc>
                <a:spcPct val="90000"/>
              </a:lnSpc>
              <a:spcBef>
                <a:spcPct val="30000"/>
              </a:spcBef>
            </a:pPr>
            <a:r>
              <a:rPr kumimoji="0" lang="en-US" altLang="zh-CN" sz="2400">
                <a:solidFill>
                  <a:schemeClr val="tx2"/>
                </a:solidFill>
              </a:rPr>
              <a:t>Instead copy the dirty block to a write buffer, then do the </a:t>
            </a:r>
            <a:r>
              <a:rPr kumimoji="0" lang="en-US" altLang="zh-CN" sz="1800">
                <a:latin typeface="Comic Sans MS" panose="030F0702030302020204" pitchFamily="66" charset="0"/>
              </a:rPr>
              <a:t>read, and then do the write</a:t>
            </a:r>
          </a:p>
          <a:p>
            <a:pPr lvl="1">
              <a:lnSpc>
                <a:spcPct val="90000"/>
              </a:lnSpc>
              <a:spcBef>
                <a:spcPct val="30000"/>
              </a:spcBef>
            </a:pPr>
            <a:r>
              <a:rPr kumimoji="0" lang="en-US" altLang="zh-CN" sz="1800">
                <a:latin typeface="Comic Sans MS" panose="030F0702030302020204" pitchFamily="66" charset="0"/>
              </a:rPr>
              <a:t>CPU stall less since restarts as soon as do read</a:t>
            </a:r>
          </a:p>
        </p:txBody>
      </p:sp>
      <p:sp>
        <p:nvSpPr>
          <p:cNvPr id="30725" name="Rectangle 5"/>
          <p:cNvSpPr>
            <a:spLocks noChangeArrowheads="1"/>
          </p:cNvSpPr>
          <p:nvPr/>
        </p:nvSpPr>
        <p:spPr bwMode="auto">
          <a:xfrm>
            <a:off x="609600" y="3571875"/>
            <a:ext cx="8534400" cy="245586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Pct val="100000"/>
              <a:buFontTx/>
              <a:buChar char="•"/>
            </a:pPr>
            <a:r>
              <a:rPr kumimoji="0" lang="en-US" altLang="zh-CN" sz="2400">
                <a:solidFill>
                  <a:srgbClr val="0000FF"/>
                </a:solidFill>
                <a:latin typeface="Comic Sans MS" panose="030F0702030302020204" pitchFamily="66" charset="0"/>
              </a:rPr>
              <a:t>Write-through</a:t>
            </a:r>
            <a:r>
              <a:rPr kumimoji="0" lang="en-US" altLang="zh-CN" sz="2400">
                <a:latin typeface="Comic Sans MS" panose="030F0702030302020204" pitchFamily="66" charset="0"/>
              </a:rPr>
              <a:t> want write buffers =&gt; RAW conflicts with main memory reads on cache misses</a:t>
            </a:r>
          </a:p>
          <a:p>
            <a:pPr lvl="1">
              <a:lnSpc>
                <a:spcPct val="90000"/>
              </a:lnSpc>
              <a:spcBef>
                <a:spcPct val="50000"/>
              </a:spcBef>
            </a:pPr>
            <a:r>
              <a:rPr kumimoji="0" lang="en-US" altLang="zh-CN" sz="2400">
                <a:latin typeface="Comic Sans MS" panose="030F0702030302020204" pitchFamily="66" charset="0"/>
              </a:rPr>
              <a:t>If simply wait for write buffer to empty, might increase read miss penalty (old MIPS 1000 by 50% )</a:t>
            </a:r>
          </a:p>
          <a:p>
            <a:pPr lvl="1">
              <a:lnSpc>
                <a:spcPct val="90000"/>
              </a:lnSpc>
              <a:spcBef>
                <a:spcPct val="50000"/>
              </a:spcBef>
            </a:pPr>
            <a:r>
              <a:rPr kumimoji="0" lang="en-US" altLang="zh-CN" sz="2400">
                <a:latin typeface="Comic Sans MS" panose="030F0702030302020204" pitchFamily="66" charset="0"/>
              </a:rPr>
              <a:t>Check write buffer contents before read; </a:t>
            </a:r>
            <a:br>
              <a:rPr kumimoji="0" lang="en-US" altLang="zh-CN" sz="2400">
                <a:latin typeface="Comic Sans MS" panose="030F0702030302020204" pitchFamily="66" charset="0"/>
              </a:rPr>
            </a:br>
            <a:r>
              <a:rPr kumimoji="0" lang="en-US" altLang="zh-CN" sz="2400">
                <a:latin typeface="Comic Sans MS" panose="030F0702030302020204" pitchFamily="66" charset="0"/>
              </a:rPr>
              <a:t>if no conflicts, let the memory access continue</a:t>
            </a:r>
          </a:p>
        </p:txBody>
      </p:sp>
    </p:spTree>
    <p:extLst>
      <p:ext uri="{BB962C8B-B14F-4D97-AF65-F5344CB8AC3E}">
        <p14:creationId xmlns:p14="http://schemas.microsoft.com/office/powerpoint/2010/main" val="49149750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P spid="30725"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1331640" y="0"/>
            <a:ext cx="7812360" cy="1125538"/>
          </a:xfrm>
          <a:noFill/>
        </p:spPr>
        <p:txBody>
          <a:bodyPr lIns="90488" tIns="44450" rIns="90488" bIns="44450"/>
          <a:lstStyle/>
          <a:p>
            <a:pPr eaLnBrk="1" hangingPunct="1"/>
            <a:r>
              <a:rPr lang="en-US" altLang="zh-CN" sz="2800" dirty="0"/>
              <a:t>3</a:t>
            </a:r>
            <a:r>
              <a:rPr lang="en-US" altLang="zh-CN" sz="2800" baseline="30000" dirty="0" smtClean="0"/>
              <a:t>nd</a:t>
            </a:r>
            <a:r>
              <a:rPr lang="en-US" altLang="zh-CN" sz="2800" dirty="0" smtClean="0"/>
              <a:t> Miss Penalty Reduction Technique: </a:t>
            </a:r>
            <a:br>
              <a:rPr lang="en-US" altLang="zh-CN" sz="2800" dirty="0" smtClean="0"/>
            </a:br>
            <a:r>
              <a:rPr lang="en-US" altLang="zh-CN" sz="2800" dirty="0" smtClean="0">
                <a:solidFill>
                  <a:srgbClr val="0000FF"/>
                </a:solidFill>
              </a:rPr>
              <a:t>Critical Word First  &amp;  Early Restart</a:t>
            </a:r>
          </a:p>
        </p:txBody>
      </p:sp>
      <p:sp>
        <p:nvSpPr>
          <p:cNvPr id="126979" name="Rectangle 3"/>
          <p:cNvSpPr>
            <a:spLocks noGrp="1" noRot="1" noChangeArrowheads="1"/>
          </p:cNvSpPr>
          <p:nvPr>
            <p:ph idx="1"/>
          </p:nvPr>
        </p:nvSpPr>
        <p:spPr>
          <a:xfrm>
            <a:off x="250825" y="1125538"/>
            <a:ext cx="8382000" cy="5105400"/>
          </a:xfrm>
        </p:spPr>
        <p:txBody>
          <a:bodyPr lIns="90488" tIns="44450" rIns="90488" bIns="44450"/>
          <a:lstStyle/>
          <a:p>
            <a:pPr marL="457200" indent="-457200" eaLnBrk="1" hangingPunct="1">
              <a:lnSpc>
                <a:spcPct val="90000"/>
              </a:lnSpc>
            </a:pPr>
            <a:r>
              <a:rPr lang="en-US" altLang="zh-CN" dirty="0" smtClean="0">
                <a:latin typeface="Comic Sans MS" panose="030F0702030302020204" pitchFamily="66" charset="0"/>
              </a:rPr>
              <a:t>Don’t wait for full block to be loaded before restarting CPU</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Critical Word First</a:t>
            </a:r>
            <a:r>
              <a:rPr lang="en-US" altLang="zh-CN" sz="2400" dirty="0" smtClean="0">
                <a:latin typeface="Comic Sans MS" panose="030F0702030302020204" pitchFamily="66" charset="0"/>
              </a:rPr>
              <a:t>—Request the missed word first from memory and send it to the CPU as soon as it arrives; let the CPU continue execution while filling the rest of the words in the block. Also called </a:t>
            </a:r>
            <a:r>
              <a:rPr lang="en-US" altLang="zh-CN" sz="2400" i="1" dirty="0" smtClean="0">
                <a:solidFill>
                  <a:srgbClr val="0000FF"/>
                </a:solidFill>
                <a:latin typeface="Comic Sans MS" panose="030F0702030302020204" pitchFamily="66" charset="0"/>
              </a:rPr>
              <a:t>wrapped fetch</a:t>
            </a:r>
            <a:r>
              <a:rPr lang="en-US" altLang="zh-CN" sz="2400" dirty="0" smtClean="0">
                <a:latin typeface="Comic Sans MS" panose="030F0702030302020204" pitchFamily="66" charset="0"/>
              </a:rPr>
              <a:t> and </a:t>
            </a:r>
            <a:r>
              <a:rPr lang="en-US" altLang="zh-CN" sz="2400" i="1" dirty="0" smtClean="0">
                <a:solidFill>
                  <a:srgbClr val="0000FF"/>
                </a:solidFill>
                <a:latin typeface="Comic Sans MS" panose="030F0702030302020204" pitchFamily="66" charset="0"/>
              </a:rPr>
              <a:t>requested word  first</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Early restart</a:t>
            </a:r>
            <a:r>
              <a:rPr lang="en-US" altLang="zh-CN" sz="2400" dirty="0" smtClean="0">
                <a:latin typeface="Comic Sans MS" panose="030F0702030302020204" pitchFamily="66" charset="0"/>
              </a:rPr>
              <a:t>—As soon as the requested word of the block arrives, send it to the CPU and let the CPU continue execution</a:t>
            </a:r>
          </a:p>
          <a:p>
            <a:pPr marL="457200" indent="-457200" eaLnBrk="1" hangingPunct="1">
              <a:lnSpc>
                <a:spcPct val="90000"/>
              </a:lnSpc>
            </a:pPr>
            <a:r>
              <a:rPr lang="en-US" altLang="zh-CN" dirty="0" smtClean="0">
                <a:latin typeface="Comic Sans MS" panose="030F0702030302020204" pitchFamily="66" charset="0"/>
              </a:rPr>
              <a:t>Generally </a:t>
            </a:r>
            <a:r>
              <a:rPr lang="en-US" altLang="zh-CN" dirty="0" smtClean="0">
                <a:solidFill>
                  <a:srgbClr val="0000FF"/>
                </a:solidFill>
                <a:latin typeface="Comic Sans MS" panose="030F0702030302020204" pitchFamily="66" charset="0"/>
              </a:rPr>
              <a:t>useful only in large blocks</a:t>
            </a:r>
            <a:r>
              <a:rPr lang="en-US" altLang="zh-CN" dirty="0" smtClean="0">
                <a:latin typeface="Comic Sans MS" panose="030F0702030302020204" pitchFamily="66" charset="0"/>
              </a:rPr>
              <a:t>, </a:t>
            </a:r>
          </a:p>
          <a:p>
            <a:pPr marL="457200" indent="-457200" eaLnBrk="1" hangingPunct="1">
              <a:lnSpc>
                <a:spcPct val="90000"/>
              </a:lnSpc>
            </a:pPr>
            <a:r>
              <a:rPr lang="en-US" altLang="zh-CN" dirty="0" smtClean="0">
                <a:latin typeface="Comic Sans MS" panose="030F0702030302020204" pitchFamily="66" charset="0"/>
              </a:rPr>
              <a:t>Spatial locality =&gt; </a:t>
            </a:r>
            <a:r>
              <a:rPr lang="en-US" altLang="zh-CN" sz="2400" dirty="0" smtClean="0">
                <a:latin typeface="Comic Sans MS" panose="030F0702030302020204" pitchFamily="66" charset="0"/>
              </a:rPr>
              <a:t>tend to want next sequential word, so not clear if benefit by early restart</a:t>
            </a:r>
            <a:endParaRPr lang="en-US" altLang="zh-CN" sz="2400" dirty="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36179980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1331913" y="152400"/>
            <a:ext cx="7812087" cy="828328"/>
          </a:xfrm>
          <a:noFill/>
        </p:spPr>
        <p:txBody>
          <a:bodyPr lIns="90488" tIns="44450" rIns="90488" bIns="44450"/>
          <a:lstStyle/>
          <a:p>
            <a:pPr eaLnBrk="1" hangingPunct="1"/>
            <a:r>
              <a:rPr lang="en-US" altLang="zh-CN" sz="3900" dirty="0" smtClean="0"/>
              <a:t>Example:</a:t>
            </a:r>
            <a:r>
              <a:rPr lang="en-US" altLang="zh-CN" dirty="0" smtClean="0"/>
              <a:t> Critical Word First</a:t>
            </a:r>
          </a:p>
        </p:txBody>
      </p:sp>
      <p:sp>
        <p:nvSpPr>
          <p:cNvPr id="28675" name="Rectangle 3"/>
          <p:cNvSpPr>
            <a:spLocks noGrp="1" noRot="1" noChangeArrowheads="1"/>
          </p:cNvSpPr>
          <p:nvPr>
            <p:ph idx="1"/>
          </p:nvPr>
        </p:nvSpPr>
        <p:spPr>
          <a:xfrm>
            <a:off x="152400" y="1341438"/>
            <a:ext cx="8991600" cy="2819400"/>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3400" smtClean="0">
                <a:solidFill>
                  <a:srgbClr val="0000FF"/>
                </a:solidFill>
                <a:latin typeface="Comic Sans MS" panose="030F0702030302020204" pitchFamily="66" charset="0"/>
              </a:rPr>
              <a:t>Assume:</a:t>
            </a:r>
            <a:r>
              <a:rPr lang="en-US" altLang="zh-CN" sz="3400" smtClean="0">
                <a:solidFill>
                  <a:schemeClr val="hlink"/>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3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cache block</a:t>
            </a:r>
            <a:r>
              <a:rPr lang="zh-CN" altLang="en-US" sz="2400" smtClean="0">
                <a:latin typeface="Comic Sans MS" panose="030F0702030302020204" pitchFamily="66" charset="0"/>
              </a:rPr>
              <a:t>＝</a:t>
            </a:r>
            <a:r>
              <a:rPr lang="en-US" altLang="zh-CN" sz="2400" smtClean="0">
                <a:latin typeface="Comic Sans MS" panose="030F0702030302020204" pitchFamily="66" charset="0"/>
              </a:rPr>
              <a:t>64-byte </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L2: take 11 CLK to get the critical 8 bytes,(AMD Athlon)</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and then 2 CLK per 8 byte to fetch the rest of the</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block</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There will be no other accesses to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Calculate the average miss penalty for critical word first.</a:t>
            </a:r>
          </a:p>
          <a:p>
            <a:pPr marL="457200" indent="-457200" eaLnBrk="1" hangingPunct="1">
              <a:lnSpc>
                <a:spcPct val="90000"/>
              </a:lnSpc>
              <a:spcBef>
                <a:spcPct val="0"/>
              </a:spcBef>
              <a:buFont typeface="Wingdings" panose="05000000000000000000" pitchFamily="2" charset="2"/>
              <a:buNone/>
            </a:pPr>
            <a:r>
              <a:rPr lang="en-US" altLang="zh-CN" smtClean="0">
                <a:solidFill>
                  <a:schemeClr val="hlink"/>
                </a:solidFill>
                <a:latin typeface="Comic Sans MS" panose="030F0702030302020204" pitchFamily="66" charset="0"/>
              </a:rPr>
              <a:t>	</a:t>
            </a:r>
            <a:r>
              <a:rPr lang="en-US" altLang="zh-CN" sz="2400" smtClean="0">
                <a:latin typeface="Comic Sans MS" panose="030F0702030302020204" pitchFamily="66" charset="0"/>
              </a:rPr>
              <a:t>Then assuming the following instructions read data sequentially 8 bytes at a time from the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Compare the times with and without critical word first.</a:t>
            </a:r>
          </a:p>
        </p:txBody>
      </p:sp>
    </p:spTree>
    <p:extLst>
      <p:ext uri="{BB962C8B-B14F-4D97-AF65-F5344CB8AC3E}">
        <p14:creationId xmlns:p14="http://schemas.microsoft.com/office/powerpoint/2010/main" val="24417418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1" dur="500"/>
                                        <p:tgtEl>
                                          <p:spTgt spid="286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5" dur="500"/>
                                        <p:tgtEl>
                                          <p:spTgt spid="28675">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9"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1331640" y="0"/>
            <a:ext cx="7812360" cy="1052736"/>
          </a:xfrm>
        </p:spPr>
        <p:txBody>
          <a:bodyPr/>
          <a:lstStyle/>
          <a:p>
            <a:pPr eaLnBrk="1" hangingPunct="1"/>
            <a:r>
              <a:rPr lang="en-US" altLang="zh-CN" sz="2800" dirty="0" smtClean="0"/>
              <a:t>4</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0000FF"/>
                </a:solidFill>
              </a:rPr>
              <a:t>Merging write Buffer</a:t>
            </a:r>
          </a:p>
        </p:txBody>
      </p:sp>
      <p:sp>
        <p:nvSpPr>
          <p:cNvPr id="134147" name="Rectangle 3"/>
          <p:cNvSpPr>
            <a:spLocks noGrp="1" noRot="1" noChangeArrowheads="1"/>
          </p:cNvSpPr>
          <p:nvPr>
            <p:ph idx="1"/>
          </p:nvPr>
        </p:nvSpPr>
        <p:spPr>
          <a:xfrm>
            <a:off x="250825" y="1196975"/>
            <a:ext cx="8686800" cy="4953000"/>
          </a:xfrm>
        </p:spPr>
        <p:txBody>
          <a:bodyPr/>
          <a:lstStyle/>
          <a:p>
            <a:pPr marL="285750" indent="-285750" eaLnBrk="1" hangingPunct="1">
              <a:lnSpc>
                <a:spcPct val="90000"/>
              </a:lnSpc>
            </a:pPr>
            <a:r>
              <a:rPr lang="en-US" altLang="zh-CN" smtClean="0">
                <a:latin typeface="Comic Sans MS" panose="030F0702030302020204" pitchFamily="66" charset="0"/>
              </a:rPr>
              <a:t>One word writes replaces with multiword writes, and it improves buffers’s efficiency.</a:t>
            </a:r>
          </a:p>
          <a:p>
            <a:pPr marL="285750" indent="-285750" eaLnBrk="1" hangingPunct="1">
              <a:lnSpc>
                <a:spcPct val="90000"/>
              </a:lnSpc>
            </a:pPr>
            <a:endParaRPr lang="en-US" altLang="zh-CN" smtClean="0">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In write-through</a:t>
            </a:r>
            <a:r>
              <a:rPr lang="en-US" altLang="zh-CN" smtClean="0">
                <a:latin typeface="Comic Sans MS" panose="030F0702030302020204" pitchFamily="66" charset="0"/>
              </a:rPr>
              <a:t> ,When write misses if the buffer contains other modified blocks,the addresses can be checked to see if the address of this new data matches the address of a valid write buffer entry.If so,</a:t>
            </a:r>
            <a:r>
              <a:rPr lang="en-US" altLang="zh-CN" smtClean="0">
                <a:solidFill>
                  <a:srgbClr val="0000FF"/>
                </a:solidFill>
                <a:latin typeface="Comic Sans MS" panose="030F0702030302020204" pitchFamily="66" charset="0"/>
              </a:rPr>
              <a:t>the new data are combined with that entry.</a:t>
            </a:r>
          </a:p>
          <a:p>
            <a:pPr marL="285750" indent="-285750" eaLnBrk="1" hangingPunct="1">
              <a:lnSpc>
                <a:spcPct val="90000"/>
              </a:lnSpc>
            </a:pPr>
            <a:endParaRPr lang="en-US" altLang="zh-CN" smtClean="0">
              <a:solidFill>
                <a:schemeClr val="hlink"/>
              </a:solidFill>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The optimization also reduces stalls due to the write buffer being full.</a:t>
            </a:r>
          </a:p>
        </p:txBody>
      </p:sp>
    </p:spTree>
    <p:extLst>
      <p:ext uri="{BB962C8B-B14F-4D97-AF65-F5344CB8AC3E}">
        <p14:creationId xmlns:p14="http://schemas.microsoft.com/office/powerpoint/2010/main" val="2205106677"/>
      </p:ext>
    </p:extLst>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Merging Write Buffer</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400" dirty="0" smtClean="0"/>
              <a:t>When storing to a block that is already pending in the write buffer, update write buffer</a:t>
            </a:r>
          </a:p>
          <a:p>
            <a:pPr>
              <a:lnSpc>
                <a:spcPct val="90000"/>
              </a:lnSpc>
            </a:pPr>
            <a:r>
              <a:rPr lang="en-US" sz="2400" dirty="0" smtClean="0"/>
              <a:t>Reduces stalls due to full write buffer</a:t>
            </a:r>
          </a:p>
          <a:p>
            <a:pPr>
              <a:lnSpc>
                <a:spcPct val="90000"/>
              </a:lnSpc>
            </a:pPr>
            <a:r>
              <a:rPr lang="en-US" sz="2400" dirty="0" smtClean="0"/>
              <a:t>Do not apply to I/O addresses</a:t>
            </a:r>
          </a:p>
        </p:txBody>
      </p:sp>
      <p:sp>
        <p:nvSpPr>
          <p:cNvPr id="8" name="TextBox 7"/>
          <p:cNvSpPr txBox="1"/>
          <p:nvPr/>
        </p:nvSpPr>
        <p:spPr>
          <a:xfrm>
            <a:off x="5868144" y="3284984"/>
            <a:ext cx="2232248" cy="830997"/>
          </a:xfrm>
          <a:prstGeom prst="rect">
            <a:avLst/>
          </a:prstGeom>
          <a:noFill/>
        </p:spPr>
        <p:txBody>
          <a:bodyPr wrap="square" rtlCol="0">
            <a:spAutoFit/>
          </a:bodyPr>
          <a:lstStyle/>
          <a:p>
            <a:r>
              <a:rPr lang="en-US" sz="2400" dirty="0" smtClean="0">
                <a:solidFill>
                  <a:srgbClr val="003399"/>
                </a:solidFill>
                <a:latin typeface="+mn-lt"/>
              </a:rPr>
              <a:t>No write buffering</a:t>
            </a:r>
          </a:p>
        </p:txBody>
      </p:sp>
      <p:sp>
        <p:nvSpPr>
          <p:cNvPr id="9" name="TextBox 8"/>
          <p:cNvSpPr txBox="1"/>
          <p:nvPr/>
        </p:nvSpPr>
        <p:spPr>
          <a:xfrm>
            <a:off x="5868144" y="5055567"/>
            <a:ext cx="2232248" cy="461665"/>
          </a:xfrm>
          <a:prstGeom prst="rect">
            <a:avLst/>
          </a:prstGeom>
          <a:noFill/>
        </p:spPr>
        <p:txBody>
          <a:bodyPr wrap="square" rtlCol="0">
            <a:spAutoFit/>
          </a:bodyPr>
          <a:lstStyle/>
          <a:p>
            <a:r>
              <a:rPr lang="en-US" sz="2400" dirty="0" smtClean="0">
                <a:solidFill>
                  <a:srgbClr val="003399"/>
                </a:solidFill>
                <a:latin typeface="+mn-lt"/>
              </a:rPr>
              <a:t>Write buffering</a:t>
            </a:r>
          </a:p>
        </p:txBody>
      </p:sp>
      <p:pic>
        <p:nvPicPr>
          <p:cNvPr id="2" name="Picture 1"/>
          <p:cNvPicPr>
            <a:picLocks noChangeAspect="1"/>
          </p:cNvPicPr>
          <p:nvPr/>
        </p:nvPicPr>
        <p:blipFill>
          <a:blip r:embed="rId3"/>
          <a:stretch>
            <a:fillRect/>
          </a:stretch>
        </p:blipFill>
        <p:spPr>
          <a:xfrm>
            <a:off x="1171575" y="2780928"/>
            <a:ext cx="4268573" cy="3186484"/>
          </a:xfrm>
          <a:prstGeom prst="rect">
            <a:avLst/>
          </a:prstGeom>
        </p:spPr>
      </p:pic>
    </p:spTree>
    <p:extLst>
      <p:ext uri="{BB962C8B-B14F-4D97-AF65-F5344CB8AC3E}">
        <p14:creationId xmlns:p14="http://schemas.microsoft.com/office/powerpoint/2010/main" val="1733054922"/>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1403648" y="0"/>
            <a:ext cx="7740352" cy="1143000"/>
          </a:xfrm>
        </p:spPr>
        <p:txBody>
          <a:bodyPr/>
          <a:lstStyle/>
          <a:p>
            <a:pPr eaLnBrk="1" hangingPunct="1"/>
            <a:r>
              <a:rPr lang="en-US" altLang="zh-CN" sz="2800" dirty="0" smtClean="0"/>
              <a:t>5</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B2B2B2"/>
                </a:solidFill>
              </a:rPr>
              <a:t>Victim Caches</a:t>
            </a:r>
          </a:p>
        </p:txBody>
      </p:sp>
      <p:sp>
        <p:nvSpPr>
          <p:cNvPr id="136195" name="Rectangle 3"/>
          <p:cNvSpPr>
            <a:spLocks noGrp="1" noRot="1" noChangeArrowheads="1"/>
          </p:cNvSpPr>
          <p:nvPr>
            <p:ph idx="1"/>
          </p:nvPr>
        </p:nvSpPr>
        <p:spPr>
          <a:xfrm>
            <a:off x="285750" y="1285875"/>
            <a:ext cx="8534400" cy="4876800"/>
          </a:xfrm>
        </p:spPr>
        <p:txBody>
          <a:bodyPr/>
          <a:lstStyle/>
          <a:p>
            <a:pPr eaLnBrk="1" hangingPunct="1">
              <a:lnSpc>
                <a:spcPct val="90000"/>
              </a:lnSpc>
            </a:pPr>
            <a:r>
              <a:rPr lang="en-US" altLang="zh-CN" sz="2800" dirty="0" smtClean="0">
                <a:latin typeface="Comic Sans MS" panose="030F0702030302020204" pitchFamily="66" charset="0"/>
              </a:rPr>
              <a:t>A </a:t>
            </a:r>
            <a:r>
              <a:rPr lang="en-US" altLang="zh-CN" sz="2800" dirty="0" smtClean="0">
                <a:solidFill>
                  <a:srgbClr val="0000FF"/>
                </a:solidFill>
                <a:latin typeface="Comic Sans MS" panose="030F0702030302020204" pitchFamily="66" charset="0"/>
              </a:rPr>
              <a:t>victim cache</a:t>
            </a:r>
            <a:r>
              <a:rPr lang="en-US" altLang="zh-CN" sz="2800" dirty="0" smtClean="0">
                <a:latin typeface="Comic Sans MS" panose="030F0702030302020204" pitchFamily="66" charset="0"/>
              </a:rPr>
              <a:t> is a small (usually, but not necessarily) fully-associative cache that holds a few of the most recently replaced blocks or victims from the main cache. </a:t>
            </a:r>
          </a:p>
          <a:p>
            <a:pPr eaLnBrk="1" hangingPunct="1">
              <a:lnSpc>
                <a:spcPct val="90000"/>
              </a:lnSpc>
            </a:pPr>
            <a:r>
              <a:rPr lang="en-US" altLang="zh-CN" sz="2800" dirty="0" smtClean="0">
                <a:latin typeface="Comic Sans MS" panose="030F0702030302020204" pitchFamily="66" charset="0"/>
              </a:rPr>
              <a:t>This cache is checked on a miss data before going to next lower-level memory(main memory).</a:t>
            </a:r>
          </a:p>
          <a:p>
            <a:pPr lvl="1" eaLnBrk="1" hangingPunct="1">
              <a:lnSpc>
                <a:spcPct val="90000"/>
              </a:lnSpc>
            </a:pPr>
            <a:r>
              <a:rPr lang="en-US" altLang="zh-CN" sz="2400" dirty="0" smtClean="0">
                <a:latin typeface="Comic Sans MS" panose="030F0702030302020204" pitchFamily="66" charset="0"/>
              </a:rPr>
              <a:t>to see if they have the desired item</a:t>
            </a:r>
          </a:p>
          <a:p>
            <a:pPr lvl="1" eaLnBrk="1" hangingPunct="1">
              <a:lnSpc>
                <a:spcPct val="90000"/>
              </a:lnSpc>
            </a:pPr>
            <a:r>
              <a:rPr lang="en-US" altLang="zh-CN" sz="2400" dirty="0" smtClean="0">
                <a:latin typeface="Comic Sans MS" panose="030F0702030302020204" pitchFamily="66" charset="0"/>
              </a:rPr>
              <a:t>If found, the victim block and the cache block are swapped. </a:t>
            </a:r>
          </a:p>
          <a:p>
            <a:pPr lvl="1" eaLnBrk="1" hangingPunct="1">
              <a:lnSpc>
                <a:spcPct val="90000"/>
              </a:lnSpc>
            </a:pPr>
            <a:r>
              <a:rPr lang="en-US" altLang="zh-CN" sz="2400" dirty="0" smtClean="0">
                <a:latin typeface="Comic Sans MS" panose="030F0702030302020204" pitchFamily="66" charset="0"/>
              </a:rPr>
              <a:t>The AMD Athlon has a victim caches (write buffer for write back blocks ) with 8 entries. </a:t>
            </a:r>
          </a:p>
        </p:txBody>
      </p:sp>
    </p:spTree>
    <p:extLst>
      <p:ext uri="{BB962C8B-B14F-4D97-AF65-F5344CB8AC3E}">
        <p14:creationId xmlns:p14="http://schemas.microsoft.com/office/powerpoint/2010/main" val="3554645449"/>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en-US" altLang="zh-CN" smtClean="0"/>
              <a:t>The Victim Cache</a:t>
            </a:r>
          </a:p>
        </p:txBody>
      </p:sp>
      <p:graphicFrame>
        <p:nvGraphicFramePr>
          <p:cNvPr id="34819" name="Object 2"/>
          <p:cNvGraphicFramePr>
            <a:graphicFrameLocks noChangeAspect="1"/>
          </p:cNvGraphicFramePr>
          <p:nvPr/>
        </p:nvGraphicFramePr>
        <p:xfrm>
          <a:off x="1042988" y="1125538"/>
          <a:ext cx="6705600" cy="4732337"/>
        </p:xfrm>
        <a:graphic>
          <a:graphicData uri="http://schemas.openxmlformats.org/presentationml/2006/ole">
            <mc:AlternateContent xmlns:mc="http://schemas.openxmlformats.org/markup-compatibility/2006">
              <mc:Choice xmlns:v="urn:schemas-microsoft-com:vml" Requires="v">
                <p:oleObj spid="_x0000_s180235" name="位图图像" r:id="rId3" imgW="3977985" imgH="3223539" progId="Paint.Picture">
                  <p:embed/>
                </p:oleObj>
              </mc:Choice>
              <mc:Fallback>
                <p:oleObj name="位图图像" r:id="rId3" imgW="3977985" imgH="32235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6705600" cy="4732337"/>
                      </a:xfrm>
                      <a:prstGeom prst="rect">
                        <a:avLst/>
                      </a:prstGeom>
                      <a:noFill/>
                      <a:ln w="19050">
                        <a:solidFill>
                          <a:schemeClr val="hlink"/>
                        </a:solidFill>
                        <a:miter lim="800000"/>
                        <a:headEnd/>
                        <a:tailEnd/>
                      </a:ln>
                      <a:effectLst>
                        <a:outerShdw dist="107763" dir="8100000" algn="ctr" rotWithShape="0">
                          <a:srgbClr val="808080"/>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Tree>
    <p:extLst>
      <p:ext uri="{BB962C8B-B14F-4D97-AF65-F5344CB8AC3E}">
        <p14:creationId xmlns:p14="http://schemas.microsoft.com/office/powerpoint/2010/main" val="180817633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vertic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a:xfrm>
            <a:off x="1259632" y="0"/>
            <a:ext cx="7633543" cy="806450"/>
          </a:xfrm>
          <a:noFill/>
        </p:spPr>
        <p:txBody>
          <a:bodyPr lIns="90488" tIns="44450" rIns="90488" bIns="44450"/>
          <a:lstStyle/>
          <a:p>
            <a:pPr eaLnBrk="1" hangingPunct="1"/>
            <a:r>
              <a:rPr lang="en-US" altLang="zh-CN" dirty="0" smtClean="0"/>
              <a:t>How to combine victim Cache ?</a:t>
            </a:r>
          </a:p>
        </p:txBody>
      </p:sp>
      <p:sp>
        <p:nvSpPr>
          <p:cNvPr id="138243" name="Rectangle 3"/>
          <p:cNvSpPr>
            <a:spLocks noGrp="1" noRot="1" noChangeArrowheads="1"/>
          </p:cNvSpPr>
          <p:nvPr>
            <p:ph idx="1"/>
          </p:nvPr>
        </p:nvSpPr>
        <p:spPr>
          <a:xfrm>
            <a:off x="323850" y="981075"/>
            <a:ext cx="4267200" cy="47244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t>
            </a:r>
            <a:br>
              <a:rPr lang="en-US" altLang="zh-CN" sz="2400" smtClean="0">
                <a:solidFill>
                  <a:srgbClr val="0000FF"/>
                </a:solidFill>
                <a:latin typeface="Comic Sans MS" panose="030F0702030302020204" pitchFamily="66" charset="0"/>
              </a:rPr>
            </a:br>
            <a:r>
              <a:rPr lang="en-US" altLang="zh-CN" sz="2400" smtClean="0">
                <a:solidFill>
                  <a:srgbClr val="0000FF"/>
                </a:solidFill>
                <a:latin typeface="Comic Sans MS" panose="030F0702030302020204" pitchFamily="66" charset="0"/>
              </a:rPr>
              <a:t>yet still avoid conflict misses?</a:t>
            </a:r>
            <a:r>
              <a:rPr lang="en-US" altLang="zh-CN" sz="2400" smtClean="0">
                <a:solidFill>
                  <a:schemeClr val="hlink"/>
                </a:solidFill>
                <a:latin typeface="Comic Sans MS" panose="030F0702030302020204" pitchFamily="66" charset="0"/>
              </a:rPr>
              <a:t> </a:t>
            </a:r>
            <a:endParaRPr lang="en-US" altLang="zh-CN" sz="2400"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Add buffer to place data discarded from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Jouppi [1990]: 4-entry victim cache removed 20% to 95% of conflicts for a 4 KB direct mapped data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Alpha, HP machines</a:t>
            </a:r>
          </a:p>
        </p:txBody>
      </p:sp>
      <p:grpSp>
        <p:nvGrpSpPr>
          <p:cNvPr id="138244" name="Group 4"/>
          <p:cNvGrpSpPr>
            <a:grpSpLocks/>
          </p:cNvGrpSpPr>
          <p:nvPr/>
        </p:nvGrpSpPr>
        <p:grpSpPr bwMode="auto">
          <a:xfrm>
            <a:off x="4500563" y="1341438"/>
            <a:ext cx="4495800" cy="4554537"/>
            <a:chOff x="2628" y="1019"/>
            <a:chExt cx="2832" cy="2869"/>
          </a:xfrm>
        </p:grpSpPr>
        <p:sp>
          <p:nvSpPr>
            <p:cNvPr id="138245" name="Rectangle 5"/>
            <p:cNvSpPr>
              <a:spLocks noChangeArrowheads="1"/>
            </p:cNvSpPr>
            <p:nvPr/>
          </p:nvSpPr>
          <p:spPr bwMode="auto">
            <a:xfrm>
              <a:off x="3997" y="3573"/>
              <a:ext cx="90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To Next Lower Level In</a:t>
              </a:r>
              <a:endParaRPr kumimoji="0" lang="en-US" altLang="zh-CN" sz="1800">
                <a:latin typeface="Comic Sans MS" panose="030F0702030302020204" pitchFamily="66" charset="0"/>
              </a:endParaRPr>
            </a:p>
          </p:txBody>
        </p:sp>
        <p:sp>
          <p:nvSpPr>
            <p:cNvPr id="138246" name="Rectangle 6"/>
            <p:cNvSpPr>
              <a:spLocks noChangeArrowheads="1"/>
            </p:cNvSpPr>
            <p:nvPr/>
          </p:nvSpPr>
          <p:spPr bwMode="auto">
            <a:xfrm>
              <a:off x="4262" y="3675"/>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Hierarchy</a:t>
              </a:r>
              <a:endParaRPr kumimoji="0" lang="en-US" altLang="zh-CN" sz="1800">
                <a:latin typeface="Comic Sans MS" panose="030F0702030302020204" pitchFamily="66" charset="0"/>
              </a:endParaRPr>
            </a:p>
          </p:txBody>
        </p:sp>
        <p:sp>
          <p:nvSpPr>
            <p:cNvPr id="138247" name="Rectangle 7"/>
            <p:cNvSpPr>
              <a:spLocks noChangeArrowheads="1"/>
            </p:cNvSpPr>
            <p:nvPr/>
          </p:nvSpPr>
          <p:spPr bwMode="auto">
            <a:xfrm>
              <a:off x="3619" y="1019"/>
              <a:ext cx="1841"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48" name="Rectangle 8"/>
            <p:cNvSpPr>
              <a:spLocks noChangeArrowheads="1"/>
            </p:cNvSpPr>
            <p:nvPr/>
          </p:nvSpPr>
          <p:spPr bwMode="auto">
            <a:xfrm>
              <a:off x="4133" y="1396"/>
              <a:ext cx="4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100">
                  <a:solidFill>
                    <a:srgbClr val="000000"/>
                  </a:solidFill>
                </a:rPr>
                <a:t>DATA</a:t>
              </a:r>
              <a:endParaRPr kumimoji="0" lang="en-US" altLang="zh-CN" sz="1800">
                <a:latin typeface="Comic Sans MS" panose="030F0702030302020204" pitchFamily="66" charset="0"/>
              </a:endParaRPr>
            </a:p>
          </p:txBody>
        </p:sp>
        <p:sp>
          <p:nvSpPr>
            <p:cNvPr id="138249" name="Rectangle 9"/>
            <p:cNvSpPr>
              <a:spLocks noChangeArrowheads="1"/>
            </p:cNvSpPr>
            <p:nvPr/>
          </p:nvSpPr>
          <p:spPr bwMode="auto">
            <a:xfrm>
              <a:off x="3237" y="1019"/>
              <a:ext cx="382"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0" name="Rectangle 10"/>
            <p:cNvSpPr>
              <a:spLocks noChangeArrowheads="1"/>
            </p:cNvSpPr>
            <p:nvPr/>
          </p:nvSpPr>
          <p:spPr bwMode="auto">
            <a:xfrm>
              <a:off x="3282" y="1421"/>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TAGS</a:t>
              </a:r>
              <a:endParaRPr kumimoji="0" lang="en-US" altLang="zh-CN" sz="1800">
                <a:latin typeface="Comic Sans MS" panose="030F0702030302020204" pitchFamily="66" charset="0"/>
              </a:endParaRPr>
            </a:p>
          </p:txBody>
        </p:sp>
        <p:sp>
          <p:nvSpPr>
            <p:cNvPr id="138251" name="Line 11"/>
            <p:cNvSpPr>
              <a:spLocks noChangeShapeType="1"/>
            </p:cNvSpPr>
            <p:nvPr/>
          </p:nvSpPr>
          <p:spPr bwMode="auto">
            <a:xfrm>
              <a:off x="2918" y="1019"/>
              <a:ext cx="1" cy="1289"/>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2" name="Rectangle 12"/>
            <p:cNvSpPr>
              <a:spLocks noChangeArrowheads="1"/>
            </p:cNvSpPr>
            <p:nvPr/>
          </p:nvSpPr>
          <p:spPr bwMode="auto">
            <a:xfrm>
              <a:off x="3520" y="242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3" name="Rectangle 13"/>
            <p:cNvSpPr>
              <a:spLocks noChangeArrowheads="1"/>
            </p:cNvSpPr>
            <p:nvPr/>
          </p:nvSpPr>
          <p:spPr bwMode="auto">
            <a:xfrm>
              <a:off x="3588" y="2479"/>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4" name="Rectangle 14"/>
            <p:cNvSpPr>
              <a:spLocks noChangeArrowheads="1"/>
            </p:cNvSpPr>
            <p:nvPr/>
          </p:nvSpPr>
          <p:spPr bwMode="auto">
            <a:xfrm>
              <a:off x="2628" y="242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5" name="Rectangle 15"/>
            <p:cNvSpPr>
              <a:spLocks noChangeArrowheads="1"/>
            </p:cNvSpPr>
            <p:nvPr/>
          </p:nvSpPr>
          <p:spPr bwMode="auto">
            <a:xfrm>
              <a:off x="2685" y="250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56" name="Rectangle 16"/>
            <p:cNvSpPr>
              <a:spLocks noChangeArrowheads="1"/>
            </p:cNvSpPr>
            <p:nvPr/>
          </p:nvSpPr>
          <p:spPr bwMode="auto">
            <a:xfrm>
              <a:off x="3520" y="268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7" name="Rectangle 17"/>
            <p:cNvSpPr>
              <a:spLocks noChangeArrowheads="1"/>
            </p:cNvSpPr>
            <p:nvPr/>
          </p:nvSpPr>
          <p:spPr bwMode="auto">
            <a:xfrm>
              <a:off x="3588" y="273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8" name="Rectangle 18"/>
            <p:cNvSpPr>
              <a:spLocks noChangeArrowheads="1"/>
            </p:cNvSpPr>
            <p:nvPr/>
          </p:nvSpPr>
          <p:spPr bwMode="auto">
            <a:xfrm>
              <a:off x="2628" y="268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9" name="Rectangle 19"/>
            <p:cNvSpPr>
              <a:spLocks noChangeArrowheads="1"/>
            </p:cNvSpPr>
            <p:nvPr/>
          </p:nvSpPr>
          <p:spPr bwMode="auto">
            <a:xfrm>
              <a:off x="2685" y="276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0" name="Rectangle 20"/>
            <p:cNvSpPr>
              <a:spLocks noChangeArrowheads="1"/>
            </p:cNvSpPr>
            <p:nvPr/>
          </p:nvSpPr>
          <p:spPr bwMode="auto">
            <a:xfrm>
              <a:off x="3520" y="293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1" name="Rectangle 21"/>
            <p:cNvSpPr>
              <a:spLocks noChangeArrowheads="1"/>
            </p:cNvSpPr>
            <p:nvPr/>
          </p:nvSpPr>
          <p:spPr bwMode="auto">
            <a:xfrm>
              <a:off x="3588" y="2990"/>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2" name="Rectangle 22"/>
            <p:cNvSpPr>
              <a:spLocks noChangeArrowheads="1"/>
            </p:cNvSpPr>
            <p:nvPr/>
          </p:nvSpPr>
          <p:spPr bwMode="auto">
            <a:xfrm>
              <a:off x="2628" y="293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3" name="Rectangle 23"/>
            <p:cNvSpPr>
              <a:spLocks noChangeArrowheads="1"/>
            </p:cNvSpPr>
            <p:nvPr/>
          </p:nvSpPr>
          <p:spPr bwMode="auto">
            <a:xfrm>
              <a:off x="2685" y="301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4" name="Rectangle 24"/>
            <p:cNvSpPr>
              <a:spLocks noChangeArrowheads="1"/>
            </p:cNvSpPr>
            <p:nvPr/>
          </p:nvSpPr>
          <p:spPr bwMode="auto">
            <a:xfrm>
              <a:off x="3520" y="319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5" name="Rectangle 25"/>
            <p:cNvSpPr>
              <a:spLocks noChangeArrowheads="1"/>
            </p:cNvSpPr>
            <p:nvPr/>
          </p:nvSpPr>
          <p:spPr bwMode="auto">
            <a:xfrm>
              <a:off x="3588" y="324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6" name="Rectangle 26"/>
            <p:cNvSpPr>
              <a:spLocks noChangeArrowheads="1"/>
            </p:cNvSpPr>
            <p:nvPr/>
          </p:nvSpPr>
          <p:spPr bwMode="auto">
            <a:xfrm>
              <a:off x="2628" y="319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7" name="Rectangle 27"/>
            <p:cNvSpPr>
              <a:spLocks noChangeArrowheads="1"/>
            </p:cNvSpPr>
            <p:nvPr/>
          </p:nvSpPr>
          <p:spPr bwMode="auto">
            <a:xfrm>
              <a:off x="2685" y="327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8" name="Freeform 28"/>
            <p:cNvSpPr>
              <a:spLocks/>
            </p:cNvSpPr>
            <p:nvPr/>
          </p:nvSpPr>
          <p:spPr bwMode="auto">
            <a:xfrm>
              <a:off x="2868" y="2304"/>
              <a:ext cx="83" cy="125"/>
            </a:xfrm>
            <a:custGeom>
              <a:avLst/>
              <a:gdLst>
                <a:gd name="T0" fmla="*/ 83 w 83"/>
                <a:gd name="T1" fmla="*/ 0 h 125"/>
                <a:gd name="T2" fmla="*/ 41 w 83"/>
                <a:gd name="T3" fmla="*/ 125 h 125"/>
                <a:gd name="T4" fmla="*/ 0 w 83"/>
                <a:gd name="T5" fmla="*/ 0 h 125"/>
                <a:gd name="T6" fmla="*/ 83 w 83"/>
                <a:gd name="T7" fmla="*/ 0 h 125"/>
                <a:gd name="T8" fmla="*/ 0 60000 65536"/>
                <a:gd name="T9" fmla="*/ 0 60000 65536"/>
                <a:gd name="T10" fmla="*/ 0 60000 65536"/>
                <a:gd name="T11" fmla="*/ 0 60000 65536"/>
                <a:gd name="T12" fmla="*/ 0 w 83"/>
                <a:gd name="T13" fmla="*/ 0 h 125"/>
                <a:gd name="T14" fmla="*/ 83 w 83"/>
                <a:gd name="T15" fmla="*/ 125 h 125"/>
              </a:gdLst>
              <a:ahLst/>
              <a:cxnLst>
                <a:cxn ang="T8">
                  <a:pos x="T0" y="T1"/>
                </a:cxn>
                <a:cxn ang="T9">
                  <a:pos x="T2" y="T3"/>
                </a:cxn>
                <a:cxn ang="T10">
                  <a:pos x="T4" y="T5"/>
                </a:cxn>
                <a:cxn ang="T11">
                  <a:pos x="T6" y="T7"/>
                </a:cxn>
              </a:cxnLst>
              <a:rect l="T12" t="T13" r="T14" b="T15"/>
              <a:pathLst>
                <a:path w="83" h="125">
                  <a:moveTo>
                    <a:pt x="83" y="0"/>
                  </a:moveTo>
                  <a:lnTo>
                    <a:pt x="41" y="12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9" name="Line 29"/>
            <p:cNvSpPr>
              <a:spLocks noChangeShapeType="1"/>
            </p:cNvSpPr>
            <p:nvPr/>
          </p:nvSpPr>
          <p:spPr bwMode="auto">
            <a:xfrm>
              <a:off x="2918" y="1529"/>
              <a:ext cx="204" cy="1"/>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0" name="Freeform 30"/>
            <p:cNvSpPr>
              <a:spLocks/>
            </p:cNvSpPr>
            <p:nvPr/>
          </p:nvSpPr>
          <p:spPr bwMode="auto">
            <a:xfrm>
              <a:off x="3112" y="1487"/>
              <a:ext cx="125" cy="84"/>
            </a:xfrm>
            <a:custGeom>
              <a:avLst/>
              <a:gdLst>
                <a:gd name="T0" fmla="*/ 0 w 125"/>
                <a:gd name="T1" fmla="*/ 0 h 84"/>
                <a:gd name="T2" fmla="*/ 125 w 125"/>
                <a:gd name="T3" fmla="*/ 42 h 84"/>
                <a:gd name="T4" fmla="*/ 0 w 125"/>
                <a:gd name="T5" fmla="*/ 84 h 84"/>
                <a:gd name="T6" fmla="*/ 0 w 125"/>
                <a:gd name="T7" fmla="*/ 0 h 84"/>
                <a:gd name="T8" fmla="*/ 0 60000 65536"/>
                <a:gd name="T9" fmla="*/ 0 60000 65536"/>
                <a:gd name="T10" fmla="*/ 0 60000 65536"/>
                <a:gd name="T11" fmla="*/ 0 60000 65536"/>
                <a:gd name="T12" fmla="*/ 0 w 125"/>
                <a:gd name="T13" fmla="*/ 0 h 84"/>
                <a:gd name="T14" fmla="*/ 125 w 125"/>
                <a:gd name="T15" fmla="*/ 84 h 84"/>
              </a:gdLst>
              <a:ahLst/>
              <a:cxnLst>
                <a:cxn ang="T8">
                  <a:pos x="T0" y="T1"/>
                </a:cxn>
                <a:cxn ang="T9">
                  <a:pos x="T2" y="T3"/>
                </a:cxn>
                <a:cxn ang="T10">
                  <a:pos x="T4" y="T5"/>
                </a:cxn>
                <a:cxn ang="T11">
                  <a:pos x="T6" y="T7"/>
                </a:cxn>
              </a:cxnLst>
              <a:rect l="T12" t="T13" r="T14" b="T15"/>
              <a:pathLst>
                <a:path w="125" h="84">
                  <a:moveTo>
                    <a:pt x="0" y="0"/>
                  </a:moveTo>
                  <a:lnTo>
                    <a:pt x="125"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1" name="AutoShape 31"/>
            <p:cNvSpPr>
              <a:spLocks noChangeArrowheads="1"/>
            </p:cNvSpPr>
            <p:nvPr/>
          </p:nvSpPr>
          <p:spPr bwMode="auto">
            <a:xfrm>
              <a:off x="3732" y="1968"/>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2" name="AutoShape 32"/>
            <p:cNvSpPr>
              <a:spLocks noChangeArrowheads="1"/>
            </p:cNvSpPr>
            <p:nvPr/>
          </p:nvSpPr>
          <p:spPr bwMode="auto">
            <a:xfrm>
              <a:off x="3732" y="3456"/>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3" name="AutoShape 33"/>
            <p:cNvSpPr>
              <a:spLocks noChangeArrowheads="1"/>
            </p:cNvSpPr>
            <p:nvPr/>
          </p:nvSpPr>
          <p:spPr bwMode="auto">
            <a:xfrm>
              <a:off x="4980" y="1968"/>
              <a:ext cx="192" cy="1776"/>
            </a:xfrm>
            <a:prstGeom prst="upArrow">
              <a:avLst>
                <a:gd name="adj1" fmla="val 50000"/>
                <a:gd name="adj2" fmla="val 11301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Tree>
    <p:extLst>
      <p:ext uri="{BB962C8B-B14F-4D97-AF65-F5344CB8AC3E}">
        <p14:creationId xmlns:p14="http://schemas.microsoft.com/office/powerpoint/2010/main" val="3768401260"/>
      </p:ext>
    </p:extLst>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505272325"/>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547664" y="0"/>
            <a:ext cx="7596336" cy="1125538"/>
          </a:xfrm>
          <a:noFill/>
        </p:spPr>
        <p:txBody>
          <a:bodyPr lIns="90488" tIns="44450" rIns="90488" bIns="44450"/>
          <a:lstStyle/>
          <a:p>
            <a:pPr eaLnBrk="1" hangingPunct="1"/>
            <a:r>
              <a:rPr lang="en-US" altLang="zh-CN" dirty="0" smtClean="0"/>
              <a:t>  </a:t>
            </a:r>
            <a:r>
              <a:rPr lang="en-US" altLang="zh-CN" sz="3600" dirty="0" smtClean="0"/>
              <a:t>Where misses come from?</a:t>
            </a:r>
          </a:p>
        </p:txBody>
      </p:sp>
      <p:sp>
        <p:nvSpPr>
          <p:cNvPr id="24579" name="Rectangle 3"/>
          <p:cNvSpPr>
            <a:spLocks noGrp="1" noRot="1" noChangeArrowheads="1"/>
          </p:cNvSpPr>
          <p:nvPr>
            <p:ph idx="1"/>
          </p:nvPr>
        </p:nvSpPr>
        <p:spPr>
          <a:xfrm>
            <a:off x="152400" y="1052513"/>
            <a:ext cx="8991600" cy="5334000"/>
          </a:xfrm>
        </p:spPr>
        <p:txBody>
          <a:bodyPr lIns="90488" tIns="44450" rIns="90488" bIns="44450"/>
          <a:lstStyle/>
          <a:p>
            <a:pPr marL="285750" indent="-285750" eaLnBrk="1" hangingPunct="1">
              <a:lnSpc>
                <a:spcPct val="90000"/>
              </a:lnSpc>
            </a:pPr>
            <a:r>
              <a:rPr lang="en-US" altLang="zh-CN" sz="2000" dirty="0" smtClean="0">
                <a:latin typeface="Comic Sans MS" panose="030F0702030302020204" pitchFamily="66" charset="0"/>
              </a:rPr>
              <a:t>Classifying Misses: 3 Cs</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Compulsory</a:t>
            </a:r>
            <a:r>
              <a:rPr lang="en-US" altLang="zh-CN" sz="1800" dirty="0" smtClean="0">
                <a:latin typeface="Comic Sans MS" panose="030F0702030302020204" pitchFamily="66" charset="0"/>
              </a:rPr>
              <a:t>—The first access to a block is not in the cache, so the block must be brought into the cache. Also called </a:t>
            </a:r>
            <a:r>
              <a:rPr lang="en-US" altLang="zh-CN" sz="1800" i="1" dirty="0" smtClean="0">
                <a:solidFill>
                  <a:srgbClr val="0000FF"/>
                </a:solidFill>
                <a:latin typeface="Comic Sans MS" panose="030F0702030302020204" pitchFamily="66" charset="0"/>
              </a:rPr>
              <a:t>cold start misses</a:t>
            </a:r>
            <a:r>
              <a:rPr lang="en-US" altLang="zh-CN" sz="1800" dirty="0" smtClean="0">
                <a:latin typeface="Comic Sans MS" panose="030F0702030302020204" pitchFamily="66" charset="0"/>
              </a:rPr>
              <a:t> or </a:t>
            </a:r>
            <a:r>
              <a:rPr lang="en-US" altLang="zh-CN" sz="1800" i="1" dirty="0" smtClean="0">
                <a:solidFill>
                  <a:srgbClr val="0000FF"/>
                </a:solidFill>
                <a:latin typeface="Comic Sans MS" panose="030F0702030302020204" pitchFamily="66" charset="0"/>
              </a:rPr>
              <a:t>first reference misses</a:t>
            </a:r>
            <a:r>
              <a:rPr lang="en-US" altLang="zh-CN" sz="1800" dirty="0" smtClean="0">
                <a:solidFill>
                  <a:srgbClr val="0000FF"/>
                </a:solidFill>
                <a:latin typeface="Comic Sans MS" panose="030F0702030302020204" pitchFamily="66" charset="0"/>
              </a:rPr>
              <a:t>.</a:t>
            </a:r>
            <a:br>
              <a:rPr lang="en-US" altLang="zh-CN" sz="1800" dirty="0" smtClean="0">
                <a:solidFill>
                  <a:srgbClr val="0000FF"/>
                </a:solidFill>
                <a:latin typeface="Comic Sans MS" panose="030F0702030302020204" pitchFamily="66" charset="0"/>
              </a:rPr>
            </a:br>
            <a:r>
              <a:rPr lang="en-US" altLang="zh-CN" sz="1800" i="1" dirty="0" smtClean="0">
                <a:solidFill>
                  <a:schemeClr val="hlink"/>
                </a:solidFill>
                <a:latin typeface="Comic Sans MS" panose="030F0702030302020204" pitchFamily="66" charset="0"/>
              </a:rPr>
              <a:t>(Misses in even an Infinite Cache)</a:t>
            </a:r>
            <a:endParaRPr lang="en-US" altLang="zh-CN" sz="18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Capacity</a:t>
            </a:r>
            <a:r>
              <a:rPr lang="en-US" altLang="zh-CN" sz="2000" dirty="0" smtClean="0">
                <a:latin typeface="Comic Sans MS" panose="030F0702030302020204" pitchFamily="66" charset="0"/>
              </a:rPr>
              <a:t>—If the cache cannot contain all the blocks needed during execution of a program, </a:t>
            </a:r>
            <a:r>
              <a:rPr lang="en-US" altLang="zh-CN" sz="2000" dirty="0" smtClean="0">
                <a:solidFill>
                  <a:srgbClr val="0000FF"/>
                </a:solidFill>
                <a:latin typeface="Comic Sans MS" panose="030F0702030302020204" pitchFamily="66" charset="0"/>
              </a:rPr>
              <a:t>capacity misses</a:t>
            </a: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will occur due to blocks being discarded and later retrieved.</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Fully Associative Size X Cache)</a:t>
            </a:r>
            <a:endParaRPr lang="en-US" altLang="zh-CN" sz="20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Conflict</a:t>
            </a:r>
            <a:r>
              <a:rPr lang="en-US" altLang="zh-CN" sz="1600" dirty="0" smtClean="0">
                <a:latin typeface="Comic Sans MS" panose="030F0702030302020204" pitchFamily="66" charset="0"/>
              </a:rPr>
              <a:t>—</a:t>
            </a:r>
            <a:r>
              <a:rPr lang="en-US" altLang="zh-CN" sz="2000" dirty="0" smtClean="0">
                <a:latin typeface="Comic Sans MS" panose="030F0702030302020204" pitchFamily="66" charset="0"/>
              </a:rPr>
              <a:t>If block-placement strategy is set associative or direct mapped, conflict misses (in addition to compulsory &amp; capacity misses) will occur because a block can be discarded and later retrieved if too many blocks map to its set. Also called </a:t>
            </a:r>
            <a:r>
              <a:rPr lang="en-US" altLang="zh-CN" sz="2000" i="1" dirty="0" smtClean="0">
                <a:solidFill>
                  <a:srgbClr val="0000FF"/>
                </a:solidFill>
                <a:latin typeface="Comic Sans MS" panose="030F0702030302020204" pitchFamily="66" charset="0"/>
              </a:rPr>
              <a:t>collision misses</a:t>
            </a:r>
            <a:r>
              <a:rPr lang="en-US" altLang="zh-CN" sz="2000" dirty="0" smtClean="0">
                <a:latin typeface="Comic Sans MS" panose="030F0702030302020204" pitchFamily="66" charset="0"/>
              </a:rPr>
              <a:t> or </a:t>
            </a:r>
            <a:r>
              <a:rPr lang="en-US" altLang="zh-CN" sz="2000" i="1" dirty="0" smtClean="0">
                <a:solidFill>
                  <a:srgbClr val="0000FF"/>
                </a:solidFill>
                <a:latin typeface="Comic Sans MS" panose="030F0702030302020204" pitchFamily="66" charset="0"/>
              </a:rPr>
              <a:t>interference misses</a:t>
            </a:r>
            <a:r>
              <a:rPr lang="en-US" altLang="zh-CN" sz="2000" dirty="0" smtClean="0">
                <a:solidFill>
                  <a:srgbClr val="0000FF"/>
                </a:solidFill>
                <a:latin typeface="Comic Sans MS" panose="030F0702030302020204" pitchFamily="66" charset="0"/>
              </a:rPr>
              <a:t>.</a:t>
            </a:r>
            <a:r>
              <a:rPr lang="en-US" altLang="zh-CN" sz="2000" dirty="0" smtClean="0">
                <a:latin typeface="Comic Sans MS" panose="030F0702030302020204" pitchFamily="66" charset="0"/>
              </a:rPr>
              <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N-way Associative, Size X Cache)</a:t>
            </a:r>
          </a:p>
          <a:p>
            <a:pPr marL="285750" indent="-285750" eaLnBrk="1" hangingPunct="1">
              <a:lnSpc>
                <a:spcPct val="90000"/>
              </a:lnSpc>
            </a:pPr>
            <a:r>
              <a:rPr lang="en-US" altLang="zh-CN" sz="2000" dirty="0" smtClean="0">
                <a:latin typeface="Comic Sans MS" panose="030F0702030302020204" pitchFamily="66" charset="0"/>
              </a:rPr>
              <a:t>4th “C”:</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Coherence </a:t>
            </a:r>
            <a:r>
              <a:rPr lang="en-US" altLang="zh-CN" sz="2000" dirty="0" smtClean="0">
                <a:latin typeface="Comic Sans MS" panose="030F0702030302020204" pitchFamily="66" charset="0"/>
              </a:rPr>
              <a:t>- Misses caused by cache coherence.</a:t>
            </a:r>
            <a:endParaRPr lang="en-US" altLang="zh-CN" sz="2000" i="1" dirty="0" smtClean="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213194702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107504" y="0"/>
            <a:ext cx="8807896" cy="12954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extLst>
      <p:ext uri="{BB962C8B-B14F-4D97-AF65-F5344CB8AC3E}">
        <p14:creationId xmlns:p14="http://schemas.microsoft.com/office/powerpoint/2010/main" val="3596448093"/>
      </p:ext>
    </p:extLst>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1331640" y="0"/>
            <a:ext cx="7812360" cy="1196975"/>
          </a:xfrm>
        </p:spPr>
        <p:txBody>
          <a:bodyPr/>
          <a:lstStyle/>
          <a:p>
            <a:pPr eaLnBrk="1" hangingPunct="1"/>
            <a:r>
              <a:rPr lang="en-US" altLang="zh-CN" dirty="0" smtClean="0"/>
              <a:t>3Cs Absolute Miss Rate </a:t>
            </a:r>
            <a:r>
              <a:rPr lang="en-US" altLang="zh-CN" sz="2400" dirty="0" smtClean="0"/>
              <a:t>(SPEC92)</a:t>
            </a:r>
          </a:p>
        </p:txBody>
      </p:sp>
      <p:graphicFrame>
        <p:nvGraphicFramePr>
          <p:cNvPr id="143363" name="Object 3"/>
          <p:cNvGraphicFramePr>
            <a:graphicFrameLocks noGrp="1" noChangeAspect="1"/>
          </p:cNvGraphicFramePr>
          <p:nvPr>
            <p:ph idx="1"/>
          </p:nvPr>
        </p:nvGraphicFramePr>
        <p:xfrm>
          <a:off x="498475" y="1125538"/>
          <a:ext cx="8115300" cy="5343525"/>
        </p:xfrm>
        <a:graphic>
          <a:graphicData uri="http://schemas.openxmlformats.org/presentationml/2006/ole">
            <mc:AlternateContent xmlns:mc="http://schemas.openxmlformats.org/markup-compatibility/2006">
              <mc:Choice xmlns:v="urn:schemas-microsoft-com:vml" Requires="v">
                <p:oleObj spid="_x0000_s181260" name="Chart" r:id="rId3" imgW="8115177" imgH="5019839" progId="MSGraph.Chart.8">
                  <p:embed followColorScheme="full"/>
                </p:oleObj>
              </mc:Choice>
              <mc:Fallback>
                <p:oleObj name="Chart"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498475" y="1125538"/>
                        <a:ext cx="8115300" cy="53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6377147"/>
      </p:ext>
    </p:extLst>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mtClean="0"/>
              <a:t>3Cs Relative Miss Rate</a:t>
            </a:r>
          </a:p>
        </p:txBody>
      </p:sp>
      <p:graphicFrame>
        <p:nvGraphicFramePr>
          <p:cNvPr id="144387" name="Object 3"/>
          <p:cNvGraphicFramePr>
            <a:graphicFrameLocks noChangeAspect="1"/>
          </p:cNvGraphicFramePr>
          <p:nvPr/>
        </p:nvGraphicFramePr>
        <p:xfrm>
          <a:off x="323850" y="1052513"/>
          <a:ext cx="8477250" cy="4549775"/>
        </p:xfrm>
        <a:graphic>
          <a:graphicData uri="http://schemas.openxmlformats.org/presentationml/2006/ole">
            <mc:AlternateContent xmlns:mc="http://schemas.openxmlformats.org/markup-compatibility/2006">
              <mc:Choice xmlns:v="urn:schemas-microsoft-com:vml" Requires="v">
                <p:oleObj spid="_x0000_s182284" name="Chart" r:id="rId3" imgW="8477188" imgH="4991264" progId="MSGraph.Chart.8">
                  <p:embed followColorScheme="full"/>
                </p:oleObj>
              </mc:Choice>
              <mc:Fallback>
                <p:oleObj name="Chart" r:id="rId3" imgW="8477188" imgH="4991264" progId="MSGraph.Chart.8">
                  <p:embed followColorScheme="full"/>
                  <p:pic>
                    <p:nvPicPr>
                      <p:cNvPr id="0" name=""/>
                      <p:cNvPicPr>
                        <a:picLocks noChangeAspect="1" noChangeArrowheads="1"/>
                      </p:cNvPicPr>
                      <p:nvPr/>
                    </p:nvPicPr>
                    <p:blipFill>
                      <a:blip r:embed="rId4"/>
                      <a:srcRect/>
                      <a:stretch>
                        <a:fillRect/>
                      </a:stretch>
                    </p:blipFill>
                    <p:spPr bwMode="auto">
                      <a:xfrm>
                        <a:off x="323850" y="1052513"/>
                        <a:ext cx="8477250" cy="454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8" name="Rectangle 4"/>
          <p:cNvSpPr>
            <a:spLocks noChangeArrowheads="1"/>
          </p:cNvSpPr>
          <p:nvPr/>
        </p:nvSpPr>
        <p:spPr bwMode="auto">
          <a:xfrm>
            <a:off x="323850" y="5673724"/>
            <a:ext cx="33940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dirty="0"/>
              <a:t>Flaws: for fixed block size</a:t>
            </a:r>
          </a:p>
          <a:p>
            <a:pPr>
              <a:spcBef>
                <a:spcPct val="0"/>
              </a:spcBef>
              <a:buClrTx/>
              <a:buSzTx/>
              <a:buFontTx/>
              <a:buNone/>
            </a:pPr>
            <a:r>
              <a:rPr kumimoji="0" lang="en-US" altLang="zh-CN" sz="2000" b="1" dirty="0"/>
              <a:t>Good: insight =&gt; invention</a:t>
            </a:r>
          </a:p>
        </p:txBody>
      </p:sp>
    </p:spTree>
    <p:extLst>
      <p:ext uri="{BB962C8B-B14F-4D97-AF65-F5344CB8AC3E}">
        <p14:creationId xmlns:p14="http://schemas.microsoft.com/office/powerpoint/2010/main" val="2020684616"/>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mtClean="0"/>
              <a:t>Reducing Cache Miss Rate</a:t>
            </a:r>
          </a:p>
        </p:txBody>
      </p:sp>
      <p:sp>
        <p:nvSpPr>
          <p:cNvPr id="29699" name="Rectangle 3"/>
          <p:cNvSpPr>
            <a:spLocks noGrp="1" noRot="1" noChangeArrowheads="1"/>
          </p:cNvSpPr>
          <p:nvPr>
            <p:ph idx="1"/>
          </p:nvPr>
        </p:nvSpPr>
        <p:spPr>
          <a:xfrm>
            <a:off x="323850" y="1412875"/>
            <a:ext cx="8621713" cy="4683125"/>
          </a:xfrm>
        </p:spPr>
        <p:txBody>
          <a:bodyPr/>
          <a:lstStyle/>
          <a:p>
            <a:pPr eaLnBrk="1" hangingPunct="1"/>
            <a:r>
              <a:rPr lang="en-US" altLang="zh-CN" sz="2800" smtClean="0">
                <a:latin typeface="Comic Sans MS" panose="030F0702030302020204" pitchFamily="66" charset="0"/>
              </a:rPr>
              <a:t>To reduce cache miss rate, we have to eliminate some of the misses due to the three C's.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cannot reduce capacity misses much except by making the cache larger.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 however, reduce the conflict misses and compulsory misses in several ways: </a:t>
            </a:r>
          </a:p>
          <a:p>
            <a:pPr eaLnBrk="1" hangingPunct="1"/>
            <a:endParaRPr lang="en-US" altLang="zh-CN" smtClean="0">
              <a:latin typeface="Comic Sans MS" panose="030F0702030302020204" pitchFamily="66" charset="0"/>
            </a:endParaRPr>
          </a:p>
        </p:txBody>
      </p:sp>
    </p:spTree>
    <p:extLst>
      <p:ext uri="{BB962C8B-B14F-4D97-AF65-F5344CB8AC3E}">
        <p14:creationId xmlns:p14="http://schemas.microsoft.com/office/powerpoint/2010/main" val="339570692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par>
                          <p:cTn id="8" fill="hold" nodeType="afterGroup">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1" dur="500"/>
                                        <p:tgtEl>
                                          <p:spTgt spid="29699">
                                            <p:txEl>
                                              <p:pRg st="1" end="1"/>
                                            </p:txEl>
                                          </p:spTgt>
                                        </p:tgtEl>
                                      </p:cBhvr>
                                    </p:animEffect>
                                  </p:childTnLst>
                                </p:cTn>
                              </p:par>
                            </p:childTnLst>
                          </p:cTn>
                        </p:par>
                        <p:par>
                          <p:cTn id="12" fill="hold" nodeType="afterGroup">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5" dur="500"/>
                                        <p:tgtEl>
                                          <p:spTgt spid="29699">
                                            <p:txEl>
                                              <p:pRg st="2" end="2"/>
                                            </p:txEl>
                                          </p:spTgt>
                                        </p:tgtEl>
                                      </p:cBhvr>
                                    </p:animEffect>
                                  </p:childTnLst>
                                </p:cTn>
                              </p:par>
                            </p:childTnLst>
                          </p:cTn>
                        </p:par>
                        <p:par>
                          <p:cTn id="16" fill="hold" nodeType="afterGroup">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9" dur="500"/>
                                        <p:tgtEl>
                                          <p:spTgt spid="29699">
                                            <p:txEl>
                                              <p:pRg st="3" end="3"/>
                                            </p:txEl>
                                          </p:spTgt>
                                        </p:tgtEl>
                                      </p:cBhvr>
                                    </p:animEffect>
                                  </p:childTnLst>
                                </p:cTn>
                              </p:par>
                            </p:childTnLst>
                          </p:cTn>
                        </p:par>
                        <p:par>
                          <p:cTn id="20" fill="hold" nodeType="afterGroup">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3"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100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2344738" y="0"/>
            <a:ext cx="6340475" cy="981075"/>
          </a:xfrm>
          <a:noFill/>
        </p:spPr>
        <p:txBody>
          <a:bodyPr lIns="90488" tIns="44450" rIns="90488" bIns="44450"/>
          <a:lstStyle/>
          <a:p>
            <a:pPr eaLnBrk="1" hangingPunct="1"/>
            <a:r>
              <a:rPr lang="en-US" altLang="zh-CN" smtClean="0"/>
              <a:t>Cache Organization?</a:t>
            </a:r>
          </a:p>
        </p:txBody>
      </p:sp>
      <p:sp>
        <p:nvSpPr>
          <p:cNvPr id="146435" name="Rectangle 3"/>
          <p:cNvSpPr>
            <a:spLocks noGrp="1" noRot="1" noChangeArrowheads="1"/>
          </p:cNvSpPr>
          <p:nvPr>
            <p:ph idx="1"/>
          </p:nvPr>
        </p:nvSpPr>
        <p:spPr>
          <a:xfrm>
            <a:off x="468313" y="1341438"/>
            <a:ext cx="8477250" cy="4754562"/>
          </a:xfrm>
        </p:spPr>
        <p:txBody>
          <a:bodyPr lIns="90488" tIns="44450" rIns="90488" bIns="44450"/>
          <a:lstStyle/>
          <a:p>
            <a:pPr marL="457200" indent="-457200" eaLnBrk="1" hangingPunct="1">
              <a:lnSpc>
                <a:spcPct val="90000"/>
              </a:lnSpc>
            </a:pPr>
            <a:r>
              <a:rPr lang="en-US" altLang="zh-CN" smtClean="0">
                <a:latin typeface="Comic Sans MS" panose="030F0702030302020204" pitchFamily="66" charset="0"/>
              </a:rPr>
              <a:t>Assume total cache size not changed:</a:t>
            </a:r>
          </a:p>
          <a:p>
            <a:pPr marL="457200" indent="-457200" eaLnBrk="1" hangingPunct="1">
              <a:lnSpc>
                <a:spcPct val="90000"/>
              </a:lnSpc>
            </a:pPr>
            <a:r>
              <a:rPr lang="en-US" altLang="zh-CN" smtClean="0">
                <a:latin typeface="Comic Sans MS" panose="030F0702030302020204" pitchFamily="66" charset="0"/>
              </a:rPr>
              <a:t>What happens if:</a:t>
            </a:r>
          </a:p>
          <a:p>
            <a:pPr marL="457200" indent="-457200" eaLnBrk="1" hangingPunct="1">
              <a:lnSpc>
                <a:spcPct val="90000"/>
              </a:lnSpc>
              <a:buFont typeface="Wingdings" panose="05000000000000000000" pitchFamily="2" charset="2"/>
              <a:buNone/>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Block Size: </a:t>
            </a:r>
          </a:p>
          <a:p>
            <a:pPr marL="457200" indent="-457200" eaLnBrk="1" hangingPunct="1">
              <a:lnSpc>
                <a:spcPct val="90000"/>
              </a:lnSpc>
              <a:buFontTx/>
              <a:buAutoNum type="arabicParenR"/>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Associativity: </a:t>
            </a:r>
            <a:br>
              <a:rPr lang="en-US" altLang="zh-CN" smtClean="0">
                <a:latin typeface="Comic Sans MS" panose="030F0702030302020204" pitchFamily="66" charset="0"/>
              </a:rPr>
            </a:br>
            <a:endParaRPr lang="en-US" altLang="zh-CN" smtClean="0">
              <a:latin typeface="Comic Sans MS" panose="030F0702030302020204" pitchFamily="66" charset="0"/>
            </a:endParaRPr>
          </a:p>
          <a:p>
            <a:pPr marL="457200" indent="-457200" eaLnBrk="1" hangingPunct="1">
              <a:lnSpc>
                <a:spcPct val="90000"/>
              </a:lnSpc>
              <a:buFont typeface="Wingdings" panose="05000000000000000000" pitchFamily="2" charset="2"/>
              <a:buNone/>
            </a:pPr>
            <a:r>
              <a:rPr lang="en-US" altLang="zh-CN" smtClean="0">
                <a:solidFill>
                  <a:srgbClr val="FF0000"/>
                </a:solidFill>
                <a:latin typeface="Comic Sans MS" panose="030F0702030302020204" pitchFamily="66" charset="0"/>
              </a:rPr>
              <a:t>3)</a:t>
            </a:r>
            <a:r>
              <a:rPr lang="en-US" altLang="zh-CN" smtClean="0">
                <a:latin typeface="Comic Sans MS" panose="030F0702030302020204" pitchFamily="66" charset="0"/>
              </a:rPr>
              <a:t> Change Compiler: </a:t>
            </a:r>
          </a:p>
          <a:p>
            <a:pPr marL="457200" indent="-457200" eaLnBrk="1" hangingPunct="1">
              <a:lnSpc>
                <a:spcPct val="90000"/>
              </a:lnSpc>
              <a:buFont typeface="Wingdings" panose="05000000000000000000" pitchFamily="2" charset="2"/>
              <a:buNone/>
            </a:pPr>
            <a:r>
              <a:rPr lang="en-US" altLang="zh-CN" smtClean="0">
                <a:latin typeface="Comic Sans MS" panose="030F0702030302020204" pitchFamily="66" charset="0"/>
              </a:rPr>
              <a:t/>
            </a:r>
            <a:br>
              <a:rPr lang="en-US" altLang="zh-CN" smtClean="0">
                <a:latin typeface="Comic Sans MS" panose="030F0702030302020204" pitchFamily="66" charset="0"/>
              </a:rPr>
            </a:br>
            <a:r>
              <a:rPr lang="en-US" altLang="zh-CN" smtClean="0">
                <a:latin typeface="Comic Sans MS" panose="030F0702030302020204" pitchFamily="66" charset="0"/>
              </a:rPr>
              <a:t>Which of 3Cs is obviously affected?</a:t>
            </a:r>
          </a:p>
        </p:txBody>
      </p:sp>
    </p:spTree>
    <p:extLst>
      <p:ext uri="{BB962C8B-B14F-4D97-AF65-F5344CB8AC3E}">
        <p14:creationId xmlns:p14="http://schemas.microsoft.com/office/powerpoint/2010/main" val="3878824423"/>
      </p:ext>
    </p:extLst>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a:xfrm>
            <a:off x="1475656" y="0"/>
            <a:ext cx="7287344" cy="980728"/>
          </a:xfrm>
        </p:spPr>
        <p:txBody>
          <a:bodyPr/>
          <a:lstStyle/>
          <a:p>
            <a:pPr eaLnBrk="1" hangingPunct="1"/>
            <a:r>
              <a:rPr lang="en-US" altLang="zh-CN" sz="2400" dirty="0" smtClean="0"/>
              <a:t>1st Miss Rate Reduction Technique:</a:t>
            </a:r>
            <a:br>
              <a:rPr lang="en-US" altLang="zh-CN" sz="2400" dirty="0" smtClean="0"/>
            </a:br>
            <a:r>
              <a:rPr lang="en-US" altLang="zh-CN" sz="2400" dirty="0" smtClean="0"/>
              <a:t> </a:t>
            </a:r>
            <a:r>
              <a:rPr lang="en-US" altLang="zh-CN" sz="2800" dirty="0" smtClean="0">
                <a:solidFill>
                  <a:srgbClr val="0000FF"/>
                </a:solidFill>
              </a:rPr>
              <a:t>Larger Block Size</a:t>
            </a:r>
            <a:r>
              <a:rPr lang="en-US" altLang="zh-CN" sz="2400" dirty="0" smtClean="0"/>
              <a:t> </a:t>
            </a:r>
            <a:r>
              <a:rPr lang="en-US" altLang="zh-CN" sz="2000" dirty="0" smtClean="0"/>
              <a:t>(fixed </a:t>
            </a:r>
            <a:r>
              <a:rPr lang="en-US" altLang="zh-CN" sz="2000" dirty="0" err="1" smtClean="0"/>
              <a:t>size&amp;assoc</a:t>
            </a:r>
            <a:r>
              <a:rPr lang="en-US" altLang="zh-CN" sz="2000" dirty="0" smtClean="0"/>
              <a:t>)</a:t>
            </a:r>
            <a:endParaRPr lang="en-US" altLang="zh-CN" sz="2400" dirty="0" smtClean="0"/>
          </a:p>
        </p:txBody>
      </p:sp>
      <p:sp>
        <p:nvSpPr>
          <p:cNvPr id="148483" name="Rectangle 3"/>
          <p:cNvSpPr>
            <a:spLocks noGrp="1" noRot="1" noChangeArrowheads="1"/>
          </p:cNvSpPr>
          <p:nvPr>
            <p:ph idx="1"/>
          </p:nvPr>
        </p:nvSpPr>
        <p:spPr>
          <a:xfrm>
            <a:off x="395536" y="1268760"/>
            <a:ext cx="8610600" cy="4724400"/>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Larger blocks decrease the compulsory miss rate by taking advantage of spatial locality.</a:t>
            </a:r>
            <a:r>
              <a:rPr lang="en-US" altLang="zh-CN" sz="2800" dirty="0" smtClean="0">
                <a:solidFill>
                  <a:schemeClr val="hlink"/>
                </a:solidFill>
                <a:latin typeface="Comic Sans MS" panose="030F0702030302020204" pitchFamily="66" charset="0"/>
              </a:rPr>
              <a:t> </a:t>
            </a:r>
          </a:p>
          <a:p>
            <a:pPr marL="285750" indent="-285750" eaLnBrk="1" hangingPunct="1">
              <a:lnSpc>
                <a:spcPct val="90000"/>
              </a:lnSpc>
            </a:pPr>
            <a:r>
              <a:rPr lang="en-US" altLang="zh-CN" sz="2800" dirty="0" smtClean="0">
                <a:solidFill>
                  <a:srgbClr val="FF0000"/>
                </a:solidFill>
                <a:latin typeface="Comic Sans MS" panose="030F0702030302020204" pitchFamily="66" charset="0"/>
              </a:rPr>
              <a:t>Drawback</a:t>
            </a:r>
            <a:r>
              <a:rPr lang="en-US" altLang="zh-CN" sz="2800" dirty="0" smtClean="0">
                <a:solidFill>
                  <a:srgbClr val="0000FF"/>
                </a:solidFill>
                <a:latin typeface="Comic Sans MS" panose="030F0702030302020204" pitchFamily="66" charset="0"/>
              </a:rPr>
              <a:t>--curve is U-shaped</a:t>
            </a:r>
            <a:r>
              <a:rPr lang="en-US" altLang="zh-CN" i="1" dirty="0" smtClean="0">
                <a:solidFill>
                  <a:srgbClr val="0000FF"/>
                </a:solidFill>
                <a:latin typeface="Palatino" pitchFamily="18" charset="0"/>
              </a:rPr>
              <a:t> </a:t>
            </a:r>
            <a:endParaRPr lang="en-US" altLang="zh-CN" dirty="0" smtClean="0">
              <a:solidFill>
                <a:srgbClr val="0000FF"/>
              </a:solidFill>
            </a:endParaRP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However, they may increase the </a:t>
            </a:r>
            <a:r>
              <a:rPr lang="en-US" altLang="zh-CN" sz="2000" dirty="0" smtClean="0">
                <a:solidFill>
                  <a:srgbClr val="0000FF"/>
                </a:solidFill>
                <a:latin typeface="Comic Sans MS" panose="030F0702030302020204" pitchFamily="66" charset="0"/>
              </a:rPr>
              <a:t>miss penalty</a:t>
            </a:r>
            <a:r>
              <a:rPr lang="en-US" altLang="zh-CN" sz="2000" dirty="0" smtClean="0">
                <a:solidFill>
                  <a:srgbClr val="000000"/>
                </a:solidFill>
                <a:latin typeface="Comic Sans MS" panose="030F0702030302020204" pitchFamily="66" charset="0"/>
              </a:rPr>
              <a:t> by requiring more data to be fetched per miss.</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In addition, they will almost certainly increase </a:t>
            </a:r>
            <a:r>
              <a:rPr lang="en-US" altLang="zh-CN" sz="2000" dirty="0" smtClean="0">
                <a:solidFill>
                  <a:srgbClr val="0000FF"/>
                </a:solidFill>
                <a:latin typeface="Comic Sans MS" panose="030F0702030302020204" pitchFamily="66" charset="0"/>
              </a:rPr>
              <a:t>conflict misses</a:t>
            </a:r>
            <a:r>
              <a:rPr lang="en-US" altLang="zh-CN" sz="2000" dirty="0" smtClean="0">
                <a:solidFill>
                  <a:srgbClr val="000000"/>
                </a:solidFill>
                <a:latin typeface="Comic Sans MS" panose="030F0702030302020204" pitchFamily="66" charset="0"/>
              </a:rPr>
              <a:t> since fewer blocks can be stored in the cache.</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And maybe even </a:t>
            </a:r>
            <a:r>
              <a:rPr lang="en-US" altLang="zh-CN" sz="2000" dirty="0" smtClean="0">
                <a:solidFill>
                  <a:srgbClr val="0000FF"/>
                </a:solidFill>
                <a:latin typeface="Comic Sans MS" panose="030F0702030302020204" pitchFamily="66" charset="0"/>
              </a:rPr>
              <a:t>capacity misses</a:t>
            </a:r>
            <a:r>
              <a:rPr lang="en-US" altLang="zh-CN" sz="2000" dirty="0" smtClean="0">
                <a:solidFill>
                  <a:srgbClr val="000000"/>
                </a:solidFill>
                <a:latin typeface="Comic Sans MS" panose="030F0702030302020204" pitchFamily="66" charset="0"/>
              </a:rPr>
              <a:t> in small caches</a:t>
            </a:r>
          </a:p>
          <a:p>
            <a:pPr marL="285750" indent="-285750" eaLnBrk="1" hangingPunct="1">
              <a:lnSpc>
                <a:spcPct val="90000"/>
              </a:lnSpc>
            </a:pPr>
            <a:r>
              <a:rPr lang="en-US" altLang="zh-CN" sz="2800" dirty="0" smtClean="0">
                <a:solidFill>
                  <a:srgbClr val="0000FF"/>
                </a:solidFill>
                <a:latin typeface="Comic Sans MS" panose="030F0702030302020204" pitchFamily="66" charset="0"/>
              </a:rPr>
              <a:t>Trade-off</a:t>
            </a:r>
            <a:r>
              <a:rPr lang="en-US" altLang="zh-CN" sz="28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1800" dirty="0" smtClean="0">
                <a:latin typeface="Comic Sans MS" panose="030F0702030302020204" pitchFamily="66" charset="0"/>
              </a:rPr>
              <a:t>Trying to </a:t>
            </a:r>
            <a:r>
              <a:rPr lang="en-US" altLang="zh-CN" sz="1800" dirty="0" smtClean="0">
                <a:solidFill>
                  <a:srgbClr val="0000FF"/>
                </a:solidFill>
                <a:latin typeface="Comic Sans MS" panose="030F0702030302020204" pitchFamily="66" charset="0"/>
              </a:rPr>
              <a:t>minimize </a:t>
            </a:r>
            <a:r>
              <a:rPr lang="en-US" altLang="zh-CN" sz="1800" dirty="0" smtClean="0">
                <a:latin typeface="Comic Sans MS" panose="030F0702030302020204" pitchFamily="66" charset="0"/>
              </a:rPr>
              <a:t>both the </a:t>
            </a:r>
            <a:r>
              <a:rPr lang="en-US" altLang="zh-CN" sz="1800" dirty="0" smtClean="0">
                <a:solidFill>
                  <a:srgbClr val="0000FF"/>
                </a:solidFill>
                <a:latin typeface="Comic Sans MS" panose="030F0702030302020204" pitchFamily="66" charset="0"/>
              </a:rPr>
              <a:t>miss rate</a:t>
            </a:r>
            <a:r>
              <a:rPr lang="en-US" altLang="zh-CN" sz="1800" dirty="0" smtClean="0">
                <a:latin typeface="Comic Sans MS" panose="030F0702030302020204" pitchFamily="66" charset="0"/>
              </a:rPr>
              <a:t> and the </a:t>
            </a:r>
            <a:r>
              <a:rPr lang="en-US" altLang="zh-CN" sz="1800" dirty="0" smtClean="0">
                <a:solidFill>
                  <a:srgbClr val="0000FF"/>
                </a:solidFill>
                <a:latin typeface="Comic Sans MS" panose="030F0702030302020204" pitchFamily="66" charset="0"/>
              </a:rPr>
              <a:t>miss penalty</a:t>
            </a:r>
            <a:r>
              <a:rPr lang="en-US" altLang="zh-CN" sz="1800" dirty="0" smtClean="0">
                <a:latin typeface="Comic Sans MS" panose="030F0702030302020204" pitchFamily="66" charset="0"/>
              </a:rPr>
              <a:t>.</a:t>
            </a:r>
          </a:p>
          <a:p>
            <a:pPr marL="685800" lvl="1" indent="-228600" eaLnBrk="1" hangingPunct="1">
              <a:lnSpc>
                <a:spcPct val="90000"/>
              </a:lnSpc>
            </a:pPr>
            <a:r>
              <a:rPr lang="en-US" altLang="zh-CN" sz="1800" dirty="0" smtClean="0">
                <a:latin typeface="Comic Sans MS" panose="030F0702030302020204" pitchFamily="66" charset="0"/>
              </a:rPr>
              <a:t>The selection of block size depends on both the </a:t>
            </a:r>
            <a:r>
              <a:rPr lang="en-US" altLang="zh-CN" sz="1800" dirty="0" smtClean="0">
                <a:solidFill>
                  <a:srgbClr val="0000FF"/>
                </a:solidFill>
                <a:latin typeface="Comic Sans MS" panose="030F0702030302020204" pitchFamily="66" charset="0"/>
              </a:rPr>
              <a:t>latency</a:t>
            </a:r>
            <a:r>
              <a:rPr lang="en-US" altLang="zh-CN" sz="1800" dirty="0" smtClean="0">
                <a:solidFill>
                  <a:schemeClr val="hlink"/>
                </a:solidFill>
                <a:latin typeface="Comic Sans MS" panose="030F0702030302020204" pitchFamily="66" charset="0"/>
              </a:rPr>
              <a:t> </a:t>
            </a:r>
            <a:r>
              <a:rPr lang="en-US" altLang="zh-CN" sz="1800" dirty="0" smtClean="0">
                <a:latin typeface="Comic Sans MS" panose="030F0702030302020204" pitchFamily="66" charset="0"/>
              </a:rPr>
              <a:t>and </a:t>
            </a:r>
            <a:r>
              <a:rPr lang="en-US" altLang="zh-CN" sz="1800" dirty="0" smtClean="0">
                <a:solidFill>
                  <a:srgbClr val="0000FF"/>
                </a:solidFill>
                <a:latin typeface="Comic Sans MS" panose="030F0702030302020204" pitchFamily="66" charset="0"/>
              </a:rPr>
              <a:t>bandwidth</a:t>
            </a:r>
            <a:r>
              <a:rPr lang="en-US" altLang="zh-CN" sz="1800" dirty="0" smtClean="0">
                <a:latin typeface="Comic Sans MS" panose="030F0702030302020204" pitchFamily="66" charset="0"/>
              </a:rPr>
              <a:t> of lower-level memory</a:t>
            </a:r>
          </a:p>
        </p:txBody>
      </p:sp>
    </p:spTree>
    <p:extLst>
      <p:ext uri="{BB962C8B-B14F-4D97-AF65-F5344CB8AC3E}">
        <p14:creationId xmlns:p14="http://schemas.microsoft.com/office/powerpoint/2010/main" val="3278041528"/>
      </p:ext>
    </p:extLst>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en-US" altLang="zh-CN" smtClean="0"/>
              <a:t>Miss Rate relates Block size</a:t>
            </a:r>
          </a:p>
        </p:txBody>
      </p:sp>
      <p:sp>
        <p:nvSpPr>
          <p:cNvPr id="149507" name="Rectangle 3"/>
          <p:cNvSpPr>
            <a:spLocks noGrp="1" noRot="1" noChangeArrowheads="1"/>
          </p:cNvSpPr>
          <p:nvPr>
            <p:ph idx="1"/>
          </p:nvPr>
        </p:nvSpPr>
        <p:spPr/>
        <p:txBody>
          <a:bodyPr/>
          <a:lstStyle/>
          <a:p>
            <a:pPr eaLnBrk="1" hangingPunct="1"/>
            <a:endParaRPr lang="zh-CN" altLang="zh-CN" smtClean="0"/>
          </a:p>
        </p:txBody>
      </p:sp>
      <p:graphicFrame>
        <p:nvGraphicFramePr>
          <p:cNvPr id="33849" name="Group 57"/>
          <p:cNvGraphicFramePr>
            <a:graphicFrameLocks noGrp="1"/>
          </p:cNvGraphicFramePr>
          <p:nvPr/>
        </p:nvGraphicFramePr>
        <p:xfrm>
          <a:off x="762000" y="1600200"/>
          <a:ext cx="7391400" cy="3352802"/>
        </p:xfrm>
        <a:graphic>
          <a:graphicData uri="http://schemas.openxmlformats.org/drawingml/2006/table">
            <a:tbl>
              <a:tblPr/>
              <a:tblGrid>
                <a:gridCol w="1616075"/>
                <a:gridCol w="1466850"/>
                <a:gridCol w="1435100"/>
                <a:gridCol w="1436688"/>
                <a:gridCol w="1436687"/>
              </a:tblGrid>
              <a:tr h="490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Block 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89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39077051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849"/>
                                        </p:tgtEl>
                                        <p:attrNameLst>
                                          <p:attrName>style.visibility</p:attrName>
                                        </p:attrNameLst>
                                      </p:cBhvr>
                                      <p:to>
                                        <p:strVal val="visible"/>
                                      </p:to>
                                    </p:set>
                                    <p:animEffect transition="in" filter="checkerboard(across)">
                                      <p:cBhvr>
                                        <p:cTn id="7"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Rot="1" noChangeArrowheads="1"/>
          </p:cNvSpPr>
          <p:nvPr>
            <p:ph type="title"/>
          </p:nvPr>
        </p:nvSpPr>
        <p:spPr>
          <a:xfrm>
            <a:off x="1447800" y="0"/>
            <a:ext cx="7696200" cy="1052513"/>
          </a:xfrm>
          <a:noFill/>
        </p:spPr>
        <p:txBody>
          <a:bodyPr lIns="90488" tIns="44450" rIns="90488" bIns="44450"/>
          <a:lstStyle/>
          <a:p>
            <a:pPr eaLnBrk="1" hangingPunct="1"/>
            <a:r>
              <a:rPr lang="en-US" altLang="zh-CN" sz="2800" dirty="0" smtClean="0"/>
              <a:t>Performance curve is U-shaped</a:t>
            </a:r>
            <a:r>
              <a:rPr lang="en-US" altLang="zh-CN" sz="2400" dirty="0" smtClean="0"/>
              <a:t> </a:t>
            </a:r>
          </a:p>
        </p:txBody>
      </p:sp>
      <p:pic>
        <p:nvPicPr>
          <p:cNvPr id="15053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6000"/>
            <a:ext cx="7918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2" name="Group 4"/>
          <p:cNvGrpSpPr>
            <a:grpSpLocks/>
          </p:cNvGrpSpPr>
          <p:nvPr/>
        </p:nvGrpSpPr>
        <p:grpSpPr bwMode="auto">
          <a:xfrm>
            <a:off x="304800" y="2463800"/>
            <a:ext cx="3352800" cy="2744788"/>
            <a:chOff x="192" y="1584"/>
            <a:chExt cx="2112" cy="1729"/>
          </a:xfrm>
        </p:grpSpPr>
        <p:sp>
          <p:nvSpPr>
            <p:cNvPr id="150538" name="Text Box 5"/>
            <p:cNvSpPr txBox="1">
              <a:spLocks noChangeArrowheads="1"/>
            </p:cNvSpPr>
            <p:nvPr/>
          </p:nvSpPr>
          <p:spPr bwMode="auto">
            <a:xfrm>
              <a:off x="192" y="2736"/>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FF0000"/>
                  </a:solidFill>
                  <a:latin typeface="Comic Sans MS" panose="030F0702030302020204" pitchFamily="66" charset="0"/>
                </a:rPr>
                <a:t>Reduced</a:t>
              </a:r>
              <a:r>
                <a:rPr kumimoji="0" lang="en-US" altLang="zh-CN" sz="1800" b="1">
                  <a:solidFill>
                    <a:schemeClr val="accent2"/>
                  </a:solidFill>
                  <a:latin typeface="Comic Sans MS" panose="030F0702030302020204" pitchFamily="66" charset="0"/>
                </a:rPr>
                <a:t> </a:t>
              </a:r>
            </a:p>
            <a:p>
              <a:pPr algn="ctr">
                <a:spcBef>
                  <a:spcPct val="0"/>
                </a:spcBef>
                <a:buClrTx/>
                <a:buSzTx/>
                <a:buFontTx/>
                <a:buNone/>
              </a:pPr>
              <a:r>
                <a:rPr kumimoji="0" lang="en-US" altLang="zh-CN" sz="1800" b="1">
                  <a:solidFill>
                    <a:srgbClr val="FF0000"/>
                  </a:solidFill>
                  <a:latin typeface="Comic Sans MS" panose="030F0702030302020204" pitchFamily="66" charset="0"/>
                </a:rPr>
                <a:t>compulsory</a:t>
              </a:r>
            </a:p>
            <a:p>
              <a:pPr algn="ctr">
                <a:spcBef>
                  <a:spcPct val="0"/>
                </a:spcBef>
                <a:buClrTx/>
                <a:buSzTx/>
                <a:buFontTx/>
                <a:buNone/>
              </a:pPr>
              <a:r>
                <a:rPr kumimoji="0" lang="en-US" altLang="zh-CN" sz="1800" b="1">
                  <a:solidFill>
                    <a:srgbClr val="FF0000"/>
                  </a:solidFill>
                  <a:latin typeface="Comic Sans MS" panose="030F0702030302020204" pitchFamily="66" charset="0"/>
                </a:rPr>
                <a:t>misses</a:t>
              </a:r>
            </a:p>
          </p:txBody>
        </p:sp>
        <p:sp>
          <p:nvSpPr>
            <p:cNvPr id="150539" name="Oval 6"/>
            <p:cNvSpPr>
              <a:spLocks noChangeArrowheads="1"/>
            </p:cNvSpPr>
            <p:nvPr/>
          </p:nvSpPr>
          <p:spPr bwMode="auto">
            <a:xfrm>
              <a:off x="1056" y="1584"/>
              <a:ext cx="1248" cy="52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40" name="Line 7"/>
            <p:cNvSpPr>
              <a:spLocks noChangeShapeType="1"/>
            </p:cNvSpPr>
            <p:nvPr/>
          </p:nvSpPr>
          <p:spPr bwMode="auto">
            <a:xfrm flipH="1">
              <a:off x="912" y="2064"/>
              <a:ext cx="480"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8"/>
          <p:cNvGrpSpPr>
            <a:grpSpLocks/>
          </p:cNvGrpSpPr>
          <p:nvPr/>
        </p:nvGrpSpPr>
        <p:grpSpPr bwMode="auto">
          <a:xfrm>
            <a:off x="4419600" y="1701800"/>
            <a:ext cx="3048000" cy="4211638"/>
            <a:chOff x="2784" y="1104"/>
            <a:chExt cx="1920" cy="2653"/>
          </a:xfrm>
        </p:grpSpPr>
        <p:sp>
          <p:nvSpPr>
            <p:cNvPr id="150535" name="Text Box 9"/>
            <p:cNvSpPr txBox="1">
              <a:spLocks noChangeArrowheads="1"/>
            </p:cNvSpPr>
            <p:nvPr/>
          </p:nvSpPr>
          <p:spPr bwMode="auto">
            <a:xfrm>
              <a:off x="3882" y="3168"/>
              <a:ext cx="822" cy="58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0000FF"/>
                  </a:solidFill>
                  <a:latin typeface="Comic Sans MS" panose="030F0702030302020204" pitchFamily="66" charset="0"/>
                </a:rPr>
                <a:t>Increased</a:t>
              </a:r>
            </a:p>
            <a:p>
              <a:pPr algn="ctr">
                <a:spcBef>
                  <a:spcPct val="0"/>
                </a:spcBef>
                <a:buClrTx/>
                <a:buSzTx/>
                <a:buFontTx/>
                <a:buNone/>
              </a:pPr>
              <a:r>
                <a:rPr kumimoji="0" lang="en-US" altLang="zh-CN" sz="1800" b="1">
                  <a:solidFill>
                    <a:srgbClr val="0000FF"/>
                  </a:solidFill>
                  <a:latin typeface="Comic Sans MS" panose="030F0702030302020204" pitchFamily="66" charset="0"/>
                </a:rPr>
                <a:t>Conflict</a:t>
              </a:r>
            </a:p>
            <a:p>
              <a:pPr algn="ctr">
                <a:spcBef>
                  <a:spcPct val="0"/>
                </a:spcBef>
                <a:buClrTx/>
                <a:buSzTx/>
                <a:buFontTx/>
                <a:buNone/>
              </a:pPr>
              <a:r>
                <a:rPr kumimoji="0" lang="en-US" altLang="zh-CN" sz="1800" b="1">
                  <a:solidFill>
                    <a:srgbClr val="0000FF"/>
                  </a:solidFill>
                  <a:latin typeface="Comic Sans MS" panose="030F0702030302020204" pitchFamily="66" charset="0"/>
                </a:rPr>
                <a:t>Misses</a:t>
              </a:r>
            </a:p>
          </p:txBody>
        </p:sp>
        <p:sp>
          <p:nvSpPr>
            <p:cNvPr id="150536" name="Oval 10"/>
            <p:cNvSpPr>
              <a:spLocks noChangeArrowheads="1"/>
            </p:cNvSpPr>
            <p:nvPr/>
          </p:nvSpPr>
          <p:spPr bwMode="auto">
            <a:xfrm>
              <a:off x="2784" y="1104"/>
              <a:ext cx="1248" cy="81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37" name="Line 11"/>
            <p:cNvSpPr>
              <a:spLocks noChangeShapeType="1"/>
            </p:cNvSpPr>
            <p:nvPr/>
          </p:nvSpPr>
          <p:spPr bwMode="auto">
            <a:xfrm>
              <a:off x="3552" y="1920"/>
              <a:ext cx="672" cy="1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4828" name="Text Box 12"/>
          <p:cNvSpPr txBox="1">
            <a:spLocks noChangeArrowheads="1"/>
          </p:cNvSpPr>
          <p:nvPr/>
        </p:nvSpPr>
        <p:spPr bwMode="auto">
          <a:xfrm>
            <a:off x="395288"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latin typeface="Comic Sans MS" panose="030F0702030302020204" pitchFamily="66" charset="0"/>
              </a:rPr>
              <a:t>What else drives up block size?</a:t>
            </a:r>
          </a:p>
        </p:txBody>
      </p:sp>
    </p:spTree>
    <p:extLst>
      <p:ext uri="{BB962C8B-B14F-4D97-AF65-F5344CB8AC3E}">
        <p14:creationId xmlns:p14="http://schemas.microsoft.com/office/powerpoint/2010/main" val="40378973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1403648" y="0"/>
            <a:ext cx="7740352" cy="836712"/>
          </a:xfrm>
        </p:spPr>
        <p:txBody>
          <a:bodyPr/>
          <a:lstStyle/>
          <a:p>
            <a:pPr eaLnBrk="1" hangingPunct="1"/>
            <a:r>
              <a:rPr lang="en-US" altLang="zh-CN" dirty="0" smtClean="0"/>
              <a:t>Example: Larger Block Size  (C-26)</a:t>
            </a:r>
            <a:endParaRPr lang="en-US" altLang="zh-CN" sz="2400" dirty="0" smtClean="0"/>
          </a:p>
        </p:txBody>
      </p:sp>
      <p:sp>
        <p:nvSpPr>
          <p:cNvPr id="151555"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Assume:</a:t>
            </a:r>
            <a:r>
              <a:rPr lang="en-US" altLang="zh-CN" smtClean="0">
                <a:latin typeface="Comic Sans MS" panose="030F0702030302020204" pitchFamily="66" charset="0"/>
              </a:rPr>
              <a:t> memory takes 80 clock cycles of overhead and then delivers 16 bytes every 2 cycles. </a:t>
            </a:r>
          </a:p>
          <a:p>
            <a:pPr eaLnBrk="1" hangingPunct="1">
              <a:lnSpc>
                <a:spcPct val="90000"/>
              </a:lnSpc>
            </a:pPr>
            <a:r>
              <a:rPr lang="en-US" altLang="zh-CN" smtClean="0">
                <a:latin typeface="Comic Sans MS" panose="030F0702030302020204" pitchFamily="66" charset="0"/>
              </a:rPr>
              <a:t>1 clock cycle hit time independent of block size.  </a:t>
            </a:r>
          </a:p>
          <a:p>
            <a:pPr eaLnBrk="1" hangingPunct="1">
              <a:lnSpc>
                <a:spcPct val="90000"/>
              </a:lnSpc>
            </a:pPr>
            <a:r>
              <a:rPr lang="en-US" altLang="zh-CN" smtClean="0">
                <a:solidFill>
                  <a:srgbClr val="0000FF"/>
                </a:solidFill>
                <a:latin typeface="Comic Sans MS" panose="030F0702030302020204" pitchFamily="66" charset="0"/>
              </a:rPr>
              <a:t>Which block size has the smallest AMAT for each size in Fig.5.17 ?</a:t>
            </a:r>
          </a:p>
          <a:p>
            <a:pPr eaLnBrk="1" hangingPunct="1">
              <a:lnSpc>
                <a:spcPct val="90000"/>
              </a:lnSpc>
            </a:pPr>
            <a:r>
              <a:rPr lang="en-US" altLang="zh-CN" smtClean="0">
                <a:solidFill>
                  <a:srgbClr val="FF0000"/>
                </a:solidFill>
                <a:latin typeface="Comic Sans MS" panose="030F0702030302020204" pitchFamily="66" charset="0"/>
              </a:rPr>
              <a:t>Answer:</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16-byte block, 4KB</a:t>
            </a:r>
            <a:r>
              <a:rPr lang="en-US" altLang="zh-CN" sz="2400" smtClean="0">
                <a:latin typeface="Comic Sans MS" panose="030F0702030302020204" pitchFamily="66" charset="0"/>
              </a:rPr>
              <a:t> = 1+(8.57%*82)=8.027 </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256-byte block</a:t>
            </a:r>
            <a:r>
              <a:rPr lang="en-US" altLang="zh-CN" sz="2400" smtClean="0">
                <a:latin typeface="Comic Sans MS" panose="030F0702030302020204" pitchFamily="66" charset="0"/>
              </a:rPr>
              <a:t>, </a:t>
            </a:r>
            <a:r>
              <a:rPr lang="en-US" altLang="zh-CN" sz="2400" baseline="-18000" smtClean="0">
                <a:latin typeface="Comic Sans MS" panose="030F0702030302020204" pitchFamily="66" charset="0"/>
              </a:rPr>
              <a:t>256KB</a:t>
            </a:r>
            <a:r>
              <a:rPr lang="en-US" altLang="zh-CN" sz="2400" smtClean="0">
                <a:latin typeface="Comic Sans MS" panose="030F0702030302020204" pitchFamily="66" charset="0"/>
              </a:rPr>
              <a:t>= 1+(0.49%*112)=1.549</a:t>
            </a:r>
          </a:p>
        </p:txBody>
      </p:sp>
    </p:spTree>
    <p:extLst>
      <p:ext uri="{BB962C8B-B14F-4D97-AF65-F5344CB8AC3E}">
        <p14:creationId xmlns:p14="http://schemas.microsoft.com/office/powerpoint/2010/main" val="2323758077"/>
      </p:ext>
    </p:extLst>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Rot="1" noChangeArrowheads="1"/>
          </p:cNvSpPr>
          <p:nvPr>
            <p:ph type="title"/>
          </p:nvPr>
        </p:nvSpPr>
        <p:spPr>
          <a:xfrm>
            <a:off x="1403648" y="92076"/>
            <a:ext cx="7740352" cy="936625"/>
          </a:xfrm>
        </p:spPr>
        <p:txBody>
          <a:bodyPr/>
          <a:lstStyle/>
          <a:p>
            <a:pPr eaLnBrk="1" hangingPunct="1"/>
            <a:r>
              <a:rPr lang="en-US" altLang="zh-CN" sz="2800" dirty="0" smtClean="0"/>
              <a:t>2</a:t>
            </a:r>
            <a:r>
              <a:rPr lang="en-US" altLang="zh-CN" sz="2800" baseline="30000" dirty="0" smtClean="0"/>
              <a:t>nd</a:t>
            </a:r>
            <a:r>
              <a:rPr lang="en-US" altLang="zh-CN" sz="2800" dirty="0" smtClean="0"/>
              <a:t> Miss Rate Reduction Technique: </a:t>
            </a:r>
            <a:br>
              <a:rPr lang="en-US" altLang="zh-CN" sz="2800" dirty="0" smtClean="0"/>
            </a:br>
            <a:r>
              <a:rPr lang="en-US" altLang="zh-CN" dirty="0" smtClean="0">
                <a:solidFill>
                  <a:srgbClr val="0000FF"/>
                </a:solidFill>
              </a:rPr>
              <a:t>Larger Caches</a:t>
            </a:r>
            <a:endParaRPr lang="en-US" altLang="zh-CN" dirty="0" smtClean="0"/>
          </a:p>
        </p:txBody>
      </p:sp>
      <p:sp>
        <p:nvSpPr>
          <p:cNvPr id="152579" name="Rectangle 2"/>
          <p:cNvSpPr>
            <a:spLocks noGrp="1" noRot="1" noChangeArrowheads="1"/>
          </p:cNvSpPr>
          <p:nvPr>
            <p:ph idx="1"/>
          </p:nvPr>
        </p:nvSpPr>
        <p:spPr>
          <a:xfrm>
            <a:off x="358775" y="5445125"/>
            <a:ext cx="8785225" cy="762000"/>
          </a:xfrm>
        </p:spPr>
        <p:txBody>
          <a:bodyPr/>
          <a:lstStyle/>
          <a:p>
            <a:pPr marL="285750" indent="-285750" eaLnBrk="1" hangingPunct="1">
              <a:lnSpc>
                <a:spcPct val="90000"/>
              </a:lnSpc>
            </a:pPr>
            <a:r>
              <a:rPr lang="en-US" altLang="zh-CN" sz="2400" smtClean="0">
                <a:solidFill>
                  <a:srgbClr val="0000FF"/>
                </a:solidFill>
                <a:latin typeface="Comic Sans MS" panose="030F0702030302020204" pitchFamily="66" charset="0"/>
              </a:rPr>
              <a:t>rule of thumb:</a:t>
            </a:r>
            <a:r>
              <a:rPr lang="en-US" altLang="zh-CN" sz="2400" smtClean="0">
                <a:latin typeface="Comic Sans MS" panose="030F0702030302020204" pitchFamily="66" charset="0"/>
              </a:rPr>
              <a:t> 2 x size =&gt; 25% cut in miss rate</a:t>
            </a:r>
          </a:p>
          <a:p>
            <a:pPr marL="285750" indent="-285750" eaLnBrk="1" hangingPunct="1">
              <a:lnSpc>
                <a:spcPct val="90000"/>
              </a:lnSpc>
            </a:pPr>
            <a:r>
              <a:rPr lang="en-US" altLang="zh-CN" sz="2400" smtClean="0">
                <a:latin typeface="Comic Sans MS" panose="030F0702030302020204" pitchFamily="66" charset="0"/>
              </a:rPr>
              <a:t>What does it reduce ?</a:t>
            </a:r>
          </a:p>
        </p:txBody>
      </p:sp>
      <p:pic>
        <p:nvPicPr>
          <p:cNvPr id="152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13422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1835150" y="2276475"/>
            <a:ext cx="990600" cy="2209800"/>
            <a:chOff x="1200" y="1440"/>
            <a:chExt cx="624" cy="1392"/>
          </a:xfrm>
        </p:grpSpPr>
        <p:sp>
          <p:nvSpPr>
            <p:cNvPr id="152586" name="Line 5"/>
            <p:cNvSpPr>
              <a:spLocks noChangeShapeType="1"/>
            </p:cNvSpPr>
            <p:nvPr/>
          </p:nvSpPr>
          <p:spPr bwMode="auto">
            <a:xfrm flipV="1">
              <a:off x="1776" y="1440"/>
              <a:ext cx="0" cy="13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7" name="Line 6"/>
            <p:cNvSpPr>
              <a:spLocks noChangeShapeType="1"/>
            </p:cNvSpPr>
            <p:nvPr/>
          </p:nvSpPr>
          <p:spPr bwMode="auto">
            <a:xfrm flipH="1">
              <a:off x="1200" y="1440"/>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1908175" y="2781300"/>
            <a:ext cx="1676400" cy="1752600"/>
            <a:chOff x="1296" y="1776"/>
            <a:chExt cx="1056" cy="1104"/>
          </a:xfrm>
        </p:grpSpPr>
        <p:sp>
          <p:nvSpPr>
            <p:cNvPr id="152584" name="Line 8"/>
            <p:cNvSpPr>
              <a:spLocks noChangeShapeType="1"/>
            </p:cNvSpPr>
            <p:nvPr/>
          </p:nvSpPr>
          <p:spPr bwMode="auto">
            <a:xfrm flipV="1">
              <a:off x="2304" y="1776"/>
              <a:ext cx="0" cy="110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5" name="Line 9"/>
            <p:cNvSpPr>
              <a:spLocks noChangeShapeType="1"/>
            </p:cNvSpPr>
            <p:nvPr/>
          </p:nvSpPr>
          <p:spPr bwMode="auto">
            <a:xfrm flipH="1">
              <a:off x="1296" y="1776"/>
              <a:ext cx="105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52583" name="Rectangle 10"/>
          <p:cNvSpPr>
            <a:spLocks noChangeArrowheads="1"/>
          </p:cNvSpPr>
          <p:nvPr/>
        </p:nvSpPr>
        <p:spPr bwMode="auto">
          <a:xfrm>
            <a:off x="5791200" y="1828800"/>
            <a:ext cx="262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3600" b="1">
                <a:solidFill>
                  <a:srgbClr val="0000FF"/>
                </a:solidFill>
                <a:latin typeface="Comic Sans MS" panose="030F0702030302020204" pitchFamily="66" charset="0"/>
              </a:rPr>
              <a:t>Cache Size</a:t>
            </a:r>
          </a:p>
        </p:txBody>
      </p:sp>
    </p:spTree>
    <p:extLst>
      <p:ext uri="{BB962C8B-B14F-4D97-AF65-F5344CB8AC3E}">
        <p14:creationId xmlns:p14="http://schemas.microsoft.com/office/powerpoint/2010/main" val="232637147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1403648" y="0"/>
            <a:ext cx="7541915" cy="936625"/>
          </a:xfrm>
        </p:spPr>
        <p:txBody>
          <a:bodyPr/>
          <a:lstStyle/>
          <a:p>
            <a:pPr eaLnBrk="1" hangingPunct="1"/>
            <a:r>
              <a:rPr lang="en-US" altLang="zh-CN" smtClean="0"/>
              <a:t>Pro. Vs. cons for large caches</a:t>
            </a:r>
          </a:p>
        </p:txBody>
      </p:sp>
      <p:sp>
        <p:nvSpPr>
          <p:cNvPr id="153603" name="Rectangle 3"/>
          <p:cNvSpPr>
            <a:spLocks noGrp="1" noRot="1" noChangeArrowheads="1"/>
          </p:cNvSpPr>
          <p:nvPr>
            <p:ph idx="1"/>
          </p:nvPr>
        </p:nvSpPr>
        <p:spPr>
          <a:xfrm>
            <a:off x="611188" y="1052513"/>
            <a:ext cx="8261350" cy="2089150"/>
          </a:xfrm>
        </p:spPr>
        <p:txBody>
          <a:bodyPr/>
          <a:lstStyle/>
          <a:p>
            <a:pPr eaLnBrk="1" hangingPunct="1"/>
            <a:r>
              <a:rPr lang="en-US" altLang="zh-CN" sz="2400" smtClean="0">
                <a:solidFill>
                  <a:srgbClr val="0000FF"/>
                </a:solidFill>
                <a:latin typeface="Comic Sans MS" panose="030F0702030302020204" pitchFamily="66" charset="0"/>
              </a:rPr>
              <a:t>Pro</a:t>
            </a:r>
            <a:r>
              <a:rPr lang="en-US" altLang="zh-CN" sz="2400" smtClean="0">
                <a:latin typeface="Comic Sans MS" panose="030F0702030302020204" pitchFamily="66" charset="0"/>
              </a:rPr>
              <a:t>.</a:t>
            </a:r>
          </a:p>
          <a:p>
            <a:pPr lvl="1" eaLnBrk="1" hangingPunct="1"/>
            <a:r>
              <a:rPr lang="en-US" altLang="zh-CN" sz="2000" smtClean="0">
                <a:latin typeface="Comic Sans MS" panose="030F0702030302020204" pitchFamily="66" charset="0"/>
              </a:rPr>
              <a:t>Reduce capacity misses</a:t>
            </a:r>
          </a:p>
          <a:p>
            <a:pPr eaLnBrk="1" hangingPunct="1"/>
            <a:r>
              <a:rPr lang="en-US" altLang="zh-CN" sz="2400" smtClean="0">
                <a:solidFill>
                  <a:srgbClr val="0000FF"/>
                </a:solidFill>
                <a:latin typeface="Comic Sans MS" panose="030F0702030302020204" pitchFamily="66" charset="0"/>
              </a:rPr>
              <a:t>Con.</a:t>
            </a:r>
          </a:p>
          <a:p>
            <a:pPr lvl="1" eaLnBrk="1" hangingPunct="1"/>
            <a:r>
              <a:rPr lang="en-US" altLang="zh-CN" sz="2000" smtClean="0">
                <a:latin typeface="Comic Sans MS" panose="030F0702030302020204" pitchFamily="66" charset="0"/>
              </a:rPr>
              <a:t>Longer hit time,  Higher cost, AMAT curve is U-shaped</a:t>
            </a:r>
          </a:p>
          <a:p>
            <a:pPr eaLnBrk="1" hangingPunct="1"/>
            <a:r>
              <a:rPr lang="en-US" altLang="zh-CN" sz="2400" smtClean="0">
                <a:latin typeface="Comic Sans MS" panose="030F0702030302020204" pitchFamily="66" charset="0"/>
              </a:rPr>
              <a:t>Popular in off-chip caches</a:t>
            </a:r>
          </a:p>
        </p:txBody>
      </p:sp>
      <p:graphicFrame>
        <p:nvGraphicFramePr>
          <p:cNvPr id="37892" name="Group 4"/>
          <p:cNvGraphicFramePr>
            <a:graphicFrameLocks noGrp="1"/>
          </p:cNvGraphicFramePr>
          <p:nvPr/>
        </p:nvGraphicFramePr>
        <p:xfrm>
          <a:off x="136525" y="3284538"/>
          <a:ext cx="9007475" cy="2773414"/>
        </p:xfrm>
        <a:graphic>
          <a:graphicData uri="http://schemas.openxmlformats.org/drawingml/2006/table">
            <a:tbl>
              <a:tblPr/>
              <a:tblGrid>
                <a:gridCol w="1616075"/>
                <a:gridCol w="1616075"/>
                <a:gridCol w="1466850"/>
                <a:gridCol w="1435100"/>
                <a:gridCol w="1436688"/>
                <a:gridCol w="1436687"/>
              </a:tblGrid>
              <a:tr h="3961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Block size</a:t>
                      </a:r>
                    </a:p>
                  </a:txBody>
                  <a:tcPr marT="45701" marB="45701"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Miss penalty</a:t>
                      </a:r>
                    </a:p>
                  </a:txBody>
                  <a:tcPr marT="45701" marB="45701" anchor="ctr" horzOverflow="overflow">
                    <a:lnL>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Cache size</a:t>
                      </a:r>
                    </a:p>
                  </a:txBody>
                  <a:tcPr marT="45701" marB="45701"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256K</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8.027</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4.231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2.673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1.894</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32</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7.082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3.411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2.134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1.588</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7.160</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3.323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1.933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128</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96</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8.469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3.659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1.979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1.470</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11.651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4.685</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2.288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8312818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checkerboard(across)">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pic>
        <p:nvPicPr>
          <p:cNvPr id="2" name="Picture 1"/>
          <p:cNvPicPr>
            <a:picLocks noChangeAspect="1"/>
          </p:cNvPicPr>
          <p:nvPr/>
        </p:nvPicPr>
        <p:blipFill>
          <a:blip r:embed="rId3"/>
          <a:stretch>
            <a:fillRect/>
          </a:stretch>
        </p:blipFill>
        <p:spPr>
          <a:xfrm>
            <a:off x="305747" y="2099276"/>
            <a:ext cx="8460432" cy="2497762"/>
          </a:xfrm>
          <a:prstGeom prst="rect">
            <a:avLst/>
          </a:prstGeom>
        </p:spPr>
      </p:pic>
    </p:spTree>
    <p:extLst>
      <p:ext uri="{BB962C8B-B14F-4D97-AF65-F5344CB8AC3E}">
        <p14:creationId xmlns:p14="http://schemas.microsoft.com/office/powerpoint/2010/main" val="1169417449"/>
      </p:ext>
    </p:extLst>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pPr eaLnBrk="1" hangingPunct="1"/>
            <a:r>
              <a:rPr lang="en-US" altLang="zh-CN" sz="2400" smtClean="0"/>
              <a:t>3</a:t>
            </a:r>
            <a:r>
              <a:rPr lang="en-US" altLang="zh-CN" sz="2400" baseline="30000" smtClean="0"/>
              <a:t>rd</a:t>
            </a:r>
            <a:r>
              <a:rPr lang="en-US" altLang="zh-CN" sz="2400" smtClean="0"/>
              <a:t> Miss Rate Reduction Technique: </a:t>
            </a:r>
            <a:br>
              <a:rPr lang="en-US" altLang="zh-CN" sz="2400" smtClean="0"/>
            </a:br>
            <a:r>
              <a:rPr lang="en-US" altLang="zh-CN" sz="2800" smtClean="0">
                <a:solidFill>
                  <a:srgbClr val="0000FF"/>
                </a:solidFill>
              </a:rPr>
              <a:t>Higher Associativity</a:t>
            </a:r>
            <a:endParaRPr lang="en-US" altLang="zh-CN" sz="2400" smtClean="0"/>
          </a:p>
        </p:txBody>
      </p:sp>
      <p:sp>
        <p:nvSpPr>
          <p:cNvPr id="154627" name="Rectangle 3"/>
          <p:cNvSpPr>
            <a:spLocks noGrp="1" noRot="1" noChangeArrowheads="1"/>
          </p:cNvSpPr>
          <p:nvPr>
            <p:ph idx="1"/>
          </p:nvPr>
        </p:nvSpPr>
        <p:spPr>
          <a:xfrm>
            <a:off x="359190" y="1268760"/>
            <a:ext cx="8550275" cy="4683125"/>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can be a problem for caches with low associativity (especially direct-mapped). </a:t>
            </a:r>
            <a:endParaRPr lang="en-US" altLang="zh-CN" sz="2800" dirty="0" smtClean="0">
              <a:latin typeface="Comic Sans MS" panose="030F0702030302020204" pitchFamily="66" charset="0"/>
            </a:endParaRPr>
          </a:p>
          <a:p>
            <a:pPr marL="285750" indent="-285750" eaLnBrk="1" hangingPunct="1">
              <a:lnSpc>
                <a:spcPct val="90000"/>
              </a:lnSpc>
            </a:pPr>
            <a:r>
              <a:rPr lang="en-US" altLang="zh-CN" sz="2800" dirty="0" smtClean="0">
                <a:solidFill>
                  <a:srgbClr val="000000"/>
                </a:solidFill>
                <a:latin typeface="Comic Sans MS" panose="030F0702030302020204" pitchFamily="66" charset="0"/>
              </a:rPr>
              <a:t>With higher associativity decreasing 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to improve miss rate</a:t>
            </a:r>
          </a:p>
          <a:p>
            <a:pPr marL="285750" indent="-285750" eaLnBrk="1" hangingPunct="1">
              <a:lnSpc>
                <a:spcPct val="90000"/>
              </a:lnSpc>
              <a:buFont typeface="Wingdings" panose="05000000000000000000" pitchFamily="2" charset="2"/>
              <a:buNone/>
            </a:pPr>
            <a:r>
              <a:rPr lang="en-US" altLang="zh-CN" sz="3400" dirty="0" smtClean="0">
                <a:solidFill>
                  <a:srgbClr val="0000FF"/>
                </a:solidFill>
              </a:rPr>
              <a:t>cache rule of thumb</a:t>
            </a:r>
            <a:r>
              <a:rPr lang="en-US" altLang="zh-CN" sz="3400" dirty="0" smtClean="0">
                <a:solidFill>
                  <a:schemeClr val="hlink"/>
                </a:solidFill>
              </a:rPr>
              <a:t> </a:t>
            </a:r>
          </a:p>
          <a:p>
            <a:pPr marL="285750" indent="-285750" eaLnBrk="1" hangingPunct="1">
              <a:lnSpc>
                <a:spcPct val="90000"/>
              </a:lnSpc>
            </a:pPr>
            <a:r>
              <a:rPr lang="en-US" altLang="zh-CN" sz="2400" dirty="0" smtClean="0">
                <a:solidFill>
                  <a:srgbClr val="0000FF"/>
                </a:solidFill>
                <a:latin typeface="Comic Sans MS" panose="030F0702030302020204" pitchFamily="66" charset="0"/>
              </a:rPr>
              <a:t>2:1 rule of thumb</a:t>
            </a:r>
            <a:r>
              <a:rPr lang="en-US" altLang="zh-CN" sz="2400" dirty="0" smtClean="0">
                <a:solidFill>
                  <a:schemeClr val="hlink"/>
                </a:solidFill>
                <a:latin typeface="Comic Sans MS" panose="030F0702030302020204" pitchFamily="66" charset="0"/>
              </a:rPr>
              <a:t> </a:t>
            </a:r>
            <a:r>
              <a:rPr lang="en-US" altLang="zh-CN" sz="2400" i="1" u="sng" dirty="0" smtClean="0">
                <a:solidFill>
                  <a:srgbClr val="FF0000"/>
                </a:solidFill>
                <a:latin typeface="Comic Sans MS" panose="030F0702030302020204" pitchFamily="66" charset="0"/>
              </a:rPr>
              <a:t>a direct-mapped cache of size N has the same miss rate as a 2-way set-associative cache of size N/2.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Eight-way set associative is for practical purposes as effective in reducing misses for these sized cache as fully associative.</a:t>
            </a:r>
          </a:p>
        </p:txBody>
      </p:sp>
    </p:spTree>
    <p:extLst>
      <p:ext uri="{BB962C8B-B14F-4D97-AF65-F5344CB8AC3E}">
        <p14:creationId xmlns:p14="http://schemas.microsoft.com/office/powerpoint/2010/main" val="809632234"/>
      </p:ext>
    </p:extLst>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Rot="1" noChangeArrowheads="1"/>
          </p:cNvSpPr>
          <p:nvPr>
            <p:ph type="title"/>
          </p:nvPr>
        </p:nvSpPr>
        <p:spPr>
          <a:xfrm>
            <a:off x="1547813" y="0"/>
            <a:ext cx="7345362" cy="758692"/>
          </a:xfrm>
          <a:noFill/>
        </p:spPr>
        <p:txBody>
          <a:bodyPr lIns="90488" tIns="44450" rIns="90488" bIns="44450"/>
          <a:lstStyle/>
          <a:p>
            <a:pPr eaLnBrk="1" hangingPunct="1"/>
            <a:r>
              <a:rPr lang="en-US" altLang="zh-CN" dirty="0" smtClean="0"/>
              <a:t>Associativity</a:t>
            </a:r>
          </a:p>
        </p:txBody>
      </p:sp>
      <p:graphicFrame>
        <p:nvGraphicFramePr>
          <p:cNvPr id="155651" name="Object 12"/>
          <p:cNvGraphicFramePr>
            <a:graphicFrameLocks noGrp="1" noChangeAspect="1"/>
          </p:cNvGraphicFramePr>
          <p:nvPr>
            <p:ph type="chart" idx="1"/>
          </p:nvPr>
        </p:nvGraphicFramePr>
        <p:xfrm>
          <a:off x="827088" y="1125538"/>
          <a:ext cx="7570787" cy="4683125"/>
        </p:xfrm>
        <a:graphic>
          <a:graphicData uri="http://schemas.openxmlformats.org/presentationml/2006/ole">
            <mc:AlternateContent xmlns:mc="http://schemas.openxmlformats.org/markup-compatibility/2006">
              <mc:Choice xmlns:v="urn:schemas-microsoft-com:vml" Requires="v">
                <p:oleObj spid="_x0000_s183308" name="图表" r:id="rId3" imgW="8115177" imgH="5019839" progId="MSGraph.Chart.8">
                  <p:embed followColorScheme="full"/>
                </p:oleObj>
              </mc:Choice>
              <mc:Fallback>
                <p:oleObj name="图表"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827088" y="1125538"/>
                        <a:ext cx="7570787" cy="468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2" name="Group 4"/>
          <p:cNvGrpSpPr>
            <a:grpSpLocks/>
          </p:cNvGrpSpPr>
          <p:nvPr/>
        </p:nvGrpSpPr>
        <p:grpSpPr bwMode="auto">
          <a:xfrm>
            <a:off x="3352800" y="2133600"/>
            <a:ext cx="2392363" cy="1320800"/>
            <a:chOff x="2272" y="900"/>
            <a:chExt cx="1507" cy="832"/>
          </a:xfrm>
        </p:grpSpPr>
        <p:sp>
          <p:nvSpPr>
            <p:cNvPr id="155661" name="Rectangle 5"/>
            <p:cNvSpPr>
              <a:spLocks noChangeArrowheads="1"/>
            </p:cNvSpPr>
            <p:nvPr/>
          </p:nvSpPr>
          <p:spPr bwMode="auto">
            <a:xfrm>
              <a:off x="2951" y="943"/>
              <a:ext cx="8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b="1"/>
                <a:t>Conflict</a:t>
              </a:r>
            </a:p>
          </p:txBody>
        </p:sp>
        <p:sp>
          <p:nvSpPr>
            <p:cNvPr id="155662" name="Line 6"/>
            <p:cNvSpPr>
              <a:spLocks noChangeShapeType="1"/>
            </p:cNvSpPr>
            <p:nvPr/>
          </p:nvSpPr>
          <p:spPr bwMode="auto">
            <a:xfrm>
              <a:off x="2272" y="900"/>
              <a:ext cx="71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3" name="Line 7"/>
            <p:cNvSpPr>
              <a:spLocks noChangeShapeType="1"/>
            </p:cNvSpPr>
            <p:nvPr/>
          </p:nvSpPr>
          <p:spPr bwMode="auto">
            <a:xfrm>
              <a:off x="3076" y="1176"/>
              <a:ext cx="196" cy="5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0" name="Line 14"/>
          <p:cNvSpPr>
            <a:spLocks noChangeShapeType="1"/>
          </p:cNvSpPr>
          <p:nvPr/>
        </p:nvSpPr>
        <p:spPr bwMode="auto">
          <a:xfrm flipV="1">
            <a:off x="2436813" y="2205038"/>
            <a:ext cx="0" cy="29527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106738" y="2276475"/>
            <a:ext cx="0" cy="288131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flipV="1">
            <a:off x="3779838" y="3141663"/>
            <a:ext cx="0" cy="20161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331913" y="3611563"/>
            <a:ext cx="3240087"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547813" y="3327400"/>
            <a:ext cx="1584325"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1763713" y="2420938"/>
            <a:ext cx="720725"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Text Box 20"/>
          <p:cNvSpPr txBox="1">
            <a:spLocks noChangeArrowheads="1"/>
          </p:cNvSpPr>
          <p:nvPr/>
        </p:nvSpPr>
        <p:spPr bwMode="auto">
          <a:xfrm>
            <a:off x="2286000" y="840308"/>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00FF"/>
                </a:solidFill>
              </a:rPr>
              <a:t>2:1 rule of thumb</a:t>
            </a:r>
          </a:p>
        </p:txBody>
      </p:sp>
    </p:spTree>
    <p:extLst>
      <p:ext uri="{BB962C8B-B14F-4D97-AF65-F5344CB8AC3E}">
        <p14:creationId xmlns:p14="http://schemas.microsoft.com/office/powerpoint/2010/main" val="17199508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fade">
                                      <p:cBhvr>
                                        <p:cTn id="7" dur="1000"/>
                                        <p:tgtEl>
                                          <p:spTgt spid="39950"/>
                                        </p:tgtEl>
                                      </p:cBhvr>
                                    </p:animEffect>
                                    <p:anim calcmode="lin" valueType="num">
                                      <p:cBhvr>
                                        <p:cTn id="8" dur="1000" fill="hold"/>
                                        <p:tgtEl>
                                          <p:spTgt spid="39950"/>
                                        </p:tgtEl>
                                        <p:attrNameLst>
                                          <p:attrName>ppt_x</p:attrName>
                                        </p:attrNameLst>
                                      </p:cBhvr>
                                      <p:tavLst>
                                        <p:tav tm="0">
                                          <p:val>
                                            <p:strVal val="#ppt_x"/>
                                          </p:val>
                                        </p:tav>
                                        <p:tav tm="100000">
                                          <p:val>
                                            <p:strVal val="#ppt_x"/>
                                          </p:val>
                                        </p:tav>
                                      </p:tavLst>
                                    </p:anim>
                                    <p:anim calcmode="lin" valueType="num">
                                      <p:cBhvr>
                                        <p:cTn id="9" dur="1000" fill="hold"/>
                                        <p:tgtEl>
                                          <p:spTgt spid="399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fade">
                                      <p:cBhvr>
                                        <p:cTn id="12" dur="1000"/>
                                        <p:tgtEl>
                                          <p:spTgt spid="39951"/>
                                        </p:tgtEl>
                                      </p:cBhvr>
                                    </p:animEffect>
                                    <p:anim calcmode="lin" valueType="num">
                                      <p:cBhvr>
                                        <p:cTn id="13" dur="1000" fill="hold"/>
                                        <p:tgtEl>
                                          <p:spTgt spid="39951"/>
                                        </p:tgtEl>
                                        <p:attrNameLst>
                                          <p:attrName>ppt_x</p:attrName>
                                        </p:attrNameLst>
                                      </p:cBhvr>
                                      <p:tavLst>
                                        <p:tav tm="0">
                                          <p:val>
                                            <p:strVal val="#ppt_x"/>
                                          </p:val>
                                        </p:tav>
                                        <p:tav tm="100000">
                                          <p:val>
                                            <p:strVal val="#ppt_x"/>
                                          </p:val>
                                        </p:tav>
                                      </p:tavLst>
                                    </p:anim>
                                    <p:anim calcmode="lin" valueType="num">
                                      <p:cBhvr>
                                        <p:cTn id="14" dur="1000" fill="hold"/>
                                        <p:tgtEl>
                                          <p:spTgt spid="399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952"/>
                                        </p:tgtEl>
                                        <p:attrNameLst>
                                          <p:attrName>style.visibility</p:attrName>
                                        </p:attrNameLst>
                                      </p:cBhvr>
                                      <p:to>
                                        <p:strVal val="visible"/>
                                      </p:to>
                                    </p:set>
                                    <p:animEffect transition="in" filter="fade">
                                      <p:cBhvr>
                                        <p:cTn id="17" dur="1000"/>
                                        <p:tgtEl>
                                          <p:spTgt spid="39952"/>
                                        </p:tgtEl>
                                      </p:cBhvr>
                                    </p:animEffect>
                                    <p:anim calcmode="lin" valueType="num">
                                      <p:cBhvr>
                                        <p:cTn id="18" dur="1000" fill="hold"/>
                                        <p:tgtEl>
                                          <p:spTgt spid="39952"/>
                                        </p:tgtEl>
                                        <p:attrNameLst>
                                          <p:attrName>ppt_x</p:attrName>
                                        </p:attrNameLst>
                                      </p:cBhvr>
                                      <p:tavLst>
                                        <p:tav tm="0">
                                          <p:val>
                                            <p:strVal val="#ppt_x"/>
                                          </p:val>
                                        </p:tav>
                                        <p:tav tm="100000">
                                          <p:val>
                                            <p:strVal val="#ppt_x"/>
                                          </p:val>
                                        </p:tav>
                                      </p:tavLst>
                                    </p:anim>
                                    <p:anim calcmode="lin" valueType="num">
                                      <p:cBhvr>
                                        <p:cTn id="19" dur="1000" fill="hold"/>
                                        <p:tgtEl>
                                          <p:spTgt spid="3995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53"/>
                                        </p:tgtEl>
                                        <p:attrNameLst>
                                          <p:attrName>style.visibility</p:attrName>
                                        </p:attrNameLst>
                                      </p:cBhvr>
                                      <p:to>
                                        <p:strVal val="visible"/>
                                      </p:to>
                                    </p:set>
                                  </p:childTnLst>
                                  <p:subTnLst>
                                    <p:set>
                                      <p:cBhvr override="childStyle">
                                        <p:cTn dur="1" fill="hold" display="0" masterRel="nextClick" afterEffect="1"/>
                                        <p:tgtEl>
                                          <p:spTgt spid="3995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54"/>
                                        </p:tgtEl>
                                        <p:attrNameLst>
                                          <p:attrName>style.visibility</p:attrName>
                                        </p:attrNameLst>
                                      </p:cBhvr>
                                      <p:to>
                                        <p:strVal val="visible"/>
                                      </p:to>
                                    </p:set>
                                    <p:animEffect transition="in" filter="fade">
                                      <p:cBhvr>
                                        <p:cTn id="28" dur="1000"/>
                                        <p:tgtEl>
                                          <p:spTgt spid="39954"/>
                                        </p:tgtEl>
                                      </p:cBhvr>
                                    </p:animEffect>
                                    <p:anim calcmode="lin" valueType="num">
                                      <p:cBhvr>
                                        <p:cTn id="29" dur="1000" fill="hold"/>
                                        <p:tgtEl>
                                          <p:spTgt spid="39954"/>
                                        </p:tgtEl>
                                        <p:attrNameLst>
                                          <p:attrName>ppt_x</p:attrName>
                                        </p:attrNameLst>
                                      </p:cBhvr>
                                      <p:tavLst>
                                        <p:tav tm="0">
                                          <p:val>
                                            <p:strVal val="#ppt_x"/>
                                          </p:val>
                                        </p:tav>
                                        <p:tav tm="100000">
                                          <p:val>
                                            <p:strVal val="#ppt_x"/>
                                          </p:val>
                                        </p:tav>
                                      </p:tavLst>
                                    </p:anim>
                                    <p:anim calcmode="lin" valueType="num">
                                      <p:cBhvr>
                                        <p:cTn id="30" dur="1000" fill="hold"/>
                                        <p:tgtEl>
                                          <p:spTgt spid="3995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995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55"/>
                                        </p:tgtEl>
                                        <p:attrNameLst>
                                          <p:attrName>style.visibility</p:attrName>
                                        </p:attrNameLst>
                                      </p:cBhvr>
                                      <p:to>
                                        <p:strVal val="visible"/>
                                      </p:to>
                                    </p:set>
                                    <p:animEffect transition="in" filter="fade">
                                      <p:cBhvr>
                                        <p:cTn id="35" dur="1000"/>
                                        <p:tgtEl>
                                          <p:spTgt spid="39955"/>
                                        </p:tgtEl>
                                      </p:cBhvr>
                                    </p:animEffect>
                                    <p:anim calcmode="lin" valueType="num">
                                      <p:cBhvr>
                                        <p:cTn id="36" dur="1000" fill="hold"/>
                                        <p:tgtEl>
                                          <p:spTgt spid="39955"/>
                                        </p:tgtEl>
                                        <p:attrNameLst>
                                          <p:attrName>ppt_x</p:attrName>
                                        </p:attrNameLst>
                                      </p:cBhvr>
                                      <p:tavLst>
                                        <p:tav tm="0">
                                          <p:val>
                                            <p:strVal val="#ppt_x"/>
                                          </p:val>
                                        </p:tav>
                                        <p:tav tm="100000">
                                          <p:val>
                                            <p:strVal val="#ppt_x"/>
                                          </p:val>
                                        </p:tav>
                                      </p:tavLst>
                                    </p:anim>
                                    <p:anim calcmode="lin" valueType="num">
                                      <p:cBhvr>
                                        <p:cTn id="37" dur="1000" fill="hold"/>
                                        <p:tgtEl>
                                          <p:spTgt spid="39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P spid="39951" grpId="0" animBg="1"/>
      <p:bldP spid="39952" grpId="0" animBg="1"/>
      <p:bldP spid="39953" grpId="0" animBg="1"/>
      <p:bldP spid="39954" grpId="0" animBg="1"/>
      <p:bldP spid="3995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noFill/>
        </p:spPr>
        <p:txBody>
          <a:bodyPr lIns="90488" tIns="44450" rIns="90488" bIns="44450"/>
          <a:lstStyle/>
          <a:p>
            <a:pPr eaLnBrk="1" hangingPunct="1"/>
            <a:r>
              <a:rPr lang="en-US" altLang="zh-CN" sz="3600" smtClean="0"/>
              <a:t>Associativity vs Cycle Time</a:t>
            </a:r>
          </a:p>
        </p:txBody>
      </p:sp>
      <p:sp>
        <p:nvSpPr>
          <p:cNvPr id="156675" name="Rectangle 3"/>
          <p:cNvSpPr>
            <a:spLocks noGrp="1" noRot="1" noChangeArrowheads="1"/>
          </p:cNvSpPr>
          <p:nvPr>
            <p:ph idx="1"/>
          </p:nvPr>
        </p:nvSpPr>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Beware: </a:t>
            </a:r>
            <a:r>
              <a:rPr lang="en-US" altLang="zh-CN" smtClean="0">
                <a:solidFill>
                  <a:srgbClr val="0000FF"/>
                </a:solidFill>
                <a:latin typeface="Comic Sans MS" panose="030F0702030302020204" pitchFamily="66" charset="0"/>
              </a:rPr>
              <a:t>Execution time is only final measure</a:t>
            </a:r>
            <a:r>
              <a:rPr lang="en-US" altLang="zh-CN" smtClean="0">
                <a:latin typeface="Comic Sans MS" panose="030F0702030302020204" pitchFamily="66" charset="0"/>
              </a:rPr>
              <a:t>!</a:t>
            </a: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Why is cycle time tied to hit time?</a:t>
            </a:r>
          </a:p>
          <a:p>
            <a:pPr marL="685800" lvl="1" indent="-228600" eaLnBrk="1" hangingPunct="1">
              <a:lnSpc>
                <a:spcPct val="90000"/>
              </a:lnSpc>
              <a:tabLst>
                <a:tab pos="1828800" algn="r"/>
                <a:tab pos="3200400" algn="r"/>
                <a:tab pos="4572000" algn="r"/>
                <a:tab pos="5943600" algn="r"/>
              </a:tabLst>
            </a:pPr>
            <a:endParaRPr lang="en-US" altLang="zh-CN"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Will Clock Cycle time increase?</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Hill [1988] suggested hit time for 2-way vs. 1-way </a:t>
            </a:r>
            <a:br>
              <a:rPr lang="en-US" altLang="zh-CN" smtClean="0">
                <a:latin typeface="Comic Sans MS" panose="030F0702030302020204" pitchFamily="66" charset="0"/>
              </a:rPr>
            </a:br>
            <a:r>
              <a:rPr lang="en-US" altLang="zh-CN" smtClean="0">
                <a:latin typeface="Comic Sans MS" panose="030F0702030302020204" pitchFamily="66" charset="0"/>
              </a:rPr>
              <a:t>external cache +10%, </a:t>
            </a:r>
            <a:br>
              <a:rPr lang="en-US" altLang="zh-CN" smtClean="0">
                <a:latin typeface="Comic Sans MS" panose="030F0702030302020204" pitchFamily="66" charset="0"/>
              </a:rPr>
            </a:br>
            <a:r>
              <a:rPr lang="en-US" altLang="zh-CN" smtClean="0">
                <a:latin typeface="Comic Sans MS" panose="030F0702030302020204" pitchFamily="66" charset="0"/>
              </a:rPr>
              <a:t>internal + 2% </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suggested big and dumb caches</a:t>
            </a:r>
          </a:p>
        </p:txBody>
      </p:sp>
    </p:spTree>
    <p:extLst>
      <p:ext uri="{BB962C8B-B14F-4D97-AF65-F5344CB8AC3E}">
        <p14:creationId xmlns:p14="http://schemas.microsoft.com/office/powerpoint/2010/main" val="2920920138"/>
      </p:ext>
    </p:extLst>
  </p:cSld>
  <p:clrMapOvr>
    <a:masterClrMapping/>
  </p:clrMapOvr>
  <p:transition spd="slow">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1258888" y="0"/>
            <a:ext cx="7885112" cy="836712"/>
          </a:xfrm>
          <a:noFill/>
        </p:spPr>
        <p:txBody>
          <a:bodyPr lIns="90488" tIns="44450" rIns="90488" bIns="44450"/>
          <a:lstStyle/>
          <a:p>
            <a:pPr eaLnBrk="1" hangingPunct="1"/>
            <a:r>
              <a:rPr lang="en-US" altLang="zh-CN" sz="3200" dirty="0" smtClean="0"/>
              <a:t>AMAT  vs. Miss Rate (</a:t>
            </a:r>
            <a:r>
              <a:rPr lang="en-US" altLang="zh-CN" sz="1600" dirty="0" smtClean="0"/>
              <a:t>P430</a:t>
            </a:r>
            <a:r>
              <a:rPr lang="en-US" altLang="zh-CN" sz="3200" dirty="0" smtClean="0"/>
              <a:t>)</a:t>
            </a:r>
          </a:p>
        </p:txBody>
      </p:sp>
      <p:sp>
        <p:nvSpPr>
          <p:cNvPr id="157699" name="Rectangle 3"/>
          <p:cNvSpPr>
            <a:spLocks noGrp="1" noRot="1" noChangeArrowheads="1"/>
          </p:cNvSpPr>
          <p:nvPr>
            <p:ph idx="1"/>
          </p:nvPr>
        </p:nvSpPr>
        <p:spPr>
          <a:xfrm>
            <a:off x="395288" y="1196752"/>
            <a:ext cx="8401050" cy="4853211"/>
          </a:xfrm>
        </p:spPr>
        <p:txBody>
          <a:bodyPr lIns="90488" tIns="44450" rIns="90488" bIns="44450"/>
          <a:lstStyle/>
          <a:p>
            <a:pPr marL="285750" indent="-285750" eaLnBrk="1" hangingPunct="1">
              <a:lnSpc>
                <a:spcPct val="90000"/>
              </a:lnSpc>
            </a:pPr>
            <a:r>
              <a:rPr lang="en-US" altLang="zh-CN" sz="2400" dirty="0" smtClean="0"/>
              <a:t>Example: assume CCT = 1.36 for 2-way, 1.44 for 4-way, 1.52 for 8-way vs. CCT direct mapped</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Cache Size	            Associativity			</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(KB)	1-way	2-way	4-way	8-way</a:t>
            </a:r>
          </a:p>
          <a:p>
            <a:pPr marL="285750" indent="-285750" eaLnBrk="1" hangingPunct="1">
              <a:lnSpc>
                <a:spcPct val="90000"/>
              </a:lnSpc>
              <a:buFont typeface="Wingdings" panose="05000000000000000000" pitchFamily="2" charset="2"/>
              <a:buNone/>
            </a:pPr>
            <a:endParaRPr lang="en-US" altLang="zh-CN" sz="2000" dirty="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4	3.44	3.25	3.22	</a:t>
            </a:r>
            <a:r>
              <a:rPr lang="en-US" altLang="zh-CN" sz="2000" dirty="0" smtClean="0">
                <a:solidFill>
                  <a:srgbClr val="FF0000"/>
                </a:solidFill>
                <a:latin typeface="Comic Sans MS" panose="030F0702030302020204" pitchFamily="66" charset="0"/>
              </a:rPr>
              <a:t>3.28</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8	2.69	2.58	2.55	</a:t>
            </a:r>
            <a:r>
              <a:rPr lang="en-US" altLang="zh-CN" sz="2000" dirty="0" smtClean="0">
                <a:solidFill>
                  <a:srgbClr val="FF0000"/>
                </a:solidFill>
                <a:latin typeface="Comic Sans MS" panose="030F0702030302020204" pitchFamily="66" charset="0"/>
              </a:rPr>
              <a:t>2.62</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16	2.33	</a:t>
            </a:r>
            <a:r>
              <a:rPr lang="en-US" altLang="zh-CN" sz="2000" dirty="0" smtClean="0">
                <a:solidFill>
                  <a:srgbClr val="FF0000"/>
                </a:solidFill>
                <a:latin typeface="Comic Sans MS" panose="030F0702030302020204" pitchFamily="66" charset="0"/>
              </a:rPr>
              <a:t>2.40	2.46	2.53</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32	2.06	</a:t>
            </a:r>
            <a:r>
              <a:rPr lang="en-US" altLang="zh-CN" sz="2000" dirty="0" smtClean="0">
                <a:solidFill>
                  <a:srgbClr val="FF0000"/>
                </a:solidFill>
                <a:latin typeface="Comic Sans MS" panose="030F0702030302020204" pitchFamily="66" charset="0"/>
              </a:rPr>
              <a:t>2.30	2.37	2.45</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64	1.92	</a:t>
            </a:r>
            <a:r>
              <a:rPr lang="en-US" altLang="zh-CN" sz="2000" dirty="0" smtClean="0">
                <a:solidFill>
                  <a:srgbClr val="FF0000"/>
                </a:solidFill>
                <a:latin typeface="Comic Sans MS" panose="030F0702030302020204" pitchFamily="66" charset="0"/>
              </a:rPr>
              <a:t>2.24	2.18	2.25</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128	1.52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1.84	1.92	2.00</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256	1.32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1.66	1.74	1.82</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512	1.20</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1.55	1.59	1.66</a:t>
            </a:r>
          </a:p>
          <a:p>
            <a:pPr marL="285750" indent="-285750" eaLnBrk="1" hangingPunct="1">
              <a:lnSpc>
                <a:spcPct val="90000"/>
              </a:lnSpc>
              <a:buFont typeface="Wingdings" panose="05000000000000000000" pitchFamily="2" charset="2"/>
              <a:buNone/>
            </a:pPr>
            <a:r>
              <a:rPr lang="en-US" altLang="zh-CN" sz="2400" dirty="0" smtClean="0">
                <a:solidFill>
                  <a:srgbClr val="0000FF"/>
                </a:solidFill>
              </a:rPr>
              <a:t>(</a:t>
            </a:r>
            <a:r>
              <a:rPr lang="en-US" altLang="zh-CN" sz="2400" u="sng" dirty="0" smtClean="0">
                <a:solidFill>
                  <a:srgbClr val="FF0000"/>
                </a:solidFill>
              </a:rPr>
              <a:t>Red</a:t>
            </a:r>
            <a:r>
              <a:rPr lang="en-US" altLang="zh-CN" sz="2400" dirty="0" smtClean="0">
                <a:solidFill>
                  <a:srgbClr val="0000FF"/>
                </a:solidFill>
              </a:rPr>
              <a:t> means A.M.A.T. </a:t>
            </a:r>
            <a:r>
              <a:rPr lang="en-US" altLang="zh-CN" sz="2400" u="sng" dirty="0" smtClean="0">
                <a:solidFill>
                  <a:srgbClr val="0000FF"/>
                </a:solidFill>
              </a:rPr>
              <a:t>not</a:t>
            </a:r>
            <a:r>
              <a:rPr lang="en-US" altLang="zh-CN" sz="2400" dirty="0" smtClean="0">
                <a:solidFill>
                  <a:srgbClr val="0000FF"/>
                </a:solidFill>
              </a:rPr>
              <a:t> improved by more associativity)</a:t>
            </a:r>
          </a:p>
        </p:txBody>
      </p:sp>
      <p:grpSp>
        <p:nvGrpSpPr>
          <p:cNvPr id="157700" name="Group 4"/>
          <p:cNvGrpSpPr>
            <a:grpSpLocks/>
          </p:cNvGrpSpPr>
          <p:nvPr/>
        </p:nvGrpSpPr>
        <p:grpSpPr bwMode="auto">
          <a:xfrm>
            <a:off x="1258888" y="2205038"/>
            <a:ext cx="4697412" cy="3384550"/>
            <a:chOff x="805" y="1536"/>
            <a:chExt cx="2959" cy="2132"/>
          </a:xfrm>
        </p:grpSpPr>
        <p:sp>
          <p:nvSpPr>
            <p:cNvPr id="157701" name="Rectangle 5"/>
            <p:cNvSpPr>
              <a:spLocks noChangeArrowheads="1"/>
            </p:cNvSpPr>
            <p:nvPr/>
          </p:nvSpPr>
          <p:spPr bwMode="auto">
            <a:xfrm>
              <a:off x="808" y="1536"/>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7702" name="Line 6"/>
            <p:cNvSpPr>
              <a:spLocks noChangeShapeType="1"/>
            </p:cNvSpPr>
            <p:nvPr/>
          </p:nvSpPr>
          <p:spPr bwMode="auto">
            <a:xfrm>
              <a:off x="805" y="1920"/>
              <a:ext cx="29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3" name="Line 7"/>
            <p:cNvSpPr>
              <a:spLocks noChangeShapeType="1"/>
            </p:cNvSpPr>
            <p:nvPr/>
          </p:nvSpPr>
          <p:spPr bwMode="auto">
            <a:xfrm>
              <a:off x="14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4" name="Line 8"/>
            <p:cNvSpPr>
              <a:spLocks noChangeShapeType="1"/>
            </p:cNvSpPr>
            <p:nvPr/>
          </p:nvSpPr>
          <p:spPr bwMode="auto">
            <a:xfrm>
              <a:off x="20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a:off x="25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a:off x="31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27214784"/>
      </p:ext>
    </p:extLst>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1331640" y="-10758"/>
            <a:ext cx="7067128" cy="980728"/>
          </a:xfrm>
          <a:noFill/>
        </p:spPr>
        <p:txBody>
          <a:bodyPr lIns="90488" tIns="44450" rIns="90488" bIns="44450"/>
          <a:lstStyle/>
          <a:p>
            <a:pPr eaLnBrk="1" hangingPunct="1"/>
            <a:r>
              <a:rPr lang="en-US" altLang="zh-CN" sz="2400" dirty="0" smtClean="0"/>
              <a:t>4th Miss Rate Reduction Technique: </a:t>
            </a:r>
            <a:br>
              <a:rPr lang="en-US" altLang="zh-CN" sz="2400" dirty="0" smtClean="0"/>
            </a:br>
            <a:r>
              <a:rPr lang="en-US" altLang="zh-CN" sz="2800" dirty="0" smtClean="0">
                <a:solidFill>
                  <a:srgbClr val="0000FF"/>
                </a:solidFill>
              </a:rPr>
              <a:t>Compiler Optimizations</a:t>
            </a:r>
            <a:endParaRPr lang="en-US" altLang="zh-CN" sz="2800" dirty="0" smtClean="0"/>
          </a:p>
        </p:txBody>
      </p:sp>
      <p:sp>
        <p:nvSpPr>
          <p:cNvPr id="46083" name="Rectangle 3"/>
          <p:cNvSpPr>
            <a:spLocks noGrp="1" noRot="1" noChangeArrowheads="1"/>
          </p:cNvSpPr>
          <p:nvPr>
            <p:ph idx="1"/>
          </p:nvPr>
        </p:nvSpPr>
        <p:spPr>
          <a:xfrm>
            <a:off x="250825" y="1196975"/>
            <a:ext cx="8705850" cy="5181600"/>
          </a:xfrm>
        </p:spPr>
        <p:txBody>
          <a:bodyPr lIns="90488" tIns="44450" rIns="90488" bIns="44450"/>
          <a:lstStyle/>
          <a:p>
            <a:pPr eaLnBrk="1" hangingPunct="1">
              <a:lnSpc>
                <a:spcPct val="90000"/>
              </a:lnSpc>
            </a:pPr>
            <a:r>
              <a:rPr lang="en-US" altLang="zh-CN" sz="2200" dirty="0" smtClean="0">
                <a:latin typeface="Comic Sans MS" panose="030F0702030302020204" pitchFamily="66" charset="0"/>
              </a:rPr>
              <a:t>The techniques reduces miss rates </a:t>
            </a:r>
            <a:r>
              <a:rPr lang="en-US" altLang="zh-CN" sz="2200" i="1" dirty="0" smtClean="0">
                <a:solidFill>
                  <a:srgbClr val="0000FF"/>
                </a:solidFill>
                <a:latin typeface="Comic Sans MS" panose="030F0702030302020204" pitchFamily="66" charset="0"/>
              </a:rPr>
              <a:t>without</a:t>
            </a:r>
            <a:r>
              <a:rPr lang="en-US" altLang="zh-CN" sz="2200" dirty="0" smtClean="0">
                <a:latin typeface="Comic Sans MS" panose="030F0702030302020204" pitchFamily="66" charset="0"/>
              </a:rPr>
              <a:t> any hardware changes and reorders instruction sequence with compiler.</a:t>
            </a:r>
          </a:p>
          <a:p>
            <a:pPr eaLnBrk="1" hangingPunct="1">
              <a:lnSpc>
                <a:spcPct val="90000"/>
              </a:lnSpc>
            </a:pPr>
            <a:r>
              <a:rPr lang="en-US" altLang="zh-CN" sz="2200" dirty="0" smtClean="0">
                <a:solidFill>
                  <a:srgbClr val="0000FF"/>
                </a:solidFill>
                <a:latin typeface="Comic Sans MS" panose="030F0702030302020204" pitchFamily="66" charset="0"/>
              </a:rPr>
              <a:t>Instructions</a:t>
            </a:r>
          </a:p>
          <a:p>
            <a:pPr lvl="1" eaLnBrk="1" hangingPunct="1">
              <a:lnSpc>
                <a:spcPct val="90000"/>
              </a:lnSpc>
            </a:pPr>
            <a:r>
              <a:rPr lang="en-US" altLang="zh-CN" sz="2000" dirty="0" smtClean="0">
                <a:latin typeface="Comic Sans MS" panose="030F0702030302020204" pitchFamily="66" charset="0"/>
              </a:rPr>
              <a:t>Reorder procedures in memory so as to reduce conflict misses</a:t>
            </a:r>
          </a:p>
          <a:p>
            <a:pPr lvl="1" eaLnBrk="1" hangingPunct="1">
              <a:lnSpc>
                <a:spcPct val="90000"/>
              </a:lnSpc>
            </a:pPr>
            <a:r>
              <a:rPr lang="en-US" altLang="zh-CN" sz="2000" dirty="0" smtClean="0">
                <a:latin typeface="Comic Sans MS" panose="030F0702030302020204" pitchFamily="66" charset="0"/>
              </a:rPr>
              <a:t>Profiling to look at conflicts(using tools they developed)</a:t>
            </a:r>
          </a:p>
          <a:p>
            <a:pPr eaLnBrk="1" hangingPunct="1">
              <a:lnSpc>
                <a:spcPct val="90000"/>
              </a:lnSpc>
            </a:pPr>
            <a:r>
              <a:rPr lang="en-US" altLang="zh-CN" sz="2200" dirty="0" smtClean="0">
                <a:solidFill>
                  <a:srgbClr val="0000FF"/>
                </a:solidFill>
                <a:latin typeface="Comic Sans MS" panose="030F0702030302020204" pitchFamily="66" charset="0"/>
              </a:rPr>
              <a:t>Data</a:t>
            </a:r>
          </a:p>
          <a:p>
            <a:pPr lvl="1" eaLnBrk="1" hangingPunct="1">
              <a:lnSpc>
                <a:spcPct val="90000"/>
              </a:lnSpc>
            </a:pPr>
            <a:r>
              <a:rPr lang="en-US" altLang="zh-CN" sz="2200" i="1" dirty="0" smtClean="0">
                <a:solidFill>
                  <a:srgbClr val="0000FF"/>
                </a:solidFill>
                <a:latin typeface="Comic Sans MS" panose="030F0702030302020204" pitchFamily="66" charset="0"/>
              </a:rPr>
              <a:t>Merging Arrays</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improve spatial locality by single array of compound elements vs. 2 arrays</a:t>
            </a:r>
          </a:p>
          <a:p>
            <a:pPr lvl="1" eaLnBrk="1" hangingPunct="1">
              <a:lnSpc>
                <a:spcPct val="90000"/>
              </a:lnSpc>
            </a:pPr>
            <a:r>
              <a:rPr lang="en-US" altLang="zh-CN" sz="2200" i="1" dirty="0" smtClean="0">
                <a:solidFill>
                  <a:srgbClr val="0000FF"/>
                </a:solidFill>
                <a:latin typeface="Comic Sans MS" panose="030F0702030302020204" pitchFamily="66" charset="0"/>
              </a:rPr>
              <a:t>Loop Interchange</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change nesting of loops to access data in order stored in memory</a:t>
            </a:r>
          </a:p>
          <a:p>
            <a:pPr lvl="1" eaLnBrk="1" hangingPunct="1">
              <a:lnSpc>
                <a:spcPct val="90000"/>
              </a:lnSpc>
            </a:pPr>
            <a:r>
              <a:rPr lang="en-US" altLang="zh-CN" sz="2200" i="1" dirty="0" smtClean="0">
                <a:solidFill>
                  <a:srgbClr val="0000FF"/>
                </a:solidFill>
                <a:latin typeface="Comic Sans MS" panose="030F0702030302020204" pitchFamily="66" charset="0"/>
              </a:rPr>
              <a:t>Loop Fusion</a:t>
            </a:r>
            <a:r>
              <a:rPr lang="en-US" altLang="zh-CN" sz="2200" dirty="0" smtClean="0">
                <a:latin typeface="Comic Sans MS" panose="030F0702030302020204" pitchFamily="66" charset="0"/>
              </a:rPr>
              <a:t>: Combine 2 independent loops that have same looping and some variables overlap</a:t>
            </a:r>
          </a:p>
          <a:p>
            <a:pPr lvl="1" eaLnBrk="1" hangingPunct="1">
              <a:lnSpc>
                <a:spcPct val="90000"/>
              </a:lnSpc>
            </a:pPr>
            <a:r>
              <a:rPr lang="en-US" altLang="zh-CN" sz="2200" i="1" dirty="0" smtClean="0">
                <a:solidFill>
                  <a:srgbClr val="0000FF"/>
                </a:solidFill>
                <a:latin typeface="Comic Sans MS" panose="030F0702030302020204" pitchFamily="66" charset="0"/>
              </a:rPr>
              <a:t>Blocking</a:t>
            </a:r>
            <a:r>
              <a:rPr lang="en-US" altLang="zh-CN" sz="2200" dirty="0" smtClean="0">
                <a:latin typeface="Comic Sans MS" panose="030F0702030302020204" pitchFamily="66" charset="0"/>
              </a:rPr>
              <a:t>: Improve temporal locality by accessing “blocks” of data repeatedly vs. going down whole columns or rows</a:t>
            </a:r>
          </a:p>
        </p:txBody>
      </p:sp>
    </p:spTree>
    <p:extLst>
      <p:ext uri="{BB962C8B-B14F-4D97-AF65-F5344CB8AC3E}">
        <p14:creationId xmlns:p14="http://schemas.microsoft.com/office/powerpoint/2010/main" val="28550574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6083">
                                            <p:txEl>
                                              <p:pRg st="3" end="3"/>
                                            </p:txEl>
                                          </p:spTgt>
                                        </p:tgtEl>
                                        <p:attrNameLst>
                                          <p:attrName>style.visibility</p:attrName>
                                        </p:attrNameLst>
                                      </p:cBhvr>
                                      <p:to>
                                        <p:strVal val="visible"/>
                                      </p:to>
                                    </p:set>
                                    <p:anim calcmode="lin" valueType="num">
                                      <p:cBhvr additive="base">
                                        <p:cTn id="21" dur="500" fill="hold"/>
                                        <p:tgtEl>
                                          <p:spTgt spid="46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 calcmode="lin" valueType="num">
                                      <p:cBhvr additive="base">
                                        <p:cTn id="35" dur="500" fill="hold"/>
                                        <p:tgtEl>
                                          <p:spTgt spid="460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 calcmode="lin" valueType="num">
                                      <p:cBhvr additive="base">
                                        <p:cTn id="39"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 calcmode="lin" valueType="num">
                                      <p:cBhvr additive="base">
                                        <p:cTn id="43" dur="500" fill="hold"/>
                                        <p:tgtEl>
                                          <p:spTgt spid="460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pPr marL="685800" indent="-685800" eaLnBrk="1" hangingPunct="1">
              <a:buFontTx/>
              <a:buAutoNum type="alphaLcPeriod"/>
            </a:pPr>
            <a:r>
              <a:rPr lang="en-US" altLang="zh-CN" smtClean="0">
                <a:solidFill>
                  <a:srgbClr val="FF0000"/>
                </a:solidFill>
              </a:rPr>
              <a:t>Merging Arrays</a:t>
            </a:r>
          </a:p>
        </p:txBody>
      </p:sp>
      <p:sp>
        <p:nvSpPr>
          <p:cNvPr id="162819" name="Rectangle 3"/>
          <p:cNvSpPr>
            <a:spLocks noGrp="1" noRot="1" noChangeArrowheads="1"/>
          </p:cNvSpPr>
          <p:nvPr>
            <p:ph idx="1"/>
          </p:nvPr>
        </p:nvSpPr>
        <p:spPr/>
        <p:txBody>
          <a:bodyPr/>
          <a:lstStyle/>
          <a:p>
            <a:pPr eaLnBrk="1" hangingPunct="1">
              <a:lnSpc>
                <a:spcPct val="90000"/>
              </a:lnSpc>
            </a:pPr>
            <a:r>
              <a:rPr lang="en-US" altLang="zh-CN" sz="2400" smtClean="0">
                <a:latin typeface="Comic Sans MS" panose="030F0702030302020204" pitchFamily="66" charset="0"/>
              </a:rPr>
              <a:t>Combining independent matrices into a single compound array.</a:t>
            </a:r>
          </a:p>
          <a:p>
            <a:pPr eaLnBrk="1" hangingPunct="1">
              <a:lnSpc>
                <a:spcPct val="90000"/>
              </a:lnSpc>
            </a:pPr>
            <a:r>
              <a:rPr lang="en-US" altLang="zh-CN" sz="2400" smtClean="0">
                <a:latin typeface="Comic Sans MS" panose="030F0702030302020204" pitchFamily="66" charset="0"/>
              </a:rPr>
              <a:t>Improving spatial locality</a:t>
            </a:r>
          </a:p>
          <a:p>
            <a:pPr eaLnBrk="1" hangingPunct="1">
              <a:lnSpc>
                <a:spcPct val="90000"/>
              </a:lnSpc>
            </a:pPr>
            <a:r>
              <a:rPr lang="en-US" altLang="zh-CN" sz="2400" smtClean="0">
                <a:solidFill>
                  <a:srgbClr val="0000FF"/>
                </a:solidFill>
                <a:latin typeface="Comic Sans MS" panose="030F0702030302020204" pitchFamily="66" charset="0"/>
              </a:rPr>
              <a:t>Example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/*before*/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val[SIZE];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key[SIZE];</a:t>
            </a:r>
          </a:p>
          <a:p>
            <a:pPr eaLnBrk="1" hangingPunct="1">
              <a:lnSpc>
                <a:spcPct val="90000"/>
              </a:lnSpc>
              <a:buFont typeface="Wingdings" panose="05000000000000000000" pitchFamily="2" charset="2"/>
              <a:buNone/>
            </a:pPr>
            <a:endParaRPr lang="en-US" altLang="zh-CN" sz="2000" smtClean="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1800" smtClean="0">
                <a:solidFill>
                  <a:srgbClr val="0000FF"/>
                </a:solidFill>
                <a:latin typeface="Comic Sans MS" panose="030F0702030302020204" pitchFamily="66" charset="0"/>
              </a:rPr>
              <a:t>/*after*/</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val;</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key;</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 merged_array[SIZE]</a:t>
            </a:r>
          </a:p>
        </p:txBody>
      </p:sp>
    </p:spTree>
    <p:extLst>
      <p:ext uri="{BB962C8B-B14F-4D97-AF65-F5344CB8AC3E}">
        <p14:creationId xmlns:p14="http://schemas.microsoft.com/office/powerpoint/2010/main" val="3580356359"/>
      </p:ext>
    </p:extLst>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1370012" y="183464"/>
            <a:ext cx="6340475" cy="587375"/>
          </a:xfrm>
          <a:noFill/>
        </p:spPr>
        <p:txBody>
          <a:bodyPr lIns="90488" tIns="44450" rIns="90488" bIns="44450"/>
          <a:lstStyle/>
          <a:p>
            <a:pPr eaLnBrk="1" hangingPunct="1"/>
            <a:r>
              <a:rPr lang="en-US" altLang="zh-CN" dirty="0" smtClean="0"/>
              <a:t>b.	Loop Interchange</a:t>
            </a:r>
          </a:p>
        </p:txBody>
      </p:sp>
      <p:sp>
        <p:nvSpPr>
          <p:cNvPr id="163843" name="Rectangle 3"/>
          <p:cNvSpPr>
            <a:spLocks noGrp="1" noRot="1" noChangeArrowheads="1"/>
          </p:cNvSpPr>
          <p:nvPr>
            <p:ph idx="1"/>
          </p:nvPr>
        </p:nvSpPr>
        <p:spPr>
          <a:xfrm>
            <a:off x="539750" y="1844675"/>
            <a:ext cx="8001000" cy="4343400"/>
          </a:xfrm>
        </p:spPr>
        <p:txBody>
          <a:bodyPr lIns="90488" tIns="44450" rIns="90488" bIns="44450"/>
          <a:lstStyle/>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Before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accent1"/>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accent1"/>
                </a:solidFill>
                <a:latin typeface="Comic Sans MS" panose="030F0702030302020204" pitchFamily="66" charset="0"/>
              </a:rPr>
              <a:t>	</a:t>
            </a:r>
            <a:r>
              <a:rPr lang="en-US" altLang="zh-CN" sz="2000" smtClean="0">
                <a:solidFill>
                  <a:srgbClr val="0000FF"/>
                </a:solidFill>
                <a:latin typeface="Comic Sans MS" panose="030F0702030302020204" pitchFamily="66" charset="0"/>
              </a:rPr>
              <a:t>for (j = 0; j &lt; 100; j = j+1)</a:t>
            </a: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for (i = 0; i &lt; 5000; i = i+1)</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After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hlink"/>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hlink"/>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(i = 0; i &lt; 5000; i = i+1)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(j = 0; j &lt; 100; j = j+1)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br>
              <a:rPr lang="en-US" altLang="zh-CN" sz="2000" smtClean="0">
                <a:latin typeface="Comic Sans MS" panose="030F0702030302020204" pitchFamily="66" charset="0"/>
              </a:rPr>
            </a:br>
            <a:endParaRPr lang="en-US" altLang="zh-CN" sz="2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smtClean="0">
                <a:latin typeface="Comic Sans MS" panose="030F0702030302020204" pitchFamily="66" charset="0"/>
              </a:rPr>
              <a:t>Sequential accesses instead of striding through memory every 100 words</a:t>
            </a:r>
            <a:r>
              <a:rPr lang="en-US" altLang="zh-CN" smtClean="0">
                <a:latin typeface="Comic Sans MS" panose="030F0702030302020204" pitchFamily="66" charset="0"/>
              </a:rPr>
              <a:t>; </a:t>
            </a:r>
            <a:endParaRPr lang="en-US" altLang="zh-CN" smtClean="0">
              <a:solidFill>
                <a:schemeClr val="hlink"/>
              </a:solidFill>
              <a:latin typeface="Comic Sans MS" panose="030F0702030302020204" pitchFamily="66" charset="0"/>
            </a:endParaRPr>
          </a:p>
        </p:txBody>
      </p:sp>
      <p:sp>
        <p:nvSpPr>
          <p:cNvPr id="163844" name="Arc 4"/>
          <p:cNvSpPr>
            <a:spLocks/>
          </p:cNvSpPr>
          <p:nvPr/>
        </p:nvSpPr>
        <p:spPr bwMode="auto">
          <a:xfrm rot="-10680000">
            <a:off x="1581150" y="4645025"/>
            <a:ext cx="622300" cy="354013"/>
          </a:xfrm>
          <a:custGeom>
            <a:avLst/>
            <a:gdLst>
              <a:gd name="T0" fmla="*/ 0 w 21655"/>
              <a:gd name="T1" fmla="*/ 0 h 21600"/>
              <a:gd name="T2" fmla="*/ 2147483646 w 21655"/>
              <a:gd name="T3" fmla="*/ 2147483646 h 21600"/>
              <a:gd name="T4" fmla="*/ 2147483646 w 21655"/>
              <a:gd name="T5" fmla="*/ 2147483646 h 21600"/>
              <a:gd name="T6" fmla="*/ 0 60000 65536"/>
              <a:gd name="T7" fmla="*/ 0 60000 65536"/>
              <a:gd name="T8" fmla="*/ 0 60000 65536"/>
              <a:gd name="T9" fmla="*/ 0 w 21655"/>
              <a:gd name="T10" fmla="*/ 0 h 21600"/>
              <a:gd name="T11" fmla="*/ 21655 w 21655"/>
              <a:gd name="T12" fmla="*/ 21600 h 21600"/>
            </a:gdLst>
            <a:ahLst/>
            <a:cxnLst>
              <a:cxn ang="T6">
                <a:pos x="T0" y="T1"/>
              </a:cxn>
              <a:cxn ang="T7">
                <a:pos x="T2" y="T3"/>
              </a:cxn>
              <a:cxn ang="T8">
                <a:pos x="T4" y="T5"/>
              </a:cxn>
            </a:cxnLst>
            <a:rect l="T9" t="T10" r="T11" b="T12"/>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lnTo>
                  <a:pt x="0" y="0"/>
                </a:lnTo>
                <a:close/>
              </a:path>
            </a:pathLst>
          </a:custGeom>
          <a:noFill/>
          <a:ln w="25400" cap="rnd">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45" name="Rectangle 5"/>
          <p:cNvSpPr>
            <a:spLocks noChangeArrowheads="1"/>
          </p:cNvSpPr>
          <p:nvPr/>
        </p:nvSpPr>
        <p:spPr bwMode="auto">
          <a:xfrm>
            <a:off x="311150" y="1006475"/>
            <a:ext cx="8610600" cy="822325"/>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i="1">
                <a:solidFill>
                  <a:srgbClr val="000000"/>
                </a:solidFill>
                <a:latin typeface="Comic Sans MS" panose="030F0702030302020204" pitchFamily="66" charset="0"/>
              </a:rPr>
              <a:t>By switching the order in which loops execute, misses can be reduced due to improvements in spatial locality.</a:t>
            </a:r>
            <a:r>
              <a:rPr kumimoji="0" lang="en-US" altLang="zh-CN" sz="2400">
                <a:latin typeface="Comic Sans MS" panose="030F0702030302020204" pitchFamily="66" charset="0"/>
              </a:rPr>
              <a:t> </a:t>
            </a:r>
          </a:p>
        </p:txBody>
      </p:sp>
    </p:spTree>
    <p:extLst>
      <p:ext uri="{BB962C8B-B14F-4D97-AF65-F5344CB8AC3E}">
        <p14:creationId xmlns:p14="http://schemas.microsoft.com/office/powerpoint/2010/main" val="2563639961"/>
      </p:ext>
    </p:extLst>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pPr eaLnBrk="1" hangingPunct="1"/>
            <a:r>
              <a:rPr lang="en-US" altLang="zh-CN" smtClean="0"/>
              <a:t>c. Loop fusion</a:t>
            </a:r>
          </a:p>
        </p:txBody>
      </p:sp>
      <p:sp>
        <p:nvSpPr>
          <p:cNvPr id="164867" name="Rectangle 3"/>
          <p:cNvSpPr>
            <a:spLocks noGrp="1" noRot="1" noChangeArrowheads="1"/>
          </p:cNvSpPr>
          <p:nvPr>
            <p:ph idx="1"/>
          </p:nvPr>
        </p:nvSpPr>
        <p:spPr/>
        <p:txBody>
          <a:bodyPr/>
          <a:lstStyle/>
          <a:p>
            <a:pPr eaLnBrk="1" hangingPunct="1"/>
            <a:r>
              <a:rPr lang="en-US" altLang="zh-CN" sz="2400" smtClean="0">
                <a:latin typeface="Comic Sans MS" panose="030F0702030302020204" pitchFamily="66" charset="0"/>
              </a:rPr>
              <a:t>By fusion the code into a single loop, the data that are fetched into the cache can be used repeatedly before being swapped out.</a:t>
            </a:r>
          </a:p>
          <a:p>
            <a:pPr eaLnBrk="1" hangingPunct="1"/>
            <a:r>
              <a:rPr lang="en-US" altLang="zh-CN" sz="2400" smtClean="0">
                <a:latin typeface="Comic Sans MS" panose="030F0702030302020204" pitchFamily="66" charset="0"/>
              </a:rPr>
              <a:t>Imporving the temporal locality</a:t>
            </a:r>
          </a:p>
          <a:p>
            <a:pPr eaLnBrk="1" hangingPunct="1"/>
            <a:r>
              <a:rPr lang="en-US" altLang="zh-CN" sz="2400" smtClean="0">
                <a:solidFill>
                  <a:srgbClr val="0000FF"/>
                </a:solidFill>
                <a:latin typeface="Comic Sans MS" panose="030F0702030302020204" pitchFamily="66" charset="0"/>
              </a:rPr>
              <a:t>Example:</a:t>
            </a:r>
          </a:p>
          <a:p>
            <a:pPr eaLnBrk="1" hangingPunct="1">
              <a:buFont typeface="Wingdings" panose="05000000000000000000" pitchFamily="2" charset="2"/>
              <a:buNone/>
            </a:pPr>
            <a:r>
              <a:rPr lang="en-US" altLang="zh-CN" sz="2000" smtClean="0">
                <a:latin typeface="Comic Sans MS" panose="030F0702030302020204" pitchFamily="66" charset="0"/>
              </a:rPr>
              <a:t>/*before*/				/*</a:t>
            </a:r>
            <a:r>
              <a:rPr lang="en-US" altLang="zh-CN" sz="2000" smtClean="0">
                <a:solidFill>
                  <a:srgbClr val="0000FF"/>
                </a:solidFill>
                <a:latin typeface="Comic Sans MS" panose="030F0702030302020204" pitchFamily="66" charset="0"/>
              </a:rPr>
              <a:t>after</a:t>
            </a:r>
            <a:r>
              <a:rPr lang="en-US" altLang="zh-CN" sz="2000" smtClean="0">
                <a:latin typeface="Comic Sans MS" panose="030F0702030302020204" pitchFamily="66" charset="0"/>
              </a:rPr>
              <a:t>*/</a:t>
            </a:r>
          </a:p>
          <a:p>
            <a:pPr eaLnBrk="1" hangingPunct="1">
              <a:buFont typeface="Wingdings" panose="05000000000000000000" pitchFamily="2" charset="2"/>
              <a:buNone/>
            </a:pPr>
            <a:r>
              <a:rPr lang="en-US" altLang="zh-CN" sz="2000" smtClean="0">
                <a:latin typeface="Comic Sans MS" panose="030F0702030302020204" pitchFamily="66" charset="0"/>
              </a:rPr>
              <a:t>For (i=0; i&lt;N; i=i+1)			For (i=0; i&lt;N; i=i+1)</a:t>
            </a:r>
          </a:p>
          <a:p>
            <a:pPr eaLnBrk="1" hangingPunct="1">
              <a:buFont typeface="Wingdings" panose="05000000000000000000" pitchFamily="2" charset="2"/>
              <a:buNone/>
            </a:pPr>
            <a:r>
              <a:rPr lang="en-US" altLang="zh-CN" sz="2000" smtClean="0">
                <a:latin typeface="Comic Sans MS" panose="030F0702030302020204" pitchFamily="66" charset="0"/>
              </a:rPr>
              <a:t>For (i=0; j&lt;N; j=i+1)			For (j=0; j&lt;N; j=i+1)</a:t>
            </a:r>
          </a:p>
          <a:p>
            <a:pPr eaLnBrk="1" hangingPunct="1">
              <a:buFont typeface="Wingdings" panose="05000000000000000000" pitchFamily="2" charset="2"/>
              <a:buNone/>
            </a:pPr>
            <a:r>
              <a:rPr lang="en-US" altLang="zh-CN" sz="2000" smtClean="0">
                <a:latin typeface="Comic Sans MS" panose="030F0702030302020204" pitchFamily="66" charset="0"/>
              </a:rPr>
              <a:t> 		 a[i][j]=1/b[i][j]*c[i][j];		{	</a:t>
            </a:r>
          </a:p>
          <a:p>
            <a:pPr eaLnBrk="1" hangingPunct="1">
              <a:buFont typeface="Wingdings" panose="05000000000000000000" pitchFamily="2" charset="2"/>
              <a:buNone/>
            </a:pPr>
            <a:r>
              <a:rPr lang="en-US" altLang="zh-CN" sz="2000" smtClean="0">
                <a:latin typeface="Comic Sans MS" panose="030F0702030302020204" pitchFamily="66" charset="0"/>
              </a:rPr>
              <a:t>For (i=0; i&lt;N; i=i+1)</a:t>
            </a:r>
          </a:p>
          <a:p>
            <a:pPr eaLnBrk="1" hangingPunct="1">
              <a:buFont typeface="Wingdings" panose="05000000000000000000" pitchFamily="2" charset="2"/>
              <a:buNone/>
            </a:pPr>
            <a:r>
              <a:rPr lang="en-US" altLang="zh-CN" sz="2000" smtClean="0">
                <a:latin typeface="Comic Sans MS" panose="030F0702030302020204" pitchFamily="66" charset="0"/>
              </a:rPr>
              <a:t>                                                                    a[i][j]=1/b[i][j]*c[i][j];</a:t>
            </a:r>
          </a:p>
          <a:p>
            <a:pPr eaLnBrk="1" hangingPunct="1">
              <a:buFont typeface="Wingdings" panose="05000000000000000000" pitchFamily="2" charset="2"/>
              <a:buNone/>
            </a:pPr>
            <a:r>
              <a:rPr lang="en-US" altLang="zh-CN" sz="2000" smtClean="0">
                <a:latin typeface="Comic Sans MS" panose="030F0702030302020204" pitchFamily="66" charset="0"/>
              </a:rPr>
              <a:t>For (j=0; j&lt;N; j=j+1)			        d[i][j]=a[i][j]*c[i][j];</a:t>
            </a:r>
          </a:p>
          <a:p>
            <a:pPr eaLnBrk="1" hangingPunct="1">
              <a:buFont typeface="Wingdings" panose="05000000000000000000" pitchFamily="2" charset="2"/>
              <a:buNone/>
            </a:pPr>
            <a:r>
              <a:rPr lang="en-US" altLang="zh-CN" sz="2000" smtClean="0">
                <a:latin typeface="Comic Sans MS" panose="030F0702030302020204" pitchFamily="66" charset="0"/>
              </a:rPr>
              <a:t>  		d[i][j]=a[i][j]*c[i][j];		}</a:t>
            </a:r>
          </a:p>
        </p:txBody>
      </p:sp>
    </p:spTree>
    <p:extLst>
      <p:ext uri="{BB962C8B-B14F-4D97-AF65-F5344CB8AC3E}">
        <p14:creationId xmlns:p14="http://schemas.microsoft.com/office/powerpoint/2010/main" val="4085477601"/>
      </p:ext>
    </p:extLst>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xfrm>
            <a:off x="1403648" y="10758"/>
            <a:ext cx="7560840" cy="800100"/>
          </a:xfrm>
          <a:noFill/>
        </p:spPr>
        <p:txBody>
          <a:bodyPr lIns="90488" tIns="44450" rIns="90488" bIns="44450"/>
          <a:lstStyle/>
          <a:p>
            <a:pPr eaLnBrk="1" hangingPunct="1"/>
            <a:r>
              <a:rPr lang="en-US" altLang="zh-CN" sz="2800" dirty="0" smtClean="0"/>
              <a:t>d. </a:t>
            </a:r>
            <a:r>
              <a:rPr lang="en-US" altLang="zh-CN" sz="2800" dirty="0" err="1" smtClean="0"/>
              <a:t>Unoptimized</a:t>
            </a:r>
            <a:r>
              <a:rPr lang="en-US" altLang="zh-CN" sz="2800" dirty="0" smtClean="0"/>
              <a:t> Matrix Multiplication</a:t>
            </a:r>
            <a:r>
              <a:rPr lang="en-US" altLang="zh-CN" sz="2800" i="1" dirty="0" smtClean="0">
                <a:solidFill>
                  <a:srgbClr val="000000"/>
                </a:solidFill>
                <a:latin typeface="Palatino" pitchFamily="18" charset="0"/>
              </a:rPr>
              <a:t> </a:t>
            </a:r>
          </a:p>
        </p:txBody>
      </p:sp>
      <p:sp>
        <p:nvSpPr>
          <p:cNvPr id="165891" name="Rectangle 3"/>
          <p:cNvSpPr>
            <a:spLocks noGrp="1" noRot="1" noChangeArrowheads="1"/>
          </p:cNvSpPr>
          <p:nvPr>
            <p:ph idx="1"/>
          </p:nvPr>
        </p:nvSpPr>
        <p:spPr>
          <a:xfrm>
            <a:off x="163513" y="1085850"/>
            <a:ext cx="7696200" cy="5314950"/>
          </a:xfrm>
        </p:spPr>
        <p:txBody>
          <a:bodyPr lIns="90488" tIns="44450" rIns="90488" bIns="44450"/>
          <a:lstStyle/>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a:t>
            </a:r>
            <a:r>
              <a:rPr lang="en-US" altLang="zh-CN" sz="2000" smtClean="0">
                <a:solidFill>
                  <a:schemeClr val="hlink"/>
                </a:solidFill>
                <a:latin typeface="Comic Sans MS" panose="030F0702030302020204" pitchFamily="66" charset="0"/>
              </a:rPr>
              <a:t> </a:t>
            </a:r>
            <a:r>
              <a:rPr lang="en-US" altLang="zh-CN" sz="2000" smtClean="0">
                <a:solidFill>
                  <a:srgbClr val="0000FF"/>
                </a:solidFill>
                <a:latin typeface="Comic Sans MS" panose="030F0702030302020204" pitchFamily="66" charset="0"/>
              </a:rPr>
              <a:t>Before</a:t>
            </a: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u="sng" smtClean="0">
                <a:solidFill>
                  <a:srgbClr val="FF0000"/>
                </a:solidFill>
                <a:latin typeface="Comic Sans MS" panose="030F0702030302020204" pitchFamily="66" charset="0"/>
              </a:rPr>
              <a:t>i</a:t>
            </a:r>
            <a:r>
              <a:rPr lang="en-US" altLang="zh-CN" sz="2000" smtClean="0">
                <a:solidFill>
                  <a:srgbClr val="FF0000"/>
                </a:solidFill>
                <a:latin typeface="Comic Sans MS" panose="030F0702030302020204" pitchFamily="66" charset="0"/>
              </a:rPr>
              <a:t> </a:t>
            </a:r>
            <a:r>
              <a:rPr lang="en-US" altLang="zh-CN" sz="2000" smtClean="0">
                <a:latin typeface="Comic Sans MS" panose="030F0702030302020204" pitchFamily="66" charset="0"/>
              </a:rPr>
              <a:t>=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0; j &lt; N; j = j+1)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 </a:t>
            </a:r>
            <a:r>
              <a:rPr lang="en-US" altLang="zh-CN" sz="2000" smtClean="0">
                <a:latin typeface="Comic Sans MS" panose="030F0702030302020204" pitchFamily="66" charset="0"/>
              </a:rPr>
              <a:t>= 0; k &lt; N; k = k+1)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Two Inner Loops:</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Write N elements of 1 row  of X[ ]</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N elements of 1 row of Y[ ] repeatedly</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all NxN elements of Z[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Capacity Misses a function of N &amp; Cache Size:</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2N</a:t>
            </a:r>
            <a:r>
              <a:rPr lang="en-US" altLang="zh-CN" sz="2000" baseline="30000" smtClean="0">
                <a:latin typeface="Comic Sans MS" panose="030F0702030302020204" pitchFamily="66" charset="0"/>
              </a:rPr>
              <a:t>3 </a:t>
            </a:r>
            <a:r>
              <a:rPr lang="en-US" altLang="zh-CN" sz="2000" smtClean="0">
                <a:latin typeface="Comic Sans MS" panose="030F0702030302020204" pitchFamily="66" charset="0"/>
              </a:rPr>
              <a:t>+ N</a:t>
            </a:r>
            <a:r>
              <a:rPr lang="en-US" altLang="zh-CN" sz="2000" baseline="30000" smtClean="0">
                <a:latin typeface="Comic Sans MS" panose="030F0702030302020204" pitchFamily="66" charset="0"/>
              </a:rPr>
              <a:t>2</a:t>
            </a:r>
            <a:r>
              <a:rPr lang="en-US" altLang="zh-CN" sz="2000" smtClean="0">
                <a:latin typeface="Comic Sans MS" panose="030F0702030302020204" pitchFamily="66" charset="0"/>
              </a:rPr>
              <a:t> =&gt; (assuming no conflict; otherwise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Idea: compute on BxB submatrix that fits</a:t>
            </a:r>
          </a:p>
        </p:txBody>
      </p:sp>
      <p:grpSp>
        <p:nvGrpSpPr>
          <p:cNvPr id="165892" name="Group 4"/>
          <p:cNvGrpSpPr>
            <a:grpSpLocks/>
          </p:cNvGrpSpPr>
          <p:nvPr/>
        </p:nvGrpSpPr>
        <p:grpSpPr bwMode="auto">
          <a:xfrm>
            <a:off x="4953000" y="1066800"/>
            <a:ext cx="4191000" cy="2530475"/>
            <a:chOff x="3120" y="672"/>
            <a:chExt cx="2640" cy="1594"/>
          </a:xfrm>
        </p:grpSpPr>
        <p:graphicFrame>
          <p:nvGraphicFramePr>
            <p:cNvPr id="165896" name="Object 5"/>
            <p:cNvGraphicFramePr>
              <a:graphicFrameLocks noChangeAspect="1"/>
            </p:cNvGraphicFramePr>
            <p:nvPr/>
          </p:nvGraphicFramePr>
          <p:xfrm>
            <a:off x="3120" y="672"/>
            <a:ext cx="2592" cy="1075"/>
          </p:xfrm>
          <a:graphic>
            <a:graphicData uri="http://schemas.openxmlformats.org/presentationml/2006/ole">
              <mc:AlternateContent xmlns:mc="http://schemas.openxmlformats.org/markup-compatibility/2006">
                <mc:Choice xmlns:v="urn:schemas-microsoft-com:vml" Requires="v">
                  <p:oleObj spid="_x0000_s184331" name="位图图像" r:id="rId3" imgW="5357324" imgH="1958510" progId="Paint.Picture">
                    <p:embed/>
                  </p:oleObj>
                </mc:Choice>
                <mc:Fallback>
                  <p:oleObj name="位图图像" r:id="rId3" imgW="5357324" imgH="19585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672"/>
                          <a:ext cx="2592" cy="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Rectangle 6"/>
            <p:cNvSpPr>
              <a:spLocks noChangeArrowheads="1"/>
            </p:cNvSpPr>
            <p:nvPr/>
          </p:nvSpPr>
          <p:spPr bwMode="auto">
            <a:xfrm>
              <a:off x="4128" y="1968"/>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latin typeface="Courier New" panose="02070309020205020404" pitchFamily="49" charset="0"/>
                </a:rPr>
                <a:t>y[</a:t>
              </a:r>
              <a:r>
                <a:rPr kumimoji="0" lang="en-US" altLang="zh-CN" sz="1800" b="1">
                  <a:solidFill>
                    <a:srgbClr val="FF0000"/>
                  </a:solidFill>
                  <a:latin typeface="Courier New" panose="02070309020205020404" pitchFamily="49" charset="0"/>
                </a:rPr>
                <a:t>1</a:t>
              </a:r>
              <a:r>
                <a:rPr kumimoji="0" lang="en-US" altLang="zh-CN" sz="1800" b="1">
                  <a:latin typeface="Courier New" panose="02070309020205020404" pitchFamily="49" charset="0"/>
                </a:rPr>
                <a:t>][</a:t>
              </a:r>
              <a:r>
                <a:rPr kumimoji="0" lang="en-US" altLang="zh-CN" sz="1800" b="1">
                  <a:solidFill>
                    <a:srgbClr val="FF0000"/>
                  </a:solidFill>
                  <a:latin typeface="Courier New" panose="02070309020205020404" pitchFamily="49" charset="0"/>
                </a:rPr>
                <a:t>k</a:t>
              </a:r>
              <a:r>
                <a:rPr kumimoji="0" lang="en-US" altLang="zh-CN" sz="1800" b="1">
                  <a:latin typeface="Courier New" panose="02070309020205020404" pitchFamily="49" charset="0"/>
                </a:rPr>
                <a:t>]</a:t>
              </a:r>
            </a:p>
          </p:txBody>
        </p:sp>
        <p:sp>
          <p:nvSpPr>
            <p:cNvPr id="165898" name="Rectangle 7"/>
            <p:cNvSpPr>
              <a:spLocks noChangeArrowheads="1"/>
            </p:cNvSpPr>
            <p:nvPr/>
          </p:nvSpPr>
          <p:spPr bwMode="auto">
            <a:xfrm>
              <a:off x="4972" y="2016"/>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z[</a:t>
              </a:r>
              <a:r>
                <a:rPr kumimoji="0" lang="en-US" altLang="zh-CN" sz="2000" b="1">
                  <a:solidFill>
                    <a:srgbClr val="FF0000"/>
                  </a:solidFill>
                  <a:latin typeface="Courier New" panose="02070309020205020404" pitchFamily="49" charset="0"/>
                </a:rPr>
                <a:t>k</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899" name="Rectangle 8"/>
            <p:cNvSpPr>
              <a:spLocks noChangeArrowheads="1"/>
            </p:cNvSpPr>
            <p:nvPr/>
          </p:nvSpPr>
          <p:spPr bwMode="auto">
            <a:xfrm>
              <a:off x="3168" y="196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x[</a:t>
              </a:r>
              <a:r>
                <a:rPr kumimoji="0" lang="en-US" altLang="zh-CN" sz="2000" b="1">
                  <a:solidFill>
                    <a:srgbClr val="FF0000"/>
                  </a:solidFill>
                  <a:latin typeface="Courier New" panose="02070309020205020404" pitchFamily="49" charset="0"/>
                </a:rPr>
                <a:t>1</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900" name="Line 9"/>
            <p:cNvSpPr>
              <a:spLocks noChangeShapeType="1"/>
            </p:cNvSpPr>
            <p:nvPr/>
          </p:nvSpPr>
          <p:spPr bwMode="auto">
            <a:xfrm flipH="1" flipV="1">
              <a:off x="3408" y="960"/>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1" name="Line 10"/>
            <p:cNvSpPr>
              <a:spLocks noChangeShapeType="1"/>
            </p:cNvSpPr>
            <p:nvPr/>
          </p:nvSpPr>
          <p:spPr bwMode="auto">
            <a:xfrm flipH="1" flipV="1">
              <a:off x="4368" y="1008"/>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2" name="Line 11"/>
            <p:cNvSpPr>
              <a:spLocks noChangeShapeType="1"/>
            </p:cNvSpPr>
            <p:nvPr/>
          </p:nvSpPr>
          <p:spPr bwMode="auto">
            <a:xfrm flipH="1" flipV="1">
              <a:off x="5280" y="1056"/>
              <a:ext cx="0" cy="91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5893" name="Rectangle 12"/>
          <p:cNvSpPr>
            <a:spLocks noChangeArrowheads="1"/>
          </p:cNvSpPr>
          <p:nvPr/>
        </p:nvSpPr>
        <p:spPr bwMode="auto">
          <a:xfrm>
            <a:off x="5181600" y="3733800"/>
            <a:ext cx="3962400"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((N+N)N+N)N=2N</a:t>
            </a:r>
            <a:r>
              <a:rPr kumimoji="0" lang="en-US" altLang="zh-CN" sz="2200" b="1" baseline="30000">
                <a:latin typeface="Comic Sans MS" panose="030F0702030302020204" pitchFamily="66" charset="0"/>
              </a:rPr>
              <a:t>3 </a:t>
            </a:r>
            <a:r>
              <a:rPr kumimoji="0" lang="en-US" altLang="zh-CN" sz="2200" b="1">
                <a:latin typeface="Comic Sans MS" panose="030F0702030302020204" pitchFamily="66" charset="0"/>
              </a:rPr>
              <a:t>+</a:t>
            </a:r>
            <a:r>
              <a:rPr kumimoji="0" lang="en-US" altLang="zh-CN" sz="2200" b="1" baseline="30000">
                <a:latin typeface="Comic Sans MS" panose="030F0702030302020204" pitchFamily="66" charset="0"/>
              </a:rPr>
              <a:t> </a:t>
            </a:r>
            <a:r>
              <a:rPr kumimoji="0" lang="en-US" altLang="zh-CN" sz="2200" b="1">
                <a:latin typeface="Comic Sans MS" panose="030F0702030302020204" pitchFamily="66" charset="0"/>
              </a:rPr>
              <a:t>N</a:t>
            </a:r>
            <a:r>
              <a:rPr kumimoji="0" lang="en-US" altLang="zh-CN" sz="2200" b="1" baseline="30000">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5894" name="AutoShape 13"/>
          <p:cNvSpPr>
            <a:spLocks/>
          </p:cNvSpPr>
          <p:nvPr/>
        </p:nvSpPr>
        <p:spPr bwMode="auto">
          <a:xfrm rot="3007294">
            <a:off x="4267200" y="2971800"/>
            <a:ext cx="381000" cy="1295400"/>
          </a:xfrm>
          <a:prstGeom prst="rightBrace">
            <a:avLst>
              <a:gd name="adj1" fmla="val 28333"/>
              <a:gd name="adj2" fmla="val 50000"/>
            </a:avLst>
          </a:pr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65895" name="Line 14"/>
          <p:cNvSpPr>
            <a:spLocks noChangeShapeType="1"/>
          </p:cNvSpPr>
          <p:nvPr/>
        </p:nvSpPr>
        <p:spPr bwMode="auto">
          <a:xfrm rot="1769030" flipV="1">
            <a:off x="4713288" y="3770313"/>
            <a:ext cx="663575" cy="65087"/>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1884178139"/>
      </p:ext>
    </p:extLst>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Grp="1" noRot="1" noChangeArrowheads="1"/>
          </p:cNvSpPr>
          <p:nvPr>
            <p:ph type="title"/>
          </p:nvPr>
        </p:nvSpPr>
        <p:spPr>
          <a:xfrm>
            <a:off x="1475656" y="38100"/>
            <a:ext cx="7342907" cy="685800"/>
          </a:xfrm>
          <a:noFill/>
        </p:spPr>
        <p:txBody>
          <a:bodyPr lIns="90488" tIns="44450" rIns="90488" bIns="44450"/>
          <a:lstStyle/>
          <a:p>
            <a:pPr eaLnBrk="1" hangingPunct="1"/>
            <a:r>
              <a:rPr lang="en-US" altLang="zh-CN" sz="2400" dirty="0" smtClean="0"/>
              <a:t>Blocking optimized Matrix Multiplication</a:t>
            </a:r>
            <a:r>
              <a:rPr lang="en-US" altLang="zh-CN" sz="2800" i="1" dirty="0" smtClean="0">
                <a:solidFill>
                  <a:srgbClr val="000000"/>
                </a:solidFill>
                <a:latin typeface="Palatino" pitchFamily="18" charset="0"/>
              </a:rPr>
              <a:t> </a:t>
            </a:r>
          </a:p>
        </p:txBody>
      </p:sp>
      <p:sp>
        <p:nvSpPr>
          <p:cNvPr id="166915" name="Rectangle 2"/>
          <p:cNvSpPr>
            <a:spLocks noGrp="1" noRot="1" noChangeArrowheads="1"/>
          </p:cNvSpPr>
          <p:nvPr>
            <p:ph idx="1"/>
          </p:nvPr>
        </p:nvSpPr>
        <p:spPr>
          <a:xfrm>
            <a:off x="0" y="836613"/>
            <a:ext cx="8267700" cy="5410200"/>
          </a:xfrm>
        </p:spPr>
        <p:txBody>
          <a:bodyPr lIns="90488" tIns="44450" rIns="90488" bIns="44450"/>
          <a:lstStyle/>
          <a:p>
            <a:pPr marL="285750" indent="-285750" eaLnBrk="1" hangingPunct="1">
              <a:lnSpc>
                <a:spcPct val="90000"/>
              </a:lnSpc>
              <a:spcBef>
                <a:spcPct val="0"/>
              </a:spcBef>
              <a:tabLst>
                <a:tab pos="685800" algn="l"/>
                <a:tab pos="1085850" algn="l"/>
              </a:tabLst>
            </a:pPr>
            <a:r>
              <a:rPr lang="en-US" altLang="zh-CN" sz="2400" i="1" smtClean="0">
                <a:solidFill>
                  <a:srgbClr val="FF0000"/>
                </a:solidFill>
              </a:rPr>
              <a:t>Matrix multiplication is</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000" i="1" smtClean="0">
                <a:solidFill>
                  <a:srgbClr val="FF0000"/>
                </a:solidFill>
              </a:rPr>
              <a:t> </a:t>
            </a:r>
            <a:r>
              <a:rPr lang="en-US" altLang="zh-CN" sz="2400" i="1" smtClean="0">
                <a:solidFill>
                  <a:srgbClr val="FF0000"/>
                </a:solidFill>
              </a:rPr>
              <a:t>performed by multiplying the </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i="1" smtClean="0">
                <a:solidFill>
                  <a:srgbClr val="FF0000"/>
                </a:solidFill>
              </a:rPr>
              <a:t>submatrices first.</a:t>
            </a:r>
            <a:r>
              <a:rPr lang="en-US" altLang="zh-CN" i="1" smtClean="0">
                <a:solidFill>
                  <a:schemeClr val="hlink"/>
                </a:solidFill>
              </a:rPr>
              <a:t> </a:t>
            </a:r>
            <a:endParaRPr lang="en-US" altLang="zh-CN" smtClean="0">
              <a:solidFill>
                <a:schemeClr val="hlink"/>
              </a:solidFill>
            </a:endParaRP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After</a:t>
            </a:r>
            <a:r>
              <a:rPr lang="en-US" altLang="zh-CN" sz="2000" smtClean="0">
                <a:solidFill>
                  <a:schemeClr val="hlink"/>
                </a:solidFill>
                <a:latin typeface="Comic Sans MS" panose="030F0702030302020204" pitchFamily="66" charset="0"/>
              </a:rPr>
              <a:t> </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 0;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&lt; N;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0;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&lt; N;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 =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 </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&lt; min(</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+B-1,N);</a:t>
            </a:r>
            <a:r>
              <a:rPr lang="en-US" altLang="zh-CN" sz="2000" smtClean="0">
                <a:solidFill>
                  <a:srgbClr val="0000FF"/>
                </a:solidFill>
                <a:latin typeface="Comic Sans MS" panose="030F0702030302020204" pitchFamily="66" charset="0"/>
              </a:rPr>
              <a:t> j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 j</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&lt; min(</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+B-1,N);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x[</a:t>
            </a:r>
            <a:r>
              <a:rPr lang="en-US" altLang="zh-CN" sz="2000" smtClean="0">
                <a:solidFill>
                  <a:schemeClr val="accent2"/>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Y benefits from </a:t>
            </a:r>
            <a:r>
              <a:rPr lang="en-US" altLang="zh-CN" sz="2400" smtClean="0">
                <a:solidFill>
                  <a:srgbClr val="FF0000"/>
                </a:solidFill>
                <a:latin typeface="Comic Sans MS" panose="030F0702030302020204" pitchFamily="66" charset="0"/>
              </a:rPr>
              <a:t>spatial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Z benefits from</a:t>
            </a:r>
            <a:r>
              <a:rPr lang="en-US" altLang="zh-CN" sz="2400" smtClean="0">
                <a:solidFill>
                  <a:srgbClr val="FF0000"/>
                </a:solidFill>
                <a:latin typeface="Comic Sans MS" panose="030F0702030302020204" pitchFamily="66" charset="0"/>
              </a:rPr>
              <a:t> temporal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Capacity Misses from 2N</a:t>
            </a:r>
            <a:r>
              <a:rPr lang="en-US" altLang="zh-CN" sz="2400" baseline="30000" smtClean="0">
                <a:latin typeface="Comic Sans MS" panose="030F0702030302020204" pitchFamily="66" charset="0"/>
              </a:rPr>
              <a:t>3</a:t>
            </a:r>
            <a:r>
              <a:rPr lang="en-US" altLang="zh-CN" sz="2400" smtClean="0">
                <a:latin typeface="Comic Sans MS" panose="030F0702030302020204" pitchFamily="66" charset="0"/>
              </a:rPr>
              <a:t> + N</a:t>
            </a:r>
            <a:r>
              <a:rPr lang="en-US" altLang="zh-CN" sz="2400" baseline="30000" smtClean="0">
                <a:latin typeface="Comic Sans MS" panose="030F0702030302020204" pitchFamily="66" charset="0"/>
              </a:rPr>
              <a:t>2</a:t>
            </a:r>
            <a:r>
              <a:rPr lang="en-US" altLang="zh-CN" sz="2400" smtClean="0">
                <a:latin typeface="Comic Sans MS" panose="030F0702030302020204" pitchFamily="66" charset="0"/>
              </a:rPr>
              <a:t> to </a:t>
            </a:r>
            <a:r>
              <a:rPr lang="en-US" altLang="zh-CN" sz="2400" smtClean="0">
                <a:solidFill>
                  <a:srgbClr val="FF0000"/>
                </a:solidFill>
                <a:latin typeface="Comic Sans MS" panose="030F0702030302020204" pitchFamily="66" charset="0"/>
              </a:rPr>
              <a:t>N</a:t>
            </a:r>
            <a:r>
              <a:rPr lang="en-US" altLang="zh-CN" sz="2400" baseline="30000" smtClean="0">
                <a:solidFill>
                  <a:srgbClr val="FF0000"/>
                </a:solidFill>
                <a:latin typeface="Comic Sans MS" panose="030F0702030302020204" pitchFamily="66" charset="0"/>
              </a:rPr>
              <a:t>3</a:t>
            </a:r>
            <a:r>
              <a:rPr lang="en-US" altLang="zh-CN" sz="2400" smtClean="0">
                <a:solidFill>
                  <a:srgbClr val="FF0000"/>
                </a:solidFill>
                <a:latin typeface="Comic Sans MS" panose="030F0702030302020204" pitchFamily="66" charset="0"/>
              </a:rPr>
              <a:t>/B+2N</a:t>
            </a:r>
            <a:r>
              <a:rPr lang="en-US" altLang="zh-CN" sz="2400" baseline="30000" smtClean="0">
                <a:solidFill>
                  <a:srgbClr val="FF0000"/>
                </a:solidFill>
                <a:latin typeface="Comic Sans MS" panose="030F0702030302020204" pitchFamily="66" charset="0"/>
              </a:rPr>
              <a:t>2</a:t>
            </a:r>
            <a:endParaRPr lang="en-US" altLang="zh-CN" sz="2400" smtClean="0">
              <a:solidFill>
                <a:srgbClr val="FF0000"/>
              </a:solidFill>
              <a:latin typeface="Comic Sans MS" panose="030F0702030302020204" pitchFamily="66" charset="0"/>
            </a:endParaRPr>
          </a:p>
        </p:txBody>
      </p:sp>
      <p:grpSp>
        <p:nvGrpSpPr>
          <p:cNvPr id="166916" name="Group 3"/>
          <p:cNvGrpSpPr>
            <a:grpSpLocks/>
          </p:cNvGrpSpPr>
          <p:nvPr/>
        </p:nvGrpSpPr>
        <p:grpSpPr bwMode="auto">
          <a:xfrm>
            <a:off x="4330700" y="914400"/>
            <a:ext cx="4813300" cy="2103438"/>
            <a:chOff x="2728" y="480"/>
            <a:chExt cx="3032" cy="1325"/>
          </a:xfrm>
        </p:grpSpPr>
        <p:graphicFrame>
          <p:nvGraphicFramePr>
            <p:cNvPr id="166919" name="Object 4"/>
            <p:cNvGraphicFramePr>
              <a:graphicFrameLocks noChangeAspect="1"/>
            </p:cNvGraphicFramePr>
            <p:nvPr/>
          </p:nvGraphicFramePr>
          <p:xfrm>
            <a:off x="2728" y="480"/>
            <a:ext cx="3032" cy="1008"/>
          </p:xfrm>
          <a:graphic>
            <a:graphicData uri="http://schemas.openxmlformats.org/presentationml/2006/ole">
              <mc:AlternateContent xmlns:mc="http://schemas.openxmlformats.org/markup-compatibility/2006">
                <mc:Choice xmlns:v="urn:schemas-microsoft-com:vml" Requires="v">
                  <p:oleObj spid="_x0000_s185355" name="位图图像" r:id="rId3" imgW="5357324" imgH="1600339" progId="Paint.Picture">
                    <p:embed/>
                  </p:oleObj>
                </mc:Choice>
                <mc:Fallback>
                  <p:oleObj name="位图图像" r:id="rId3" imgW="5357324" imgH="16003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 y="480"/>
                          <a:ext cx="3032" cy="1008"/>
                        </a:xfrm>
                        <a:prstGeom prst="rect">
                          <a:avLst/>
                        </a:prstGeom>
                        <a:solidFill>
                          <a:srgbClr val="FFFFCC"/>
                        </a:solidFill>
                        <a:ln>
                          <a:noFill/>
                        </a:ln>
                        <a:effectLst/>
                        <a:extLs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0" name="Rectangle 5"/>
            <p:cNvSpPr>
              <a:spLocks noChangeArrowheads="1"/>
            </p:cNvSpPr>
            <p:nvPr/>
          </p:nvSpPr>
          <p:spPr bwMode="auto">
            <a:xfrm>
              <a:off x="4105" y="153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a:t>
              </a:r>
            </a:p>
          </p:txBody>
        </p:sp>
        <p:sp>
          <p:nvSpPr>
            <p:cNvPr id="166921" name="Rectangle 6"/>
            <p:cNvSpPr>
              <a:spLocks noChangeArrowheads="1"/>
            </p:cNvSpPr>
            <p:nvPr/>
          </p:nvSpPr>
          <p:spPr bwMode="auto">
            <a:xfrm>
              <a:off x="5040" y="1536"/>
              <a:ext cx="5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B×B</a:t>
              </a:r>
            </a:p>
          </p:txBody>
        </p:sp>
        <p:sp>
          <p:nvSpPr>
            <p:cNvPr id="166922" name="Rectangle 7"/>
            <p:cNvSpPr>
              <a:spLocks noChangeArrowheads="1"/>
            </p:cNvSpPr>
            <p:nvPr/>
          </p:nvSpPr>
          <p:spPr bwMode="auto">
            <a:xfrm>
              <a:off x="3055" y="153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mic Sans MS" panose="030F0702030302020204" pitchFamily="66" charset="0"/>
                </a:rPr>
                <a:t>BN</a:t>
              </a:r>
            </a:p>
          </p:txBody>
        </p:sp>
      </p:grpSp>
      <p:sp>
        <p:nvSpPr>
          <p:cNvPr id="166917" name="Rectangle 9"/>
          <p:cNvSpPr>
            <a:spLocks noChangeArrowheads="1"/>
          </p:cNvSpPr>
          <p:nvPr/>
        </p:nvSpPr>
        <p:spPr bwMode="auto">
          <a:xfrm rot="-365627">
            <a:off x="4391025" y="4648200"/>
            <a:ext cx="4752975"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(BN+BN)+B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a:t>
            </a:r>
            <a:r>
              <a:rPr kumimoji="0" lang="en-US" altLang="zh-CN" sz="2200" b="1">
                <a:solidFill>
                  <a:srgbClr val="0000FF"/>
                </a:solidFill>
                <a:latin typeface="Comic Sans MS" panose="030F0702030302020204" pitchFamily="66" charset="0"/>
              </a:rPr>
              <a:t>2N</a:t>
            </a:r>
            <a:r>
              <a:rPr kumimoji="0" lang="en-US" altLang="zh-CN" sz="2200" b="1" baseline="30000">
                <a:solidFill>
                  <a:srgbClr val="0000FF"/>
                </a:solidFill>
                <a:latin typeface="Comic Sans MS" panose="030F0702030302020204" pitchFamily="66" charset="0"/>
              </a:rPr>
              <a:t>3</a:t>
            </a:r>
            <a:r>
              <a:rPr kumimoji="0" lang="en-US" altLang="zh-CN" sz="2200" b="1">
                <a:solidFill>
                  <a:srgbClr val="0000FF"/>
                </a:solidFill>
                <a:latin typeface="Comic Sans MS" panose="030F0702030302020204" pitchFamily="66" charset="0"/>
              </a:rPr>
              <a:t>/B</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N</a:t>
            </a:r>
            <a:r>
              <a:rPr kumimoji="0" lang="en-US" altLang="zh-CN" sz="2200" b="1" baseline="30000">
                <a:solidFill>
                  <a:srgbClr val="0000FF"/>
                </a:solidFill>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6918" name="Rectangle 10"/>
          <p:cNvSpPr>
            <a:spLocks noChangeArrowheads="1"/>
          </p:cNvSpPr>
          <p:nvPr/>
        </p:nvSpPr>
        <p:spPr bwMode="auto">
          <a:xfrm>
            <a:off x="5561012" y="2987675"/>
            <a:ext cx="3144838" cy="36671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None/>
            </a:pPr>
            <a:r>
              <a:rPr kumimoji="0" lang="en-US" altLang="zh-CN" sz="2000" b="1" dirty="0">
                <a:latin typeface="Comic Sans MS" panose="030F0702030302020204" pitchFamily="66" charset="0"/>
              </a:rPr>
              <a:t>B called </a:t>
            </a:r>
            <a:r>
              <a:rPr kumimoji="0" lang="en-US" altLang="zh-CN" sz="2000" b="1" i="1" dirty="0">
                <a:solidFill>
                  <a:srgbClr val="0000FF"/>
                </a:solidFill>
                <a:latin typeface="Comic Sans MS" panose="030F0702030302020204" pitchFamily="66" charset="0"/>
              </a:rPr>
              <a:t>Blocking Factor</a:t>
            </a:r>
            <a:endParaRPr kumimoji="0" lang="en-US" altLang="zh-CN" sz="2000" b="1"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4198613504"/>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400" dirty="0" smtClean="0"/>
              <a:t>Amdahl:</a:t>
            </a:r>
          </a:p>
          <a:p>
            <a:pPr lvl="1">
              <a:lnSpc>
                <a:spcPct val="90000"/>
              </a:lnSpc>
            </a:pPr>
            <a:r>
              <a:rPr lang="en-US" sz="2000" dirty="0" smtClean="0"/>
              <a:t>Memory capacity should grow linearly with processor speed</a:t>
            </a:r>
          </a:p>
          <a:p>
            <a:pPr lvl="1">
              <a:lnSpc>
                <a:spcPct val="90000"/>
              </a:lnSpc>
            </a:pPr>
            <a:r>
              <a:rPr lang="en-US" sz="2000" dirty="0" smtClean="0"/>
              <a:t>Unfortunately, memory capacity and speed has not kept pace with processors</a:t>
            </a:r>
          </a:p>
          <a:p>
            <a:pPr lvl="1">
              <a:lnSpc>
                <a:spcPct val="90000"/>
              </a:lnSpc>
            </a:pPr>
            <a:endParaRPr lang="en-US" sz="2000" dirty="0" smtClean="0"/>
          </a:p>
          <a:p>
            <a:pPr>
              <a:lnSpc>
                <a:spcPct val="90000"/>
              </a:lnSpc>
            </a:pPr>
            <a:r>
              <a:rPr lang="en-US" sz="2400" dirty="0" smtClean="0"/>
              <a:t>Some optimizations:</a:t>
            </a:r>
          </a:p>
          <a:p>
            <a:pPr lvl="1">
              <a:lnSpc>
                <a:spcPct val="90000"/>
              </a:lnSpc>
            </a:pPr>
            <a:r>
              <a:rPr lang="en-US" sz="2000" dirty="0" smtClean="0"/>
              <a:t>Multiple accesses to same row</a:t>
            </a:r>
          </a:p>
          <a:p>
            <a:pPr lvl="1">
              <a:lnSpc>
                <a:spcPct val="90000"/>
              </a:lnSpc>
            </a:pPr>
            <a:r>
              <a:rPr lang="en-US" sz="2000" dirty="0" smtClean="0"/>
              <a:t>Synchronous DRAM</a:t>
            </a:r>
          </a:p>
          <a:p>
            <a:pPr lvl="2">
              <a:lnSpc>
                <a:spcPct val="90000"/>
              </a:lnSpc>
            </a:pPr>
            <a:r>
              <a:rPr lang="en-US" sz="1800" dirty="0" smtClean="0"/>
              <a:t>Added clock to DRAM interface</a:t>
            </a:r>
          </a:p>
          <a:p>
            <a:pPr lvl="2">
              <a:lnSpc>
                <a:spcPct val="90000"/>
              </a:lnSpc>
            </a:pPr>
            <a:r>
              <a:rPr lang="en-US" sz="1800" dirty="0" smtClean="0"/>
              <a:t>Burst mode with critical word first</a:t>
            </a:r>
          </a:p>
          <a:p>
            <a:pPr lvl="1">
              <a:lnSpc>
                <a:spcPct val="90000"/>
              </a:lnSpc>
            </a:pPr>
            <a:r>
              <a:rPr lang="en-US" sz="2000" dirty="0" smtClean="0"/>
              <a:t>Wider interfaces</a:t>
            </a:r>
            <a:endParaRPr lang="en-US" sz="2400" dirty="0" smtClean="0"/>
          </a:p>
          <a:p>
            <a:pPr lvl="1">
              <a:lnSpc>
                <a:spcPct val="90000"/>
              </a:lnSpc>
            </a:pPr>
            <a:r>
              <a:rPr lang="en-US" sz="2000" dirty="0" smtClean="0"/>
              <a:t>Double data rate (DDR)</a:t>
            </a:r>
          </a:p>
          <a:p>
            <a:pPr lvl="1">
              <a:lnSpc>
                <a:spcPct val="90000"/>
              </a:lnSpc>
            </a:pPr>
            <a:r>
              <a:rPr lang="en-US" sz="2000" dirty="0" smtClean="0"/>
              <a:t>Multiple banks on each DRAM device</a:t>
            </a:r>
          </a:p>
        </p:txBody>
      </p:sp>
    </p:spTree>
    <p:extLst>
      <p:ext uri="{BB962C8B-B14F-4D97-AF65-F5344CB8AC3E}">
        <p14:creationId xmlns:p14="http://schemas.microsoft.com/office/powerpoint/2010/main" val="1479947150"/>
      </p:ext>
    </p:extLst>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1475656" y="0"/>
            <a:ext cx="7668344" cy="990600"/>
          </a:xfrm>
          <a:noFill/>
        </p:spPr>
        <p:txBody>
          <a:bodyPr lIns="90488" tIns="44450" rIns="90488" bIns="44450"/>
          <a:lstStyle/>
          <a:p>
            <a:pPr eaLnBrk="1" hangingPunct="1"/>
            <a:r>
              <a:rPr lang="en-US" altLang="zh-CN" dirty="0" smtClean="0"/>
              <a:t>Reducing Conflict Misses by Blocking</a:t>
            </a:r>
          </a:p>
        </p:txBody>
      </p:sp>
      <p:sp>
        <p:nvSpPr>
          <p:cNvPr id="167939" name="Rectangle 3"/>
          <p:cNvSpPr>
            <a:spLocks noGrp="1" noRot="1" noChangeArrowheads="1"/>
          </p:cNvSpPr>
          <p:nvPr>
            <p:ph idx="1"/>
          </p:nvPr>
        </p:nvSpPr>
        <p:spPr>
          <a:xfrm>
            <a:off x="0" y="4941888"/>
            <a:ext cx="9144000" cy="12954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Conflict misses in caches not FA vs. Blocking size</a:t>
            </a:r>
          </a:p>
          <a:p>
            <a:pPr marL="685800" lvl="1" indent="-228600" eaLnBrk="1" hangingPunct="1">
              <a:lnSpc>
                <a:spcPct val="90000"/>
              </a:lnSpc>
            </a:pPr>
            <a:r>
              <a:rPr lang="en-US" altLang="zh-CN" sz="2400" smtClean="0">
                <a:latin typeface="Comic Sans MS" panose="030F0702030302020204" pitchFamily="66" charset="0"/>
              </a:rPr>
              <a:t>Lam et al [1991] a blocking factor of 24 had a fifth the  misses vs. 48 despite both fit in cache</a:t>
            </a:r>
          </a:p>
        </p:txBody>
      </p:sp>
      <p:graphicFrame>
        <p:nvGraphicFramePr>
          <p:cNvPr id="167940" name="Object 4">
            <a:hlinkClick r:id="" action="ppaction://ole?verb=0"/>
          </p:cNvPr>
          <p:cNvGraphicFramePr>
            <a:graphicFrameLocks/>
          </p:cNvGraphicFramePr>
          <p:nvPr/>
        </p:nvGraphicFramePr>
        <p:xfrm>
          <a:off x="684213" y="476250"/>
          <a:ext cx="7518400" cy="4464050"/>
        </p:xfrm>
        <a:graphic>
          <a:graphicData uri="http://schemas.openxmlformats.org/presentationml/2006/ole">
            <mc:AlternateContent xmlns:mc="http://schemas.openxmlformats.org/markup-compatibility/2006">
              <mc:Choice xmlns:v="urn:schemas-microsoft-com:vml" Requires="v">
                <p:oleObj spid="_x0000_s186379" name="Chart" r:id="rId3" imgW="5648325" imgH="3581400" progId="Excel.Chart.8">
                  <p:embed followColorScheme="full"/>
                </p:oleObj>
              </mc:Choice>
              <mc:Fallback>
                <p:oleObj name="Chart" r:id="rId3" imgW="5648325" imgH="358140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7518400"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149405"/>
      </p:ext>
    </p:extLst>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Rot="1" noChangeArrowheads="1"/>
          </p:cNvSpPr>
          <p:nvPr>
            <p:ph type="title"/>
          </p:nvPr>
        </p:nvSpPr>
        <p:spPr>
          <a:xfrm>
            <a:off x="1403648" y="0"/>
            <a:ext cx="8026102" cy="1143000"/>
          </a:xfrm>
          <a:noFill/>
        </p:spPr>
        <p:txBody>
          <a:bodyPr lIns="90488" tIns="44450" rIns="90488" bIns="44450"/>
          <a:lstStyle/>
          <a:p>
            <a:pPr eaLnBrk="1" hangingPunct="1"/>
            <a:r>
              <a:rPr lang="en-US" altLang="zh-CN" sz="2400" dirty="0" smtClean="0"/>
              <a:t>Summary of Compiler Optimizations to Reduce Cache Misses (by hand)</a:t>
            </a:r>
          </a:p>
        </p:txBody>
      </p:sp>
      <p:graphicFrame>
        <p:nvGraphicFramePr>
          <p:cNvPr id="168963" name="Object 2">
            <a:hlinkClick r:id="" action="ppaction://ole?verb=0"/>
          </p:cNvPr>
          <p:cNvGraphicFramePr>
            <a:graphicFrameLocks/>
          </p:cNvGraphicFramePr>
          <p:nvPr/>
        </p:nvGraphicFramePr>
        <p:xfrm>
          <a:off x="250825" y="1341438"/>
          <a:ext cx="8686800" cy="5018087"/>
        </p:xfrm>
        <a:graphic>
          <a:graphicData uri="http://schemas.openxmlformats.org/presentationml/2006/ole">
            <mc:AlternateContent xmlns:mc="http://schemas.openxmlformats.org/markup-compatibility/2006">
              <mc:Choice xmlns:v="urn:schemas-microsoft-com:vml" Requires="v">
                <p:oleObj spid="_x0000_s187403" name="Chart" r:id="rId3" imgW="6524625" imgH="4514850" progId="Excel.Chart.8">
                  <p:embed followColorScheme="full"/>
                </p:oleObj>
              </mc:Choice>
              <mc:Fallback>
                <p:oleObj name="Chart" r:id="rId3" imgW="6524625" imgH="451485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8686800"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0461524"/>
      </p:ext>
    </p:extLst>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a:xfrm>
            <a:off x="1403648" y="9056"/>
            <a:ext cx="7740352" cy="954087"/>
          </a:xfrm>
          <a:noFill/>
        </p:spPr>
        <p:txBody>
          <a:bodyPr lIns="90488" tIns="44450" rIns="90488" bIns="44450"/>
          <a:lstStyle/>
          <a:p>
            <a:pPr eaLnBrk="1" hangingPunct="1"/>
            <a:r>
              <a:rPr lang="en-US" altLang="zh-CN" sz="2400" dirty="0"/>
              <a:t>5</a:t>
            </a:r>
            <a:r>
              <a:rPr lang="en-US" altLang="zh-CN" sz="2400" dirty="0" smtClean="0"/>
              <a:t>th Miss Rate Reduction Technique:</a:t>
            </a:r>
            <a:br>
              <a:rPr lang="en-US" altLang="zh-CN" sz="2400" dirty="0" smtClean="0"/>
            </a:br>
            <a:r>
              <a:rPr lang="en-US" altLang="zh-CN" sz="2400" dirty="0" smtClean="0"/>
              <a:t> Way Prediction and </a:t>
            </a:r>
            <a:r>
              <a:rPr lang="en-US" altLang="zh-CN" sz="2400" dirty="0" smtClean="0">
                <a:solidFill>
                  <a:srgbClr val="0000FF"/>
                </a:solidFill>
              </a:rPr>
              <a:t>Pseudo-Associative</a:t>
            </a:r>
            <a:r>
              <a:rPr lang="en-US" altLang="zh-CN" sz="2400" dirty="0" smtClean="0"/>
              <a:t> </a:t>
            </a:r>
            <a:r>
              <a:rPr lang="en-US" altLang="zh-CN" sz="2400" dirty="0" smtClean="0">
                <a:solidFill>
                  <a:srgbClr val="0000FF"/>
                </a:solidFill>
              </a:rPr>
              <a:t>Cache</a:t>
            </a:r>
            <a:endParaRPr lang="en-US" altLang="zh-CN" sz="2400" dirty="0" smtClean="0"/>
          </a:p>
        </p:txBody>
      </p:sp>
      <p:sp>
        <p:nvSpPr>
          <p:cNvPr id="158723" name="Rectangle 3"/>
          <p:cNvSpPr>
            <a:spLocks noGrp="1" noRot="1" noChangeArrowheads="1"/>
          </p:cNvSpPr>
          <p:nvPr>
            <p:ph idx="1"/>
          </p:nvPr>
        </p:nvSpPr>
        <p:spPr>
          <a:xfrm>
            <a:off x="0" y="1268760"/>
            <a:ext cx="9144000" cy="5181600"/>
          </a:xfrm>
        </p:spPr>
        <p:txBody>
          <a:bodyPr lIns="90488" tIns="44450" rIns="90488" bIns="44450"/>
          <a:lstStyle/>
          <a:p>
            <a:pPr marL="228600" indent="-228600" eaLnBrk="1" hangingPunct="1">
              <a:buFont typeface="Wingdings" panose="05000000000000000000" pitchFamily="2" charset="2"/>
              <a:buNone/>
              <a:tabLst>
                <a:tab pos="1828800" algn="r"/>
                <a:tab pos="3200400" algn="r"/>
                <a:tab pos="4572000" algn="r"/>
                <a:tab pos="5943600" algn="r"/>
              </a:tabLst>
            </a:pPr>
            <a:r>
              <a:rPr lang="en-US" altLang="zh-CN" sz="2600" dirty="0" smtClean="0">
                <a:latin typeface="Comic Sans MS" panose="030F0702030302020204" pitchFamily="66" charset="0"/>
              </a:rPr>
              <a:t>Using two Technique reduces conflict misses and yet maintains hit speed of direct-mapped cache</a:t>
            </a:r>
          </a:p>
          <a:p>
            <a:pPr marL="685800" lvl="1" indent="-228600" eaLnBrk="1" hangingPunct="1">
              <a:tabLst>
                <a:tab pos="1828800" algn="r"/>
                <a:tab pos="3200400" algn="r"/>
                <a:tab pos="4572000" algn="r"/>
                <a:tab pos="5943600" algn="r"/>
              </a:tabLst>
            </a:pPr>
            <a:r>
              <a:rPr lang="en-US" altLang="zh-CN" sz="2400" dirty="0" smtClean="0">
                <a:solidFill>
                  <a:srgbClr val="0000FF"/>
                </a:solidFill>
                <a:latin typeface="Comic Sans MS" panose="030F0702030302020204" pitchFamily="66" charset="0"/>
              </a:rPr>
              <a:t>Predictive bit             -  Pseudo-Associative</a:t>
            </a:r>
          </a:p>
          <a:p>
            <a:pPr marL="228600" indent="-228600" eaLnBrk="1" hangingPunct="1">
              <a:tabLst>
                <a:tab pos="1828800" algn="r"/>
                <a:tab pos="3200400" algn="r"/>
                <a:tab pos="4572000" algn="r"/>
                <a:tab pos="5943600" algn="r"/>
              </a:tabLst>
            </a:pPr>
            <a:r>
              <a:rPr lang="en-US" altLang="zh-CN" sz="2200" dirty="0" smtClean="0">
                <a:solidFill>
                  <a:srgbClr val="FF0000"/>
                </a:solidFill>
                <a:latin typeface="Comic Sans MS" panose="030F0702030302020204" pitchFamily="66" charset="0"/>
              </a:rPr>
              <a:t>Way Prediction</a:t>
            </a:r>
            <a:r>
              <a:rPr lang="en-US" altLang="zh-CN" sz="2200" dirty="0" smtClean="0">
                <a:solidFill>
                  <a:srgbClr val="0000FF"/>
                </a:solidFill>
                <a:latin typeface="Comic Sans MS" panose="030F0702030302020204" pitchFamily="66" charset="0"/>
              </a:rPr>
              <a:t> (</a:t>
            </a:r>
            <a:r>
              <a:rPr lang="en-US" altLang="zh-CN" sz="2000" dirty="0" smtClean="0">
                <a:latin typeface="Comic Sans MS" panose="030F0702030302020204" pitchFamily="66" charset="0"/>
              </a:rPr>
              <a:t>Alpha 21264 )</a:t>
            </a:r>
            <a:endParaRPr lang="en-US" altLang="zh-CN" sz="2200" dirty="0" smtClean="0">
              <a:solidFill>
                <a:srgbClr val="0000FF"/>
              </a:solidFill>
              <a:latin typeface="Comic Sans MS" panose="030F0702030302020204" pitchFamily="66" charset="0"/>
            </a:endParaRPr>
          </a:p>
          <a:p>
            <a:pPr marL="685800" lvl="1" indent="-228600" eaLnBrk="1" hangingPunct="1">
              <a:tabLst>
                <a:tab pos="1828800" algn="r"/>
                <a:tab pos="3200400" algn="r"/>
                <a:tab pos="4572000" algn="r"/>
                <a:tab pos="5943600" algn="r"/>
              </a:tabLst>
            </a:pPr>
            <a:r>
              <a:rPr lang="en-US" altLang="zh-CN" sz="2000" dirty="0" smtClean="0">
                <a:solidFill>
                  <a:srgbClr val="0000FF"/>
                </a:solidFill>
                <a:latin typeface="Comic Sans MS" panose="030F0702030302020204" pitchFamily="66" charset="0"/>
              </a:rPr>
              <a:t>Extra bits are kept in the cache to predict the </a:t>
            </a:r>
            <a:r>
              <a:rPr lang="en-US" altLang="zh-CN" sz="2000" dirty="0" err="1" smtClean="0">
                <a:solidFill>
                  <a:srgbClr val="0000FF"/>
                </a:solidFill>
                <a:latin typeface="Comic Sans MS" panose="030F0702030302020204" pitchFamily="66" charset="0"/>
              </a:rPr>
              <a:t>way,or</a:t>
            </a:r>
            <a:r>
              <a:rPr lang="en-US" altLang="zh-CN" sz="2000" dirty="0" smtClean="0">
                <a:solidFill>
                  <a:srgbClr val="0000FF"/>
                </a:solidFill>
                <a:latin typeface="Comic Sans MS" panose="030F0702030302020204" pitchFamily="66" charset="0"/>
              </a:rPr>
              <a:t> block within</a:t>
            </a:r>
            <a:r>
              <a:rPr lang="en-US" altLang="zh-CN" sz="2000" dirty="0" smtClean="0">
                <a:latin typeface="Comic Sans MS" panose="030F0702030302020204" pitchFamily="66" charset="0"/>
              </a:rPr>
              <a:t> </a:t>
            </a:r>
            <a:r>
              <a:rPr lang="en-US" altLang="zh-CN" sz="2000" dirty="0" smtClean="0">
                <a:solidFill>
                  <a:srgbClr val="0000FF"/>
                </a:solidFill>
                <a:latin typeface="Comic Sans MS" panose="030F0702030302020204" pitchFamily="66" charset="0"/>
              </a:rPr>
              <a:t>set of the</a:t>
            </a:r>
            <a:r>
              <a:rPr lang="en-US" altLang="zh-CN" sz="2000" dirty="0" smtClean="0">
                <a:latin typeface="Comic Sans MS" panose="030F0702030302020204" pitchFamily="66" charset="0"/>
              </a:rPr>
              <a:t> </a:t>
            </a:r>
            <a:r>
              <a:rPr lang="en-US" altLang="zh-CN" sz="2000" i="1" dirty="0" smtClean="0">
                <a:solidFill>
                  <a:srgbClr val="FF0000"/>
                </a:solidFill>
                <a:latin typeface="Comic Sans MS" panose="030F0702030302020204" pitchFamily="66" charset="0"/>
              </a:rPr>
              <a:t>next</a:t>
            </a:r>
            <a:r>
              <a:rPr lang="en-US" altLang="zh-CN" sz="2000" dirty="0" smtClean="0">
                <a:solidFill>
                  <a:srgbClr val="FF0000"/>
                </a:solidFill>
                <a:latin typeface="Comic Sans MS" panose="030F0702030302020204" pitchFamily="66" charset="0"/>
              </a:rPr>
              <a:t> </a:t>
            </a:r>
            <a:r>
              <a:rPr lang="en-US" altLang="zh-CN" sz="2000" dirty="0" smtClean="0">
                <a:solidFill>
                  <a:srgbClr val="0000FF"/>
                </a:solidFill>
                <a:latin typeface="Comic Sans MS" panose="030F0702030302020204" pitchFamily="66" charset="0"/>
              </a:rPr>
              <a:t>cache access</a:t>
            </a:r>
            <a:r>
              <a:rPr lang="en-US" altLang="zh-CN" sz="2000" dirty="0" smtClean="0">
                <a:latin typeface="Comic Sans MS" panose="030F0702030302020204" pitchFamily="66" charset="0"/>
              </a:rPr>
              <a:t>.</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the predictor is correct, the instruction cache latency is 1 clock </a:t>
            </a:r>
            <a:r>
              <a:rPr lang="en-US" altLang="zh-CN" sz="2000" dirty="0" err="1" smtClean="0">
                <a:latin typeface="Comic Sans MS" panose="030F0702030302020204" pitchFamily="66" charset="0"/>
              </a:rPr>
              <a:t>clock</a:t>
            </a:r>
            <a:r>
              <a:rPr lang="en-US" altLang="zh-CN" sz="2000" dirty="0" smtClean="0">
                <a:latin typeface="Comic Sans MS" panose="030F0702030302020204" pitchFamily="66" charset="0"/>
              </a:rPr>
              <a:t> cycle.</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a:t>
            </a:r>
            <a:r>
              <a:rPr lang="en-US" altLang="zh-CN" sz="2000" dirty="0" err="1" smtClean="0">
                <a:latin typeface="Comic Sans MS" panose="030F0702030302020204" pitchFamily="66" charset="0"/>
              </a:rPr>
              <a:t>not,it</a:t>
            </a:r>
            <a:r>
              <a:rPr lang="en-US" altLang="zh-CN" sz="2000" dirty="0" smtClean="0">
                <a:latin typeface="Comic Sans MS" panose="030F0702030302020204" pitchFamily="66" charset="0"/>
              </a:rPr>
              <a:t> tries the other block, changes the way predictor, and has a latency of 3 clock cycles.</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Simulation using SPEC95 suggested set prediction accuracy is excess of 85%, so way prediction saves pipeline stage in more than 85% of the instruction fetches.</a:t>
            </a:r>
          </a:p>
        </p:txBody>
      </p:sp>
    </p:spTree>
    <p:extLst>
      <p:ext uri="{BB962C8B-B14F-4D97-AF65-F5344CB8AC3E}">
        <p14:creationId xmlns:p14="http://schemas.microsoft.com/office/powerpoint/2010/main" val="2429525761"/>
      </p:ext>
    </p:extLst>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1619672" y="0"/>
            <a:ext cx="7448128" cy="1108038"/>
          </a:xfrm>
          <a:noFill/>
        </p:spPr>
        <p:txBody>
          <a:bodyPr lIns="90488" tIns="44450" rIns="90488" bIns="44450"/>
          <a:lstStyle/>
          <a:p>
            <a:pPr eaLnBrk="1" hangingPunct="1"/>
            <a:r>
              <a:rPr lang="en-US" altLang="zh-CN" sz="2800" dirty="0" smtClean="0"/>
              <a:t>Pseudo-Associative Cache </a:t>
            </a:r>
            <a:br>
              <a:rPr lang="en-US" altLang="zh-CN" sz="2800" dirty="0" smtClean="0"/>
            </a:br>
            <a:r>
              <a:rPr lang="en-US" altLang="zh-CN" sz="2800" dirty="0" smtClean="0"/>
              <a:t>(column associative)</a:t>
            </a:r>
          </a:p>
        </p:txBody>
      </p:sp>
      <p:sp>
        <p:nvSpPr>
          <p:cNvPr id="159747" name="Rectangle 3"/>
          <p:cNvSpPr>
            <a:spLocks noGrp="1" noRot="1" noChangeArrowheads="1"/>
          </p:cNvSpPr>
          <p:nvPr>
            <p:ph idx="1"/>
          </p:nvPr>
        </p:nvSpPr>
        <p:spPr>
          <a:xfrm>
            <a:off x="228600" y="1524000"/>
            <a:ext cx="8915400" cy="48768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and have the lower conflict misses of 2-way SA cache? </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Divide cache: on a miss, check other half of cache to see if there, if so have a </a:t>
            </a:r>
            <a:r>
              <a:rPr lang="en-US" altLang="zh-CN" sz="2400" u="sng" smtClean="0">
                <a:solidFill>
                  <a:srgbClr val="0000FF"/>
                </a:solidFill>
                <a:latin typeface="Comic Sans MS" panose="030F0702030302020204" pitchFamily="66" charset="0"/>
              </a:rPr>
              <a:t>pseudo-hit</a:t>
            </a:r>
            <a:r>
              <a:rPr lang="en-US" altLang="zh-CN" sz="2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 (slow hit)</a:t>
            </a:r>
            <a:endParaRPr lang="en-US" altLang="zh-CN" sz="18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400" smtClean="0">
              <a:solidFill>
                <a:srgbClr val="0000FF"/>
              </a:solidFill>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Drawback:</a:t>
            </a:r>
            <a:r>
              <a:rPr lang="en-US" altLang="zh-CN" sz="2400" smtClean="0">
                <a:latin typeface="Comic Sans MS" panose="030F0702030302020204" pitchFamily="66" charset="0"/>
              </a:rPr>
              <a:t> CPU pipeline is hard if hit takes 1 or 2 cycles</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Better for caches not tied directly to  processor (L2)</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MIPS R1000 L2 cache, similar in UltraSPARC</a:t>
            </a:r>
          </a:p>
        </p:txBody>
      </p:sp>
      <p:sp>
        <p:nvSpPr>
          <p:cNvPr id="159748" name="Rectangle 4"/>
          <p:cNvSpPr>
            <a:spLocks noChangeArrowheads="1"/>
          </p:cNvSpPr>
          <p:nvPr/>
        </p:nvSpPr>
        <p:spPr bwMode="auto">
          <a:xfrm>
            <a:off x="4418013" y="4791075"/>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Time</a:t>
            </a:r>
          </a:p>
        </p:txBody>
      </p:sp>
      <p:grpSp>
        <p:nvGrpSpPr>
          <p:cNvPr id="159749" name="Group 5"/>
          <p:cNvGrpSpPr>
            <a:grpSpLocks/>
          </p:cNvGrpSpPr>
          <p:nvPr/>
        </p:nvGrpSpPr>
        <p:grpSpPr bwMode="auto">
          <a:xfrm>
            <a:off x="1295400" y="3276600"/>
            <a:ext cx="7327900" cy="1323975"/>
            <a:chOff x="816" y="2256"/>
            <a:chExt cx="4616" cy="834"/>
          </a:xfrm>
        </p:grpSpPr>
        <p:sp>
          <p:nvSpPr>
            <p:cNvPr id="159750" name="Rectangle 6"/>
            <p:cNvSpPr>
              <a:spLocks noChangeArrowheads="1"/>
            </p:cNvSpPr>
            <p:nvPr/>
          </p:nvSpPr>
          <p:spPr bwMode="auto">
            <a:xfrm>
              <a:off x="891" y="2256"/>
              <a:ext cx="68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Hit Time</a:t>
              </a:r>
            </a:p>
          </p:txBody>
        </p:sp>
        <p:sp>
          <p:nvSpPr>
            <p:cNvPr id="159751" name="Rectangle 7"/>
            <p:cNvSpPr>
              <a:spLocks noChangeArrowheads="1"/>
            </p:cNvSpPr>
            <p:nvPr/>
          </p:nvSpPr>
          <p:spPr bwMode="auto">
            <a:xfrm>
              <a:off x="855" y="2604"/>
              <a:ext cx="1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Pseudo Hit Time</a:t>
              </a:r>
            </a:p>
          </p:txBody>
        </p:sp>
        <p:sp>
          <p:nvSpPr>
            <p:cNvPr id="159752" name="Rectangle 8"/>
            <p:cNvSpPr>
              <a:spLocks noChangeArrowheads="1"/>
            </p:cNvSpPr>
            <p:nvPr/>
          </p:nvSpPr>
          <p:spPr bwMode="auto">
            <a:xfrm>
              <a:off x="3087" y="2580"/>
              <a:ext cx="9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Miss Penalty</a:t>
              </a:r>
            </a:p>
          </p:txBody>
        </p:sp>
        <p:sp>
          <p:nvSpPr>
            <p:cNvPr id="159753" name="Line 9"/>
            <p:cNvSpPr>
              <a:spLocks noChangeShapeType="1"/>
            </p:cNvSpPr>
            <p:nvPr/>
          </p:nvSpPr>
          <p:spPr bwMode="auto">
            <a:xfrm>
              <a:off x="840" y="2550"/>
              <a:ext cx="7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816" y="2850"/>
              <a:ext cx="1352"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2160" y="2850"/>
              <a:ext cx="302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816" y="3090"/>
              <a:ext cx="461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84362030"/>
      </p:ext>
    </p:extLst>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smtClean="0"/>
              <a:t>Pseudo-Associative Cache</a:t>
            </a:r>
          </a:p>
        </p:txBody>
      </p:sp>
      <p:graphicFrame>
        <p:nvGraphicFramePr>
          <p:cNvPr id="160771" name="Object 3"/>
          <p:cNvGraphicFramePr>
            <a:graphicFrameLocks noChangeAspect="1"/>
          </p:cNvGraphicFramePr>
          <p:nvPr/>
        </p:nvGraphicFramePr>
        <p:xfrm>
          <a:off x="684213" y="1052513"/>
          <a:ext cx="7772400" cy="5105400"/>
        </p:xfrm>
        <a:graphic>
          <a:graphicData uri="http://schemas.openxmlformats.org/presentationml/2006/ole">
            <mc:AlternateContent xmlns:mc="http://schemas.openxmlformats.org/markup-compatibility/2006">
              <mc:Choice xmlns:v="urn:schemas-microsoft-com:vml" Requires="v">
                <p:oleObj spid="_x0000_s188427" name="图片" r:id="rId3" imgW="4114800" imgH="3172206" progId="Word.Picture.8">
                  <p:embed/>
                </p:oleObj>
              </mc:Choice>
              <mc:Fallback>
                <p:oleObj name="图片" r:id="rId3" imgW="4114800" imgH="317220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772400" cy="510540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Tree>
    <p:extLst>
      <p:ext uri="{BB962C8B-B14F-4D97-AF65-F5344CB8AC3E}">
        <p14:creationId xmlns:p14="http://schemas.microsoft.com/office/powerpoint/2010/main" val="1475402952"/>
      </p:ext>
    </p:extLst>
  </p:cSld>
  <p:clrMapOvr>
    <a:masterClrMapping/>
  </p:clrMapOvr>
  <p:transition spd="slow">
    <p:pull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97219"/>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340768"/>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solidFill>
                  <a:srgbClr val="0000FF"/>
                </a:solidFill>
              </a:rPr>
              <a:t>Reduce miss penalty or miss rate via parallelization </a:t>
            </a:r>
            <a:r>
              <a:rPr lang="en-US" sz="2400" dirty="0" smtClean="0">
                <a:solidFill>
                  <a:srgbClr val="0000FF"/>
                </a:solidFill>
              </a:rPr>
              <a:t>(</a:t>
            </a:r>
            <a:r>
              <a:rPr lang="en-US" altLang="zh-CN" sz="2400" dirty="0" smtClean="0">
                <a:solidFill>
                  <a:srgbClr val="0000FF"/>
                </a:solidFill>
              </a:rPr>
              <a:t>1</a:t>
            </a:r>
            <a:r>
              <a:rPr lang="en-US" sz="2400" dirty="0" smtClean="0">
                <a:solidFill>
                  <a:srgbClr val="0000FF"/>
                </a:solidFill>
              </a:rPr>
              <a:t>)</a:t>
            </a:r>
            <a:endParaRPr lang="en-US" sz="2400" dirty="0" smtClean="0">
              <a:solidFill>
                <a:srgbClr val="0000FF"/>
              </a:solidFill>
            </a:endParaRPr>
          </a:p>
          <a:p>
            <a:pPr lvl="1">
              <a:lnSpc>
                <a:spcPct val="90000"/>
              </a:lnSpc>
            </a:pPr>
            <a:r>
              <a:rPr lang="en-US" sz="2000" dirty="0" smtClean="0"/>
              <a:t>Hardware or compiler </a:t>
            </a:r>
            <a:r>
              <a:rPr lang="en-US" sz="2000" dirty="0" smtClean="0"/>
              <a:t>prefetching</a:t>
            </a:r>
          </a:p>
          <a:p>
            <a:pPr>
              <a:lnSpc>
                <a:spcPct val="90000"/>
              </a:lnSpc>
            </a:pPr>
            <a:r>
              <a:rPr lang="en-US" altLang="zh-CN" sz="2300" dirty="0" smtClean="0"/>
              <a:t>Using </a:t>
            </a:r>
            <a:r>
              <a:rPr lang="en-US" altLang="zh-CN" sz="2300" dirty="0" smtClean="0">
                <a:solidFill>
                  <a:srgbClr val="0000FF"/>
                </a:solidFill>
              </a:rPr>
              <a:t>HBM</a:t>
            </a:r>
            <a:r>
              <a:rPr lang="en-US" altLang="zh-CN" sz="2300" dirty="0" smtClean="0"/>
              <a:t> to extend the memory hierarchy </a:t>
            </a:r>
            <a:endParaRPr lang="en-US" sz="2300" dirty="0" smtClean="0"/>
          </a:p>
        </p:txBody>
      </p:sp>
      <p:sp>
        <p:nvSpPr>
          <p:cNvPr id="6" name="Text Box 4"/>
          <p:cNvSpPr txBox="1">
            <a:spLocks noChangeArrowheads="1"/>
          </p:cNvSpPr>
          <p:nvPr/>
        </p:nvSpPr>
        <p:spPr bwMode="auto">
          <a:xfrm>
            <a:off x="1259632" y="681994"/>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755903214"/>
      </p:ext>
    </p:extLst>
  </p:cSld>
  <p:clrMapOvr>
    <a:masterClrMapping/>
  </p:clrMapOvr>
  <p:transition spd="slow">
    <p:pull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1259632" y="0"/>
            <a:ext cx="7884368" cy="1066800"/>
          </a:xfrm>
        </p:spPr>
        <p:txBody>
          <a:bodyPr/>
          <a:lstStyle/>
          <a:p>
            <a:pPr eaLnBrk="1" hangingPunct="1"/>
            <a:r>
              <a:rPr lang="en-US" altLang="zh-CN" sz="2400" dirty="0" smtClean="0"/>
              <a:t>1st Miss Penalty/Rate Reduction Technique: </a:t>
            </a:r>
            <a:r>
              <a:rPr lang="en-US" altLang="zh-CN" sz="2400" dirty="0" smtClean="0">
                <a:solidFill>
                  <a:srgbClr val="0000FF"/>
                </a:solidFill>
              </a:rPr>
              <a:t>Hardware Prefetching</a:t>
            </a:r>
            <a:r>
              <a:rPr lang="en-US" altLang="zh-CN" sz="2400" dirty="0" smtClean="0"/>
              <a:t> </a:t>
            </a:r>
            <a:r>
              <a:rPr lang="en-US" altLang="zh-CN" sz="2400" dirty="0" smtClean="0">
                <a:solidFill>
                  <a:srgbClr val="FF0000"/>
                </a:solidFill>
              </a:rPr>
              <a:t>of </a:t>
            </a:r>
            <a:r>
              <a:rPr lang="en-US" altLang="zh-CN" sz="2400" dirty="0" err="1" smtClean="0">
                <a:solidFill>
                  <a:srgbClr val="FF0000"/>
                </a:solidFill>
              </a:rPr>
              <a:t>Inst.and</a:t>
            </a:r>
            <a:r>
              <a:rPr lang="en-US" altLang="zh-CN" sz="2400" dirty="0" smtClean="0">
                <a:solidFill>
                  <a:srgbClr val="FF0000"/>
                </a:solidFill>
              </a:rPr>
              <a:t> data</a:t>
            </a:r>
          </a:p>
        </p:txBody>
      </p:sp>
      <p:sp>
        <p:nvSpPr>
          <p:cNvPr id="172035" name="Rectangle 3"/>
          <p:cNvSpPr>
            <a:spLocks noGrp="1" noRot="1" noChangeArrowheads="1"/>
          </p:cNvSpPr>
          <p:nvPr>
            <p:ph idx="1"/>
          </p:nvPr>
        </p:nvSpPr>
        <p:spPr>
          <a:xfrm>
            <a:off x="228600" y="1196975"/>
            <a:ext cx="8915400" cy="5029200"/>
          </a:xfrm>
        </p:spPr>
        <p:txBody>
          <a:bodyPr/>
          <a:lstStyle/>
          <a:p>
            <a:pPr marL="285750" indent="-285750" eaLnBrk="1" hangingPunct="1">
              <a:lnSpc>
                <a:spcPct val="90000"/>
              </a:lnSpc>
            </a:pPr>
            <a:r>
              <a:rPr lang="en-US" altLang="zh-CN" sz="2400" i="1" dirty="0" smtClean="0">
                <a:solidFill>
                  <a:srgbClr val="000000"/>
                </a:solidFill>
                <a:latin typeface="Comic Sans MS" panose="030F0702030302020204" pitchFamily="66" charset="0"/>
              </a:rPr>
              <a:t>The act of </a:t>
            </a:r>
            <a:r>
              <a:rPr lang="en-US" altLang="zh-CN" sz="2400" i="1" dirty="0" smtClean="0">
                <a:solidFill>
                  <a:srgbClr val="0000FF"/>
                </a:solidFill>
                <a:latin typeface="Comic Sans MS" panose="030F0702030302020204" pitchFamily="66" charset="0"/>
              </a:rPr>
              <a:t>getting data from memory before it is actually needed by the CPU.</a:t>
            </a:r>
            <a:r>
              <a:rPr lang="en-US" altLang="zh-CN" sz="2400" i="1" dirty="0" smtClean="0">
                <a:solidFill>
                  <a:srgbClr val="000000"/>
                </a:solidFill>
                <a:latin typeface="Comic Sans MS" panose="030F0702030302020204" pitchFamily="66" charset="0"/>
              </a:rPr>
              <a:t>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This </a:t>
            </a:r>
            <a:r>
              <a:rPr lang="en-US" altLang="zh-CN" sz="2400" i="1" dirty="0" smtClean="0">
                <a:solidFill>
                  <a:srgbClr val="FF0000"/>
                </a:solidFill>
                <a:latin typeface="Comic Sans MS" panose="030F0702030302020204" pitchFamily="66" charset="0"/>
              </a:rPr>
              <a:t>reduces compulsory misses</a:t>
            </a:r>
            <a:r>
              <a:rPr lang="en-US" altLang="zh-CN" sz="2400" i="1" dirty="0" smtClean="0">
                <a:solidFill>
                  <a:srgbClr val="000000"/>
                </a:solidFill>
                <a:latin typeface="Comic Sans MS" panose="030F0702030302020204" pitchFamily="66" charset="0"/>
              </a:rPr>
              <a:t> by retrieving the data before it is requested.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Of course, this may increase other misses by removing useful blocks from the cache.</a:t>
            </a:r>
            <a:r>
              <a:rPr lang="en-US" altLang="zh-CN" sz="2400" dirty="0" smtClean="0">
                <a:latin typeface="Comic Sans MS" panose="030F0702030302020204" pitchFamily="66" charset="0"/>
              </a:rPr>
              <a:t> </a:t>
            </a:r>
          </a:p>
          <a:p>
            <a:pPr marL="685800" lvl="1" indent="-228600" eaLnBrk="1" hangingPunct="1">
              <a:lnSpc>
                <a:spcPct val="90000"/>
              </a:lnSpc>
            </a:pPr>
            <a:r>
              <a:rPr lang="en-US" altLang="zh-CN" sz="2400" i="1" dirty="0" smtClean="0">
                <a:solidFill>
                  <a:srgbClr val="000000"/>
                </a:solidFill>
                <a:latin typeface="Comic Sans MS" panose="030F0702030302020204" pitchFamily="66" charset="0"/>
              </a:rPr>
              <a:t>Thus, many caches hold </a:t>
            </a:r>
            <a:r>
              <a:rPr lang="en-US" altLang="zh-CN" sz="2400" i="1" dirty="0" err="1" smtClean="0">
                <a:solidFill>
                  <a:srgbClr val="000000"/>
                </a:solidFill>
                <a:latin typeface="Comic Sans MS" panose="030F0702030302020204" pitchFamily="66" charset="0"/>
              </a:rPr>
              <a:t>prefetched</a:t>
            </a:r>
            <a:r>
              <a:rPr lang="en-US" altLang="zh-CN" sz="2400" i="1" dirty="0" smtClean="0">
                <a:solidFill>
                  <a:srgbClr val="000000"/>
                </a:solidFill>
                <a:latin typeface="Comic Sans MS" panose="030F0702030302020204" pitchFamily="66" charset="0"/>
              </a:rPr>
              <a:t> blocks in a </a:t>
            </a:r>
            <a:r>
              <a:rPr lang="en-US" altLang="zh-CN" sz="2400" dirty="0" smtClean="0">
                <a:solidFill>
                  <a:srgbClr val="000000"/>
                </a:solidFill>
                <a:latin typeface="Comic Sans MS" panose="030F0702030302020204" pitchFamily="66" charset="0"/>
              </a:rPr>
              <a:t>special buffer</a:t>
            </a:r>
            <a:r>
              <a:rPr lang="en-US" altLang="zh-CN" sz="2400" dirty="0" smtClean="0">
                <a:latin typeface="Comic Sans MS" panose="030F0702030302020204" pitchFamily="66" charset="0"/>
              </a:rPr>
              <a:t> </a:t>
            </a:r>
            <a:r>
              <a:rPr lang="en-US" altLang="zh-CN" sz="2400" i="1" dirty="0" smtClean="0">
                <a:solidFill>
                  <a:srgbClr val="000000"/>
                </a:solidFill>
                <a:latin typeface="Comic Sans MS" panose="030F0702030302020204" pitchFamily="66" charset="0"/>
              </a:rPr>
              <a:t>until they are actually needed.</a:t>
            </a:r>
            <a:r>
              <a:rPr lang="en-US" altLang="zh-CN" sz="2400" dirty="0" smtClean="0">
                <a:latin typeface="Comic Sans MS" panose="030F0702030302020204" pitchFamily="66" charset="0"/>
              </a:rPr>
              <a:t> </a:t>
            </a:r>
          </a:p>
          <a:p>
            <a:pPr marL="285750" indent="-285750" eaLnBrk="1" hangingPunct="1">
              <a:lnSpc>
                <a:spcPct val="90000"/>
              </a:lnSpc>
            </a:pPr>
            <a:r>
              <a:rPr lang="en-US" altLang="zh-CN" sz="2400" dirty="0" smtClean="0">
                <a:latin typeface="Comic Sans MS" panose="030F0702030302020204" pitchFamily="66" charset="0"/>
              </a:rPr>
              <a:t>E.g., Instruction Prefetching</a:t>
            </a:r>
          </a:p>
          <a:p>
            <a:pPr marL="685800" lvl="1" indent="-228600" eaLnBrk="1" hangingPunct="1">
              <a:lnSpc>
                <a:spcPct val="90000"/>
              </a:lnSpc>
            </a:pPr>
            <a:r>
              <a:rPr lang="en-US" altLang="zh-CN" sz="2000" dirty="0" smtClean="0">
                <a:latin typeface="Comic Sans MS" panose="030F0702030302020204" pitchFamily="66" charset="0"/>
              </a:rPr>
              <a:t>Alpha 21064 fetches 2 blocks on a miss</a:t>
            </a:r>
          </a:p>
          <a:p>
            <a:pPr marL="685800" lvl="1" indent="-228600" eaLnBrk="1" hangingPunct="1">
              <a:lnSpc>
                <a:spcPct val="90000"/>
              </a:lnSpc>
            </a:pPr>
            <a:r>
              <a:rPr lang="en-US" altLang="zh-CN" sz="2000" dirty="0" smtClean="0">
                <a:latin typeface="Comic Sans MS" panose="030F0702030302020204" pitchFamily="66" charset="0"/>
              </a:rPr>
              <a:t>Extra block placed in “</a:t>
            </a:r>
            <a:r>
              <a:rPr lang="en-US" altLang="zh-CN" sz="2000" u="sng" dirty="0" smtClean="0">
                <a:solidFill>
                  <a:srgbClr val="FF0000"/>
                </a:solidFill>
                <a:latin typeface="Comic Sans MS" panose="030F0702030302020204" pitchFamily="66" charset="0"/>
              </a:rPr>
              <a:t>stream buffer</a:t>
            </a:r>
            <a:r>
              <a:rPr lang="en-US" altLang="zh-CN" sz="2000" dirty="0" smtClean="0">
                <a:latin typeface="Comic Sans MS" panose="030F0702030302020204" pitchFamily="66" charset="0"/>
              </a:rPr>
              <a:t>”</a:t>
            </a:r>
          </a:p>
          <a:p>
            <a:pPr marL="685800" lvl="1" indent="-228600" eaLnBrk="1" hangingPunct="1">
              <a:lnSpc>
                <a:spcPct val="90000"/>
              </a:lnSpc>
            </a:pPr>
            <a:r>
              <a:rPr lang="en-US" altLang="zh-CN" sz="2000" dirty="0" smtClean="0">
                <a:latin typeface="Comic Sans MS" panose="030F0702030302020204" pitchFamily="66" charset="0"/>
              </a:rPr>
              <a:t>On miss check stream buffer</a:t>
            </a:r>
          </a:p>
          <a:p>
            <a:pPr marL="285750" indent="-285750" eaLnBrk="1" hangingPunct="1">
              <a:lnSpc>
                <a:spcPct val="90000"/>
              </a:lnSpc>
            </a:pPr>
            <a:r>
              <a:rPr lang="en-US" altLang="zh-CN" sz="2400" dirty="0" smtClean="0">
                <a:latin typeface="Comic Sans MS" panose="030F0702030302020204" pitchFamily="66" charset="0"/>
              </a:rPr>
              <a:t>Prefetching relies on having extra memory bandwidth that can be used without penalty</a:t>
            </a:r>
          </a:p>
        </p:txBody>
      </p:sp>
    </p:spTree>
    <p:extLst>
      <p:ext uri="{BB962C8B-B14F-4D97-AF65-F5344CB8AC3E}">
        <p14:creationId xmlns:p14="http://schemas.microsoft.com/office/powerpoint/2010/main" val="3317588336"/>
      </p:ext>
    </p:extLst>
  </p:cSld>
  <p:clrMapOvr>
    <a:masterClrMapping/>
  </p:clrMapOvr>
  <p:transition spd="slow">
    <p:pull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Hardware </a:t>
            </a:r>
            <a:r>
              <a:rPr lang="en-US" dirty="0" err="1" smtClean="0"/>
              <a:t>Prefetching</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800" dirty="0" smtClean="0"/>
              <a:t>Fetch two blocks on miss (include next sequential block)</a:t>
            </a:r>
          </a:p>
        </p:txBody>
      </p:sp>
      <p:sp>
        <p:nvSpPr>
          <p:cNvPr id="8" name="TextBox 7"/>
          <p:cNvSpPr txBox="1"/>
          <p:nvPr/>
        </p:nvSpPr>
        <p:spPr>
          <a:xfrm>
            <a:off x="683568" y="5661248"/>
            <a:ext cx="7920880" cy="461665"/>
          </a:xfrm>
          <a:prstGeom prst="rect">
            <a:avLst/>
          </a:prstGeom>
          <a:noFill/>
        </p:spPr>
        <p:txBody>
          <a:bodyPr wrap="square" rtlCol="0">
            <a:spAutoFit/>
          </a:bodyPr>
          <a:lstStyle/>
          <a:p>
            <a:pPr algn="ctr"/>
            <a:r>
              <a:rPr lang="en-US" sz="2400" dirty="0" smtClean="0">
                <a:solidFill>
                  <a:srgbClr val="003399"/>
                </a:solidFill>
                <a:latin typeface="+mn-lt"/>
              </a:rPr>
              <a:t>Pentium 4 Pre-fetching</a:t>
            </a:r>
          </a:p>
        </p:txBody>
      </p:sp>
      <p:pic>
        <p:nvPicPr>
          <p:cNvPr id="2" name="Picture 1"/>
          <p:cNvPicPr>
            <a:picLocks noChangeAspect="1"/>
          </p:cNvPicPr>
          <p:nvPr/>
        </p:nvPicPr>
        <p:blipFill>
          <a:blip r:embed="rId3"/>
          <a:stretch>
            <a:fillRect/>
          </a:stretch>
        </p:blipFill>
        <p:spPr>
          <a:xfrm>
            <a:off x="1309166" y="2019186"/>
            <a:ext cx="6526312" cy="3569831"/>
          </a:xfrm>
          <a:prstGeom prst="rect">
            <a:avLst/>
          </a:prstGeom>
        </p:spPr>
      </p:pic>
    </p:spTree>
    <p:extLst>
      <p:ext uri="{BB962C8B-B14F-4D97-AF65-F5344CB8AC3E}">
        <p14:creationId xmlns:p14="http://schemas.microsoft.com/office/powerpoint/2010/main" val="126652724"/>
      </p:ext>
    </p:extLst>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1475656" y="0"/>
            <a:ext cx="7992194" cy="980728"/>
          </a:xfrm>
          <a:noFill/>
        </p:spPr>
        <p:txBody>
          <a:bodyPr lIns="90488" tIns="44450" rIns="90488" bIns="44450"/>
          <a:lstStyle/>
          <a:p>
            <a:pPr eaLnBrk="1" hangingPunct="1"/>
            <a:r>
              <a:rPr lang="en-US" altLang="zh-CN" sz="2400" dirty="0" smtClean="0"/>
              <a:t>2</a:t>
            </a:r>
            <a:r>
              <a:rPr lang="en-US" altLang="zh-CN" sz="2400" baseline="30000" dirty="0" smtClean="0"/>
              <a:t>nd </a:t>
            </a:r>
            <a:r>
              <a:rPr lang="en-US" altLang="zh-CN" sz="2400" dirty="0" smtClean="0"/>
              <a:t>Miss Penalty/Rate Reduction Technique: </a:t>
            </a:r>
            <a:r>
              <a:rPr lang="en-US" altLang="zh-CN" dirty="0" smtClean="0"/>
              <a:t/>
            </a:r>
            <a:br>
              <a:rPr lang="en-US" altLang="zh-CN" dirty="0" smtClean="0"/>
            </a:br>
            <a:r>
              <a:rPr lang="en-US" altLang="zh-CN" sz="2400" dirty="0" smtClean="0">
                <a:solidFill>
                  <a:srgbClr val="0000FF"/>
                </a:solidFill>
              </a:rPr>
              <a:t>Compiler-controlled </a:t>
            </a:r>
            <a:r>
              <a:rPr lang="en-US" altLang="zh-CN" sz="2400" dirty="0" err="1" smtClean="0">
                <a:solidFill>
                  <a:srgbClr val="0000FF"/>
                </a:solidFill>
              </a:rPr>
              <a:t>prefetch</a:t>
            </a:r>
            <a:endParaRPr lang="en-US" altLang="zh-CN" sz="2400" dirty="0" smtClean="0">
              <a:solidFill>
                <a:srgbClr val="0000FF"/>
              </a:solidFill>
            </a:endParaRPr>
          </a:p>
        </p:txBody>
      </p:sp>
      <p:sp>
        <p:nvSpPr>
          <p:cNvPr id="58371" name="Rectangle 3"/>
          <p:cNvSpPr>
            <a:spLocks noGrp="1" noRot="1" noChangeArrowheads="1"/>
          </p:cNvSpPr>
          <p:nvPr>
            <p:ph idx="1"/>
          </p:nvPr>
        </p:nvSpPr>
        <p:spPr>
          <a:xfrm>
            <a:off x="304800" y="1124744"/>
            <a:ext cx="8839200" cy="5029200"/>
          </a:xfrm>
        </p:spPr>
        <p:txBody>
          <a:bodyPr lIns="90488" tIns="44450" rIns="90488" bIns="44450"/>
          <a:lstStyle/>
          <a:p>
            <a:pPr marL="285750" indent="-285750" eaLnBrk="1" hangingPunct="1">
              <a:lnSpc>
                <a:spcPct val="90000"/>
              </a:lnSpc>
            </a:pPr>
            <a:r>
              <a:rPr lang="en-US" altLang="zh-CN" sz="2000" i="1" dirty="0" smtClean="0">
                <a:latin typeface="Comic Sans MS" panose="030F0702030302020204" pitchFamily="66" charset="0"/>
              </a:rPr>
              <a:t>The compiler inserts </a:t>
            </a:r>
            <a:r>
              <a:rPr lang="en-US" altLang="zh-CN" sz="2000" i="1" dirty="0" err="1" smtClean="0">
                <a:solidFill>
                  <a:srgbClr val="0000FF"/>
                </a:solidFill>
                <a:latin typeface="Comic Sans MS" panose="030F0702030302020204" pitchFamily="66" charset="0"/>
              </a:rPr>
              <a:t>prefetch</a:t>
            </a:r>
            <a:r>
              <a:rPr lang="en-US" altLang="zh-CN" sz="2000" i="1" dirty="0" smtClean="0">
                <a:solidFill>
                  <a:srgbClr val="0000FF"/>
                </a:solidFill>
                <a:latin typeface="Comic Sans MS" panose="030F0702030302020204" pitchFamily="66" charset="0"/>
              </a:rPr>
              <a:t> instructions </a:t>
            </a:r>
            <a:r>
              <a:rPr lang="en-US" altLang="zh-CN" sz="2000" i="1" dirty="0" smtClean="0">
                <a:latin typeface="Comic Sans MS" panose="030F0702030302020204" pitchFamily="66" charset="0"/>
              </a:rPr>
              <a:t>before the</a:t>
            </a:r>
            <a:r>
              <a:rPr lang="en-US" altLang="zh-CN" sz="2000" i="1" dirty="0" smtClean="0">
                <a:latin typeface="Comic Sans MS" panose="030F0702030302020204" pitchFamily="66" charset="0"/>
              </a:rPr>
              <a:t> data is n</a:t>
            </a:r>
            <a:r>
              <a:rPr lang="en-US" altLang="zh-CN" sz="2000" i="1" dirty="0" smtClean="0">
                <a:latin typeface="Comic Sans MS" panose="030F0702030302020204" pitchFamily="66" charset="0"/>
              </a:rPr>
              <a:t>eeded </a:t>
            </a:r>
          </a:p>
          <a:p>
            <a:pPr>
              <a:lnSpc>
                <a:spcPct val="90000"/>
              </a:lnSpc>
            </a:pPr>
            <a:r>
              <a:rPr lang="en-US" altLang="zh-CN" sz="2000" i="1" dirty="0">
                <a:latin typeface="Comic Sans MS" panose="030F0702030302020204" pitchFamily="66" charset="0"/>
              </a:rPr>
              <a:t>Non-faulting</a:t>
            </a:r>
            <a:r>
              <a:rPr lang="en-US" altLang="zh-CN" sz="2000" i="1" dirty="0">
                <a:latin typeface="Comic Sans MS" panose="030F0702030302020204" pitchFamily="66" charset="0"/>
              </a:rPr>
              <a:t>:  </a:t>
            </a:r>
            <a:r>
              <a:rPr lang="en-US" altLang="zh-CN" sz="2000" i="1" dirty="0" err="1">
                <a:latin typeface="Comic Sans MS" panose="030F0702030302020204" pitchFamily="66" charset="0"/>
              </a:rPr>
              <a:t>prefetch</a:t>
            </a:r>
            <a:r>
              <a:rPr lang="en-US" altLang="zh-CN" sz="2000" i="1" dirty="0">
                <a:latin typeface="Comic Sans MS" panose="030F0702030302020204" pitchFamily="66" charset="0"/>
              </a:rPr>
              <a:t> doesn’t cause </a:t>
            </a:r>
            <a:r>
              <a:rPr lang="en-US" altLang="zh-CN" sz="2000" i="1" dirty="0" smtClean="0">
                <a:latin typeface="Comic Sans MS" panose="030F0702030302020204" pitchFamily="66" charset="0"/>
              </a:rPr>
              <a:t>exceptions,</a:t>
            </a:r>
            <a:r>
              <a:rPr lang="en-US" altLang="zh-CN" sz="2000" dirty="0">
                <a:latin typeface="Comic Sans MS" panose="030F0702030302020204" pitchFamily="66" charset="0"/>
              </a:rPr>
              <a:t> a form of speculative </a:t>
            </a:r>
            <a:r>
              <a:rPr lang="en-US" altLang="zh-CN" sz="2000" dirty="0" smtClean="0">
                <a:latin typeface="Comic Sans MS" panose="030F0702030302020204" pitchFamily="66" charset="0"/>
              </a:rPr>
              <a:t>execution</a:t>
            </a:r>
          </a:p>
          <a:p>
            <a:pPr>
              <a:lnSpc>
                <a:spcPct val="90000"/>
              </a:lnSpc>
            </a:pPr>
            <a:r>
              <a:rPr lang="en-US" altLang="zh-CN" sz="2000" i="1" dirty="0">
                <a:latin typeface="Comic Sans MS" panose="030F0702030302020204" pitchFamily="66" charset="0"/>
              </a:rPr>
              <a:t>Combine with loop unrolling and software </a:t>
            </a:r>
            <a:r>
              <a:rPr lang="en-US" altLang="zh-CN" sz="2000" i="1" dirty="0">
                <a:latin typeface="Comic Sans MS" panose="030F0702030302020204" pitchFamily="66" charset="0"/>
              </a:rPr>
              <a:t>pipelining</a:t>
            </a:r>
            <a:endParaRPr lang="en-US" altLang="zh-CN" sz="2000" i="1" dirty="0">
              <a:latin typeface="Comic Sans MS" panose="030F0702030302020204" pitchFamily="66" charset="0"/>
            </a:endParaRPr>
          </a:p>
          <a:p>
            <a:pPr marL="285750" indent="-285750" eaLnBrk="1" hangingPunct="1">
              <a:lnSpc>
                <a:spcPct val="90000"/>
              </a:lnSpc>
            </a:pPr>
            <a:endParaRPr lang="en-US" altLang="zh-CN" sz="2400" i="1" dirty="0" smtClean="0">
              <a:latin typeface="Comic Sans MS" panose="030F0702030302020204" pitchFamily="66" charset="0"/>
            </a:endParaRPr>
          </a:p>
          <a:p>
            <a:pPr marL="285750" indent="-285750" eaLnBrk="1" hangingPunct="1">
              <a:lnSpc>
                <a:spcPct val="90000"/>
              </a:lnSpc>
            </a:pPr>
            <a:r>
              <a:rPr lang="en-US" altLang="zh-CN" sz="2000" dirty="0" smtClean="0">
                <a:latin typeface="Comic Sans MS" panose="030F0702030302020204" pitchFamily="66" charset="0"/>
              </a:rPr>
              <a:t>Register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a:t>
            </a:r>
            <a:r>
              <a:rPr lang="en-US" altLang="zh-CN" sz="2000" dirty="0" smtClean="0">
                <a:latin typeface="Comic Sans MS" panose="030F0702030302020204" pitchFamily="66" charset="0"/>
              </a:rPr>
              <a:t>HP PA-RISC </a:t>
            </a:r>
            <a:r>
              <a:rPr lang="en-US" altLang="zh-CN" sz="2000" dirty="0" smtClean="0">
                <a:latin typeface="Comic Sans MS" panose="030F0702030302020204" pitchFamily="66" charset="0"/>
              </a:rPr>
              <a:t>loads)</a:t>
            </a:r>
          </a:p>
          <a:p>
            <a:pPr marL="685800" lvl="1" indent="-228600">
              <a:lnSpc>
                <a:spcPct val="90000"/>
              </a:lnSpc>
            </a:pPr>
            <a:r>
              <a:rPr lang="en-US" altLang="zh-CN" sz="2000" dirty="0">
                <a:latin typeface="Comic Sans MS" panose="030F0702030302020204" pitchFamily="66" charset="0"/>
              </a:rPr>
              <a:t>Binding </a:t>
            </a:r>
            <a:r>
              <a:rPr lang="en-US" altLang="zh-CN" sz="2000" dirty="0" err="1">
                <a:latin typeface="Comic Sans MS" panose="030F0702030302020204" pitchFamily="66" charset="0"/>
              </a:rPr>
              <a:t>prefetch</a:t>
            </a:r>
            <a:r>
              <a:rPr lang="en-US" altLang="zh-CN" sz="2000" dirty="0">
                <a:latin typeface="Comic Sans MS" panose="030F0702030302020204" pitchFamily="66" charset="0"/>
              </a:rPr>
              <a:t>: Requests load directly into register.</a:t>
            </a:r>
          </a:p>
          <a:p>
            <a:pPr lvl="2">
              <a:lnSpc>
                <a:spcPct val="90000"/>
              </a:lnSpc>
            </a:pPr>
            <a:r>
              <a:rPr lang="en-US" altLang="zh-CN" dirty="0">
                <a:latin typeface="Comic Sans MS" panose="030F0702030302020204" pitchFamily="66" charset="0"/>
              </a:rPr>
              <a:t>Must be correct address and register!</a:t>
            </a:r>
          </a:p>
          <a:p>
            <a:pPr marL="285750" indent="-285750" eaLnBrk="1" hangingPunct="1">
              <a:lnSpc>
                <a:spcPct val="90000"/>
              </a:lnSpc>
            </a:pPr>
            <a:r>
              <a:rPr lang="en-US" altLang="zh-CN" sz="2000" dirty="0" smtClean="0">
                <a:solidFill>
                  <a:srgbClr val="FF0000"/>
                </a:solidFill>
                <a:latin typeface="Comic Sans MS" panose="030F0702030302020204" pitchFamily="66" charset="0"/>
              </a:rPr>
              <a:t>Cache </a:t>
            </a:r>
            <a:r>
              <a:rPr lang="en-US" altLang="zh-CN" sz="2000" dirty="0" err="1" smtClean="0">
                <a:solidFill>
                  <a:srgbClr val="FF0000"/>
                </a:solidFill>
                <a:latin typeface="Comic Sans MS" panose="030F0702030302020204" pitchFamily="66" charset="0"/>
              </a:rPr>
              <a:t>Prefetch</a:t>
            </a:r>
            <a:r>
              <a:rPr lang="en-US" altLang="zh-CN" sz="2000" dirty="0" smtClean="0">
                <a:solidFill>
                  <a:srgbClr val="FF0000"/>
                </a:solidFill>
                <a:latin typeface="Comic Sans MS" panose="030F0702030302020204" pitchFamily="66" charset="0"/>
              </a:rPr>
              <a:t> </a:t>
            </a:r>
            <a:r>
              <a:rPr lang="en-US" altLang="zh-CN" sz="2000" dirty="0" smtClean="0">
                <a:latin typeface="Comic Sans MS" panose="030F0702030302020204" pitchFamily="66" charset="0"/>
              </a:rPr>
              <a:t>(</a:t>
            </a:r>
            <a:r>
              <a:rPr lang="en-US" altLang="zh-CN" sz="2000" dirty="0" smtClean="0">
                <a:latin typeface="Comic Sans MS" panose="030F0702030302020204" pitchFamily="66" charset="0"/>
              </a:rPr>
              <a:t>MIPS IV, PowerPC, SPARC v. 9)</a:t>
            </a:r>
          </a:p>
          <a:p>
            <a:pPr marL="685800" lvl="1" indent="-228600" eaLnBrk="1" hangingPunct="1">
              <a:lnSpc>
                <a:spcPct val="90000"/>
              </a:lnSpc>
            </a:pPr>
            <a:r>
              <a:rPr lang="en-US" altLang="zh-CN" sz="2000" dirty="0" smtClean="0">
                <a:latin typeface="Comic Sans MS" panose="030F0702030302020204" pitchFamily="66" charset="0"/>
              </a:rPr>
              <a:t>Non-Binding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Load into cache.  </a:t>
            </a:r>
          </a:p>
          <a:p>
            <a:pPr lvl="2" eaLnBrk="1" hangingPunct="1">
              <a:lnSpc>
                <a:spcPct val="90000"/>
              </a:lnSpc>
            </a:pPr>
            <a:r>
              <a:rPr lang="en-US" altLang="zh-CN" sz="1800" dirty="0" smtClean="0">
                <a:latin typeface="Comic Sans MS" panose="030F0702030302020204" pitchFamily="66" charset="0"/>
              </a:rPr>
              <a:t>Can be incorrect. Faults?</a:t>
            </a:r>
          </a:p>
          <a:p>
            <a:pPr marL="285750" indent="-285750" eaLnBrk="1" hangingPunct="1">
              <a:lnSpc>
                <a:spcPct val="90000"/>
              </a:lnSpc>
            </a:pPr>
            <a:endParaRPr lang="en-US" altLang="zh-CN" sz="2400" dirty="0" smtClean="0">
              <a:latin typeface="Comic Sans MS" panose="030F0702030302020204" pitchFamily="66" charset="0"/>
            </a:endParaRPr>
          </a:p>
          <a:p>
            <a:pPr marL="285750" indent="-285750" eaLnBrk="1" hangingPunct="1">
              <a:lnSpc>
                <a:spcPct val="90000"/>
              </a:lnSpc>
            </a:pPr>
            <a:r>
              <a:rPr lang="en-US" altLang="zh-CN" sz="2400" dirty="0" smtClean="0">
                <a:latin typeface="Comic Sans MS" panose="030F0702030302020204" pitchFamily="66" charset="0"/>
              </a:rPr>
              <a:t>Issuing </a:t>
            </a:r>
            <a:r>
              <a:rPr lang="en-US" altLang="zh-CN" sz="2400" dirty="0" err="1" smtClean="0">
                <a:latin typeface="Comic Sans MS" panose="030F0702030302020204" pitchFamily="66" charset="0"/>
              </a:rPr>
              <a:t>Prefetch</a:t>
            </a:r>
            <a:r>
              <a:rPr lang="en-US" altLang="zh-CN" sz="2400" dirty="0" smtClean="0">
                <a:latin typeface="Comic Sans MS" panose="030F0702030302020204" pitchFamily="66" charset="0"/>
              </a:rPr>
              <a:t> Instructions takes time</a:t>
            </a:r>
          </a:p>
          <a:p>
            <a:pPr marL="685800" lvl="1" indent="-228600" eaLnBrk="1" hangingPunct="1">
              <a:lnSpc>
                <a:spcPct val="90000"/>
              </a:lnSpc>
            </a:pPr>
            <a:r>
              <a:rPr lang="en-US" altLang="zh-CN" sz="2000" dirty="0" smtClean="0">
                <a:latin typeface="Comic Sans MS" panose="030F0702030302020204" pitchFamily="66" charset="0"/>
              </a:rPr>
              <a:t>Is cost of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issues &lt; savings in reduced </a:t>
            </a:r>
            <a:r>
              <a:rPr lang="en-US" altLang="zh-CN" sz="2000" dirty="0" smtClean="0">
                <a:latin typeface="Comic Sans MS" panose="030F0702030302020204" pitchFamily="66" charset="0"/>
              </a:rPr>
              <a:t>misses ?</a:t>
            </a:r>
            <a:endParaRPr lang="en-US" altLang="zh-CN" sz="2000" dirty="0" smtClean="0">
              <a:latin typeface="Comic Sans MS" panose="030F0702030302020204" pitchFamily="66" charset="0"/>
            </a:endParaRPr>
          </a:p>
          <a:p>
            <a:pPr marL="685800" lvl="1" indent="-228600" eaLnBrk="1" hangingPunct="1">
              <a:lnSpc>
                <a:spcPct val="90000"/>
              </a:lnSpc>
            </a:pPr>
            <a:r>
              <a:rPr lang="en-US" altLang="zh-CN" sz="2000" dirty="0" smtClean="0">
                <a:latin typeface="Comic Sans MS" panose="030F0702030302020204" pitchFamily="66" charset="0"/>
              </a:rPr>
              <a:t>Higher superscalar reduces difficulty of issue bandwidth</a:t>
            </a:r>
          </a:p>
        </p:txBody>
      </p:sp>
    </p:spTree>
    <p:extLst>
      <p:ext uri="{BB962C8B-B14F-4D97-AF65-F5344CB8AC3E}">
        <p14:creationId xmlns:p14="http://schemas.microsoft.com/office/powerpoint/2010/main" val="34431299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1+#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1331640" y="228600"/>
            <a:ext cx="7583760" cy="752475"/>
          </a:xfrm>
        </p:spPr>
        <p:txBody>
          <a:bodyPr/>
          <a:lstStyle/>
          <a:p>
            <a:pPr eaLnBrk="1" hangingPunct="1"/>
            <a:r>
              <a:rPr lang="en-US" altLang="zh-CN" dirty="0" smtClean="0"/>
              <a:t>Example: </a:t>
            </a:r>
            <a:br>
              <a:rPr lang="en-US" altLang="zh-CN" dirty="0" smtClean="0"/>
            </a:br>
            <a:r>
              <a:rPr lang="en-US" altLang="zh-CN" dirty="0" smtClean="0"/>
              <a:t>Compiler-controlled </a:t>
            </a:r>
            <a:r>
              <a:rPr lang="en-US" altLang="zh-CN" dirty="0" err="1" smtClean="0"/>
              <a:t>prefetch</a:t>
            </a:r>
            <a:endParaRPr lang="en-US" altLang="zh-CN" dirty="0" smtClean="0"/>
          </a:p>
        </p:txBody>
      </p:sp>
      <p:sp>
        <p:nvSpPr>
          <p:cNvPr id="174083" name="Rectangle 3"/>
          <p:cNvSpPr>
            <a:spLocks noGrp="1" noRot="1" noChangeArrowheads="1"/>
          </p:cNvSpPr>
          <p:nvPr>
            <p:ph idx="1"/>
          </p:nvPr>
        </p:nvSpPr>
        <p:spPr>
          <a:xfrm>
            <a:off x="539552" y="1124744"/>
            <a:ext cx="8839200" cy="5256584"/>
          </a:xfrm>
        </p:spPr>
        <p:txBody>
          <a:bodyPr/>
          <a:lstStyle/>
          <a:p>
            <a:pPr eaLnBrk="1" hangingPunct="1">
              <a:lnSpc>
                <a:spcPct val="90000"/>
              </a:lnSpc>
              <a:buFont typeface="Wingdings" panose="05000000000000000000" pitchFamily="2" charset="2"/>
              <a:buNone/>
            </a:pPr>
            <a:r>
              <a:rPr lang="en-US" altLang="zh-CN" sz="1800" i="1" dirty="0" smtClean="0">
                <a:latin typeface="Comic Sans MS" panose="030F0702030302020204" pitchFamily="66" charset="0"/>
              </a:rPr>
              <a:t>	</a:t>
            </a:r>
            <a:r>
              <a:rPr lang="en-US" altLang="zh-CN" sz="2000" i="1" dirty="0" smtClean="0">
                <a:solidFill>
                  <a:srgbClr val="0000FF"/>
                </a:solidFill>
                <a:latin typeface="Comic Sans MS" panose="030F0702030302020204" pitchFamily="66" charset="0"/>
              </a:rPr>
              <a:t>for</a:t>
            </a:r>
            <a:r>
              <a:rPr lang="en-US" altLang="zh-CN" sz="2000" i="1" dirty="0" smtClean="0">
                <a:solidFill>
                  <a:srgbClr val="0000FF"/>
                </a:solidFill>
                <a:latin typeface="Comic Sans MS" panose="030F0702030302020204" pitchFamily="66" charset="0"/>
              </a:rPr>
              <a:t>(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=0;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&lt;3;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+1) </a:t>
            </a:r>
          </a:p>
          <a:p>
            <a:pPr eaLnBrk="1" hangingPunct="1">
              <a:lnSpc>
                <a:spcPct val="90000"/>
              </a:lnSpc>
              <a:buFont typeface="Wingdings" panose="05000000000000000000" pitchFamily="2" charset="2"/>
              <a:buNone/>
            </a:pPr>
            <a:r>
              <a:rPr lang="en-US" altLang="zh-CN" sz="2000" i="1" dirty="0" smtClean="0">
                <a:solidFill>
                  <a:srgbClr val="0000FF"/>
                </a:solidFill>
                <a:latin typeface="Comic Sans MS" panose="030F0702030302020204" pitchFamily="66" charset="0"/>
              </a:rPr>
              <a:t>   </a:t>
            </a:r>
            <a:r>
              <a:rPr lang="en-US" altLang="zh-CN" sz="2000" i="1" dirty="0" smtClean="0">
                <a:solidFill>
                  <a:srgbClr val="0000FF"/>
                </a:solidFill>
                <a:latin typeface="Comic Sans MS" panose="030F0702030302020204" pitchFamily="66" charset="0"/>
              </a:rPr>
              <a:t>for</a:t>
            </a:r>
            <a:r>
              <a:rPr lang="en-US" altLang="zh-CN" sz="2000" i="1" dirty="0" smtClean="0">
                <a:solidFill>
                  <a:srgbClr val="0000FF"/>
                </a:solidFill>
                <a:latin typeface="Comic Sans MS" panose="030F0702030302020204" pitchFamily="66" charset="0"/>
              </a:rPr>
              <a:t>( j=0; j&lt;100; j=j+1</a:t>
            </a:r>
            <a:r>
              <a:rPr lang="en-US" altLang="zh-CN" sz="2000" i="1" dirty="0" smtClean="0">
                <a:solidFill>
                  <a:srgbClr val="0000FF"/>
                </a:solidFill>
                <a:latin typeface="Comic Sans MS" panose="030F0702030302020204" pitchFamily="66" charset="0"/>
              </a:rPr>
              <a:t>)                                       7 cycles/iteration</a:t>
            </a:r>
            <a:endParaRPr lang="en-US" altLang="zh-CN" sz="2000" i="1" dirty="0" smtClean="0">
              <a:solidFill>
                <a:srgbClr val="0000FF"/>
              </a:solidFill>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i="1" dirty="0" smtClean="0">
                <a:solidFill>
                  <a:srgbClr val="0000FF"/>
                </a:solidFill>
                <a:latin typeface="Comic Sans MS" panose="030F0702030302020204" pitchFamily="66" charset="0"/>
              </a:rPr>
              <a:t>                    </a:t>
            </a:r>
            <a:r>
              <a:rPr lang="en-US" altLang="zh-CN" sz="2000" i="1" dirty="0">
                <a:solidFill>
                  <a:srgbClr val="0000FF"/>
                </a:solidFill>
                <a:latin typeface="Comic Sans MS" panose="030F0702030302020204" pitchFamily="66" charset="0"/>
              </a:rPr>
              <a:t> </a:t>
            </a:r>
            <a:r>
              <a:rPr lang="en-US" altLang="zh-CN" sz="2000" i="1" dirty="0" smtClean="0">
                <a:solidFill>
                  <a:srgbClr val="0000FF"/>
                </a:solidFill>
                <a:latin typeface="Comic Sans MS" panose="030F0702030302020204" pitchFamily="66" charset="0"/>
              </a:rPr>
              <a:t>a[</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][j] = b[j][0] * b[j+1][0];</a:t>
            </a:r>
          </a:p>
          <a:p>
            <a:pPr eaLnBrk="1" hangingPunct="1">
              <a:lnSpc>
                <a:spcPct val="90000"/>
              </a:lnSpc>
              <a:buFont typeface="Wingdings" panose="05000000000000000000" pitchFamily="2" charset="2"/>
              <a:buNone/>
            </a:pPr>
            <a:r>
              <a:rPr lang="en-US" altLang="en-US" sz="2000" dirty="0" smtClean="0"/>
              <a:t>  </a:t>
            </a:r>
            <a:r>
              <a:rPr lang="en-US" altLang="en-US" sz="2000" dirty="0" smtClean="0">
                <a:latin typeface="Comic Sans MS" panose="030F0702030302020204" pitchFamily="66" charset="0"/>
              </a:rPr>
              <a:t>16</a:t>
            </a:r>
            <a:r>
              <a:rPr lang="en-US" altLang="zh-CN" sz="2000" dirty="0" smtClean="0">
                <a:latin typeface="Comic Sans MS" panose="030F0702030302020204" pitchFamily="66" charset="0"/>
              </a:rPr>
              <a:t>B/block</a:t>
            </a:r>
            <a:r>
              <a:rPr lang="zh-CN" altLang="en-US" sz="2000" dirty="0" smtClean="0">
                <a:latin typeface="Comic Sans MS" panose="030F0702030302020204" pitchFamily="66" charset="0"/>
              </a:rPr>
              <a:t>， </a:t>
            </a:r>
            <a:r>
              <a:rPr lang="en-US" altLang="zh-CN" sz="2000" dirty="0" smtClean="0">
                <a:latin typeface="Comic Sans MS" panose="030F0702030302020204" pitchFamily="66" charset="0"/>
              </a:rPr>
              <a:t>8B/element</a:t>
            </a:r>
            <a:r>
              <a:rPr lang="zh-CN" altLang="en-US" sz="2000" dirty="0" smtClean="0">
                <a:latin typeface="Comic Sans MS" panose="030F0702030302020204" pitchFamily="66" charset="0"/>
              </a:rPr>
              <a:t>，   </a:t>
            </a:r>
            <a:r>
              <a:rPr lang="en-US" altLang="zh-CN" sz="2000" dirty="0" smtClean="0">
                <a:latin typeface="Comic Sans MS" panose="030F0702030302020204" pitchFamily="66" charset="0"/>
              </a:rPr>
              <a:t>2elements/block</a:t>
            </a:r>
            <a:endParaRPr lang="en-US" altLang="en-US" sz="2000" dirty="0" smtClean="0">
              <a:latin typeface="Comic Sans MS" panose="030F0702030302020204" pitchFamily="66" charset="0"/>
            </a:endParaRPr>
          </a:p>
          <a:p>
            <a:pPr eaLnBrk="1" hangingPunct="1">
              <a:lnSpc>
                <a:spcPct val="90000"/>
              </a:lnSpc>
              <a:buFont typeface="Wingdings" panose="05000000000000000000" pitchFamily="2" charset="2"/>
              <a:buNone/>
            </a:pPr>
            <a:endParaRPr lang="en-US" altLang="zh-CN" sz="2000"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  3*100    the even value of j will miss,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the odd values will hit, total </a:t>
            </a:r>
            <a:r>
              <a:rPr lang="en-US" altLang="zh-CN" sz="2000" dirty="0" smtClean="0">
                <a:solidFill>
                  <a:srgbClr val="0000FF"/>
                </a:solidFill>
                <a:latin typeface="Comic Sans MS" panose="030F0702030302020204" pitchFamily="66" charset="0"/>
              </a:rPr>
              <a:t>150</a:t>
            </a:r>
            <a:r>
              <a:rPr lang="en-US" altLang="zh-CN" sz="2000" dirty="0" smtClean="0">
                <a:latin typeface="Comic Sans MS" panose="030F0702030302020204" pitchFamily="66" charset="0"/>
              </a:rPr>
              <a:t> misses</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B[</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101*3   the same elements are accessed for each iteration of </a:t>
            </a:r>
            <a:r>
              <a:rPr lang="en-US" altLang="zh-CN" sz="2000" dirty="0" err="1" smtClean="0">
                <a:solidFill>
                  <a:srgbClr val="0000FF"/>
                </a:solidFill>
                <a:latin typeface="Comic Sans MS" panose="030F0702030302020204" pitchFamily="66" charset="0"/>
              </a:rPr>
              <a:t>i</a:t>
            </a:r>
            <a:r>
              <a:rPr lang="en-US" altLang="zh-CN" sz="2000" dirty="0" smtClean="0">
                <a:latin typeface="Comic Sans MS" panose="030F0702030302020204" pitchFamily="66" charset="0"/>
              </a:rPr>
              <a:t>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j=0        B[0][0]</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B[1][0]       2</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j=1        B[1][0]</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B[2][0]       1</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total  2+99=</a:t>
            </a:r>
            <a:r>
              <a:rPr lang="en-US" altLang="zh-CN" sz="2000" dirty="0" smtClean="0">
                <a:solidFill>
                  <a:srgbClr val="0000FF"/>
                </a:solidFill>
                <a:latin typeface="Comic Sans MS" panose="030F0702030302020204" pitchFamily="66" charset="0"/>
              </a:rPr>
              <a:t>101</a:t>
            </a:r>
            <a:r>
              <a:rPr lang="en-US" altLang="zh-CN" sz="2000" dirty="0" smtClean="0">
                <a:latin typeface="Comic Sans MS" panose="030F0702030302020204" pitchFamily="66" charset="0"/>
              </a:rPr>
              <a:t> </a:t>
            </a:r>
            <a:r>
              <a:rPr lang="en-US" altLang="zh-CN" sz="2000" dirty="0" smtClean="0">
                <a:latin typeface="Comic Sans MS" panose="030F0702030302020204" pitchFamily="66" charset="0"/>
              </a:rPr>
              <a:t>misses</a:t>
            </a:r>
          </a:p>
          <a:p>
            <a:pPr eaLnBrk="1" hangingPunct="1">
              <a:lnSpc>
                <a:spcPct val="90000"/>
              </a:lnSpc>
              <a:buFont typeface="Wingdings" panose="05000000000000000000" pitchFamily="2" charset="2"/>
              <a:buNone/>
            </a:pPr>
            <a:endParaRPr lang="en-US" altLang="zh-CN"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dirty="0" smtClean="0">
                <a:latin typeface="Comic Sans MS" panose="030F0702030302020204" pitchFamily="66" charset="0"/>
              </a:rPr>
              <a:t>Performance:  </a:t>
            </a:r>
            <a:r>
              <a:rPr lang="en-US" altLang="zh-CN" dirty="0" smtClean="0">
                <a:solidFill>
                  <a:srgbClr val="0000FF"/>
                </a:solidFill>
                <a:latin typeface="Comic Sans MS" panose="030F0702030302020204" pitchFamily="66" charset="0"/>
              </a:rPr>
              <a:t>300 * 7 + 251 </a:t>
            </a:r>
            <a:r>
              <a:rPr lang="zh-CN" altLang="en-US" dirty="0" smtClean="0">
                <a:solidFill>
                  <a:srgbClr val="0000FF"/>
                </a:solidFill>
                <a:latin typeface="Comic Sans MS" panose="030F0702030302020204" pitchFamily="66" charset="0"/>
              </a:rPr>
              <a:t>*</a:t>
            </a:r>
            <a:r>
              <a:rPr lang="en-US" altLang="zh-CN" dirty="0" smtClean="0">
                <a:solidFill>
                  <a:srgbClr val="0000FF"/>
                </a:solidFill>
                <a:latin typeface="Comic Sans MS" panose="030F0702030302020204" pitchFamily="66" charset="0"/>
              </a:rPr>
              <a:t>100 = 27200</a:t>
            </a:r>
            <a:endParaRPr lang="en-US" altLang="zh-CN" sz="2400" dirty="0" smtClean="0">
              <a:solidFill>
                <a:srgbClr val="0000FF"/>
              </a:solidFill>
              <a:latin typeface="Comic Sans MS" panose="030F0702030302020204" pitchFamily="66" charset="0"/>
            </a:endParaRPr>
          </a:p>
        </p:txBody>
      </p:sp>
    </p:spTree>
    <p:extLst>
      <p:ext uri="{BB962C8B-B14F-4D97-AF65-F5344CB8AC3E}">
        <p14:creationId xmlns:p14="http://schemas.microsoft.com/office/powerpoint/2010/main" val="1389118436"/>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111355</TotalTime>
  <Words>6542</Words>
  <Application>Microsoft Office PowerPoint</Application>
  <PresentationFormat>全屏显示(4:3)</PresentationFormat>
  <Paragraphs>1174</Paragraphs>
  <Slides>115</Slides>
  <Notes>35</Notes>
  <HiddenSlides>0</HiddenSlides>
  <MMClips>0</MMClips>
  <ScaleCrop>false</ScaleCrop>
  <HeadingPairs>
    <vt:vector size="8" baseType="variant">
      <vt:variant>
        <vt:lpstr>已用的字体</vt:lpstr>
      </vt:variant>
      <vt:variant>
        <vt:i4>14</vt:i4>
      </vt:variant>
      <vt:variant>
        <vt:lpstr>主题</vt:lpstr>
      </vt:variant>
      <vt:variant>
        <vt:i4>5</vt:i4>
      </vt:variant>
      <vt:variant>
        <vt:lpstr>嵌入 OLE 服务器</vt:lpstr>
      </vt:variant>
      <vt:variant>
        <vt:i4>7</vt:i4>
      </vt:variant>
      <vt:variant>
        <vt:lpstr>幻灯片标题</vt:lpstr>
      </vt:variant>
      <vt:variant>
        <vt:i4>115</vt:i4>
      </vt:variant>
    </vt:vector>
  </HeadingPairs>
  <TitlesOfParts>
    <vt:vector size="141" baseType="lpstr">
      <vt:lpstr>CG Omega</vt:lpstr>
      <vt:lpstr>Palatino</vt:lpstr>
      <vt:lpstr>华文行楷</vt:lpstr>
      <vt:lpstr>楷体_GB2312</vt:lpstr>
      <vt:lpstr>宋体</vt:lpstr>
      <vt:lpstr>Arial</vt:lpstr>
      <vt:lpstr>Calibri</vt:lpstr>
      <vt:lpstr>Comic Sans MS</vt:lpstr>
      <vt:lpstr>Courier New</vt:lpstr>
      <vt:lpstr>Symbol</vt:lpstr>
      <vt:lpstr>Times</vt:lpstr>
      <vt:lpstr>Times New Roman</vt:lpstr>
      <vt:lpstr>Wingdings</vt:lpstr>
      <vt:lpstr>Wingdings 2</vt:lpstr>
      <vt:lpstr>1_Default Design</vt:lpstr>
      <vt:lpstr>自定义设计方案</vt:lpstr>
      <vt:lpstr>诗情画意</vt:lpstr>
      <vt:lpstr>1_诗情画意</vt:lpstr>
      <vt:lpstr>SpringFestivalGreeting</vt:lpstr>
      <vt:lpstr>位图图像</vt:lpstr>
      <vt:lpstr>图片</vt:lpstr>
      <vt:lpstr>Picture2</vt:lpstr>
      <vt:lpstr>Microsoft Word Picture</vt:lpstr>
      <vt:lpstr>Equation</vt:lpstr>
      <vt:lpstr>Chart</vt:lpstr>
      <vt:lpstr>图表</vt:lpstr>
      <vt:lpstr>Ch2-2 How to improve the  performance of Memory hierarchy</vt:lpstr>
      <vt:lpstr>Memory Technology and Optimizations</vt:lpstr>
      <vt:lpstr>Memory Technology</vt:lpstr>
      <vt:lpstr>DRAM logical organization  (64 Mbit)</vt:lpstr>
      <vt:lpstr>DRAM Read Timing</vt:lpstr>
      <vt:lpstr>Internal Organization of DRAM</vt:lpstr>
      <vt:lpstr>Times of fast and slow DRAMs with each generation.</vt:lpstr>
      <vt:lpstr>Memory Optimizations</vt:lpstr>
      <vt:lpstr>Memory Technology</vt:lpstr>
      <vt:lpstr>1st Improving DRAM Performance  Fast Page Mode DRAM (FPM)</vt:lpstr>
      <vt:lpstr>2nd Improving DRAM Performance  Synchronous DRAM </vt:lpstr>
      <vt:lpstr>3rd Improving DRAM Performance  DDR--Double data rate </vt:lpstr>
      <vt:lpstr>DDR--Double data rate </vt:lpstr>
      <vt:lpstr>4rd Improving DRAM Performance New DRAM Interface: RAMBUS (RDRAM)</vt:lpstr>
      <vt:lpstr>RDRAM Timing</vt:lpstr>
      <vt:lpstr>RAMBUS (RDRAM)</vt:lpstr>
      <vt:lpstr>Comparing RAMBUS and DDR SDRAM</vt:lpstr>
      <vt:lpstr>Memory Optimizations</vt:lpstr>
      <vt:lpstr>Summery</vt:lpstr>
      <vt:lpstr>Memory Power Consumption</vt:lpstr>
      <vt:lpstr>Stacked/Embedded DRAMs</vt:lpstr>
      <vt:lpstr>Flash Memory</vt:lpstr>
      <vt:lpstr>NAND Flash Memory</vt:lpstr>
      <vt:lpstr>Memory Dependability</vt:lpstr>
      <vt:lpstr>How to Improve Cache Performance?</vt:lpstr>
      <vt:lpstr>1st  Hit Time Reduction Technique:  Small and Simple Caches</vt:lpstr>
      <vt:lpstr>L1 Size and Associativity</vt:lpstr>
      <vt:lpstr>L1 Size and Associativity</vt:lpstr>
      <vt:lpstr>2nd  Hit Time Reduction Technique: Way Prediction</vt:lpstr>
      <vt:lpstr>2nd  Hit Time Reduction Technique:  Way Prediction </vt:lpstr>
      <vt:lpstr>3rd  Hit Time Reduction Technique:  Avoiding Address Translation during Indexing of the Cache</vt:lpstr>
      <vt:lpstr>TLBs</vt:lpstr>
      <vt:lpstr>Translation Look-Aside Buffers</vt:lpstr>
      <vt:lpstr>Fast hits by Avoiding Address Translation </vt:lpstr>
      <vt:lpstr>Virtual Addressed Cache</vt:lpstr>
      <vt:lpstr>Virtual cache </vt:lpstr>
      <vt:lpstr>Dealing with aliases</vt:lpstr>
      <vt:lpstr>Aliases problem with Virtual cache</vt:lpstr>
      <vt:lpstr>Overlap address translation and cache access (Virtual indexed, physically tagged) </vt:lpstr>
      <vt:lpstr>What’s the limitation?</vt:lpstr>
      <vt:lpstr>Example: Virtual indexed, physically tagged cache</vt:lpstr>
      <vt:lpstr>4th  Hit Time Reduction Technique:         Trace caches</vt:lpstr>
      <vt:lpstr>Why Trace Cache ?</vt:lpstr>
      <vt:lpstr>What’s Trace ?</vt:lpstr>
      <vt:lpstr>Whose propose ?</vt:lpstr>
      <vt:lpstr>Trace in CPU</vt:lpstr>
      <vt:lpstr>Instruction segment</vt:lpstr>
      <vt:lpstr>Pentium 4:  trace cache, 12 instr./per cycle </vt:lpstr>
      <vt:lpstr>How to Improve Cache Performance?</vt:lpstr>
      <vt:lpstr>Pipelined Caches</vt:lpstr>
      <vt:lpstr>1st  Increasing cache bandwidth:  Pipelined Caches </vt:lpstr>
      <vt:lpstr>2nd  Increasing cache bandwidth:  Multibanked Caches</vt:lpstr>
      <vt:lpstr>PowerPoint 演示文稿</vt:lpstr>
      <vt:lpstr>3rd  Increasing cache bandwidth: Nonblocking Caches</vt:lpstr>
      <vt:lpstr>How to Improve Cache Performance?</vt:lpstr>
      <vt:lpstr>1st Miss Penalty Reduction Technique: Multilevel Caches</vt:lpstr>
      <vt:lpstr>Parameter about Multilevel cache</vt:lpstr>
      <vt:lpstr>Two conceptions for two-level cache</vt:lpstr>
      <vt:lpstr>2nd Miss Penalty Reduction Technique:  Giving Priority to Read Misses over Writes</vt:lpstr>
      <vt:lpstr>Write buffer</vt:lpstr>
      <vt:lpstr>3nd Miss Penalty Reduction Technique:  Critical Word First  &amp;  Early Restart</vt:lpstr>
      <vt:lpstr>Example: Critical Word First</vt:lpstr>
      <vt:lpstr>4th Miss Penalty Reduction Technique:  Merging write Buffer</vt:lpstr>
      <vt:lpstr>Merging Write Buffer</vt:lpstr>
      <vt:lpstr>5th Miss Penalty Reduction Technique:  Victim Caches</vt:lpstr>
      <vt:lpstr>The Victim Cache</vt:lpstr>
      <vt:lpstr>How to combine victim Cache ?</vt:lpstr>
      <vt:lpstr>How to Improve Cache Performance?</vt:lpstr>
      <vt:lpstr>  Where misses come from?</vt:lpstr>
      <vt:lpstr>3Cs Absolute Miss Rate (SPEC92)</vt:lpstr>
      <vt:lpstr>3Cs Relative Miss Rate</vt:lpstr>
      <vt:lpstr>Reducing Cache Miss Rate</vt:lpstr>
      <vt:lpstr>Cache Organization?</vt:lpstr>
      <vt:lpstr>1st Miss Rate Reduction Technique:  Larger Block Size (fixed size&amp;assoc)</vt:lpstr>
      <vt:lpstr>Miss Rate relates Block size</vt:lpstr>
      <vt:lpstr>Performance curve is U-shaped </vt:lpstr>
      <vt:lpstr>Example: Larger Block Size  (C-26)</vt:lpstr>
      <vt:lpstr>2nd Miss Rate Reduction Technique:  Larger Caches</vt:lpstr>
      <vt:lpstr>Pro. Vs. cons for large caches</vt:lpstr>
      <vt:lpstr>3rd Miss Rate Reduction Technique:  Higher Associativity</vt:lpstr>
      <vt:lpstr>Associativity</vt:lpstr>
      <vt:lpstr>Associativity vs Cycle Time</vt:lpstr>
      <vt:lpstr>AMAT  vs. Miss Rate (P430)</vt:lpstr>
      <vt:lpstr>4th Miss Rate Reduction Technique:  Compiler Optimizations</vt:lpstr>
      <vt:lpstr>Merging Arrays</vt:lpstr>
      <vt:lpstr>b. Loop Interchange</vt:lpstr>
      <vt:lpstr>c. Loop fusion</vt:lpstr>
      <vt:lpstr>d. Unoptimized Matrix Multiplication </vt:lpstr>
      <vt:lpstr>Blocking optimized Matrix Multiplication </vt:lpstr>
      <vt:lpstr>Reducing Conflict Misses by Blocking</vt:lpstr>
      <vt:lpstr>Summary of Compiler Optimizations to Reduce Cache Misses (by hand)</vt:lpstr>
      <vt:lpstr>5th Miss Rate Reduction Technique:  Way Prediction and Pseudo-Associative Cache</vt:lpstr>
      <vt:lpstr>Pseudo-Associative Cache  (column associative)</vt:lpstr>
      <vt:lpstr>Pseudo-Associative Cache</vt:lpstr>
      <vt:lpstr>How to Improve Cache Performance?</vt:lpstr>
      <vt:lpstr>1st Miss Penalty/Rate Reduction Technique: Hardware Prefetching of Inst.and data</vt:lpstr>
      <vt:lpstr>Hardware Prefetching</vt:lpstr>
      <vt:lpstr>2nd Miss Penalty/Rate Reduction Technique:  Compiler-controlled prefetch</vt:lpstr>
      <vt:lpstr>Example:  Compiler-controlled prefetch</vt:lpstr>
      <vt:lpstr>Example cont.:  Compiler-controlled prefetch</vt:lpstr>
      <vt:lpstr>Use HBM to Extend Hierarchy</vt:lpstr>
      <vt:lpstr>Use HBM to Extend Hierarchy</vt:lpstr>
      <vt:lpstr>Use HBM to Extend Hierarchy</vt:lpstr>
      <vt:lpstr>Summary</vt:lpstr>
      <vt:lpstr>Example: Alpha 21264 Memory Hierarchy</vt:lpstr>
      <vt:lpstr>PowerPoint 演示文稿</vt:lpstr>
      <vt:lpstr>PowerPoint 演示文稿</vt:lpstr>
      <vt:lpstr>Virtual Memory and Virtual Machines</vt:lpstr>
      <vt:lpstr>Virtual machine</vt:lpstr>
      <vt:lpstr>Protection via  Virtual Machines</vt:lpstr>
      <vt:lpstr>Requirements of VMM</vt:lpstr>
      <vt:lpstr>Impact of VMs on Virtual Memory</vt:lpstr>
      <vt:lpstr>Extending the ISA for Virtualization</vt:lpstr>
      <vt:lpstr>Fallacies and Pitfalls</vt:lpstr>
      <vt:lpstr>PowerPoint 演示文稿</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      How to improve cache performance (cont)</dc:title>
  <dc:creator>jxh</dc:creator>
  <cp:lastModifiedBy>jiangxh</cp:lastModifiedBy>
  <cp:revision>64</cp:revision>
  <dcterms:created xsi:type="dcterms:W3CDTF">2008-10-30T15:40:15Z</dcterms:created>
  <dcterms:modified xsi:type="dcterms:W3CDTF">2021-10-25T03:56:04Z</dcterms:modified>
</cp:coreProperties>
</file>