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96"/>
  </p:notesMasterIdLst>
  <p:handoutMasterIdLst>
    <p:handoutMasterId r:id="rId97"/>
  </p:handoutMasterIdLst>
  <p:sldIdLst>
    <p:sldId id="352" r:id="rId2"/>
    <p:sldId id="431" r:id="rId3"/>
    <p:sldId id="286" r:id="rId4"/>
    <p:sldId id="287" r:id="rId5"/>
    <p:sldId id="288" r:id="rId6"/>
    <p:sldId id="289" r:id="rId7"/>
    <p:sldId id="290" r:id="rId8"/>
    <p:sldId id="291" r:id="rId9"/>
    <p:sldId id="433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401" r:id="rId28"/>
    <p:sldId id="310" r:id="rId29"/>
    <p:sldId id="311" r:id="rId30"/>
    <p:sldId id="312" r:id="rId31"/>
    <p:sldId id="315" r:id="rId32"/>
    <p:sldId id="313" r:id="rId33"/>
    <p:sldId id="314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316" r:id="rId59"/>
    <p:sldId id="432" r:id="rId60"/>
    <p:sldId id="404" r:id="rId61"/>
    <p:sldId id="405" r:id="rId62"/>
    <p:sldId id="353" r:id="rId63"/>
    <p:sldId id="35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452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84" r:id="rId9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5" autoAdjust="0"/>
    <p:restoredTop sz="94636" autoAdjust="0"/>
  </p:normalViewPr>
  <p:slideViewPr>
    <p:cSldViewPr>
      <p:cViewPr varScale="1">
        <p:scale>
          <a:sx n="89" d="100"/>
          <a:sy n="89" d="100"/>
        </p:scale>
        <p:origin x="5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C594C-BFF9-4B5B-BE91-58BE2D920B8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2032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30E7-8641-4AF4-9E4C-CC5D19C0C8C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</p:spPr>
        <p:txBody>
          <a:bodyPr lIns="98000" tIns="48141" rIns="98000" bIns="48141"/>
          <a:lstStyle/>
          <a:p>
            <a:pPr eaLnBrk="1" hangingPunct="1"/>
            <a:r>
              <a:rPr lang="en-US" altLang="zh-CN" smtClean="0"/>
              <a:t>What you might have thought</a:t>
            </a:r>
          </a:p>
          <a:p>
            <a:pPr eaLnBrk="1" hangingPunct="1"/>
            <a:r>
              <a:rPr lang="en-US" altLang="zh-CN" smtClean="0"/>
              <a:t>1. 4 stages of instruction executino</a:t>
            </a:r>
          </a:p>
          <a:p>
            <a:pPr eaLnBrk="1" hangingPunct="1"/>
            <a:r>
              <a:rPr lang="en-US" altLang="zh-CN" smtClean="0"/>
              <a:t>2.Status of FU:  Normal things to keep track of (RAW &amp; structura for busyl):</a:t>
            </a:r>
          </a:p>
          <a:p>
            <a:pPr eaLnBrk="1" hangingPunct="1"/>
            <a:r>
              <a:rPr lang="en-US" altLang="zh-CN" smtClean="0"/>
              <a:t>Fi from instruction format of the mahine (Fi is dest)</a:t>
            </a:r>
          </a:p>
          <a:p>
            <a:pPr eaLnBrk="1" hangingPunct="1"/>
            <a:r>
              <a:rPr lang="en-US" altLang="zh-CN" smtClean="0"/>
              <a:t>Add unit can Add or Sub</a:t>
            </a:r>
          </a:p>
          <a:p>
            <a:pPr eaLnBrk="1" hangingPunct="1"/>
            <a:r>
              <a:rPr lang="en-US" altLang="zh-CN" smtClean="0"/>
              <a:t>Rj, Rk - status of registers (Yes means ready)</a:t>
            </a:r>
          </a:p>
          <a:p>
            <a:pPr eaLnBrk="1" hangingPunct="1"/>
            <a:r>
              <a:rPr lang="en-US" altLang="zh-CN" smtClean="0"/>
              <a:t>Qj,Qk - If a no in Rj, Rk, means waiting for a FU to write result; Qj, Qk means wihch FU waiting for it</a:t>
            </a:r>
          </a:p>
          <a:p>
            <a:pPr eaLnBrk="1" hangingPunct="1"/>
            <a:r>
              <a:rPr lang="en-US" altLang="zh-CN" smtClean="0"/>
              <a:t>3.Status of register result (WAW &amp;WAR)s:</a:t>
            </a:r>
          </a:p>
          <a:p>
            <a:pPr eaLnBrk="1" hangingPunct="1"/>
            <a:r>
              <a:rPr lang="en-US" altLang="zh-CN" smtClean="0"/>
              <a:t>which FU is going to write into registers</a:t>
            </a:r>
          </a:p>
          <a:p>
            <a:pPr eaLnBrk="1" hangingPunct="1"/>
            <a:r>
              <a:rPr lang="en-US" altLang="zh-CN" smtClean="0"/>
              <a:t>Scoreboard on 6600 = size of FU</a:t>
            </a:r>
          </a:p>
          <a:p>
            <a:pPr eaLnBrk="1" hangingPunct="1"/>
            <a:r>
              <a:rPr lang="en-US" altLang="zh-CN" smtClean="0"/>
              <a:t>6.7, 6.8, 6.9, 6.12, 6.13, 6.16, 6.17</a:t>
            </a:r>
          </a:p>
          <a:p>
            <a:pPr eaLnBrk="1" hangingPunct="1"/>
            <a:r>
              <a:rPr lang="en-US" altLang="zh-CN" smtClean="0"/>
              <a:t>FU latencies: Add 2, Mult 10, Div 40 clocks</a:t>
            </a:r>
          </a:p>
        </p:txBody>
      </p:sp>
      <p:sp>
        <p:nvSpPr>
          <p:cNvPr id="167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4200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42C4-1AA6-444C-9E42-FB1523BFC528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0274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D3CE-67EC-4863-85EA-24E2009509D9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69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116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26AA-6EB5-45F8-A0F2-4AD7F587AC0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1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920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E9B5-B9A2-4D59-963E-846BBDE1D08F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2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488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49A52-AF60-4904-9C42-A6372C089858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3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538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B8F7C-077A-433E-B42B-1DCE44C5744F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r>
              <a:rPr lang="en-US" altLang="zh-CN" smtClean="0"/>
              <a:t>Resolve RAW memory conflict? (address in memory buffers)</a:t>
            </a:r>
          </a:p>
          <a:p>
            <a:pPr eaLnBrk="1" hangingPunct="1"/>
            <a:r>
              <a:rPr lang="en-US" altLang="zh-CN" smtClean="0"/>
              <a:t>Integer unit executes in parallel</a:t>
            </a:r>
          </a:p>
        </p:txBody>
      </p:sp>
      <p:sp>
        <p:nvSpPr>
          <p:cNvPr id="174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3456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4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8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7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8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 smtClean="0"/>
              <a:t>Ch3-- </a:t>
            </a:r>
            <a:br>
              <a:rPr lang="en-US" altLang="zh-CN" sz="4800" b="0" kern="0" dirty="0" smtClean="0"/>
            </a:br>
            <a:r>
              <a:rPr lang="en-US" altLang="zh-CN" sz="4800" b="0" kern="0" dirty="0" smtClean="0"/>
              <a:t>ILP &amp; its exploration</a:t>
            </a:r>
            <a:endParaRPr lang="en-US" altLang="zh-CN" sz="4800" b="0" kern="0" dirty="0"/>
          </a:p>
        </p:txBody>
      </p:sp>
      <p:sp>
        <p:nvSpPr>
          <p:cNvPr id="2" name="矩形 1"/>
          <p:cNvSpPr/>
          <p:nvPr/>
        </p:nvSpPr>
        <p:spPr>
          <a:xfrm>
            <a:off x="755576" y="3501008"/>
            <a:ext cx="4572000" cy="260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Ch3-2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Dynamic scheduling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en-US" altLang="zh-CN" dirty="0" err="1" smtClean="0"/>
              <a:t>Tomasulo</a:t>
            </a:r>
            <a:r>
              <a:rPr lang="en-US" altLang="zh-CN" dirty="0" smtClean="0"/>
              <a:t> Algorithm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Scoreboard + Register Renaming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3.4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3.5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0" y="1295400"/>
            <a:ext cx="8986838" cy="5132388"/>
            <a:chOff x="0" y="336"/>
            <a:chExt cx="5661" cy="3547"/>
          </a:xfrm>
        </p:grpSpPr>
        <p:graphicFrame>
          <p:nvGraphicFramePr>
            <p:cNvPr id="22530" name="Object 4"/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Worksheet" r:id="rId3" imgW="9666000" imgH="6607440" progId="Excel.Sheet.8">
                    <p:embed/>
                  </p:oleObj>
                </mc:Choice>
                <mc:Fallback>
                  <p:oleObj name="Worksheet" r:id="rId3" imgW="9666000" imgH="660744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22546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22547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4" name="Group 8"/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22544" name="Text Box 9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FU count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down</a:t>
                </a:r>
              </a:p>
            </p:txBody>
          </p:sp>
          <p:sp>
            <p:nvSpPr>
              <p:cNvPr id="22545" name="Line 10"/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22542" name="Text Box 12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Instruction stream</a:t>
                </a:r>
              </a:p>
            </p:txBody>
          </p:sp>
          <p:sp>
            <p:nvSpPr>
              <p:cNvPr id="22543" name="Line 13"/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22540" name="Line 15"/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541" name="Text Box 16"/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Load/Buffers</a:t>
                </a:r>
              </a:p>
            </p:txBody>
          </p:sp>
        </p:grpSp>
        <p:grpSp>
          <p:nvGrpSpPr>
            <p:cNvPr id="22537" name="Group 17"/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22538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3 FP Adder R.S.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2 FP Mult R.S.</a:t>
                </a:r>
              </a:p>
            </p:txBody>
          </p:sp>
          <p:sp>
            <p:nvSpPr>
              <p:cNvPr id="22539" name="Line 19"/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1</a:t>
            </a:r>
          </a:p>
        </p:txBody>
      </p:sp>
      <p:graphicFrame>
        <p:nvGraphicFramePr>
          <p:cNvPr id="23554" name="Object 4"/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1628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2</a:t>
            </a:r>
          </a:p>
        </p:txBody>
      </p:sp>
      <p:graphicFrame>
        <p:nvGraphicFramePr>
          <p:cNvPr id="24578" name="Object 4"/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84213" y="6403975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sng">
                <a:solidFill>
                  <a:srgbClr val="0000FF"/>
                </a:solidFill>
              </a:rPr>
              <a:t>Note: Can have multiple loads outstanding</a:t>
            </a:r>
            <a:endParaRPr lang="en-US" altLang="zh-CN" b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3</a:t>
            </a:r>
          </a:p>
        </p:txBody>
      </p:sp>
      <p:graphicFrame>
        <p:nvGraphicFramePr>
          <p:cNvPr id="25602" name="Object 4"/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84213" y="5907088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Note: registers names are removed (“renamed”) in Reservation Stations; MULT issued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Load1 completing; what is waiting for Load1?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16238" y="1844675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  <p:bldP spid="46088" grpId="0" animBg="1"/>
      <p:bldP spid="460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4</a:t>
            </a:r>
          </a:p>
        </p:txBody>
      </p:sp>
      <p:graphicFrame>
        <p:nvGraphicFramePr>
          <p:cNvPr id="26626" name="Object 4"/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Load2 completing; what is waiting for Load2?</a:t>
            </a:r>
            <a:r>
              <a:rPr lang="en-US" altLang="zh-CN"/>
              <a:t> 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FEFEA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5</a:t>
            </a:r>
          </a:p>
        </p:txBody>
      </p:sp>
      <p:graphicFrame>
        <p:nvGraphicFramePr>
          <p:cNvPr id="27650" name="Object 4"/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Timer starts down for Add1, Mult1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6826250" cy="908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6</a:t>
            </a:r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Issue ADDD here despite name dependency on F6?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  <p:bldP spid="49160" grpId="0" animBg="1"/>
      <p:bldP spid="49161" grpId="0" animBg="1"/>
      <p:bldP spid="491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7</a:t>
            </a:r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8</a:t>
            </a:r>
          </a:p>
        </p:txBody>
      </p:sp>
      <p:graphicFrame>
        <p:nvGraphicFramePr>
          <p:cNvPr id="30722" name="Object 4"/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Add1 (SUBD) completing; what is waiting for it?</a:t>
            </a:r>
            <a:r>
              <a:rPr lang="en-US" altLang="zh-CN"/>
              <a:t> </a:t>
            </a: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7" grpId="0" animBg="1" autoUpdateAnimBg="0"/>
      <p:bldP spid="51208" grpId="0" animBg="1"/>
      <p:bldP spid="512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Tomasulo Example Cycle 9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Scoreboard vs. </a:t>
            </a:r>
            <a:r>
              <a:rPr lang="en-US" altLang="zh-CN" sz="3600" dirty="0" err="1" smtClean="0"/>
              <a:t>Tomasulo</a:t>
            </a:r>
            <a:endParaRPr lang="zh-CN" altLang="en-US" sz="3600" dirty="0" smtClean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 smtClean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Fewer </a:t>
            </a:r>
            <a:r>
              <a:rPr lang="en-US" altLang="zh-CN" dirty="0" err="1" smtClean="0">
                <a:sym typeface="Wingdings" pitchFamily="2" charset="2"/>
              </a:rPr>
              <a:t>Func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unpipelined</a:t>
            </a:r>
            <a:r>
              <a:rPr lang="en-US" altLang="zh-CN" dirty="0" smtClean="0"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Reg.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RenameNo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RAW detection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dirty="0" smtClean="0"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76200"/>
            <a:ext cx="7561262" cy="9048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10</a:t>
            </a:r>
          </a:p>
        </p:txBody>
      </p:sp>
      <p:graphicFrame>
        <p:nvGraphicFramePr>
          <p:cNvPr id="32770" name="Object 4"/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740650" cy="9763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11</a:t>
            </a:r>
          </a:p>
        </p:txBody>
      </p:sp>
      <p:graphicFrame>
        <p:nvGraphicFramePr>
          <p:cNvPr id="33794" name="Object 4"/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8"/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489825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12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Add2 (ADDD) completing; what is waiting for it? 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  <p:bldP spid="55301" grpId="0" animBg="1"/>
      <p:bldP spid="553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561262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13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All simple operation are end here. 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  <p:bldP spid="56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14</a:t>
            </a:r>
          </a:p>
        </p:txBody>
      </p:sp>
      <p:graphicFrame>
        <p:nvGraphicFramePr>
          <p:cNvPr id="36866" name="Object 4"/>
          <p:cNvGraphicFramePr>
            <a:graphicFrameLocks noGrp="1"/>
          </p:cNvGraphicFramePr>
          <p:nvPr>
            <p:ph idx="1"/>
          </p:nvPr>
        </p:nvGraphicFramePr>
        <p:xfrm>
          <a:off x="711200" y="1143000"/>
          <a:ext cx="7721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143000"/>
                        <a:ext cx="7721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928813" y="4786313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7345363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Mult1 (MULTD) completing; what is waiting for it?</a:t>
            </a:r>
            <a:r>
              <a:rPr lang="en-US" altLang="zh-CN"/>
              <a:t> </a:t>
            </a:r>
          </a:p>
        </p:txBody>
      </p:sp>
      <p:graphicFrame>
        <p:nvGraphicFramePr>
          <p:cNvPr id="37890" name="Object 5"/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692275" y="4221163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4500563" y="19891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 animBg="1"/>
      <p:bldP spid="58377" grpId="0" animBg="1"/>
      <p:bldP spid="58380" grpId="0" animBg="1"/>
      <p:bldP spid="583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7488237" cy="760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16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Just waiting for Mult2 (DIVD) to complete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Tomasulo Example Cycle 17</a:t>
            </a:r>
          </a:p>
        </p:txBody>
      </p:sp>
      <p:graphicFrame>
        <p:nvGraphicFramePr>
          <p:cNvPr id="39938" name="Object 4"/>
          <p:cNvGraphicFramePr>
            <a:graphicFrameLocks noGrp="1"/>
          </p:cNvGraphicFramePr>
          <p:nvPr>
            <p:ph idx="1"/>
          </p:nvPr>
        </p:nvGraphicFramePr>
        <p:xfrm>
          <a:off x="530225" y="1214438"/>
          <a:ext cx="75120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14438"/>
                        <a:ext cx="75120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55</a:t>
            </a:r>
          </a:p>
        </p:txBody>
      </p:sp>
      <p:graphicFrame>
        <p:nvGraphicFramePr>
          <p:cNvPr id="40962" name="Object 4"/>
          <p:cNvGraphicFramePr>
            <a:graphicFrameLocks noGrp="1"/>
          </p:cNvGraphicFramePr>
          <p:nvPr>
            <p:ph idx="1"/>
          </p:nvPr>
        </p:nvGraphicFramePr>
        <p:xfrm>
          <a:off x="503238" y="1082675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82675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56</a:t>
            </a:r>
          </a:p>
        </p:txBody>
      </p:sp>
      <p:graphicFrame>
        <p:nvGraphicFramePr>
          <p:cNvPr id="41986" name="Object 6"/>
          <p:cNvGraphicFramePr>
            <a:graphicFrameLocks noGrp="1"/>
          </p:cNvGraphicFramePr>
          <p:nvPr>
            <p:ph idx="1"/>
          </p:nvPr>
        </p:nvGraphicFramePr>
        <p:xfrm>
          <a:off x="787400" y="836613"/>
          <a:ext cx="778351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836613"/>
                        <a:ext cx="7783513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>
                <a:solidFill>
                  <a:srgbClr val="0000FF"/>
                </a:solidFill>
              </a:rPr>
              <a:t>Mult2 (DIVD) is completing; what is waiting for it? 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1835150" y="4508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2" grpId="0" animBg="1"/>
      <p:bldP spid="62473" grpId="0" animBg="1"/>
      <p:bldP spid="624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1295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Dynamic Scheduling with </a:t>
            </a:r>
            <a:br>
              <a:rPr lang="en-US" altLang="zh-CN" sz="4000" smtClean="0"/>
            </a:br>
            <a:r>
              <a:rPr lang="en-US" altLang="zh-CN" sz="4000" smtClean="0"/>
              <a:t>Tomasulo’s Algorithm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50" y="1524000"/>
            <a:ext cx="8934450" cy="48768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For IBM 360/91 (before caches!)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Goal: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High Performance without special compilers</a:t>
            </a:r>
            <a:endParaRPr lang="en-US" altLang="zh-CN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Small number of floating point registers (4 in 360) prevented interesting compiler scheduling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This led Tomasulo to try to figure out how to get more effective registers —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renaming in hardware!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Why Study 1966 Computer?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The descendants of this have flourished!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Alpha 21264, HP 8000, MIPS 10000, Pentium III, PowerPC 604, 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Example Cycle 57</a:t>
            </a:r>
          </a:p>
        </p:txBody>
      </p:sp>
      <p:graphicFrame>
        <p:nvGraphicFramePr>
          <p:cNvPr id="43010" name="Object 150"/>
          <p:cNvGraphicFramePr>
            <a:graphicFrameLocks noGrp="1"/>
          </p:cNvGraphicFramePr>
          <p:nvPr>
            <p:ph idx="1"/>
          </p:nvPr>
        </p:nvGraphicFramePr>
        <p:xfrm>
          <a:off x="590550" y="836613"/>
          <a:ext cx="788828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6613"/>
                        <a:ext cx="7888288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0">
                <a:solidFill>
                  <a:srgbClr val="0000FF"/>
                </a:solidFill>
              </a:rPr>
              <a:t>Once again: In-order issue, out-of-order execution and out-of-order completion.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9"/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41425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/>
              <a:t>Tomasulo’s</a:t>
            </a:r>
            <a:r>
              <a:rPr lang="en-US" altLang="zh-CN" sz="4000" dirty="0" smtClean="0"/>
              <a:t> scheme offers </a:t>
            </a:r>
            <a:br>
              <a:rPr lang="en-US" altLang="zh-CN" sz="4000" dirty="0" smtClean="0"/>
            </a:b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en-US" altLang="zh-CN" sz="4000" dirty="0" smtClean="0"/>
              <a:t> major advantages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428750"/>
            <a:ext cx="8534400" cy="48006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distribution of the hazard detection logic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distributed reservation stations and the CDB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multiple instructions waiting on single result, &amp; each instruction has other operand, then instructions can be released simultaneously by broadcast on CDB </a:t>
            </a:r>
          </a:p>
          <a:p>
            <a:pPr marL="800100" lvl="1" indent="-342900" algn="just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If a centralized register file were used, the units would have to read their results from the registers when register buses are available.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0000FF"/>
                </a:solidFill>
                <a:latin typeface="Comic Sans MS" pitchFamily="66" charset="0"/>
              </a:rPr>
              <a:t>The elimination of stalls for WAW and WAR hazards</a:t>
            </a:r>
            <a:endParaRPr lang="en-US" altLang="zh-CN" sz="280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Drawbacks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49530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Complexity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delays of 360/91, MIPS 10000, Alpha 21264, </a:t>
            </a:r>
            <a:br>
              <a:rPr lang="en-US" altLang="zh-CN" sz="2400" dirty="0" smtClean="0">
                <a:latin typeface="Comic Sans MS" pitchFamily="66" charset="0"/>
              </a:rPr>
            </a:br>
            <a:r>
              <a:rPr lang="en-US" altLang="zh-CN" sz="2400" dirty="0" smtClean="0">
                <a:latin typeface="Comic Sans MS" pitchFamily="66" charset="0"/>
              </a:rPr>
              <a:t>IBM PPC 620 in CA:AQA 2/e, but not in silicon!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Many associative stores (CDB) at high speed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Performance limited by Common Data Bus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Each CDB must go to multiple functional units </a:t>
            </a:r>
            <a:br>
              <a:rPr lang="en-US" altLang="zh-CN" sz="2400" dirty="0" smtClean="0">
                <a:latin typeface="Comic Sans MS" pitchFamily="66" charset="0"/>
              </a:rPr>
            </a:br>
            <a:r>
              <a:rPr lang="en-US" altLang="zh-CN" sz="2400" dirty="0" smtClean="0">
                <a:latin typeface="Comic Sans MS" pitchFamily="66" charset="0"/>
                <a:sym typeface="Symbol" pitchFamily="18" charset="2"/>
              </a:rPr>
              <a:t>high capacitance, high wiring density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  <a:sym typeface="Symbol" pitchFamily="18" charset="2"/>
              </a:rPr>
              <a:t>Number of functional units that can complete per cycle limited to one!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Multiple CDBs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 smtClean="0">
                <a:latin typeface="Comic Sans MS" pitchFamily="66" charset="0"/>
              </a:rPr>
              <a:t> more FU logic for parallel </a:t>
            </a:r>
            <a:r>
              <a:rPr lang="en-US" altLang="zh-CN" sz="2000" dirty="0" err="1" smtClean="0">
                <a:latin typeface="Comic Sans MS" pitchFamily="66" charset="0"/>
              </a:rPr>
              <a:t>assoc</a:t>
            </a:r>
            <a:r>
              <a:rPr lang="en-US" altLang="zh-CN" sz="2000" dirty="0" smtClean="0">
                <a:latin typeface="Comic Sans MS" pitchFamily="66" charset="0"/>
              </a:rPr>
              <a:t> stores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Non-precise interrupts</a:t>
            </a:r>
            <a:r>
              <a:rPr lang="en-US" altLang="zh-CN" sz="2800" dirty="0" smtClean="0">
                <a:latin typeface="Comic Sans MS" pitchFamily="66" charset="0"/>
              </a:rPr>
              <a:t>!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We will address this later</a:t>
            </a:r>
            <a:endParaRPr lang="en-US" altLang="zh-CN" sz="2400" dirty="0" smtClean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488237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Why can Tomasulo overlap iterations of loops?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229600" cy="51054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Register renaming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Multiple iterations use different physical destinations for registers (dynamic loop unrolling).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Reservation stations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Permit instruction issue to advance past integer control flow operations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Also buffer old values of registers - totally avoiding the WAR stall that we saw in the scoreboard.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zh-CN" sz="24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>
                <a:solidFill>
                  <a:srgbClr val="9900CC"/>
                </a:solidFill>
              </a:rPr>
              <a:t>Tomasulo</a:t>
            </a:r>
            <a:r>
              <a:rPr lang="en-US" altLang="zh-CN" sz="3200" dirty="0" smtClean="0">
                <a:solidFill>
                  <a:srgbClr val="9900CC"/>
                </a:solidFill>
              </a:rPr>
              <a:t> overlap iterations of loops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Multiple iterations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different physical destinations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for registers (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dynamic loop unrolling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Permit instruction issue to advance past integer control flow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Also buffer old values of registers - totally avoiding the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WAR</a:t>
            </a:r>
            <a:r>
              <a:rPr lang="en-US" altLang="zh-CN" sz="2000" smtClean="0">
                <a:solidFill>
                  <a:schemeClr val="tx2"/>
                </a:solidFill>
                <a:latin typeface="Comic Sans MS" pitchFamily="66" charset="0"/>
              </a:rPr>
              <a:t> stall that we saw in the scoreboard</a:t>
            </a: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2"/>
                </a:solidFill>
                <a:latin typeface="Comic Sans MS" pitchFamily="66" charset="0"/>
              </a:rPr>
              <a:t>Other perspective: Tomasulo building data flow dependency graph on the fly.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3DDEC55-81DD-48FC-8679-8E380DCA781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31EB7F7-C8A9-4CD8-B8C9-7462985F9F9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81000" y="13700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Worksheet" r:id="rId3" imgW="8877960" imgH="5820840" progId="Excel.Sheet.8">
                  <p:embed/>
                </p:oleObj>
              </mc:Choice>
              <mc:Fallback>
                <p:oleObj name="Worksheet" r:id="rId3" imgW="887796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00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3222"/>
            <a:ext cx="7162800" cy="896144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err="1" smtClean="0"/>
              <a:t>Tomasulo</a:t>
            </a:r>
            <a:r>
              <a:rPr lang="en-US" altLang="zh-CN" dirty="0" smtClean="0"/>
              <a:t> Loop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Loop:	LD		F0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MULTD	F4	F0	F2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SD		F4	0	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SUBI		R1	R1	#8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Comic Sans MS" pitchFamily="66" charset="0"/>
              </a:rPr>
              <a:t> 		BNEZ		R1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Multiply takes 4 clocks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Assume first load takes 8 clocks (cache miss), second load takes 1 clock (hit)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To be clear, will show clocks for SUBI, BNEZ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Reality: integer instructions ahead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E2C86C6-8342-4D0A-B2E0-467AF872E861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CE42B70-240A-4A7D-8388-BDAFAD81AC46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5A75845-B02F-4D31-A9D5-1BE9EC731FC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789" y="20978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3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Implicit renaming sets up “DataFlow” graph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3225E7E-5A20-4861-9CE9-A1916C185CC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133600"/>
            <a:ext cx="3657600" cy="2514600"/>
            <a:chOff x="2208" y="1056"/>
            <a:chExt cx="2640" cy="1776"/>
          </a:xfrm>
        </p:grpSpPr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5335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Algorithm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5600" y="1125538"/>
            <a:ext cx="8788400" cy="4800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Control &amp; buffers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distributed</a:t>
            </a:r>
            <a:r>
              <a:rPr lang="en-US" altLang="zh-CN" sz="2400" smtClean="0">
                <a:latin typeface="Comic Sans MS" pitchFamily="66" charset="0"/>
              </a:rPr>
              <a:t> with Function Units (FU)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 buffers called “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reservation stations</a:t>
            </a:r>
            <a:r>
              <a:rPr lang="en-US" altLang="zh-CN" sz="2400" smtClean="0">
                <a:latin typeface="Comic Sans MS" pitchFamily="66" charset="0"/>
              </a:rPr>
              <a:t>”; have pending operands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Registers in instructions replaced by values or pointers to reservation stations(RS); called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;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avoids WAR, WAW hazards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More reservation stations than registers, so can do optimizations compilers can’t</a:t>
            </a:r>
            <a:endParaRPr lang="en-US" altLang="zh-CN" sz="20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Results to FU from RS, </a:t>
            </a:r>
            <a:r>
              <a:rPr lang="en-US" altLang="zh-CN" sz="2400" u="sng" smtClean="0">
                <a:solidFill>
                  <a:srgbClr val="0000FF"/>
                </a:solidFill>
                <a:latin typeface="Comic Sans MS" pitchFamily="66" charset="0"/>
              </a:rPr>
              <a:t>not through registers</a:t>
            </a:r>
            <a:r>
              <a:rPr lang="en-US" altLang="zh-CN" sz="2400" smtClean="0">
                <a:latin typeface="Comic Sans MS" pitchFamily="66" charset="0"/>
              </a:rPr>
              <a:t>,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over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400" u="sng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that broadcasts results to all FUs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Load and Stores treated as FUs with RSs as well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Integer instructions can go past branches, allowing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19" y="188640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4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211888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Dispatching SUBI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D612996-96B3-4274-981C-795EBB457C6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804" y="217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5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01980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And, BNEZ instruction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2C0A320C-1DED-42A8-A402-70900C8232B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357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6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idx="1"/>
          </p:nvPr>
        </p:nvSpPr>
        <p:spPr>
          <a:xfrm>
            <a:off x="1357313" y="6096000"/>
            <a:ext cx="7405687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Notice that F0 never sees Load from location 80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0E88A1E-80BD-4419-8553-E3DE68571A3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57200" y="1343025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43025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56369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7</a:t>
            </a:r>
          </a:p>
        </p:txBody>
      </p:sp>
      <p:sp>
        <p:nvSpPr>
          <p:cNvPr id="4843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Register file completely detached from computation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First and Second iteration completely overlapped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76400EF-5874-4315-BE9A-D10520250D54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071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32737A0-B427-4FF0-80B5-EC5EFB187F4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44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172488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9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791200"/>
            <a:ext cx="8032750" cy="4445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Load1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SUBI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6699B7-53B2-442E-85AD-E5E30B9BF3B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45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8704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10</a:t>
            </a:r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867400"/>
            <a:ext cx="8001000" cy="685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Load2 completing: who is waiting?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Note: Dispatching BNEZ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919D46F-A503-4469-9BA8-A7E32E351EC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1509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11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5857875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Next load in sequence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8938" y="6443663"/>
            <a:ext cx="2405062" cy="5572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B279EB2B-2AC1-455D-A5E3-470EF08F4E4E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8625" y="121443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62357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idx="1"/>
          </p:nvPr>
        </p:nvSpPr>
        <p:spPr>
          <a:xfrm>
            <a:off x="1111250" y="6072188"/>
            <a:ext cx="8032750" cy="501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Why not issue third multiply?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7DD45051-A327-4972-B282-3A3605E346E2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48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12" y="166211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80200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C540CFA-B2AC-4E22-B0C2-128096AC9199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49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129463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Tomasulo Organization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134148" name="Group 4"/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134151" name="Group 5"/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36870" name="Rectangle 6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1" name="Rectangle 7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2" name="Rectangle 8"/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2" name="Line 12"/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53" name="Group 13"/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4" name="Group 20"/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5" name="Group 25"/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34156" name="Group 29"/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57" name="Rectangle 33"/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adders</a:t>
                </a:r>
              </a:p>
            </p:txBody>
          </p:sp>
          <p:sp>
            <p:nvSpPr>
              <p:cNvPr id="134159" name="Text Box 35"/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Add1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Add3</a:t>
                </a:r>
              </a:p>
            </p:txBody>
          </p:sp>
          <p:grpSp>
            <p:nvGrpSpPr>
              <p:cNvPr id="134160" name="Group 36"/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4161" name="Rectangle 39"/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multipliers</a:t>
                </a:r>
              </a:p>
            </p:txBody>
          </p:sp>
          <p:sp>
            <p:nvSpPr>
              <p:cNvPr id="134163" name="Text Box 41"/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Mult2</a:t>
                </a:r>
              </a:p>
            </p:txBody>
          </p:sp>
          <p:sp>
            <p:nvSpPr>
              <p:cNvPr id="134164" name="Line 42"/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5" name="Line 43"/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6" name="Line 44"/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7" name="Line 45"/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8" name="Freeform 46"/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9" name="Freeform 47"/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0" name="Freeform 48"/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1" name="Line 49"/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2" name="Line 50"/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3" name="Freeform 51"/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4" name="Freeform 52"/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5" name="Line 53"/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6" name="Text Box 54"/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From Mem</a:t>
                </a:r>
              </a:p>
            </p:txBody>
          </p:sp>
          <p:sp>
            <p:nvSpPr>
              <p:cNvPr id="134177" name="Text Box 55"/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Registers</a:t>
                </a:r>
              </a:p>
            </p:txBody>
          </p:sp>
          <p:sp>
            <p:nvSpPr>
              <p:cNvPr id="134178" name="Text Box 56"/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Reservation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Stations</a:t>
                </a:r>
              </a:p>
            </p:txBody>
          </p:sp>
          <p:sp>
            <p:nvSpPr>
              <p:cNvPr id="134179" name="Line 57"/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180" name="Group 58"/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134187" name="Line 59"/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89" name="Freeform 61"/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0" name="Line 62"/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1" name="Line 63"/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2" name="Line 64"/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81" name="Text Box 67"/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Common Data Bus (CDB)</a:t>
                </a:r>
              </a:p>
            </p:txBody>
          </p:sp>
          <p:sp>
            <p:nvSpPr>
              <p:cNvPr id="134182" name="Text Box 68"/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To Mem</a:t>
                </a:r>
              </a:p>
            </p:txBody>
          </p:sp>
          <p:sp>
            <p:nvSpPr>
              <p:cNvPr id="134183" name="Text Box 69"/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FP Op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Queue</a:t>
                </a:r>
              </a:p>
            </p:txBody>
          </p:sp>
          <p:sp>
            <p:nvSpPr>
              <p:cNvPr id="134184" name="Text Box 70"/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Load Buffers</a:t>
                </a:r>
              </a:p>
            </p:txBody>
          </p:sp>
          <p:sp>
            <p:nvSpPr>
              <p:cNvPr id="134185" name="Text Box 71"/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Store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Buffers</a:t>
                </a:r>
              </a:p>
            </p:txBody>
          </p:sp>
          <p:sp>
            <p:nvSpPr>
              <p:cNvPr id="134186" name="Text Box 72"/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Load2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Load3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Load4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Load5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0000FF"/>
                    </a:solidFill>
                  </a:rPr>
                  <a:t>Load6</a:t>
                </a:r>
              </a:p>
            </p:txBody>
          </p:sp>
        </p:grpSp>
        <p:sp>
          <p:nvSpPr>
            <p:cNvPr id="134149" name="Text Box 73"/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From Intruction unit</a:t>
              </a:r>
            </a:p>
          </p:txBody>
        </p:sp>
        <p:sp>
          <p:nvSpPr>
            <p:cNvPr id="134150" name="Line 74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38113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14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Mult1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9554A605-DE66-4326-AE22-FBCF981A0B7C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50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687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15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441325" y="6127750"/>
            <a:ext cx="8032750" cy="4445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Mult2 completing.  Who is waiting?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8F9056A-3BBE-43A6-9D75-5ED7D6C78A6F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51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F420056-CCE0-4C1B-A3B3-B3EE31975D0A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52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0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134144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ED0D3E4-EFA5-44AA-AA12-32FC790AA3C5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53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12954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21456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0B197ACC-2385-403A-B0E8-1C672527A688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54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810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537325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A3F75176-B3F3-4775-94FA-DB263A303A73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55</a:t>
            </a:fld>
            <a:endParaRPr lang="en-US" altLang="zh-CN" b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57188" y="13573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3573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7162800" cy="6858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Loop Example Cycle 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43688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3BF7A531-979A-4E0B-880D-28CB70FD588B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56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7200" y="13716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99392"/>
            <a:ext cx="8529638" cy="10801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Summary of </a:t>
            </a:r>
            <a:r>
              <a:rPr lang="en-US" altLang="zh-CN" dirty="0" err="1" smtClean="0"/>
              <a:t>Tomasulo</a:t>
            </a:r>
            <a:r>
              <a:rPr lang="en-US" altLang="zh-CN" dirty="0" smtClean="0"/>
              <a:t> Algorithm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00188"/>
            <a:ext cx="865981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Reservations stations: </a:t>
            </a:r>
            <a:r>
              <a:rPr lang="en-US" altLang="en-US" sz="2400" i="1" smtClean="0">
                <a:solidFill>
                  <a:srgbClr val="FF0000"/>
                </a:solidFill>
                <a:latin typeface="Comic Sans MS" pitchFamily="66" charset="0"/>
              </a:rPr>
              <a:t>implicit register renaming</a:t>
            </a:r>
            <a:r>
              <a:rPr lang="en-US" altLang="en-US" sz="2400" smtClean="0">
                <a:latin typeface="Comic Sans MS" pitchFamily="66" charset="0"/>
              </a:rPr>
              <a:t> to larger set of registers +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buffering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Prevents registers as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Avoids WAR, WAW hazards of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Allows loop unrolling in HW</a:t>
            </a:r>
            <a:endParaRPr lang="en-US" altLang="en-US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Not limited to basic blocks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mic Sans MS" pitchFamily="66" charset="0"/>
              </a:rPr>
              <a:t>(integer units gets ahead, beyond branches)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Lasting Contributions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  <a:latin typeface="Comic Sans MS" pitchFamily="66" charset="0"/>
              </a:rPr>
              <a:t>Register renaming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00FF"/>
                </a:solidFill>
                <a:latin typeface="Comic Sans MS" pitchFamily="66" charset="0"/>
              </a:rPr>
              <a:t>Load/store disambiguation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360/91 descendants are Pentium III; PowerPC 604; MIPS R10000; HP-PA 8000; Alpha 21264</a:t>
            </a:r>
            <a:endParaRPr lang="en-US" altLang="zh-CN" sz="2400" smtClean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697663"/>
            <a:ext cx="2289175" cy="320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78F199D-4B31-4870-8E68-DF5F086E3B7D}" type="slidenum">
              <a:rPr lang="en-US" altLang="zh-CN" b="0">
                <a:solidFill>
                  <a:schemeClr val="tx1"/>
                </a:solidFill>
                <a:latin typeface="+mn-lt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57</a:t>
            </a:fld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about Precise Interrupts?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Tomasulo had: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/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In-order issue, out-of-order execution, and out-of-order completion</a:t>
            </a:r>
          </a:p>
          <a:p>
            <a:pPr eaLnBrk="1" hangingPunct="1"/>
            <a:endParaRPr lang="en-US" altLang="zh-CN" sz="280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Need to “fix” the out-of-order completion aspect so that we can find precise breakpoint in instruction stream.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  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Speculation</a:t>
            </a:r>
            <a:r>
              <a:rPr lang="zh-CN" altLang="en-US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Reorder buffer</a:t>
            </a:r>
            <a:r>
              <a:rPr lang="en-US" altLang="zh-CN" sz="280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! (later )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46435" name="内容占位符 4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4643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53006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mtClean="0">
                <a:sym typeface="Wingdings" pitchFamily="2" charset="2"/>
              </a:rPr>
              <a:t>特点</a:t>
            </a:r>
            <a:endParaRPr lang="en-US" altLang="zh-CN" smtClean="0">
              <a:sym typeface="Wingdings" pitchFamily="2" charset="2"/>
            </a:endParaRP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Fewer Func, unpipelined  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FP op. queue, Reservation station, LD/ST buffer, CDB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3 </a:t>
            </a:r>
            <a:r>
              <a:rPr lang="en-US" altLang="zh-CN" smtClean="0">
                <a:sym typeface="Wingdings" pitchFamily="2" charset="2"/>
              </a:rPr>
              <a:t>stages pipeline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Reg. RenameNo WAW, WAR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Reduce structural hazard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ym typeface="Wingdings" pitchFamily="2" charset="2"/>
              </a:rPr>
              <a:t>RAW detection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smtClean="0">
                <a:sym typeface="Wingdings" pitchFamily="2" charset="2"/>
              </a:rPr>
              <a:t>—reservation</a:t>
            </a:r>
          </a:p>
          <a:p>
            <a:pPr marL="742950" lvl="2" indent="-342900">
              <a:buSzPct val="60000"/>
            </a:pP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</p:txBody>
      </p:sp>
      <p:sp>
        <p:nvSpPr>
          <p:cNvPr id="146437" name="爆炸形 2 5"/>
          <p:cNvSpPr>
            <a:spLocks noChangeArrowheads="1"/>
          </p:cNvSpPr>
          <p:nvPr/>
        </p:nvSpPr>
        <p:spPr bwMode="auto">
          <a:xfrm>
            <a:off x="1428750" y="5429250"/>
            <a:ext cx="7429500" cy="928688"/>
          </a:xfrm>
          <a:prstGeom prst="irregularSeal2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438" name="TextBox 8"/>
          <p:cNvSpPr txBox="1">
            <a:spLocks noChangeArrowheads="1"/>
          </p:cNvSpPr>
          <p:nvPr/>
        </p:nvSpPr>
        <p:spPr bwMode="auto">
          <a:xfrm>
            <a:off x="357188" y="5786438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/>
              <a:t>Can Scoreboard avoid WAW, WAR with Reg. Rename?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Reservation Station Components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534400" cy="51054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Reservation station: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Op: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	</a:t>
            </a:r>
            <a:r>
              <a:rPr lang="en-US" altLang="zh-CN" sz="2400" smtClean="0">
                <a:latin typeface="Comic Sans MS" pitchFamily="66" charset="0"/>
              </a:rPr>
              <a:t>Operation to perform in the unit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Vj, Vk: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Value</a:t>
            </a:r>
            <a:r>
              <a:rPr lang="en-US" altLang="zh-CN" sz="2400" smtClean="0">
                <a:latin typeface="Comic Sans MS" pitchFamily="66" charset="0"/>
              </a:rPr>
              <a:t> of Source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has V field, result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Qj, Qk: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Reservation stations producing source registers (value to be written)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Note: Qj,Qk=0 =&gt; ready</a:t>
            </a:r>
            <a:endParaRPr lang="en-US" altLang="zh-CN" sz="20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Store buffers only have Qi for RS producing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A: </a:t>
            </a:r>
            <a:r>
              <a:rPr lang="en-US" altLang="zh-CN" sz="2400" smtClean="0">
                <a:latin typeface="Comic Sans MS" pitchFamily="66" charset="0"/>
              </a:rPr>
              <a:t>hold info. for memory address calculation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Busy:</a:t>
            </a:r>
            <a:r>
              <a:rPr lang="en-US" altLang="zh-CN" sz="240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altLang="zh-CN" sz="2400" smtClean="0">
                <a:latin typeface="Comic Sans MS" pitchFamily="66" charset="0"/>
              </a:rPr>
              <a:t>Indicates reservation station or FU is busy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Register result status</a:t>
            </a:r>
            <a:r>
              <a:rPr lang="en-US" altLang="zh-CN" sz="2400" smtClean="0">
                <a:latin typeface="Comic Sans MS" pitchFamily="66" charset="0"/>
              </a:rPr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080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81075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(RD)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0"/>
            <a:ext cx="807243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Scoreboard-takes </a:t>
            </a:r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full responsibility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Functional unit status: </a:t>
            </a:r>
            <a:r>
              <a:rPr lang="en-US" altLang="zh-CN" sz="2400" smtClean="0">
                <a:solidFill>
                  <a:srgbClr val="CC00FF"/>
                </a:solidFill>
                <a:latin typeface="Comic Sans MS" pitchFamily="66" charset="0"/>
              </a:rPr>
              <a:t>buzy,op,Fi, Fj,Fk,Qj,Qk ,Rj,Rk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9548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Explicit</a:t>
            </a:r>
            <a:r>
              <a:rPr lang="en-US" altLang="zh-CN" smtClean="0"/>
              <a:t> Register Renaming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3323" y="1052736"/>
            <a:ext cx="9212015" cy="4953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Make use of a </a:t>
            </a:r>
            <a:r>
              <a:rPr lang="en-US" altLang="zh-CN" sz="2400" i="1" dirty="0" smtClean="0">
                <a:latin typeface="Comic Sans MS" pitchFamily="66" charset="0"/>
              </a:rPr>
              <a:t>physical </a:t>
            </a:r>
            <a:r>
              <a:rPr lang="en-US" altLang="zh-CN" sz="2400" dirty="0" smtClean="0">
                <a:latin typeface="Comic Sans MS" pitchFamily="66" charset="0"/>
              </a:rPr>
              <a:t>register file that is larger than number of registers specified by ISA</a:t>
            </a: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Key insight: </a:t>
            </a:r>
            <a:r>
              <a:rPr lang="en-US" altLang="zh-CN" sz="2400" dirty="0" smtClean="0">
                <a:solidFill>
                  <a:srgbClr val="0000FF"/>
                </a:solidFill>
                <a:latin typeface="Comic Sans MS" pitchFamily="66" charset="0"/>
              </a:rPr>
              <a:t>Allocate a new physical destination register for every instruction that writes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Very similar to a compiler transformation called 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Static Single Assignment (SSA) </a:t>
            </a:r>
            <a:r>
              <a:rPr lang="en-US" altLang="zh-CN" sz="2000" dirty="0" smtClean="0">
                <a:latin typeface="Comic Sans MS" pitchFamily="66" charset="0"/>
              </a:rPr>
              <a:t>form — but in hardware!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Removes all chance of WAR or WAW hazards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Like </a:t>
            </a:r>
            <a:r>
              <a:rPr lang="en-US" altLang="zh-CN" sz="2000" dirty="0" err="1" smtClean="0">
                <a:latin typeface="Comic Sans MS" pitchFamily="66" charset="0"/>
              </a:rPr>
              <a:t>Tomasulo</a:t>
            </a:r>
            <a:r>
              <a:rPr lang="en-US" altLang="zh-CN" sz="2000" dirty="0" smtClean="0">
                <a:latin typeface="Comic Sans MS" pitchFamily="66" charset="0"/>
              </a:rPr>
              <a:t>, good for allowing full out-of-order completion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Like hardware-based dynamic compilation?</a:t>
            </a: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Mechanism?  Keep 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translation table</a:t>
            </a:r>
            <a:r>
              <a:rPr lang="en-US" altLang="zh-CN" sz="2400" dirty="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ISA register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dirty="0" smtClean="0">
                <a:latin typeface="Comic Sans MS" pitchFamily="66" charset="0"/>
              </a:rPr>
              <a:t> physical register mapping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When register written, replace entry with new register from </a:t>
            </a:r>
            <a:r>
              <a:rPr lang="en-US" altLang="zh-CN" sz="2000" dirty="0" err="1" smtClean="0">
                <a:latin typeface="Comic Sans MS" pitchFamily="66" charset="0"/>
              </a:rPr>
              <a:t>freelist</a:t>
            </a:r>
            <a:r>
              <a:rPr lang="en-US" altLang="zh-CN" sz="2000" dirty="0" smtClean="0">
                <a:latin typeface="Comic Sans MS" pitchFamily="66" charset="0"/>
              </a:rPr>
              <a:t>.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Physical register becomes free when not used by any active instructions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8101012" cy="11255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Advantages of Explicit Renaming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571625"/>
            <a:ext cx="9144000" cy="420211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Decouples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renaming</a:t>
            </a:r>
            <a:r>
              <a:rPr lang="en-US" altLang="zh-CN" sz="2800" i="1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zh-CN" sz="2800" smtClean="0">
                <a:latin typeface="Comic Sans MS" pitchFamily="66" charset="0"/>
              </a:rPr>
              <a:t>from </a:t>
            </a:r>
            <a:r>
              <a:rPr lang="en-US" altLang="zh-CN" sz="2800" i="1" smtClean="0">
                <a:solidFill>
                  <a:srgbClr val="FF0000"/>
                </a:solidFill>
                <a:latin typeface="Comic Sans MS" pitchFamily="66" charset="0"/>
              </a:rPr>
              <a:t>scheduling:</a:t>
            </a:r>
            <a:endParaRPr lang="en-US" altLang="zh-CN" sz="280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Pipeline can be exactly like “standard” MIPS pipeline (perhaps with multiple operations issued per cycle)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Or, pipeline could be Tomasulo-like or a scoreboard, etc.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Standard forwarding or bypassing could be used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Allows data to be fetched from single register file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No need to bypass values from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reservation station</a:t>
            </a:r>
            <a:r>
              <a:rPr lang="en-US" altLang="zh-CN" sz="2400" smtClean="0">
                <a:latin typeface="Comic Sans MS" pitchFamily="66" charset="0"/>
              </a:rPr>
              <a:t> or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reorder buffer 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This can be important for balancing pipeline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Adv. Explicit Renaming (cont.)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Many processors use a variant of this technique: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R10000, Alpha 21264, HP PA8000</a:t>
            </a:r>
          </a:p>
          <a:p>
            <a:pPr eaLnBrk="1" hangingPunct="1"/>
            <a:endParaRPr lang="en-US" altLang="zh-CN" sz="28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Another way to get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precise interrupt points</a:t>
            </a:r>
            <a:r>
              <a:rPr lang="en-US" altLang="zh-CN" sz="280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All that needs to be “undone” for precise break point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is to undo the table mappings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Provides an interesting mix between reorder buffer and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future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Results are written immediately back to register file</a:t>
            </a:r>
          </a:p>
          <a:p>
            <a:pPr lvl="2" eaLnBrk="1" hangingPunct="1"/>
            <a:r>
              <a:rPr lang="en-US" altLang="zh-CN" sz="2000" smtClean="0">
                <a:latin typeface="Comic Sans MS" pitchFamily="66" charset="0"/>
              </a:rPr>
              <a:t>Registers </a:t>
            </a:r>
            <a:r>
              <a:rPr lang="en-US" altLang="zh-CN" sz="2000" i="1" smtClean="0">
                <a:latin typeface="Comic Sans MS" pitchFamily="66" charset="0"/>
              </a:rPr>
              <a:t>names </a:t>
            </a:r>
            <a:r>
              <a:rPr lang="en-US" altLang="zh-CN" sz="2000" smtClean="0">
                <a:latin typeface="Comic Sans MS" pitchFamily="66" charset="0"/>
              </a:rPr>
              <a:t>are “freed” in program order (by ROB)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3857625" y="285750"/>
            <a:ext cx="5500688" cy="1071563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ahoma" pitchFamily="34" charset="0"/>
              </a:rPr>
              <a:t>What’s Future File ?</a:t>
            </a:r>
            <a:endParaRPr lang="zh-CN" altLang="en-US" sz="18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4750" cy="83661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Explicit Renaming Support Includes: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84300"/>
            <a:ext cx="8893175" cy="47593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Rapid access to a table of translations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 physical register file that has more registers than specified by the ISA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Ability to figure out which physical registers are free.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No free registers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</a:t>
            </a:r>
            <a:r>
              <a:rPr lang="en-US" altLang="zh-CN" sz="2000" smtClean="0">
                <a:latin typeface="Comic Sans MS" pitchFamily="66" charset="0"/>
              </a:rPr>
              <a:t> stall on issue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Thus, register renaming doesn’t require reservation stations.  However: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Many modern architectures use 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explicit register renaming + Tomasulo-like reservation stations</a:t>
            </a:r>
            <a:r>
              <a:rPr lang="en-US" altLang="zh-CN" sz="2000" smtClean="0">
                <a:latin typeface="Comic Sans MS" pitchFamily="66" charset="0"/>
              </a:rPr>
              <a:t> to control execution. 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Two Questions: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 we manage the “free list”?</a:t>
            </a:r>
          </a:p>
          <a:p>
            <a:pPr lvl="1" eaLnBrk="1" hangingPunct="1"/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How does Explicit Register Renaming mix with Precise Interupts?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28600"/>
            <a:ext cx="7065962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z="3200" smtClean="0"/>
          </a:p>
        </p:txBody>
      </p:sp>
      <p:sp>
        <p:nvSpPr>
          <p:cNvPr id="153603" name="Rectangle 67"/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Physical register file larger than ISA register file</a:t>
            </a:r>
          </a:p>
          <a:p>
            <a:pPr eaLnBrk="1" hangingPunct="1"/>
            <a:r>
              <a:rPr lang="en-US" altLang="zh-CN" sz="2800" smtClean="0"/>
              <a:t>On issue, each instruction that modifies a register is allocated new physical register from freelist</a:t>
            </a:r>
          </a:p>
        </p:txBody>
      </p:sp>
      <p:grpSp>
        <p:nvGrpSpPr>
          <p:cNvPr id="153604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3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5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6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0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3663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3664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3665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3667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3605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1403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1404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1406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1407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1408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1409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1410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1413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3606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3611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1416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271417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1418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1419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53612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1421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1422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3607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8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9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3610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992937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154627" name="Rectangle 66"/>
          <p:cNvSpPr>
            <a:spLocks noGrp="1" noChangeArrowheads="1"/>
          </p:cNvSpPr>
          <p:nvPr>
            <p:ph idx="1"/>
          </p:nvPr>
        </p:nvSpPr>
        <p:spPr>
          <a:xfrm>
            <a:off x="165100" y="4937125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 smtClean="0"/>
              <a:t>Note that physical register P0 is “dead” (or not “live”) past the point of this load.</a:t>
            </a:r>
            <a:r>
              <a:rPr lang="en-US" altLang="zh-CN" smtClean="0"/>
              <a:t>  </a:t>
            </a:r>
          </a:p>
          <a:p>
            <a:pPr lvl="1" eaLnBrk="1" hangingPunct="1"/>
            <a:r>
              <a:rPr lang="en-US" altLang="zh-CN" sz="2800" b="1" smtClean="0">
                <a:solidFill>
                  <a:srgbClr val="0000FF"/>
                </a:solidFill>
              </a:rPr>
              <a:t>When we go to commit the load, we free up  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4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38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4656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4657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4688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9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4690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4658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3446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3448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3449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3450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3451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3452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4659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4664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3463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273464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3465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3466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54665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4660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2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4663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228600"/>
            <a:ext cx="692150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5680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5711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12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5713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5505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5506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5507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5508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5682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5687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5511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275512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5513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5514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155688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5683" name="Freeform 62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4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5686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065962" cy="990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BNE P36,&lt;…&gt;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DIVD P36,P34,P6</a:t>
              </a:r>
            </a:p>
          </p:txBody>
        </p:sp>
        <p:sp>
          <p:nvSpPr>
            <p:cNvPr id="277531" name="Rectangle 27"/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ADDD P34,P4,P32</a:t>
              </a:r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LD P32,10(R2)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7535" name="Rectangle 31"/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156762" name="Text Box 32"/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56763" name="Group 33"/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56764" name="AutoShape 34"/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65" name="Text Box 35"/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56766" name="Text Box 36"/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56676" name="Group 37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7542" name="Rectangle 3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43" name="Rectangle 3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44" name="Rectangle 4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45" name="Rectangle 4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46" name="Rectangle 4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47" name="Rectangle 4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54" name="Rectangle 5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55" name="Rectangle 5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56" name="Rectangle 5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57" name="Rectangle 5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77" name="Group 54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6710" name="Group 55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7560" name="Rectangle 56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77561" name="Rectangle 57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77562" name="Rectangle 58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7563" name="Rectangle 59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6711" name="Text Box 60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77566" name="Rectangle 62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6678" name="Freeform 63"/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Freeform 64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0" name="Text Box 65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6681" name="Text Box 66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6682" name="Group 67"/>
          <p:cNvGrpSpPr>
            <a:grpSpLocks/>
          </p:cNvGrpSpPr>
          <p:nvPr/>
        </p:nvGrpSpPr>
        <p:grpSpPr bwMode="auto">
          <a:xfrm>
            <a:off x="468313" y="5084763"/>
            <a:ext cx="7467600" cy="533400"/>
            <a:chOff x="288" y="816"/>
            <a:chExt cx="4128" cy="288"/>
          </a:xfrm>
        </p:grpSpPr>
        <p:sp>
          <p:nvSpPr>
            <p:cNvPr id="277572" name="Rectangle 68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7573" name="Rectangle 69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7574" name="Rectangle 70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7575" name="Rectangle 71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7576" name="Rectangle 72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7577" name="Rectangle 73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7578" name="Rectangle 74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7579" name="Rectangle 75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7580" name="Rectangle 76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7581" name="Rectangle 77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7582" name="Rectangle 78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7583" name="Rectangle 79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7584" name="Rectangle 80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7585" name="Rectangle 81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7586" name="Rectangle 82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7587" name="Rectangle 83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6683" name="Group 84"/>
          <p:cNvGrpSpPr>
            <a:grpSpLocks/>
          </p:cNvGrpSpPr>
          <p:nvPr/>
        </p:nvGrpSpPr>
        <p:grpSpPr bwMode="auto">
          <a:xfrm>
            <a:off x="468313" y="5875338"/>
            <a:ext cx="1828800" cy="457200"/>
            <a:chOff x="912" y="3168"/>
            <a:chExt cx="960" cy="192"/>
          </a:xfrm>
        </p:grpSpPr>
        <p:sp>
          <p:nvSpPr>
            <p:cNvPr id="277589" name="Rectangle 85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7590" name="Rectangle 86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7591" name="Rectangle 87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7592" name="Rectangle 88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6684" name="Text Box 89"/>
          <p:cNvSpPr txBox="1">
            <a:spLocks noChangeArrowheads="1"/>
          </p:cNvSpPr>
          <p:nvPr/>
        </p:nvSpPr>
        <p:spPr bwMode="auto">
          <a:xfrm>
            <a:off x="2284413" y="569436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28305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3287713" y="587533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6687" name="AutoShape 92"/>
          <p:cNvSpPr>
            <a:spLocks noChangeArrowheads="1"/>
          </p:cNvSpPr>
          <p:nvPr/>
        </p:nvSpPr>
        <p:spPr bwMode="auto">
          <a:xfrm>
            <a:off x="315913" y="4932363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8" name="Text Box 93"/>
          <p:cNvSpPr txBox="1">
            <a:spLocks noChangeArrowheads="1"/>
          </p:cNvSpPr>
          <p:nvPr/>
        </p:nvSpPr>
        <p:spPr bwMode="auto">
          <a:xfrm>
            <a:off x="4105275" y="5832475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6689" name="Line 94"/>
          <p:cNvSpPr>
            <a:spLocks noChangeShapeType="1"/>
          </p:cNvSpPr>
          <p:nvPr/>
        </p:nvSpPr>
        <p:spPr bwMode="auto">
          <a:xfrm flipH="1">
            <a:off x="5486400" y="3505200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692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Three Stages of Tomasulo Algorithm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7879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smtClean="0">
                <a:latin typeface="Comic Sans MS" pitchFamily="66" charset="0"/>
              </a:rPr>
              <a:t>—get instruction from FP Op Queue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If reservation station free (no structural hazard),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control issues instr &amp; sends operands (renames registers).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Execute</a:t>
            </a:r>
            <a:r>
              <a:rPr lang="en-US" altLang="zh-CN" sz="2800" smtClean="0">
                <a:latin typeface="Comic Sans MS" pitchFamily="66" charset="0"/>
              </a:rPr>
              <a:t>—operate on operands (EX)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When both operands ready then execute;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 if not ready, watch Common Data Bus for result</a:t>
            </a:r>
          </a:p>
          <a:p>
            <a:pPr marL="285750" indent="-285750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Write result</a:t>
            </a:r>
            <a:r>
              <a:rPr lang="en-US" altLang="zh-CN" sz="2800" smtClean="0">
                <a:latin typeface="Comic Sans MS" pitchFamily="66" charset="0"/>
              </a:rPr>
              <a:t>—finish execution (WB)</a:t>
            </a:r>
          </a:p>
          <a:p>
            <a:pPr marL="685800" lvl="1" indent="-228600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 	Write on Common Data Bus to all awaiting units; </a:t>
            </a:r>
            <a:br>
              <a:rPr lang="en-US" altLang="zh-CN" sz="2400" smtClean="0">
                <a:latin typeface="Comic Sans MS" pitchFamily="66" charset="0"/>
              </a:rPr>
            </a:br>
            <a:r>
              <a:rPr lang="en-US" altLang="zh-CN" sz="2400" smtClean="0">
                <a:latin typeface="Comic Sans MS" pitchFamily="66" charset="0"/>
              </a:rPr>
              <a:t>mark reservation station available</a:t>
            </a:r>
          </a:p>
          <a:p>
            <a:pPr marL="285750" indent="-285750" eaLnBrk="1" hangingPunct="1"/>
            <a:endParaRPr lang="en-US" altLang="zh-CN" sz="28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188913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F4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P32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P4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ST 0(R3),P40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P40,P38,P6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P38,0(R3)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BNE P36,&lt;…&gt;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7786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87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7788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57729" name="Group 3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79589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590" name="Rectangle 3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591" name="Rectangle 3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592" name="Rectangle 4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593" name="Rectangle 4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594" name="Rectangle 4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596" name="Rectangle 4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597" name="Rectangle 4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598" name="Rectangle 4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599" name="Rectangle 4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00" name="Rectangle 4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02" name="Rectangle 5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03" name="Rectangle 5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04" name="Rectangle 5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0" name="Group 5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7762" name="Group 5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79607" name="Rectangle 5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279608" name="Rectangle 5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79609" name="Rectangle 5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279610" name="Rectangle 5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57763" name="Text Box 5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79612" name="Rectangle 6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279613" name="Rectangle 6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</p:grpSp>
      <p:sp>
        <p:nvSpPr>
          <p:cNvPr id="157731" name="Freeform 6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2" name="Freeform 63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3" name="Text Box 64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7734" name="Text Box 65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7735" name="Group 66"/>
          <p:cNvGrpSpPr>
            <a:grpSpLocks/>
          </p:cNvGrpSpPr>
          <p:nvPr/>
        </p:nvGrpSpPr>
        <p:grpSpPr bwMode="auto">
          <a:xfrm>
            <a:off x="476250" y="5094288"/>
            <a:ext cx="7467600" cy="533400"/>
            <a:chOff x="288" y="816"/>
            <a:chExt cx="4128" cy="288"/>
          </a:xfrm>
        </p:grpSpPr>
        <p:sp>
          <p:nvSpPr>
            <p:cNvPr id="279619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79620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79622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79623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79624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79625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79626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79627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79628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79629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79630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79631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79632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79633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79634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7736" name="Group 83"/>
          <p:cNvGrpSpPr>
            <a:grpSpLocks/>
          </p:cNvGrpSpPr>
          <p:nvPr/>
        </p:nvGrpSpPr>
        <p:grpSpPr bwMode="auto">
          <a:xfrm>
            <a:off x="476250" y="5884863"/>
            <a:ext cx="1828800" cy="457200"/>
            <a:chOff x="912" y="3168"/>
            <a:chExt cx="960" cy="192"/>
          </a:xfrm>
        </p:grpSpPr>
        <p:sp>
          <p:nvSpPr>
            <p:cNvPr id="279636" name="Rectangle 84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79637" name="Rectangle 85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79639" name="Rectangle 87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7737" name="Text Box 88"/>
          <p:cNvSpPr txBox="1">
            <a:spLocks noChangeArrowheads="1"/>
          </p:cNvSpPr>
          <p:nvPr/>
        </p:nvSpPr>
        <p:spPr bwMode="auto">
          <a:xfrm>
            <a:off x="2292350" y="5703888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28384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3295650" y="58848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7740" name="AutoShape 91"/>
          <p:cNvSpPr>
            <a:spLocks noChangeArrowheads="1"/>
          </p:cNvSpPr>
          <p:nvPr/>
        </p:nvSpPr>
        <p:spPr bwMode="auto">
          <a:xfrm>
            <a:off x="323850" y="4941888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1" name="Text Box 92"/>
          <p:cNvSpPr txBox="1">
            <a:spLocks noChangeArrowheads="1"/>
          </p:cNvSpPr>
          <p:nvPr/>
        </p:nvSpPr>
        <p:spPr bwMode="auto">
          <a:xfrm>
            <a:off x="4111625" y="58420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228600"/>
            <a:ext cx="7562850" cy="762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Explicit register renaming:</a:t>
            </a:r>
            <a:br>
              <a:rPr lang="en-US" altLang="zh-CN" smtClean="0"/>
            </a:br>
            <a:r>
              <a:rPr lang="en-US" altLang="zh-CN" sz="3200" smtClean="0">
                <a:solidFill>
                  <a:schemeClr val="tx1"/>
                </a:solidFill>
              </a:rPr>
              <a:t>(R1000 Style)</a:t>
            </a:r>
            <a:endParaRPr lang="en-US" altLang="zh-CN" smtClean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2" name="Rectangle 22"/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58752" name="Group 32"/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158812" name="AutoShape 33"/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813" name="Text Box 34"/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58814" name="Text Box 35"/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sp>
        <p:nvSpPr>
          <p:cNvPr id="158753" name="Freeform 36"/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54" name="Text Box 37"/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8755" name="Text Box 38"/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8756" name="Group 39"/>
          <p:cNvGrpSpPr>
            <a:grpSpLocks/>
          </p:cNvGrpSpPr>
          <p:nvPr/>
        </p:nvGrpSpPr>
        <p:grpSpPr bwMode="auto">
          <a:xfrm>
            <a:off x="457200" y="5334000"/>
            <a:ext cx="7467600" cy="533400"/>
            <a:chOff x="288" y="816"/>
            <a:chExt cx="4128" cy="288"/>
          </a:xfrm>
        </p:grpSpPr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41" name="Rectangle 41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42" name="Rectangle 42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44" name="Rectangle 44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45" name="Rectangle 45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47" name="Rectangle 47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48" name="Rectangle 48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55" name="Rectangle 55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57" name="Group 56"/>
          <p:cNvGrpSpPr>
            <a:grpSpLocks/>
          </p:cNvGrpSpPr>
          <p:nvPr/>
        </p:nvGrpSpPr>
        <p:grpSpPr bwMode="auto">
          <a:xfrm>
            <a:off x="457200" y="6124575"/>
            <a:ext cx="1828800" cy="457200"/>
            <a:chOff x="912" y="3168"/>
            <a:chExt cx="960" cy="192"/>
          </a:xfrm>
        </p:grpSpPr>
        <p:sp>
          <p:nvSpPr>
            <p:cNvPr id="281657" name="Rectangle 57"/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281658" name="Rectangle 58"/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281659" name="Rectangle 59"/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281660" name="Rectangle 60"/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58758" name="Text Box 61"/>
          <p:cNvSpPr txBox="1">
            <a:spLocks noChangeArrowheads="1"/>
          </p:cNvSpPr>
          <p:nvPr/>
        </p:nvSpPr>
        <p:spPr bwMode="auto">
          <a:xfrm>
            <a:off x="2273300" y="5943600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28194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3276600" y="612457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58761" name="AutoShape 64"/>
          <p:cNvSpPr>
            <a:spLocks noChangeArrowheads="1"/>
          </p:cNvSpPr>
          <p:nvPr/>
        </p:nvSpPr>
        <p:spPr bwMode="auto">
          <a:xfrm>
            <a:off x="304800" y="5181600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2" name="Text Box 65"/>
          <p:cNvSpPr txBox="1">
            <a:spLocks noChangeArrowheads="1"/>
          </p:cNvSpPr>
          <p:nvPr/>
        </p:nvSpPr>
        <p:spPr bwMode="auto">
          <a:xfrm>
            <a:off x="4092575" y="608171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158763" name="Group 66"/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281667" name="Rectangle 67"/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281670" name="Rectangle 70"/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281671" name="Rectangle 71"/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281672" name="Rectangle 72"/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281673" name="Rectangle 73"/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281675" name="Rectangle 75"/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281676" name="Rectangle 76"/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281677" name="Rectangle 77"/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281678" name="Rectangle 78"/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281679" name="Rectangle 79"/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281680" name="Rectangle 80"/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58764" name="Group 83"/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58768" name="Group 84"/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281685" name="Rectangle 85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281686" name="Rectangle 86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281687" name="Rectangle 8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281688" name="Rectangle 88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158769" name="Text Box 89"/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58765" name="Freeform 92"/>
          <p:cNvSpPr>
            <a:spLocks/>
          </p:cNvSpPr>
          <p:nvPr/>
        </p:nvSpPr>
        <p:spPr bwMode="auto">
          <a:xfrm rot="-269409">
            <a:off x="3429000" y="3657600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6" name="AutoShape 93"/>
          <p:cNvSpPr>
            <a:spLocks noChangeArrowheads="1"/>
          </p:cNvSpPr>
          <p:nvPr/>
        </p:nvSpPr>
        <p:spPr bwMode="auto">
          <a:xfrm rot="-1717296">
            <a:off x="1981200" y="2514600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58767" name="Text Box 94"/>
          <p:cNvSpPr txBox="1">
            <a:spLocks noChangeArrowheads="1"/>
          </p:cNvSpPr>
          <p:nvPr/>
        </p:nvSpPr>
        <p:spPr bwMode="auto">
          <a:xfrm>
            <a:off x="0" y="4572000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Speculation error fixed by restoring map table and freelist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8064500" cy="119697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Can we use explicit register renaming with scoreboard?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920875" y="5360988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2195513" y="1628775"/>
            <a:ext cx="5457825" cy="3886200"/>
            <a:chOff x="0" y="749"/>
            <a:chExt cx="5655" cy="3331"/>
          </a:xfrm>
        </p:grpSpPr>
        <p:sp>
          <p:nvSpPr>
            <p:cNvPr id="159750" name="Freeform 5"/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1" name="Text Box 6"/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Functional Units</a:t>
              </a:r>
            </a:p>
          </p:txBody>
        </p:sp>
        <p:sp>
          <p:nvSpPr>
            <p:cNvPr id="159752" name="Text Box 7"/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Registers</a:t>
              </a:r>
            </a:p>
          </p:txBody>
        </p:sp>
        <p:grpSp>
          <p:nvGrpSpPr>
            <p:cNvPr id="159753" name="Group 8"/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59758" name="Group 9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232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59" name="Group 12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23246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0" name="Group 15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232464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5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59761" name="Group 18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232467" name="Rectangle 19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2468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232471" name="Rectangle 23"/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232472" name="Rectangle 24"/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232473" name="Rectangle 25"/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59767" name="Line 26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8" name="Line 27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9" name="Line 28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0" name="Line 29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1" name="Line 30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2" name="Line 31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3" name="Line 32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4" name="Line 33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5" name="Freeform 34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6" name="Freeform 35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7" name="Freeform 36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8" name="Freeform 37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79" name="Freeform 38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0" name="Freeform 39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Freeform 40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54" name="Line 41"/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5" name="Text Box 42"/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</a:rPr>
                <a:t>SCOREBOARD</a:t>
              </a:r>
            </a:p>
          </p:txBody>
        </p:sp>
        <p:sp>
          <p:nvSpPr>
            <p:cNvPr id="159757" name="Freeform 44"/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49" name="Freeform 45"/>
          <p:cNvSpPr>
            <a:spLocks/>
          </p:cNvSpPr>
          <p:nvPr/>
        </p:nvSpPr>
        <p:spPr bwMode="auto">
          <a:xfrm>
            <a:off x="2987675" y="5589588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810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Four Stages of Scoreboard Control With Explicit Renaming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052513"/>
            <a:ext cx="8686800" cy="51847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Issue</a:t>
            </a:r>
            <a:r>
              <a:rPr lang="en-US" altLang="zh-CN" sz="2400" smtClean="0">
                <a:latin typeface="Comic Sans MS" pitchFamily="66" charset="0"/>
              </a:rPr>
              <a:t>—decode instructions &amp; check for structural hazards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&amp; allocate new physical register for result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Instructions issued in program order (for hazard checking)</a:t>
            </a:r>
          </a:p>
          <a:p>
            <a:pPr lvl="1" eaLnBrk="1" hangingPunct="1"/>
            <a:r>
              <a:rPr lang="en-US" altLang="zh-CN" sz="2000" smtClean="0">
                <a:solidFill>
                  <a:srgbClr val="00FF00"/>
                </a:solidFill>
                <a:latin typeface="Comic Sans MS" pitchFamily="66" charset="0"/>
              </a:rPr>
              <a:t>Don’t issue if no free physical registers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Don’t issue if </a:t>
            </a:r>
            <a:r>
              <a:rPr lang="en-US" altLang="zh-CN" sz="2000" smtClean="0">
                <a:solidFill>
                  <a:schemeClr val="hlink"/>
                </a:solidFill>
                <a:latin typeface="Comic Sans MS" pitchFamily="66" charset="0"/>
              </a:rPr>
              <a:t>structural hazard</a:t>
            </a:r>
            <a:endParaRPr lang="en-US" altLang="zh-CN" sz="20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Read operands—</a:t>
            </a:r>
            <a:r>
              <a:rPr lang="en-US" altLang="zh-CN" sz="2400" smtClean="0">
                <a:latin typeface="Comic Sans MS" pitchFamily="66" charset="0"/>
              </a:rPr>
              <a:t>wait until no hazards, read operands 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 All real dependencies (RAW hazards) resolved in this stage, since we wait for instructions to write back data.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Execution</a:t>
            </a:r>
            <a:r>
              <a:rPr lang="en-US" altLang="zh-CN" sz="2400" smtClean="0">
                <a:latin typeface="Comic Sans MS" pitchFamily="66" charset="0"/>
              </a:rPr>
              <a:t>—operate on operands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The functional unit begins execution upon receiving operands. When the result is ready, it notifies the scoreboard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Write result—</a:t>
            </a:r>
            <a:r>
              <a:rPr lang="en-US" altLang="zh-CN" sz="2400" smtClean="0">
                <a:latin typeface="Comic Sans MS" pitchFamily="66" charset="0"/>
              </a:rPr>
              <a:t>finish execution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Note: No checks for WAR or WAW hazards!</a:t>
            </a:r>
            <a:endParaRPr lang="en-US" altLang="zh-CN" sz="18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56512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Scoreboard With Explicit Renaming</a:t>
            </a:r>
          </a:p>
        </p:txBody>
      </p:sp>
      <p:graphicFrame>
        <p:nvGraphicFramePr>
          <p:cNvPr id="65538" name="Object 3"/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Worksheet" r:id="rId3" imgW="8944200" imgH="6332760" progId="Excel.Sheet.8">
                  <p:embed/>
                </p:oleObj>
              </mc:Choice>
              <mc:Fallback>
                <p:oleObj name="Worksheet" r:id="rId3" imgW="8944200" imgH="633276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Initialized Rename Table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</a:t>
            </a:r>
          </a:p>
        </p:txBody>
      </p:sp>
      <p:graphicFrame>
        <p:nvGraphicFramePr>
          <p:cNvPr id="6656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Each instruction allocates free register </a:t>
            </a:r>
          </a:p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/>
              <a:t>Similar to single-assignment compiler transformation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2</a:t>
            </a:r>
          </a:p>
        </p:txBody>
      </p:sp>
      <p:graphicFrame>
        <p:nvGraphicFramePr>
          <p:cNvPr id="6758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3</a:t>
            </a:r>
          </a:p>
        </p:txBody>
      </p:sp>
      <p:graphicFrame>
        <p:nvGraphicFramePr>
          <p:cNvPr id="68610" name="Object 3"/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4</a:t>
            </a:r>
          </a:p>
        </p:txBody>
      </p:sp>
      <p:graphicFrame>
        <p:nvGraphicFramePr>
          <p:cNvPr id="69634" name="Object 3"/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Int1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5</a:t>
            </a:r>
          </a:p>
        </p:txBody>
      </p:sp>
      <p:graphicFrame>
        <p:nvGraphicFramePr>
          <p:cNvPr id="70658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Int2 will write result, where need</a:t>
            </a:r>
          </a:p>
          <a:p>
            <a:pPr marL="285750" indent="-285750"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 the value?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 animBg="1"/>
      <p:bldP spid="239623" grpId="0" animBg="1"/>
      <p:bldP spid="239624" grpId="0" animBg="1"/>
      <p:bldP spid="239625" grpId="0" animBg="1"/>
      <p:bldP spid="239626" grpId="0" animBg="1"/>
      <p:bldP spid="239627" grpId="0" animBg="1"/>
      <p:bldP spid="239628" grpId="0" animBg="1"/>
      <p:bldP spid="2396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82955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Data path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Normal data bus: data + destination (“go to” bus)</a:t>
            </a:r>
          </a:p>
          <a:p>
            <a:pPr eaLnBrk="1" hangingPunct="1"/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Common data bus</a:t>
            </a:r>
            <a:r>
              <a:rPr lang="en-US" altLang="zh-CN" sz="2800" smtClean="0">
                <a:latin typeface="Comic Sans MS" pitchFamily="66" charset="0"/>
              </a:rPr>
              <a:t>: data + 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800" smtClean="0">
                <a:latin typeface="Comic Sans MS" pitchFamily="66" charset="0"/>
              </a:rPr>
              <a:t>  (“</a:t>
            </a:r>
            <a:r>
              <a:rPr lang="en-US" altLang="zh-CN" sz="2800" u="sng" smtClean="0">
                <a:solidFill>
                  <a:srgbClr val="FF0000"/>
                </a:solidFill>
                <a:latin typeface="Comic Sans MS" pitchFamily="66" charset="0"/>
              </a:rPr>
              <a:t>come from</a:t>
            </a:r>
            <a:r>
              <a:rPr lang="en-US" altLang="zh-CN" sz="2800" smtClean="0">
                <a:latin typeface="Comic Sans MS" pitchFamily="66" charset="0"/>
              </a:rPr>
              <a:t>” bus)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64 bits of data + 4 bits of Functional Unit  </a:t>
            </a:r>
            <a:r>
              <a:rPr lang="en-US" altLang="zh-CN" sz="2400" u="sng" smtClean="0">
                <a:solidFill>
                  <a:srgbClr val="FF0000"/>
                </a:solidFill>
                <a:latin typeface="Comic Sans MS" pitchFamily="66" charset="0"/>
              </a:rPr>
              <a:t>source</a:t>
            </a:r>
            <a:r>
              <a:rPr lang="en-US" altLang="zh-CN" sz="2400" smtClean="0">
                <a:latin typeface="Comic Sans MS" pitchFamily="66" charset="0"/>
              </a:rPr>
              <a:t> address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Write if matches expected Functional Unit (produces result)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Does the broadcast</a:t>
            </a:r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Example speed: </a:t>
            </a:r>
            <a:br>
              <a:rPr lang="en-US" altLang="zh-CN" sz="2800" smtClean="0">
                <a:latin typeface="Comic Sans MS" pitchFamily="66" charset="0"/>
              </a:rPr>
            </a:br>
            <a:r>
              <a:rPr lang="en-US" altLang="zh-CN" sz="2800" smtClean="0">
                <a:latin typeface="Comic Sans MS" pitchFamily="66" charset="0"/>
              </a:rPr>
              <a:t>   3 clocks for Fl .pt. +,-; 10 for * ; 40 clks for /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6</a:t>
            </a:r>
          </a:p>
        </p:txBody>
      </p:sp>
      <p:graphicFrame>
        <p:nvGraphicFramePr>
          <p:cNvPr id="71682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Why ADDD not issue ? Structure hazard ! Adder is occupied by with SUBD.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0" grpId="0" animBg="1"/>
      <p:bldP spid="24065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7</a:t>
            </a:r>
          </a:p>
        </p:txBody>
      </p:sp>
      <p:graphicFrame>
        <p:nvGraphicFramePr>
          <p:cNvPr id="72706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/>
      <p:bldP spid="24166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8</a:t>
            </a:r>
          </a:p>
        </p:txBody>
      </p:sp>
      <p:graphicFrame>
        <p:nvGraphicFramePr>
          <p:cNvPr id="73730" name="Object 3"/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-228600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complete execution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9</a:t>
            </a:r>
          </a:p>
        </p:txBody>
      </p:sp>
      <p:graphicFrame>
        <p:nvGraphicFramePr>
          <p:cNvPr id="7475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Next step Adder will write result, where need  the value?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10</a:t>
            </a:r>
          </a:p>
        </p:txBody>
      </p:sp>
      <p:graphicFrame>
        <p:nvGraphicFramePr>
          <p:cNvPr id="7577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-285750" y="-10160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/>
              <a:t>Adder is cleared, so ADDD can be issued next cycle.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555875" y="549275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11</a:t>
            </a:r>
          </a:p>
        </p:txBody>
      </p:sp>
      <p:graphicFrame>
        <p:nvGraphicFramePr>
          <p:cNvPr id="76802" name="Object 3"/>
          <p:cNvGraphicFramePr>
            <a:graphicFrameLocks/>
          </p:cNvGraphicFramePr>
          <p:nvPr/>
        </p:nvGraphicFramePr>
        <p:xfrm>
          <a:off x="357188" y="714375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5038" y="3933825"/>
            <a:ext cx="3186112" cy="1108075"/>
            <a:chOff x="2989" y="2478"/>
            <a:chExt cx="2007" cy="698"/>
          </a:xfrm>
        </p:grpSpPr>
        <p:sp>
          <p:nvSpPr>
            <p:cNvPr id="76816" name="AutoShape 6"/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Freeform 7"/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WAR Hazard gone!</a:t>
              </a:r>
            </a:p>
          </p:txBody>
        </p:sp>
      </p:grp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-269875" y="20638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Notice that P32 not listed in Rename Table</a:t>
            </a:r>
          </a:p>
          <a:p>
            <a:pPr marL="685800" lvl="1" indent="-228600"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Still live.  Must not be reallocated by accident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916238" y="2708275"/>
            <a:ext cx="2447925" cy="3457575"/>
            <a:chOff x="1837" y="1706"/>
            <a:chExt cx="1542" cy="2178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0"/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5" name="AutoShape 11"/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19250" y="2420938"/>
            <a:ext cx="4897438" cy="757237"/>
            <a:chOff x="1020" y="1525"/>
            <a:chExt cx="3085" cy="477"/>
          </a:xfrm>
        </p:grpSpPr>
        <p:sp>
          <p:nvSpPr>
            <p:cNvPr id="76808" name="Oval 12"/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09" name="Oval 13"/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  <p:sp>
          <p:nvSpPr>
            <p:cNvPr id="76811" name="Text Box 15"/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indent="-285750"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 sz="2000"/>
                <a:t>    WAR dependence</a:t>
              </a:r>
            </a:p>
          </p:txBody>
        </p:sp>
        <p:sp>
          <p:nvSpPr>
            <p:cNvPr id="76812" name="Freeform 17"/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12</a:t>
            </a:r>
          </a:p>
        </p:txBody>
      </p:sp>
      <p:graphicFrame>
        <p:nvGraphicFramePr>
          <p:cNvPr id="77826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13</a:t>
            </a:r>
          </a:p>
        </p:txBody>
      </p:sp>
      <p:graphicFrame>
        <p:nvGraphicFramePr>
          <p:cNvPr id="78850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14</a:t>
            </a:r>
          </a:p>
        </p:txBody>
      </p:sp>
      <p:graphicFrame>
        <p:nvGraphicFramePr>
          <p:cNvPr id="7987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15</a:t>
            </a:r>
          </a:p>
        </p:txBody>
      </p:sp>
      <p:graphicFrame>
        <p:nvGraphicFramePr>
          <p:cNvPr id="80898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0" y="0"/>
            <a:ext cx="9207500" cy="6810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16</a:t>
            </a:r>
          </a:p>
        </p:txBody>
      </p:sp>
      <p:graphicFrame>
        <p:nvGraphicFramePr>
          <p:cNvPr id="81922" name="Object 3"/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17</a:t>
            </a:r>
          </a:p>
        </p:txBody>
      </p:sp>
      <p:graphicFrame>
        <p:nvGraphicFramePr>
          <p:cNvPr id="82946" name="Object 3"/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18</a:t>
            </a:r>
          </a:p>
        </p:txBody>
      </p:sp>
      <p:graphicFrame>
        <p:nvGraphicFramePr>
          <p:cNvPr id="83970" name="Object 3"/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162800" cy="838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Renamed Scoreboard 19</a:t>
            </a:r>
          </a:p>
        </p:txBody>
      </p:sp>
      <p:graphicFrame>
        <p:nvGraphicFramePr>
          <p:cNvPr id="84994" name="Object 3"/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6281737" cy="6794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Summary #2 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2425" y="1643063"/>
            <a:ext cx="8791575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dirty="0" smtClean="0"/>
              <a:t>Explicit Renaming: </a:t>
            </a:r>
            <a:r>
              <a:rPr lang="en-US" altLang="zh-CN" sz="2800" dirty="0" smtClean="0">
                <a:solidFill>
                  <a:srgbClr val="0000FF"/>
                </a:solidFill>
              </a:rPr>
              <a:t>more physical registers</a:t>
            </a:r>
            <a:r>
              <a:rPr lang="en-US" altLang="zh-CN" sz="2800" dirty="0" smtClean="0"/>
              <a:t> than needed by ISA.  </a:t>
            </a:r>
          </a:p>
          <a:p>
            <a:pPr lvl="1" eaLnBrk="1" hangingPunct="1"/>
            <a:r>
              <a:rPr lang="en-US" altLang="zh-CN" sz="2800" dirty="0" smtClean="0"/>
              <a:t>Separates </a:t>
            </a:r>
            <a:r>
              <a:rPr lang="en-US" altLang="zh-CN" sz="2800" i="1" dirty="0" smtClean="0"/>
              <a:t>renaming </a:t>
            </a:r>
            <a:r>
              <a:rPr lang="en-US" altLang="zh-CN" sz="2800" dirty="0" smtClean="0"/>
              <a:t>from </a:t>
            </a:r>
            <a:r>
              <a:rPr lang="en-US" altLang="zh-CN" sz="2800" i="1" dirty="0" smtClean="0"/>
              <a:t>scheduling </a:t>
            </a:r>
          </a:p>
          <a:p>
            <a:pPr lvl="2" eaLnBrk="1" hangingPunct="1"/>
            <a:r>
              <a:rPr lang="en-US" altLang="zh-CN" sz="2800" dirty="0" smtClean="0"/>
              <a:t>Opens up lots of options for resolving RAW hazards</a:t>
            </a:r>
          </a:p>
          <a:p>
            <a:pPr lvl="1"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Rename table:</a:t>
            </a:r>
            <a:r>
              <a:rPr lang="en-US" altLang="zh-CN" sz="2800" dirty="0" smtClean="0"/>
              <a:t> tracks current association between architectural registers and physical registers</a:t>
            </a:r>
          </a:p>
          <a:p>
            <a:pPr lvl="1" eaLnBrk="1" hangingPunct="1"/>
            <a:r>
              <a:rPr lang="en-US" altLang="zh-CN" sz="2800" dirty="0" smtClean="0"/>
              <a:t>Potentially complicated rename table management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2841</TotalTime>
  <Words>2753</Words>
  <Application>Microsoft Office PowerPoint</Application>
  <PresentationFormat>全屏显示(4:3)</PresentationFormat>
  <Paragraphs>752</Paragraphs>
  <Slides>94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09" baseType="lpstr">
      <vt:lpstr>Palatino</vt:lpstr>
      <vt:lpstr>华文行楷</vt:lpstr>
      <vt:lpstr>楷体_GB2312</vt:lpstr>
      <vt:lpstr>宋体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Wingdings 2</vt:lpstr>
      <vt:lpstr>SpringFestivalGreeting</vt:lpstr>
      <vt:lpstr>Worksheet</vt:lpstr>
      <vt:lpstr>工作表</vt:lpstr>
      <vt:lpstr>PowerPoint 演示文稿</vt:lpstr>
      <vt:lpstr>Scoreboard vs. Tomasulo</vt:lpstr>
      <vt:lpstr>Dynamic Scheduling with 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PowerPoint 演示文稿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 3 major advantages</vt:lpstr>
      <vt:lpstr>Tomasulo Drawbacks</vt:lpstr>
      <vt:lpstr>Why can Tomasulo overlap iterations of loops?</vt:lpstr>
      <vt:lpstr>Tomasulo overlap iterations of loops</vt:lpstr>
      <vt:lpstr>Loop Example</vt:lpstr>
      <vt:lpstr>Tomasulo 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 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jiangxh</cp:lastModifiedBy>
  <cp:revision>62</cp:revision>
  <dcterms:created xsi:type="dcterms:W3CDTF">2003-04-27T12:29:29Z</dcterms:created>
  <dcterms:modified xsi:type="dcterms:W3CDTF">2021-11-08T03:23:24Z</dcterms:modified>
</cp:coreProperties>
</file>