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4" r:id="rId1"/>
  </p:sldMasterIdLst>
  <p:notesMasterIdLst>
    <p:notesMasterId r:id="rId20"/>
  </p:notesMasterIdLst>
  <p:sldIdLst>
    <p:sldId id="256" r:id="rId2"/>
    <p:sldId id="269" r:id="rId3"/>
    <p:sldId id="257" r:id="rId4"/>
    <p:sldId id="258" r:id="rId5"/>
    <p:sldId id="260" r:id="rId6"/>
    <p:sldId id="262" r:id="rId7"/>
    <p:sldId id="273" r:id="rId8"/>
    <p:sldId id="274" r:id="rId9"/>
    <p:sldId id="275" r:id="rId10"/>
    <p:sldId id="276" r:id="rId11"/>
    <p:sldId id="277" r:id="rId12"/>
    <p:sldId id="265" r:id="rId13"/>
    <p:sldId id="266" r:id="rId14"/>
    <p:sldId id="271" r:id="rId15"/>
    <p:sldId id="267" r:id="rId16"/>
    <p:sldId id="272" r:id="rId17"/>
    <p:sldId id="270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86" autoAdjust="0"/>
    <p:restoredTop sz="89481"/>
  </p:normalViewPr>
  <p:slideViewPr>
    <p:cSldViewPr snapToGrid="0" snapToObjects="1">
      <p:cViewPr varScale="1">
        <p:scale>
          <a:sx n="80" d="100"/>
          <a:sy n="80" d="100"/>
        </p:scale>
        <p:origin x="6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24139-BA33-9F4C-B908-4FDD8BB8A18B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59C67-89EF-994F-B08A-70285B5B8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1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22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Learn</a:t>
            </a:r>
            <a:r>
              <a:rPr lang="en-US" baseline="0" dirty="0">
                <a:effectLst/>
              </a:rPr>
              <a:t> how to use the escape buttons to exit the selection, very important in UI design</a:t>
            </a:r>
            <a:endParaRPr lang="en-SG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59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39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85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93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>
                <a:effectLst/>
              </a:rPr>
              <a:t>The book is mainly something extra, to help you to be the industry expert</a:t>
            </a:r>
          </a:p>
          <a:p>
            <a:r>
              <a:rPr lang="en-US" dirty="0"/>
              <a:t>- My recommendation, unless u need to use VBA in your work everyday, there is no need to be industry expert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94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19AAE9D-61D7-A845-B687-5F14A6752CE6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56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1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51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45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38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23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71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425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9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1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9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8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1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4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5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9AAE9D-61D7-A845-B687-5F14A6752CE6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73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9261A-F647-704B-92EA-05AE0C1F43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5ACC0-4A2B-2A44-8CF4-8292DB69C8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Visual Basic</a:t>
            </a:r>
          </a:p>
        </p:txBody>
      </p:sp>
      <p:pic>
        <p:nvPicPr>
          <p:cNvPr id="1025" name="Picture 1" descr="page1image45090432">
            <a:extLst>
              <a:ext uri="{FF2B5EF4-FFF2-40B4-BE49-F238E27FC236}">
                <a16:creationId xmlns:a16="http://schemas.microsoft.com/office/drawing/2014/main" id="{678340DA-DD13-664D-9C41-8DA75427E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81600" cy="135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708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10F787-F850-4B6D-A800-88832E64B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842962"/>
            <a:ext cx="924877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726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8A6426-AA19-4EE0-8917-63EC94CA4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847725"/>
            <a:ext cx="924877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65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4834C-F742-2542-9D6F-E3BEEE928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77" y="190694"/>
            <a:ext cx="4010552" cy="592295"/>
          </a:xfrm>
        </p:spPr>
        <p:txBody>
          <a:bodyPr>
            <a:normAutofit fontScale="90000"/>
          </a:bodyPr>
          <a:lstStyle/>
          <a:p>
            <a:r>
              <a:rPr lang="en-US" dirty="0"/>
              <a:t>Starting a project</a:t>
            </a:r>
          </a:p>
        </p:txBody>
      </p:sp>
      <p:pic>
        <p:nvPicPr>
          <p:cNvPr id="12289" name="Picture 1" descr="page7image45133808">
            <a:extLst>
              <a:ext uri="{FF2B5EF4-FFF2-40B4-BE49-F238E27FC236}">
                <a16:creationId xmlns:a16="http://schemas.microsoft.com/office/drawing/2014/main" id="{3C3FCF85-511E-F847-A60E-9CE4C980D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12" y="885921"/>
            <a:ext cx="5435030" cy="274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BC3107-33F3-7547-8E27-EA68C6200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41" y="3737249"/>
            <a:ext cx="5359502" cy="281629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7B67D9-E89B-5B43-BAAE-20E811E59400}"/>
              </a:ext>
            </a:extLst>
          </p:cNvPr>
          <p:cNvCxnSpPr>
            <a:cxnSpLocks/>
          </p:cNvCxnSpPr>
          <p:nvPr/>
        </p:nvCxnSpPr>
        <p:spPr>
          <a:xfrm flipH="1" flipV="1">
            <a:off x="1323755" y="2208437"/>
            <a:ext cx="505931" cy="672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352" y="190694"/>
            <a:ext cx="5505236" cy="279657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7B67D9-E89B-5B43-BAAE-20E811E59400}"/>
              </a:ext>
            </a:extLst>
          </p:cNvPr>
          <p:cNvCxnSpPr>
            <a:cxnSpLocks/>
          </p:cNvCxnSpPr>
          <p:nvPr/>
        </p:nvCxnSpPr>
        <p:spPr>
          <a:xfrm>
            <a:off x="8881970" y="2413292"/>
            <a:ext cx="465110" cy="11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7265" y="3104580"/>
            <a:ext cx="5537227" cy="350966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7B67D9-E89B-5B43-BAAE-20E811E59400}"/>
              </a:ext>
            </a:extLst>
          </p:cNvPr>
          <p:cNvCxnSpPr>
            <a:cxnSpLocks/>
          </p:cNvCxnSpPr>
          <p:nvPr/>
        </p:nvCxnSpPr>
        <p:spPr>
          <a:xfrm>
            <a:off x="7873575" y="4859412"/>
            <a:ext cx="465110" cy="11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7B67D9-E89B-5B43-BAAE-20E811E59400}"/>
              </a:ext>
            </a:extLst>
          </p:cNvPr>
          <p:cNvCxnSpPr>
            <a:cxnSpLocks/>
          </p:cNvCxnSpPr>
          <p:nvPr/>
        </p:nvCxnSpPr>
        <p:spPr>
          <a:xfrm>
            <a:off x="7873575" y="3535302"/>
            <a:ext cx="465110" cy="11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486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4834C-F742-2542-9D6F-E3BEEE92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project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9B3E88-30DB-E34C-81B9-F10F4EDAD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3401420"/>
            <a:ext cx="3897150" cy="1053520"/>
          </a:xfrm>
        </p:spPr>
        <p:txBody>
          <a:bodyPr/>
          <a:lstStyle/>
          <a:p>
            <a:r>
              <a:rPr lang="en-US" dirty="0"/>
              <a:t>Write project name</a:t>
            </a:r>
          </a:p>
          <a:p>
            <a:r>
              <a:rPr lang="en-US" dirty="0"/>
              <a:t>Hit on the Enter button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390" y="2065867"/>
            <a:ext cx="6887066" cy="445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71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4834C-F742-2542-9D6F-E3BEEE92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time use – first program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9B3E88-30DB-E34C-81B9-F10F4EDAD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1053520"/>
          </a:xfrm>
        </p:spPr>
        <p:txBody>
          <a:bodyPr/>
          <a:lstStyle/>
          <a:p>
            <a:r>
              <a:rPr lang="en-SG" dirty="0"/>
              <a:t>Your new project screen shows the FORM where the CODE and COMPONENTS will reside </a:t>
            </a:r>
          </a:p>
          <a:p>
            <a:r>
              <a:rPr lang="en-SG" dirty="0"/>
              <a:t>This is the INTERFACE design area</a:t>
            </a:r>
          </a:p>
        </p:txBody>
      </p:sp>
      <p:pic>
        <p:nvPicPr>
          <p:cNvPr id="13314" name="Picture 2" descr="page8image45216976">
            <a:extLst>
              <a:ext uri="{FF2B5EF4-FFF2-40B4-BE49-F238E27FC236}">
                <a16:creationId xmlns:a16="http://schemas.microsoft.com/office/drawing/2014/main" id="{174AC920-5BBD-0D43-8AB9-D06547130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429000"/>
            <a:ext cx="4877601" cy="302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4AF638F-CA97-FA48-89F0-7745EF74876F}"/>
              </a:ext>
            </a:extLst>
          </p:cNvPr>
          <p:cNvCxnSpPr>
            <a:cxnSpLocks/>
          </p:cNvCxnSpPr>
          <p:nvPr/>
        </p:nvCxnSpPr>
        <p:spPr>
          <a:xfrm flipH="1">
            <a:off x="3455471" y="3177540"/>
            <a:ext cx="336883" cy="50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22D235E-A766-9B4A-8AC2-83240178D642}"/>
              </a:ext>
            </a:extLst>
          </p:cNvPr>
          <p:cNvSpPr/>
          <p:nvPr/>
        </p:nvSpPr>
        <p:spPr>
          <a:xfrm>
            <a:off x="6294656" y="2180245"/>
            <a:ext cx="5512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latin typeface="Verdana" panose="020B0604030504040204" pitchFamily="34" charset="0"/>
              </a:rPr>
              <a:t>Place a Button on the Form – drag and draw! </a:t>
            </a:r>
            <a:endParaRPr lang="en-SG" dirty="0">
              <a:effectLst/>
            </a:endParaRPr>
          </a:p>
        </p:txBody>
      </p:sp>
      <p:pic>
        <p:nvPicPr>
          <p:cNvPr id="13315" name="Picture 3" descr="page8image45215728">
            <a:extLst>
              <a:ext uri="{FF2B5EF4-FFF2-40B4-BE49-F238E27FC236}">
                <a16:creationId xmlns:a16="http://schemas.microsoft.com/office/drawing/2014/main" id="{80D300CE-9BDF-7B44-A627-EC3EC17D6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668827"/>
            <a:ext cx="28194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5D1CCE0-4195-8443-93D5-D810681405CF}"/>
              </a:ext>
            </a:extLst>
          </p:cNvPr>
          <p:cNvSpPr/>
          <p:nvPr/>
        </p:nvSpPr>
        <p:spPr>
          <a:xfrm>
            <a:off x="6294656" y="430842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 err="1">
                <a:latin typeface="Verdana" panose="020B0604030504040204" pitchFamily="34" charset="0"/>
              </a:rPr>
              <a:t>DoubleclickButton</a:t>
            </a:r>
            <a:r>
              <a:rPr lang="en-SG" dirty="0">
                <a:latin typeface="Verdana" panose="020B0604030504040204" pitchFamily="34" charset="0"/>
              </a:rPr>
              <a:t> to open CODE window, specifically, code for the Button </a:t>
            </a:r>
            <a:endParaRPr lang="en-SG" dirty="0">
              <a:effectLst/>
            </a:endParaRPr>
          </a:p>
        </p:txBody>
      </p:sp>
      <p:pic>
        <p:nvPicPr>
          <p:cNvPr id="13316" name="Picture 4" descr="page8image45210320">
            <a:extLst>
              <a:ext uri="{FF2B5EF4-FFF2-40B4-BE49-F238E27FC236}">
                <a16:creationId xmlns:a16="http://schemas.microsoft.com/office/drawing/2014/main" id="{74F878C2-17A6-B341-BD77-A3E578C39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992962"/>
            <a:ext cx="3352800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25C8B72-0CE3-BC40-842F-23C793B8BE2A}"/>
              </a:ext>
            </a:extLst>
          </p:cNvPr>
          <p:cNvSpPr/>
          <p:nvPr/>
        </p:nvSpPr>
        <p:spPr>
          <a:xfrm>
            <a:off x="314429" y="3157088"/>
            <a:ext cx="529389" cy="52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4567A06-A5F4-9240-8B27-92E48A470C5B}"/>
              </a:ext>
            </a:extLst>
          </p:cNvPr>
          <p:cNvSpPr/>
          <p:nvPr/>
        </p:nvSpPr>
        <p:spPr>
          <a:xfrm>
            <a:off x="6052509" y="2527479"/>
            <a:ext cx="529389" cy="52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D8E3626-B468-CF41-BB52-1579B1AE5879}"/>
              </a:ext>
            </a:extLst>
          </p:cNvPr>
          <p:cNvSpPr/>
          <p:nvPr/>
        </p:nvSpPr>
        <p:spPr>
          <a:xfrm>
            <a:off x="6042884" y="4992962"/>
            <a:ext cx="529389" cy="52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64341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4834C-F742-2542-9D6F-E3BEEE92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time use – first program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9B3E88-30DB-E34C-81B9-F10F4EDAD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1053520"/>
          </a:xfrm>
        </p:spPr>
        <p:txBody>
          <a:bodyPr/>
          <a:lstStyle/>
          <a:p>
            <a:r>
              <a:rPr lang="en-SG" dirty="0"/>
              <a:t>VB will offer autocomplete options for words it recognises; Commands, Object names.. </a:t>
            </a:r>
          </a:p>
          <a:p>
            <a:r>
              <a:rPr lang="en-SG" dirty="0"/>
              <a:t>Scroll down and TAB or Click to avoid typing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2D235E-A766-9B4A-8AC2-83240178D642}"/>
              </a:ext>
            </a:extLst>
          </p:cNvPr>
          <p:cNvSpPr/>
          <p:nvPr/>
        </p:nvSpPr>
        <p:spPr>
          <a:xfrm>
            <a:off x="6404007" y="2549256"/>
            <a:ext cx="46642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Click triangular RUN (start debugging) button or</a:t>
            </a:r>
          </a:p>
          <a:p>
            <a:r>
              <a:rPr lang="en-SG" dirty="0"/>
              <a:t> press F5 to run your program </a:t>
            </a:r>
            <a:endParaRPr lang="en-SG" dirty="0">
              <a:effectLst/>
            </a:endParaRPr>
          </a:p>
        </p:txBody>
      </p:sp>
      <p:pic>
        <p:nvPicPr>
          <p:cNvPr id="16385" name="Picture 1" descr="page9image45217600">
            <a:extLst>
              <a:ext uri="{FF2B5EF4-FFF2-40B4-BE49-F238E27FC236}">
                <a16:creationId xmlns:a16="http://schemas.microsoft.com/office/drawing/2014/main" id="{25C18973-2D9C-7449-84C5-53A170A0C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428999"/>
            <a:ext cx="4817445" cy="197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25C8B72-0CE3-BC40-842F-23C793B8BE2A}"/>
              </a:ext>
            </a:extLst>
          </p:cNvPr>
          <p:cNvSpPr/>
          <p:nvPr/>
        </p:nvSpPr>
        <p:spPr>
          <a:xfrm>
            <a:off x="314429" y="3157088"/>
            <a:ext cx="529389" cy="52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16386" name="Picture 2" descr="page9image45213648">
            <a:extLst>
              <a:ext uri="{FF2B5EF4-FFF2-40B4-BE49-F238E27FC236}">
                <a16:creationId xmlns:a16="http://schemas.microsoft.com/office/drawing/2014/main" id="{9CD4D5F1-792C-4D42-9F7D-0CAFA8AE0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148" y="3398385"/>
            <a:ext cx="31115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466C373-468A-E146-A45F-49D0DD3EC59D}"/>
              </a:ext>
            </a:extLst>
          </p:cNvPr>
          <p:cNvCxnSpPr>
            <a:cxnSpLocks/>
          </p:cNvCxnSpPr>
          <p:nvPr/>
        </p:nvCxnSpPr>
        <p:spPr>
          <a:xfrm flipH="1" flipV="1">
            <a:off x="8216388" y="3830855"/>
            <a:ext cx="398223" cy="423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4AF638F-CA97-FA48-89F0-7745EF74876F}"/>
              </a:ext>
            </a:extLst>
          </p:cNvPr>
          <p:cNvCxnSpPr>
            <a:cxnSpLocks/>
          </p:cNvCxnSpPr>
          <p:nvPr/>
        </p:nvCxnSpPr>
        <p:spPr>
          <a:xfrm flipH="1">
            <a:off x="2314878" y="4658627"/>
            <a:ext cx="563076" cy="30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4567A06-A5F4-9240-8B27-92E48A470C5B}"/>
              </a:ext>
            </a:extLst>
          </p:cNvPr>
          <p:cNvSpPr/>
          <p:nvPr/>
        </p:nvSpPr>
        <p:spPr>
          <a:xfrm>
            <a:off x="6119439" y="3148307"/>
            <a:ext cx="529389" cy="529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2D235E-A766-9B4A-8AC2-83240178D642}"/>
              </a:ext>
            </a:extLst>
          </p:cNvPr>
          <p:cNvSpPr/>
          <p:nvPr/>
        </p:nvSpPr>
        <p:spPr>
          <a:xfrm>
            <a:off x="641553" y="5576267"/>
            <a:ext cx="5123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200" dirty="0"/>
              <a:t>*there is no need to write any code at this stage, </a:t>
            </a:r>
            <a:r>
              <a:rPr lang="en-US" sz="1200" dirty="0"/>
              <a:t>m</a:t>
            </a:r>
            <a:r>
              <a:rPr lang="en-US" sz="1200" dirty="0">
                <a:effectLst/>
              </a:rPr>
              <a:t>ainly image on top is for example purposes.</a:t>
            </a:r>
            <a:endParaRPr lang="en-SG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8624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4834C-F742-2542-9D6F-E3BEEE92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time use – first program, It Works!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9B3E88-30DB-E34C-81B9-F10F4EDAD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1871" y="2584412"/>
            <a:ext cx="5429265" cy="2787831"/>
          </a:xfrm>
        </p:spPr>
        <p:txBody>
          <a:bodyPr>
            <a:normAutofit/>
          </a:bodyPr>
          <a:lstStyle/>
          <a:p>
            <a:r>
              <a:rPr lang="en-US" dirty="0"/>
              <a:t>Stop using the square STOP button, Shift+F5, or the red cross, top right of your FORM</a:t>
            </a:r>
          </a:p>
          <a:p>
            <a:r>
              <a:rPr lang="en-US" dirty="0"/>
              <a:t>You can also stop the application by clicking</a:t>
            </a:r>
            <a:r>
              <a:rPr lang="en-SG" dirty="0"/>
              <a:t> the close button </a:t>
            </a:r>
            <a:br>
              <a:rPr lang="en-SG" dirty="0"/>
            </a:br>
            <a:r>
              <a:rPr lang="en-SG" dirty="0"/>
              <a:t>*red </a:t>
            </a:r>
            <a:r>
              <a:rPr lang="en-SG" dirty="0" err="1"/>
              <a:t>color</a:t>
            </a:r>
            <a:r>
              <a:rPr lang="en-SG" dirty="0"/>
              <a:t> button with an [x]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280" y="2584412"/>
            <a:ext cx="5862025" cy="278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14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4834C-F742-2542-9D6F-E3BEEE92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1 - (10 – 15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67F0F-F7B8-A947-95F1-CA5F684C1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6179" y="2065867"/>
            <a:ext cx="4995334" cy="3649134"/>
          </a:xfrm>
        </p:spPr>
        <p:txBody>
          <a:bodyPr/>
          <a:lstStyle/>
          <a:p>
            <a:r>
              <a:rPr lang="en-US" dirty="0"/>
              <a:t>We are going to practice how to create a</a:t>
            </a:r>
            <a:br>
              <a:rPr lang="en-US" dirty="0"/>
            </a:br>
            <a:r>
              <a:rPr lang="en-US" dirty="0"/>
              <a:t>User interface.</a:t>
            </a:r>
          </a:p>
          <a:p>
            <a:r>
              <a:rPr lang="en-US" dirty="0"/>
              <a:t>Only UI is needed, we do not need to program the logic yet.</a:t>
            </a:r>
          </a:p>
          <a:p>
            <a:r>
              <a:rPr lang="en-US" dirty="0"/>
              <a:t>Get the experience to drag and drop your objects from the toolbox.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B7F8AF-B3DF-6B4D-B07C-047D7FA88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965" y="1337733"/>
            <a:ext cx="3603263" cy="476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6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4834C-F742-2542-9D6F-E3BEEE92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7975A1B-6E90-F34B-8700-45F894DB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/>
          <a:lstStyle/>
          <a:p>
            <a:r>
              <a:rPr lang="en-SG" dirty="0"/>
              <a:t>Best VB2010 book I’ve seen </a:t>
            </a:r>
            <a:r>
              <a:rPr lang="en-SG" dirty="0">
                <a:highlight>
                  <a:srgbClr val="FF0000"/>
                </a:highlight>
              </a:rPr>
              <a:t>Mastering Visual Basic 2010 by </a:t>
            </a:r>
            <a:r>
              <a:rPr lang="en-SG" dirty="0" err="1">
                <a:highlight>
                  <a:srgbClr val="FF0000"/>
                </a:highlight>
              </a:rPr>
              <a:t>Evangelos</a:t>
            </a:r>
            <a:r>
              <a:rPr lang="en-SG" dirty="0">
                <a:highlight>
                  <a:srgbClr val="FF0000"/>
                </a:highlight>
              </a:rPr>
              <a:t> </a:t>
            </a:r>
            <a:r>
              <a:rPr lang="en-SG" dirty="0" err="1">
                <a:highlight>
                  <a:srgbClr val="FF0000"/>
                </a:highlight>
              </a:rPr>
              <a:t>Petroutsos</a:t>
            </a:r>
            <a:r>
              <a:rPr lang="en-SG" dirty="0"/>
              <a:t>. </a:t>
            </a:r>
          </a:p>
          <a:p>
            <a:r>
              <a:rPr lang="en-SG" dirty="0"/>
              <a:t>1000+ pages, but don’t worry, we won’t cover them all! Loads in library: £25.99 from Amazon</a:t>
            </a:r>
          </a:p>
          <a:p>
            <a:r>
              <a:rPr lang="en-SG" dirty="0"/>
              <a:t>Following this course should be sufficient to provide u the knowledge should you need to use this at work</a:t>
            </a:r>
          </a:p>
        </p:txBody>
      </p:sp>
      <p:pic>
        <p:nvPicPr>
          <p:cNvPr id="18434" name="Picture 2" descr="Image result for Mastering Visual Basic 2010 by Evangelos Petroutsos">
            <a:extLst>
              <a:ext uri="{FF2B5EF4-FFF2-40B4-BE49-F238E27FC236}">
                <a16:creationId xmlns:a16="http://schemas.microsoft.com/office/drawing/2014/main" id="{3474D409-BD1D-8A4D-9BA2-E35CC2FFA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597" y="1337733"/>
            <a:ext cx="5029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6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4F12-7B6C-464B-896A-89189671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E0397-2EE4-2C4A-9701-3FBF8C4CD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By the end of this lecture you will</a:t>
            </a:r>
          </a:p>
          <a:p>
            <a:pPr marL="342900" indent="-342900">
              <a:buAutoNum type="arabicPeriod"/>
            </a:pPr>
            <a:r>
              <a:rPr lang="en-US" dirty="0"/>
              <a:t> Why learn this? It is not ”mechanical”!</a:t>
            </a:r>
          </a:p>
          <a:p>
            <a:pPr marL="342900" indent="-342900">
              <a:buAutoNum type="arabicPeriod"/>
            </a:pPr>
            <a:r>
              <a:rPr lang="en-US" dirty="0"/>
              <a:t>All the LEGACY PROGRAMMING LANUGAGES</a:t>
            </a:r>
          </a:p>
          <a:p>
            <a:pPr marL="342900" indent="-342900">
              <a:buAutoNum type="arabicPeriod"/>
            </a:pPr>
            <a:r>
              <a:rPr lang="en-US" dirty="0"/>
              <a:t>The Visual Basic Language</a:t>
            </a:r>
          </a:p>
          <a:p>
            <a:pPr marL="342900" indent="-342900">
              <a:buAutoNum type="arabicPeriod"/>
            </a:pPr>
            <a:r>
              <a:rPr lang="en-US" dirty="0"/>
              <a:t>VB Download</a:t>
            </a:r>
          </a:p>
          <a:p>
            <a:pPr marL="342900" indent="-342900">
              <a:buAutoNum type="arabicPeriod"/>
            </a:pPr>
            <a:r>
              <a:rPr lang="en-US" dirty="0"/>
              <a:t>Starting a project</a:t>
            </a:r>
          </a:p>
          <a:p>
            <a:pPr marL="342900" indent="-342900">
              <a:buAutoNum type="arabicPeriod"/>
            </a:pPr>
            <a:r>
              <a:rPr lang="en-US" dirty="0"/>
              <a:t>Books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8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58214-9D46-DC46-A5A6-390F8A82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82" y="365125"/>
            <a:ext cx="10515600" cy="1325563"/>
          </a:xfrm>
        </p:spPr>
        <p:txBody>
          <a:bodyPr/>
          <a:lstStyle/>
          <a:p>
            <a:r>
              <a:rPr lang="en-US" dirty="0"/>
              <a:t>By the end of this lecture you will: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39AAC-FBA3-6D4E-8226-7940325A6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314" y="1825625"/>
            <a:ext cx="5953018" cy="4351338"/>
          </a:xfrm>
        </p:spPr>
        <p:txBody>
          <a:bodyPr/>
          <a:lstStyle/>
          <a:p>
            <a:r>
              <a:rPr lang="en-SG" dirty="0"/>
              <a:t>Be familiar with the learning, teaching and assessment methods for this module </a:t>
            </a:r>
            <a:endParaRPr lang="en-SG" dirty="0">
              <a:effectLst/>
            </a:endParaRPr>
          </a:p>
          <a:p>
            <a:r>
              <a:rPr lang="en-SG" dirty="0"/>
              <a:t>Be aware of the comprehensive Learn Server resources and tutorials </a:t>
            </a:r>
            <a:endParaRPr lang="en-SG" dirty="0">
              <a:effectLst/>
            </a:endParaRPr>
          </a:p>
          <a:p>
            <a:r>
              <a:rPr lang="en-SG" dirty="0"/>
              <a:t>Be familiar with the </a:t>
            </a:r>
            <a:r>
              <a:rPr lang="en-SG" b="1" dirty="0"/>
              <a:t>VB2015 IDE(s) </a:t>
            </a:r>
            <a:r>
              <a:rPr lang="en-SG" dirty="0"/>
              <a:t>and how to write your first program </a:t>
            </a:r>
            <a:endParaRPr lang="en-SG" dirty="0">
              <a:effectLst/>
            </a:endParaRPr>
          </a:p>
          <a:p>
            <a:r>
              <a:rPr lang="en-US" dirty="0"/>
              <a:t>Begin to understand how computers and computer programming works</a:t>
            </a:r>
          </a:p>
        </p:txBody>
      </p:sp>
      <p:pic>
        <p:nvPicPr>
          <p:cNvPr id="2056" name="Picture 8" descr="Image result for visual basic 2015">
            <a:extLst>
              <a:ext uri="{FF2B5EF4-FFF2-40B4-BE49-F238E27FC236}">
                <a16:creationId xmlns:a16="http://schemas.microsoft.com/office/drawing/2014/main" id="{EEE3BFAE-8EB7-E34B-8D6C-C43DAFD94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288" y="1976767"/>
            <a:ext cx="5202398" cy="390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91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58214-9D46-DC46-A5A6-390F8A82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82" y="365125"/>
            <a:ext cx="10515600" cy="1325563"/>
          </a:xfrm>
        </p:spPr>
        <p:txBody>
          <a:bodyPr/>
          <a:lstStyle/>
          <a:p>
            <a:r>
              <a:rPr lang="en-US" dirty="0"/>
              <a:t>Why learn this? It is not ”mechanical”!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39AAC-FBA3-6D4E-8226-7940325A6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314" y="1825625"/>
            <a:ext cx="5953018" cy="4351338"/>
          </a:xfrm>
        </p:spPr>
        <p:txBody>
          <a:bodyPr>
            <a:normAutofit/>
          </a:bodyPr>
          <a:lstStyle/>
          <a:p>
            <a:r>
              <a:rPr lang="en-SG" dirty="0"/>
              <a:t>Instrumentation and measurement (metrology) extremely important in ALL engineering disciplines </a:t>
            </a:r>
          </a:p>
          <a:p>
            <a:r>
              <a:rPr lang="en-SG" dirty="0"/>
              <a:t>Modern </a:t>
            </a:r>
            <a:r>
              <a:rPr lang="en-SG" b="1" dirty="0"/>
              <a:t>mechanical systems </a:t>
            </a:r>
            <a:r>
              <a:rPr lang="en-SG" dirty="0"/>
              <a:t>typically integrates computing (inexpensive) for control/measurement </a:t>
            </a:r>
          </a:p>
          <a:p>
            <a:r>
              <a:rPr lang="en-SG" dirty="0"/>
              <a:t>Commonly, control, monitoring, measurement and ‘virtual’ instrumentation applications </a:t>
            </a:r>
          </a:p>
          <a:p>
            <a:r>
              <a:rPr lang="en-SG" dirty="0"/>
              <a:t>You will be introduced to Windows programming biased towards instrumentation applications for mechanical phenomenon </a:t>
            </a:r>
          </a:p>
          <a:p>
            <a:r>
              <a:rPr lang="en-SG" dirty="0"/>
              <a:t>I will present a foundation in the field of current instrumentation and measurement practices </a:t>
            </a:r>
          </a:p>
        </p:txBody>
      </p:sp>
      <p:pic>
        <p:nvPicPr>
          <p:cNvPr id="4098" name="Picture 2" descr="Image result for computer abstact">
            <a:extLst>
              <a:ext uri="{FF2B5EF4-FFF2-40B4-BE49-F238E27FC236}">
                <a16:creationId xmlns:a16="http://schemas.microsoft.com/office/drawing/2014/main" id="{BC65AFC4-D6D3-6044-BA5E-75A266FF3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705" y="2426779"/>
            <a:ext cx="4867874" cy="314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665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58214-9D46-DC46-A5A6-390F8A82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82" y="365125"/>
            <a:ext cx="10515600" cy="1325563"/>
          </a:xfrm>
        </p:spPr>
        <p:txBody>
          <a:bodyPr/>
          <a:lstStyle/>
          <a:p>
            <a:r>
              <a:rPr lang="en-US" dirty="0"/>
              <a:t>All the LEGACY PROGRAMMING LANUGAGES</a:t>
            </a:r>
          </a:p>
        </p:txBody>
      </p:sp>
      <p:pic>
        <p:nvPicPr>
          <p:cNvPr id="6145" name="Picture 1" descr="page4image45493008">
            <a:extLst>
              <a:ext uri="{FF2B5EF4-FFF2-40B4-BE49-F238E27FC236}">
                <a16:creationId xmlns:a16="http://schemas.microsoft.com/office/drawing/2014/main" id="{DAE2D6D9-FEE2-4B45-8ECE-A3CD92A18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542" y="1354664"/>
            <a:ext cx="7206915" cy="498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885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5980-4B63-AE47-9124-8C832DA0C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Visual Basic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8C46E-0821-9542-BFFF-AEBA913BE2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dirty="0"/>
              <a:t>The most used language – beginners language, but used by professionals </a:t>
            </a:r>
          </a:p>
          <a:p>
            <a:r>
              <a:rPr lang="en-SG" dirty="0"/>
              <a:t>Early versions limited in power &amp; flexibility </a:t>
            </a:r>
          </a:p>
          <a:p>
            <a:r>
              <a:rPr lang="en-SG" dirty="0"/>
              <a:t>Modern Basics have removed limitations but </a:t>
            </a:r>
          </a:p>
          <a:p>
            <a:r>
              <a:rPr lang="en-SG" dirty="0"/>
              <a:t>retained ease of use and added power </a:t>
            </a:r>
          </a:p>
          <a:p>
            <a:r>
              <a:rPr lang="en-SG" dirty="0"/>
              <a:t>Familiar, understandable syntax </a:t>
            </a:r>
          </a:p>
          <a:p>
            <a:r>
              <a:rPr lang="en-SG" dirty="0"/>
              <a:t>Not very standardised - machine specific (VB2022 = Windows only) </a:t>
            </a:r>
          </a:p>
        </p:txBody>
      </p:sp>
      <p:pic>
        <p:nvPicPr>
          <p:cNvPr id="8194" name="Picture 2" descr="Image result for visual basic">
            <a:extLst>
              <a:ext uri="{FF2B5EF4-FFF2-40B4-BE49-F238E27FC236}">
                <a16:creationId xmlns:a16="http://schemas.microsoft.com/office/drawing/2014/main" id="{2CC73A16-35DE-CF41-8E7D-4B7429893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476" y="2873696"/>
            <a:ext cx="4064000" cy="24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094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D876BA-D186-4BEC-BF57-20E97E0D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VB Download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183B65-DBA2-4BEB-A976-C23C23D0DE96}"/>
              </a:ext>
            </a:extLst>
          </p:cNvPr>
          <p:cNvSpPr/>
          <p:nvPr/>
        </p:nvSpPr>
        <p:spPr>
          <a:xfrm>
            <a:off x="4419322" y="1153067"/>
            <a:ext cx="3521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https://visualstudio.microsoft.com/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D244EF-1708-457B-A588-5C3D110A5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06" y="1841382"/>
            <a:ext cx="10629988" cy="409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61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41D9E96-C704-4012-BC30-2E3DEC998E75}"/>
              </a:ext>
            </a:extLst>
          </p:cNvPr>
          <p:cNvSpPr txBox="1">
            <a:spLocks/>
          </p:cNvSpPr>
          <p:nvPr/>
        </p:nvSpPr>
        <p:spPr>
          <a:xfrm>
            <a:off x="838201" y="7620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VB Download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1F44F1-5017-453E-81F2-62A3D251D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540" y="2506078"/>
            <a:ext cx="4221372" cy="24749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67EC7B-CE75-4025-AD46-1763451D9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115" y="2506077"/>
            <a:ext cx="4221371" cy="249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37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493458-B4CF-477B-B08E-7290FC029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346" y="866775"/>
            <a:ext cx="92106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63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{DC426488-68D2-174D-98ED-A79A0EB8D569}tf10001058</Template>
  <TotalTime>131</TotalTime>
  <Words>596</Words>
  <Application>Microsoft Office PowerPoint</Application>
  <PresentationFormat>Widescreen</PresentationFormat>
  <Paragraphs>77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Verdana</vt:lpstr>
      <vt:lpstr>Celestial</vt:lpstr>
      <vt:lpstr>Introduction</vt:lpstr>
      <vt:lpstr>Table OF contents</vt:lpstr>
      <vt:lpstr>By the end of this lecture you will:</vt:lpstr>
      <vt:lpstr>Why learn this? It is not ”mechanical”!</vt:lpstr>
      <vt:lpstr>All the LEGACY PROGRAMMING LANUGAGES</vt:lpstr>
      <vt:lpstr>The Visual Basic Language</vt:lpstr>
      <vt:lpstr>VB Download</vt:lpstr>
      <vt:lpstr>PowerPoint Presentation</vt:lpstr>
      <vt:lpstr>PowerPoint Presentation</vt:lpstr>
      <vt:lpstr>PowerPoint Presentation</vt:lpstr>
      <vt:lpstr>PowerPoint Presentation</vt:lpstr>
      <vt:lpstr>Starting a project</vt:lpstr>
      <vt:lpstr>Starting a project</vt:lpstr>
      <vt:lpstr>First time use – first program</vt:lpstr>
      <vt:lpstr>First time use – first program</vt:lpstr>
      <vt:lpstr>First time use – first program, It Works!</vt:lpstr>
      <vt:lpstr>EXERCISE 1 - (10 – 15 MINS)</vt:lpstr>
      <vt:lpstr>Books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Microsoft Office User</dc:creator>
  <cp:lastModifiedBy>#GUO SIYI#</cp:lastModifiedBy>
  <cp:revision>36</cp:revision>
  <dcterms:created xsi:type="dcterms:W3CDTF">2021-02-22T11:23:33Z</dcterms:created>
  <dcterms:modified xsi:type="dcterms:W3CDTF">2021-12-22T15:18:20Z</dcterms:modified>
</cp:coreProperties>
</file>