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9"/>
  </p:notesMasterIdLst>
  <p:sldIdLst>
    <p:sldId id="256" r:id="rId2"/>
    <p:sldId id="269" r:id="rId3"/>
    <p:sldId id="271" r:id="rId4"/>
    <p:sldId id="282" r:id="rId5"/>
    <p:sldId id="283" r:id="rId6"/>
    <p:sldId id="284" r:id="rId7"/>
    <p:sldId id="292" r:id="rId8"/>
    <p:sldId id="285" r:id="rId9"/>
    <p:sldId id="286" r:id="rId10"/>
    <p:sldId id="287" r:id="rId11"/>
    <p:sldId id="288" r:id="rId12"/>
    <p:sldId id="289" r:id="rId13"/>
    <p:sldId id="293" r:id="rId14"/>
    <p:sldId id="290" r:id="rId15"/>
    <p:sldId id="291" r:id="rId16"/>
    <p:sldId id="281" r:id="rId17"/>
    <p:sldId id="2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89481"/>
  </p:normalViewPr>
  <p:slideViewPr>
    <p:cSldViewPr snapToGrid="0" snapToObjects="1">
      <p:cViewPr varScale="1">
        <p:scale>
          <a:sx n="79" d="100"/>
          <a:sy n="79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24139-BA33-9F4C-B908-4FDD8BB8A18B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59C67-89EF-994F-B08A-70285B5B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49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8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8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7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7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0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72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72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9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84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3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2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AAE9D-61D7-A845-B687-5F14A6752CE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3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tdatatypes.com/Convert-Single-to-Integer-in-VB6-VBA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Looping Constructs</a:t>
            </a:r>
            <a:br>
              <a:rPr lang="en-US" dirty="0"/>
            </a:br>
            <a:r>
              <a:rPr lang="en-US" dirty="0"/>
              <a:t>&amp; 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57370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loop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154A4-86F3-A54F-9F28-59B48C01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6281056" cy="1156304"/>
          </a:xfrm>
        </p:spPr>
        <p:txBody>
          <a:bodyPr/>
          <a:lstStyle/>
          <a:p>
            <a:r>
              <a:rPr lang="en-SG" dirty="0"/>
              <a:t>May prematurely leave the loop if desired using Exit keyword: </a:t>
            </a:r>
          </a:p>
          <a:p>
            <a:r>
              <a:rPr lang="en-SG" dirty="0"/>
              <a:t>Exit Do </a:t>
            </a:r>
          </a:p>
        </p:txBody>
      </p:sp>
      <p:pic>
        <p:nvPicPr>
          <p:cNvPr id="4097" name="Picture 1" descr="page5image51405760">
            <a:extLst>
              <a:ext uri="{FF2B5EF4-FFF2-40B4-BE49-F238E27FC236}">
                <a16:creationId xmlns:a16="http://schemas.microsoft.com/office/drawing/2014/main" id="{1F9659F4-48BE-174C-AE98-178D71E3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293204"/>
            <a:ext cx="71374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age5image51405968">
            <a:extLst>
              <a:ext uri="{FF2B5EF4-FFF2-40B4-BE49-F238E27FC236}">
                <a16:creationId xmlns:a16="http://schemas.microsoft.com/office/drawing/2014/main" id="{FD52ADB8-B933-C04D-9260-2B58B293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656" y="950638"/>
            <a:ext cx="2402569" cy="523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8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- For next </a:t>
            </a:r>
            <a:r>
              <a:rPr lang="en-US" dirty="0" err="1"/>
              <a:t>LOOp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8AD0C1-E060-BA40-911C-38DD407D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88617"/>
            <a:ext cx="6485020" cy="1215189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When the loop is exited, the count variable is one more count than the upper limit as the variable increment/decrement takes place on the ‘Next’ instruction. 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A69DD-3531-C744-A8F9-CD918A0CB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712" y="397328"/>
            <a:ext cx="2029715" cy="60633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3AEFA0-01C1-9642-8F69-E4986699F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5355771"/>
            <a:ext cx="5778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9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stepping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8AD0C1-E060-BA40-911C-38DD407D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88617"/>
            <a:ext cx="6485020" cy="3998526"/>
          </a:xfrm>
        </p:spPr>
        <p:txBody>
          <a:bodyPr/>
          <a:lstStyle/>
          <a:p>
            <a:pPr>
              <a:buFontTx/>
              <a:buChar char="-"/>
            </a:pPr>
            <a:r>
              <a:rPr lang="en-SG" dirty="0"/>
              <a:t>To decrement use </a:t>
            </a:r>
            <a:r>
              <a:rPr lang="en-SG" b="1" dirty="0"/>
              <a:t>Step </a:t>
            </a:r>
            <a:r>
              <a:rPr lang="en-SG" dirty="0"/>
              <a:t>argument with negative values </a:t>
            </a:r>
            <a:r>
              <a:rPr lang="en-SG" i="1" dirty="0" err="1"/>
              <a:t>eg.</a:t>
            </a:r>
            <a:r>
              <a:rPr lang="en-SG" i="1" dirty="0"/>
              <a:t> step -1 </a:t>
            </a:r>
          </a:p>
          <a:p>
            <a:pPr>
              <a:buFontTx/>
              <a:buChar char="-"/>
            </a:pPr>
            <a:r>
              <a:rPr lang="en-SG" dirty="0"/>
              <a:t>Step sets size of increment – can be decimals e.g. step 0.1</a:t>
            </a:r>
          </a:p>
          <a:p>
            <a:pPr>
              <a:buFontTx/>
              <a:buChar char="-"/>
            </a:pPr>
            <a:r>
              <a:rPr lang="en-SG" i="1" dirty="0"/>
              <a:t>User code will be run 10 times </a:t>
            </a:r>
            <a:r>
              <a:rPr lang="en-SG" dirty="0"/>
              <a:t> </a:t>
            </a:r>
          </a:p>
          <a:p>
            <a:pPr>
              <a:buFontTx/>
              <a:buChar char="-"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5D38B0-355E-B540-A217-0C8D8FB5C35B}"/>
              </a:ext>
            </a:extLst>
          </p:cNvPr>
          <p:cNvSpPr/>
          <p:nvPr/>
        </p:nvSpPr>
        <p:spPr>
          <a:xfrm>
            <a:off x="7815943" y="2981929"/>
            <a:ext cx="3537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>
                <a:solidFill>
                  <a:schemeClr val="accent6"/>
                </a:solidFill>
                <a:latin typeface="Arial" panose="020B0604020202020204" pitchFamily="34" charset="0"/>
              </a:rPr>
              <a:t>For </a:t>
            </a:r>
            <a:r>
              <a:rPr lang="en-SG" i="1" dirty="0" err="1">
                <a:solidFill>
                  <a:schemeClr val="accent6"/>
                </a:solidFill>
                <a:latin typeface="Arial" panose="020B0604020202020204" pitchFamily="34" charset="0"/>
              </a:rPr>
              <a:t>intCounter</a:t>
            </a:r>
            <a:r>
              <a:rPr lang="en-SG" i="1" dirty="0">
                <a:solidFill>
                  <a:schemeClr val="accent6"/>
                </a:solidFill>
                <a:latin typeface="Arial" panose="020B0604020202020204" pitchFamily="34" charset="0"/>
              </a:rPr>
              <a:t> = 18 to 0 Step -2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i="1" dirty="0">
                <a:solidFill>
                  <a:schemeClr val="accent6"/>
                </a:solidFill>
                <a:latin typeface="Arial" panose="020B0604020202020204" pitchFamily="34" charset="0"/>
              </a:rPr>
              <a:t>	Insert user code here</a:t>
            </a:r>
          </a:p>
          <a:p>
            <a:r>
              <a:rPr lang="en-SG" i="1" dirty="0">
                <a:solidFill>
                  <a:schemeClr val="accent6"/>
                </a:solidFill>
                <a:latin typeface="Arial" panose="020B0604020202020204" pitchFamily="34" charset="0"/>
              </a:rPr>
              <a:t>Next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291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loop</a:t>
            </a:r>
          </a:p>
        </p:txBody>
      </p:sp>
      <p:sp>
        <p:nvSpPr>
          <p:cNvPr id="8" name="Rectangle 7"/>
          <p:cNvSpPr/>
          <p:nvPr/>
        </p:nvSpPr>
        <p:spPr>
          <a:xfrm>
            <a:off x="852284" y="21905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- May prematurely leave the </a:t>
            </a:r>
            <a:r>
              <a:rPr lang="en-US" dirty="0"/>
              <a:t>loop if desired using Exit </a:t>
            </a:r>
            <a:r>
              <a:rPr lang="en-SG" dirty="0"/>
              <a:t>keyword:</a:t>
            </a:r>
          </a:p>
          <a:p>
            <a:r>
              <a:rPr lang="en-SG" dirty="0"/>
              <a:t>- Exit While</a:t>
            </a:r>
            <a:endParaRPr lang="en-SG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01" y="4641239"/>
            <a:ext cx="6812961" cy="1409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119" y="1891055"/>
            <a:ext cx="1912169" cy="41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7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looping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8AD0C1-E060-BA40-911C-38DD407D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88617"/>
            <a:ext cx="10131424" cy="2017326"/>
          </a:xfrm>
        </p:spPr>
        <p:txBody>
          <a:bodyPr/>
          <a:lstStyle/>
          <a:p>
            <a:r>
              <a:rPr lang="en-SG" dirty="0"/>
              <a:t>When iterating, processor load = 100% </a:t>
            </a:r>
          </a:p>
          <a:p>
            <a:r>
              <a:rPr lang="en-SG" dirty="0"/>
              <a:t>Windows cannot perform house-keeping tasks – update screen etc. </a:t>
            </a:r>
          </a:p>
          <a:p>
            <a:r>
              <a:rPr lang="en-SG" dirty="0"/>
              <a:t>Correct way to handle is multi-threading in your programs: can do, but complicated!! </a:t>
            </a:r>
          </a:p>
          <a:p>
            <a:r>
              <a:rPr lang="en-SG" dirty="0" err="1"/>
              <a:t>Application.DoEvents</a:t>
            </a:r>
            <a:r>
              <a:rPr lang="en-SG" dirty="0"/>
              <a:t> releases system for housekeeping during looping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0E7AD-46A3-FB43-943A-0DFEC5343DEC}"/>
              </a:ext>
            </a:extLst>
          </p:cNvPr>
          <p:cNvSpPr/>
          <p:nvPr/>
        </p:nvSpPr>
        <p:spPr>
          <a:xfrm>
            <a:off x="685801" y="4396619"/>
            <a:ext cx="6313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Do</a:t>
            </a:r>
            <a:b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</a:b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Some code repeatedly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dirty="0" err="1">
                <a:solidFill>
                  <a:schemeClr val="accent6"/>
                </a:solidFill>
                <a:latin typeface="Verdana" panose="020B0604030504040204" pitchFamily="34" charset="0"/>
              </a:rPr>
              <a:t>Application.DoEvents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 </a:t>
            </a:r>
            <a:r>
              <a:rPr lang="en-SG" sz="1600" dirty="0">
                <a:solidFill>
                  <a:schemeClr val="accent6"/>
                </a:solidFill>
                <a:latin typeface="Verdana" panose="020B0604030504040204" pitchFamily="34" charset="0"/>
              </a:rPr>
              <a:t>‘let windows do its thing </a:t>
            </a:r>
            <a:r>
              <a:rPr lang="en-SG" dirty="0">
                <a:solidFill>
                  <a:schemeClr val="accent6"/>
                </a:solidFill>
                <a:latin typeface="Verdana" panose="020B0604030504040204" pitchFamily="34" charset="0"/>
              </a:rPr>
              <a:t>Loop While (condition not met)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555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pic>
        <p:nvPicPr>
          <p:cNvPr id="8195" name="Picture 3" descr="page9image51496368">
            <a:extLst>
              <a:ext uri="{FF2B5EF4-FFF2-40B4-BE49-F238E27FC236}">
                <a16:creationId xmlns:a16="http://schemas.microsoft.com/office/drawing/2014/main" id="{94AF03F0-1421-5F40-A22B-A041B6A32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" y="2596242"/>
            <a:ext cx="7137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age9image51500320">
            <a:extLst>
              <a:ext uri="{FF2B5EF4-FFF2-40B4-BE49-F238E27FC236}">
                <a16:creationId xmlns:a16="http://schemas.microsoft.com/office/drawing/2014/main" id="{1C5D9908-034C-3B49-B889-B33ECFA80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155976"/>
            <a:ext cx="29210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6A2806-1F7E-5A4E-9520-EF9B85137C2A}"/>
              </a:ext>
            </a:extLst>
          </p:cNvPr>
          <p:cNvSpPr/>
          <p:nvPr/>
        </p:nvSpPr>
        <p:spPr>
          <a:xfrm>
            <a:off x="881743" y="5073134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latin typeface="ArialMT"/>
              </a:rPr>
              <a:t>Loops around 100 x 100 = 10,000 times! </a:t>
            </a:r>
            <a:endParaRPr lang="en-S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353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076"/>
            <a:ext cx="10131425" cy="1456267"/>
          </a:xfrm>
        </p:spPr>
        <p:txBody>
          <a:bodyPr/>
          <a:lstStyle/>
          <a:p>
            <a:r>
              <a:rPr lang="en-US" dirty="0"/>
              <a:t>EXERCISE (15 – 20 minutes)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D8549-816A-4D46-A2A1-5926F05D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600200"/>
            <a:ext cx="4964862" cy="478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create a mini application</a:t>
            </a:r>
          </a:p>
          <a:p>
            <a:pPr marL="342900" indent="-342900">
              <a:buAutoNum type="arabicPeriod"/>
            </a:pPr>
            <a:r>
              <a:rPr lang="en-US" dirty="0"/>
              <a:t>We are going to create a multiplication table</a:t>
            </a:r>
          </a:p>
          <a:p>
            <a:pPr marL="342900" indent="-342900">
              <a:buAutoNum type="arabicPeriod"/>
            </a:pPr>
            <a:r>
              <a:rPr lang="en-US" dirty="0"/>
              <a:t>When I click the multiplication table it should generate the 1</a:t>
            </a:r>
            <a:r>
              <a:rPr lang="en-US" baseline="30000" dirty="0"/>
              <a:t>st</a:t>
            </a:r>
            <a:r>
              <a:rPr lang="en-US" dirty="0"/>
              <a:t> 10 numbers of the multiplication table for this number.</a:t>
            </a:r>
          </a:p>
          <a:p>
            <a:pPr marL="342900" indent="-342900">
              <a:buAutoNum type="arabicPeriod"/>
            </a:pPr>
            <a:r>
              <a:rPr lang="en-US" dirty="0"/>
              <a:t>When I click clear it should clear all the values inside the table.</a:t>
            </a:r>
          </a:p>
          <a:p>
            <a:pPr marL="342900" indent="-342900">
              <a:buAutoNum type="arabicPeriod"/>
            </a:pPr>
            <a:r>
              <a:rPr lang="en-US" dirty="0"/>
              <a:t>We assume only valid numbers to be added into the textbox.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60" y="1155031"/>
            <a:ext cx="4799361" cy="547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9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076"/>
            <a:ext cx="10131425" cy="1456267"/>
          </a:xfrm>
        </p:spPr>
        <p:txBody>
          <a:bodyPr/>
          <a:lstStyle/>
          <a:p>
            <a:r>
              <a:rPr lang="en-US" dirty="0"/>
              <a:t>Heads up for your exercise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D8549-816A-4D46-A2A1-5926F05D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600200"/>
            <a:ext cx="4964862" cy="478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need to convert the datatype inside the textbox from string to integer in order for this project to work.</a:t>
            </a:r>
          </a:p>
          <a:p>
            <a:pPr marL="0" indent="0">
              <a:buNone/>
            </a:pPr>
            <a:r>
              <a:rPr lang="en-US" dirty="0"/>
              <a:t>Do use the reference link below to help you get started.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https://www.convertdatatypes.com/Convert-Single-to-Integer-in-VB6-VBA.html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060" y="1155031"/>
            <a:ext cx="4799361" cy="547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7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397-2EE4-2C4A-9701-3FBF8C4C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07" y="1872604"/>
            <a:ext cx="10131425" cy="487314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Lecture context</a:t>
            </a:r>
          </a:p>
          <a:p>
            <a:pPr marL="342900" indent="-342900">
              <a:buAutoNum type="arabicPeriod"/>
            </a:pPr>
            <a:r>
              <a:rPr lang="en-US" dirty="0"/>
              <a:t>Typical flow sequences</a:t>
            </a:r>
          </a:p>
          <a:p>
            <a:pPr marL="342900" indent="-342900">
              <a:buAutoNum type="arabicPeriod"/>
            </a:pPr>
            <a:r>
              <a:rPr lang="en-US" dirty="0"/>
              <a:t>While loop</a:t>
            </a:r>
          </a:p>
          <a:p>
            <a:pPr marL="342900" indent="-342900">
              <a:buAutoNum type="arabicPeriod"/>
            </a:pPr>
            <a:r>
              <a:rPr lang="en-US" dirty="0"/>
              <a:t>do loop</a:t>
            </a:r>
          </a:p>
          <a:p>
            <a:pPr marL="342900" indent="-342900">
              <a:buAutoNum type="arabicPeriod"/>
            </a:pPr>
            <a:r>
              <a:rPr lang="en-US" dirty="0"/>
              <a:t>Flowchart - For next Loop</a:t>
            </a:r>
          </a:p>
          <a:p>
            <a:pPr marL="342900" indent="-342900">
              <a:buAutoNum type="arabicPeriod"/>
            </a:pPr>
            <a:r>
              <a:rPr lang="en-US" dirty="0"/>
              <a:t>For next stepping</a:t>
            </a:r>
          </a:p>
          <a:p>
            <a:pPr marL="342900" indent="-342900">
              <a:buAutoNum type="arabicPeriod"/>
            </a:pPr>
            <a:r>
              <a:rPr lang="en-US" dirty="0"/>
              <a:t>Problems with looping</a:t>
            </a:r>
          </a:p>
          <a:p>
            <a:pPr marL="342900" indent="-342900">
              <a:buAutoNum type="arabicPeriod"/>
            </a:pPr>
            <a:r>
              <a:rPr lang="en-US" dirty="0"/>
              <a:t>Nested loops</a:t>
            </a:r>
          </a:p>
        </p:txBody>
      </p:sp>
    </p:spTree>
    <p:extLst>
      <p:ext uri="{BB962C8B-B14F-4D97-AF65-F5344CB8AC3E}">
        <p14:creationId xmlns:p14="http://schemas.microsoft.com/office/powerpoint/2010/main" val="13326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Understand the power of the second structured programming technique (iteration) </a:t>
            </a:r>
          </a:p>
          <a:p>
            <a:r>
              <a:rPr lang="en-SG" dirty="0"/>
              <a:t>See why we need looping constructs to create powerful, flexible programs </a:t>
            </a:r>
          </a:p>
          <a:p>
            <a:r>
              <a:rPr lang="en-SG" dirty="0"/>
              <a:t>Be familiar with several looping constructs used in Visual Basic and their usage </a:t>
            </a:r>
          </a:p>
          <a:p>
            <a:r>
              <a:rPr lang="en-SG" dirty="0"/>
              <a:t>Understand what is meant by nesting and the type of problem that requires its use </a:t>
            </a:r>
          </a:p>
        </p:txBody>
      </p:sp>
      <p:pic>
        <p:nvPicPr>
          <p:cNvPr id="1026" name="Picture 2" descr="For and While Loops in DAX">
            <a:extLst>
              <a:ext uri="{FF2B5EF4-FFF2-40B4-BE49-F238E27FC236}">
                <a16:creationId xmlns:a16="http://schemas.microsoft.com/office/drawing/2014/main" id="{99D9D494-3D8D-CD44-A726-A3DDE74E9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538" y="2984651"/>
            <a:ext cx="4293147" cy="261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The most powerful construct of the three available to a programmer is iteration – the ability to repeat an operation for a either a predetermined number of cycles or until some stimulus occurs or condition is met. </a:t>
            </a:r>
          </a:p>
          <a:p>
            <a:r>
              <a:rPr lang="en-SG" dirty="0"/>
              <a:t>Write a few lines instead of thousands!! This is particularly useful in engineering when one is often processing groups of data stored in arrays (matrices). </a:t>
            </a:r>
          </a:p>
          <a:p>
            <a:r>
              <a:rPr lang="en-SG" dirty="0"/>
              <a:t>Programming languages typically offer several iterative constructs with slightly differing functionality for varying tasks and VB2010 is no exception.</a:t>
            </a:r>
          </a:p>
        </p:txBody>
      </p:sp>
      <p:pic>
        <p:nvPicPr>
          <p:cNvPr id="1026" name="Picture 2" descr="For and While Loops in DAX">
            <a:extLst>
              <a:ext uri="{FF2B5EF4-FFF2-40B4-BE49-F238E27FC236}">
                <a16:creationId xmlns:a16="http://schemas.microsoft.com/office/drawing/2014/main" id="{99D9D494-3D8D-CD44-A726-A3DDE74E9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538" y="2984651"/>
            <a:ext cx="4293147" cy="261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3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flow sequences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3C826-762E-7A43-8C9A-C56BCC21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46" y="2000553"/>
            <a:ext cx="5157308" cy="4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4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8CBDBC-1FDF-2440-BD93-F4FA7FC2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Repeated execution until some condition is met</a:t>
            </a:r>
          </a:p>
          <a:p>
            <a:r>
              <a:rPr lang="en-SG" dirty="0"/>
              <a:t>Comparisons for all constructs x&gt;y, x&lt;y, x=y, x&lt;&gt;y </a:t>
            </a:r>
          </a:p>
          <a:p>
            <a:r>
              <a:rPr lang="en-SG" dirty="0"/>
              <a:t>Begins with </a:t>
            </a:r>
            <a:r>
              <a:rPr lang="en-SG" b="1" dirty="0"/>
              <a:t>While </a:t>
            </a:r>
            <a:r>
              <a:rPr lang="en-SG" dirty="0"/>
              <a:t>keyword, ends with </a:t>
            </a:r>
            <a:r>
              <a:rPr lang="en-SG" b="1" dirty="0"/>
              <a:t>End While </a:t>
            </a:r>
          </a:p>
          <a:p>
            <a:r>
              <a:rPr lang="en-SG" dirty="0"/>
              <a:t>Test performed before code is run</a:t>
            </a:r>
          </a:p>
          <a:p>
            <a:r>
              <a:rPr lang="en-SG" dirty="0"/>
              <a:t>If condition false before loop entry, code not run</a:t>
            </a:r>
          </a:p>
          <a:p>
            <a:r>
              <a:rPr lang="en-SG" dirty="0"/>
              <a:t>If condition never met in loop then it runs until program is terminated - use </a:t>
            </a:r>
            <a:r>
              <a:rPr lang="en-SG" i="1" dirty="0"/>
              <a:t>exit sub 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BFDC02-4D04-3F47-A5A6-F12E27A26CA0}"/>
              </a:ext>
            </a:extLst>
          </p:cNvPr>
          <p:cNvSpPr/>
          <p:nvPr/>
        </p:nvSpPr>
        <p:spPr>
          <a:xfrm>
            <a:off x="6629400" y="3324536"/>
            <a:ext cx="5355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>
                <a:solidFill>
                  <a:schemeClr val="accent6"/>
                </a:solidFill>
                <a:latin typeface="Arial" panose="020B0604020202020204" pitchFamily="34" charset="0"/>
              </a:rPr>
              <a:t>While (condition)</a:t>
            </a:r>
          </a:p>
          <a:p>
            <a:r>
              <a:rPr lang="en-SG" i="1" dirty="0">
                <a:solidFill>
                  <a:schemeClr val="accent6"/>
                </a:solidFill>
                <a:latin typeface="Arial" panose="020B0604020202020204" pitchFamily="34" charset="0"/>
              </a:rPr>
              <a:t>	 Insert user code here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i="1" dirty="0">
                <a:solidFill>
                  <a:schemeClr val="accent6"/>
                </a:solidFill>
                <a:latin typeface="Arial" panose="020B0604020202020204" pitchFamily="34" charset="0"/>
              </a:rPr>
              <a:t>End While </a:t>
            </a:r>
            <a:r>
              <a:rPr lang="en-SG" sz="1600" i="1" dirty="0">
                <a:solidFill>
                  <a:schemeClr val="accent6"/>
                </a:solidFill>
                <a:latin typeface="Arial" panose="020B0604020202020204" pitchFamily="34" charset="0"/>
              </a:rPr>
              <a:t>‘go back to start of loop until condition met </a:t>
            </a:r>
            <a:endParaRPr lang="en-S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84" y="4161880"/>
            <a:ext cx="6689125" cy="17570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119" y="1523275"/>
            <a:ext cx="2092859" cy="45269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2284" y="21905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- May prematurely leave the </a:t>
            </a:r>
            <a:r>
              <a:rPr lang="en-US" dirty="0"/>
              <a:t>loop if desired using Exit </a:t>
            </a:r>
            <a:r>
              <a:rPr lang="en-SG" dirty="0"/>
              <a:t>keyword:</a:t>
            </a:r>
          </a:p>
          <a:p>
            <a:r>
              <a:rPr lang="en-SG" dirty="0"/>
              <a:t>- Exit While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56746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7CC81-363A-FD46-869D-9CE2D76CF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857" y="1832972"/>
            <a:ext cx="6785312" cy="463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4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8CBDBC-1FDF-2440-BD93-F4FA7FC2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The test is performed at </a:t>
            </a:r>
            <a:r>
              <a:rPr lang="en-SG" b="1" dirty="0"/>
              <a:t>end </a:t>
            </a:r>
            <a:r>
              <a:rPr lang="en-SG" dirty="0"/>
              <a:t>of the loop</a:t>
            </a:r>
          </a:p>
          <a:p>
            <a:r>
              <a:rPr lang="en-SG" dirty="0"/>
              <a:t>Will always run at least </a:t>
            </a:r>
            <a:r>
              <a:rPr lang="en-SG" b="1" dirty="0"/>
              <a:t>once, </a:t>
            </a:r>
            <a:r>
              <a:rPr lang="en-SG" dirty="0"/>
              <a:t>even when the condition was met before the code is reached</a:t>
            </a:r>
          </a:p>
          <a:p>
            <a:r>
              <a:rPr lang="en-SG" i="1" dirty="0"/>
              <a:t>We may prematurely exit using </a:t>
            </a:r>
            <a:r>
              <a:rPr lang="en-SG" b="1" i="1" dirty="0"/>
              <a:t>Exit Do </a:t>
            </a:r>
            <a:endParaRPr lang="en-SG" dirty="0"/>
          </a:p>
          <a:p>
            <a:r>
              <a:rPr lang="en-SG" dirty="0"/>
              <a:t>Begins with the </a:t>
            </a:r>
            <a:r>
              <a:rPr lang="en-SG" b="1" dirty="0"/>
              <a:t>Do </a:t>
            </a:r>
            <a:r>
              <a:rPr lang="en-SG" dirty="0"/>
              <a:t>keyword and ends with </a:t>
            </a:r>
            <a:r>
              <a:rPr lang="en-SG" b="1" dirty="0"/>
              <a:t>Loop While </a:t>
            </a:r>
            <a:r>
              <a:rPr lang="en-SG" dirty="0"/>
              <a:t>or </a:t>
            </a:r>
            <a:r>
              <a:rPr lang="en-SG" b="1" dirty="0"/>
              <a:t>Loop Until</a:t>
            </a:r>
            <a:endParaRPr lang="en-SG" dirty="0"/>
          </a:p>
          <a:p>
            <a:r>
              <a:rPr lang="en-SG" dirty="0"/>
              <a:t>Similar to do while loops in other programming languages</a:t>
            </a:r>
          </a:p>
          <a:p>
            <a:pPr marL="0" indent="0">
              <a:buNone/>
            </a:pPr>
            <a:r>
              <a:rPr lang="en-SG" b="1" dirty="0"/>
              <a:t> 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BFDC02-4D04-3F47-A5A6-F12E27A26CA0}"/>
              </a:ext>
            </a:extLst>
          </p:cNvPr>
          <p:cNvSpPr/>
          <p:nvPr/>
        </p:nvSpPr>
        <p:spPr>
          <a:xfrm>
            <a:off x="7170822" y="3868804"/>
            <a:ext cx="4669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>
                <a:solidFill>
                  <a:schemeClr val="accent6"/>
                </a:solidFill>
              </a:rPr>
              <a:t>Do </a:t>
            </a:r>
            <a:endParaRPr lang="en-SG" dirty="0">
              <a:solidFill>
                <a:schemeClr val="accent6"/>
              </a:solidFill>
            </a:endParaRPr>
          </a:p>
          <a:p>
            <a:r>
              <a:rPr lang="en-SG" i="1" dirty="0">
                <a:solidFill>
                  <a:schemeClr val="accent6"/>
                </a:solidFill>
              </a:rPr>
              <a:t>Insert user code here</a:t>
            </a:r>
            <a:br>
              <a:rPr lang="en-SG" i="1" dirty="0">
                <a:solidFill>
                  <a:schemeClr val="accent6"/>
                </a:solidFill>
              </a:rPr>
            </a:br>
            <a:r>
              <a:rPr lang="en-SG" i="1" dirty="0">
                <a:solidFill>
                  <a:schemeClr val="accent6"/>
                </a:solidFill>
              </a:rPr>
              <a:t>Loop While (until) ( test condition met/not met) </a:t>
            </a:r>
            <a:endParaRPr lang="en-SG" dirty="0"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2619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{DC426488-68D2-174D-98ED-A79A0EB8D569}tf10001058</Template>
  <TotalTime>677</TotalTime>
  <Words>699</Words>
  <Application>Microsoft Office PowerPoint</Application>
  <PresentationFormat>Widescreen</PresentationFormat>
  <Paragraphs>94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ArialMT</vt:lpstr>
      <vt:lpstr>Arial</vt:lpstr>
      <vt:lpstr>Calibri</vt:lpstr>
      <vt:lpstr>Calibri Light</vt:lpstr>
      <vt:lpstr>Verdana</vt:lpstr>
      <vt:lpstr>Celestial</vt:lpstr>
      <vt:lpstr>Looping Constructs &amp; Iteration</vt:lpstr>
      <vt:lpstr>Table OF contents</vt:lpstr>
      <vt:lpstr>Lecture context</vt:lpstr>
      <vt:lpstr>Lecture context</vt:lpstr>
      <vt:lpstr>Typical flow sequences</vt:lpstr>
      <vt:lpstr>While loop</vt:lpstr>
      <vt:lpstr>While loop</vt:lpstr>
      <vt:lpstr>While loop</vt:lpstr>
      <vt:lpstr>do loop</vt:lpstr>
      <vt:lpstr>do loop</vt:lpstr>
      <vt:lpstr>Flowchart - For next LOOp</vt:lpstr>
      <vt:lpstr>For next stepping</vt:lpstr>
      <vt:lpstr>FOR NEXT loop</vt:lpstr>
      <vt:lpstr>Problems with looping</vt:lpstr>
      <vt:lpstr>Nested loops</vt:lpstr>
      <vt:lpstr>EXERCISE (15 – 20 minutes)</vt:lpstr>
      <vt:lpstr>Heads up for your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Office User</dc:creator>
  <cp:lastModifiedBy>Yang Jing</cp:lastModifiedBy>
  <cp:revision>101</cp:revision>
  <dcterms:created xsi:type="dcterms:W3CDTF">2021-02-22T11:23:33Z</dcterms:created>
  <dcterms:modified xsi:type="dcterms:W3CDTF">2022-01-13T06:13:04Z</dcterms:modified>
</cp:coreProperties>
</file>