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71" r:id="rId32"/>
    <p:sldId id="27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29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6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026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5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1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6D1254-C9E6-49B7-85CD-5D9992EDF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ABBBC-9C0B-4F4B-8060-6A3340CA4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Visual Basic.NET </a:t>
            </a:r>
            <a:br>
              <a:rPr lang="en-US" dirty="0"/>
            </a:br>
            <a:r>
              <a:rPr lang="en-US" dirty="0"/>
              <a:t>Introduction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8822-6CB8-40F9-801A-1CD25BC89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070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51ECD-EB86-41DB-AD82-F85CAEDA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43989"/>
            <a:ext cx="8911687" cy="1280890"/>
          </a:xfrm>
        </p:spPr>
        <p:txBody>
          <a:bodyPr/>
          <a:lstStyle/>
          <a:p>
            <a:r>
              <a:rPr lang="en-US" altLang="zh-CN" dirty="0"/>
              <a:t>Property Procedures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44375-BA7B-4EAF-BCB2-F48296DF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6203" y="1540189"/>
            <a:ext cx="8915400" cy="3777622"/>
          </a:xfrm>
        </p:spPr>
        <p:txBody>
          <a:bodyPr/>
          <a:lstStyle/>
          <a:p>
            <a:r>
              <a:rPr lang="en-US" altLang="zh-CN" dirty="0"/>
              <a:t>accept any value</a:t>
            </a:r>
          </a:p>
          <a:p>
            <a:pPr lvl="1"/>
            <a:r>
              <a:rPr lang="en-US" altLang="zh-CN" dirty="0"/>
              <a:t>as long as the type is correct and the value of the numeric property is within the acceptable range</a:t>
            </a:r>
          </a:p>
          <a:p>
            <a:r>
              <a:rPr lang="en-US" altLang="zh-CN" dirty="0"/>
              <a:t>Generic properties were meaningful entities</a:t>
            </a:r>
          </a:p>
          <a:p>
            <a:pPr lvl="1"/>
            <a:r>
              <a:rPr lang="en-US" altLang="zh-CN" dirty="0"/>
              <a:t>Using Property Procedures</a:t>
            </a:r>
          </a:p>
          <a:p>
            <a:pPr marL="457200" lvl="1" indent="0">
              <a:buNone/>
            </a:pPr>
            <a:endParaRPr lang="en-US" altLang="zh-CN" b="1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2533E7-D000-4C23-99F6-209B44827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50" y="3247378"/>
            <a:ext cx="7347328" cy="36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2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3524E-8D45-468D-B7D9-CC607E19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08262"/>
            <a:ext cx="8911687" cy="1280890"/>
          </a:xfrm>
        </p:spPr>
        <p:txBody>
          <a:bodyPr/>
          <a:lstStyle/>
          <a:p>
            <a:r>
              <a:rPr lang="en-US" altLang="zh-CN" dirty="0"/>
              <a:t>Raising Exceptions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BA867-C42F-4C9E-A47E-6E8C660F3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900" y="1663148"/>
            <a:ext cx="8915400" cy="3777622"/>
          </a:xfrm>
        </p:spPr>
        <p:txBody>
          <a:bodyPr/>
          <a:lstStyle/>
          <a:p>
            <a:r>
              <a:rPr lang="en-US" altLang="zh-CN" dirty="0"/>
              <a:t>To receive an exception and handle it from within your code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805B9A-E974-4DD1-9F3E-32A774C30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25" y="2084703"/>
            <a:ext cx="8600421" cy="23150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E1C399-2313-480C-916F-407E4CB9E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82" y="4447024"/>
            <a:ext cx="8477686" cy="218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1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ACB89-3965-4A14-9451-7D69FBA2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Catching Exception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7EE2C6-437B-4CF0-A74E-89530733E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59" y="2266182"/>
            <a:ext cx="8464985" cy="3022755"/>
          </a:xfrm>
        </p:spPr>
      </p:pic>
    </p:spTree>
    <p:extLst>
      <p:ext uri="{BB962C8B-B14F-4D97-AF65-F5344CB8AC3E}">
        <p14:creationId xmlns:p14="http://schemas.microsoft.com/office/powerpoint/2010/main" val="168587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AF8F4-4911-4F88-89E5-CF2FA83E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Customizing Default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77CF5-B3BD-4D17-87F6-77F8C920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Default members when building a class</a:t>
            </a:r>
          </a:p>
          <a:p>
            <a:pPr lvl="1"/>
            <a:r>
              <a:rPr lang="en-US" altLang="zh-CN" dirty="0" err="1"/>
              <a:t>ToString</a:t>
            </a:r>
            <a:r>
              <a:rPr lang="en-US" altLang="zh-CN" dirty="0"/>
              <a:t> method</a:t>
            </a:r>
          </a:p>
          <a:p>
            <a:r>
              <a:rPr lang="en-US" altLang="zh-CN" dirty="0"/>
              <a:t>Provide your custom implementation for these members</a:t>
            </a:r>
          </a:p>
          <a:p>
            <a:pPr lvl="1"/>
            <a:r>
              <a:rPr lang="en-US" altLang="zh-CN" dirty="0"/>
              <a:t>Example: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3EF1A2-51BE-4217-AAB2-DA96AA2D3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584" y="4052228"/>
            <a:ext cx="5816899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1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2553-57FA-43B9-8E78-C928FE59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Customizing Default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F438B-8994-49DF-AE4C-881FBE3F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Implementing of a custom equal method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ED69FB-7378-4552-9A68-62EE6A84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14" y="3088935"/>
            <a:ext cx="7766449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6EC1B-769F-455C-BB55-2091D450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“Real”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B1A00-3CCC-47F1-9112-34D23DCC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19740"/>
            <a:ext cx="8915400" cy="4525617"/>
          </a:xfrm>
        </p:spPr>
        <p:txBody>
          <a:bodyPr>
            <a:normAutofit/>
          </a:bodyPr>
          <a:lstStyle/>
          <a:p>
            <a:r>
              <a:rPr lang="en-US" altLang="zh-CN" dirty="0"/>
              <a:t>A more practical class </a:t>
            </a:r>
          </a:p>
          <a:p>
            <a:r>
              <a:rPr lang="en-US" altLang="zh-CN" dirty="0" err="1"/>
              <a:t>ExtractPathName</a:t>
            </a:r>
            <a:r>
              <a:rPr lang="en-US" altLang="zh-CN" dirty="0"/>
              <a:t> and </a:t>
            </a:r>
            <a:r>
              <a:rPr lang="en-US" altLang="zh-CN" dirty="0" err="1"/>
              <a:t>ExtractFileName</a:t>
            </a:r>
            <a:r>
              <a:rPr lang="en-US" altLang="zh-CN" dirty="0"/>
              <a:t> methods</a:t>
            </a:r>
          </a:p>
          <a:p>
            <a:pPr lvl="1"/>
            <a:r>
              <a:rPr lang="en-US" altLang="zh-CN" dirty="0"/>
              <a:t>extract the file and path name from a full filename</a:t>
            </a:r>
          </a:p>
          <a:p>
            <a:endParaRPr lang="en-US" altLang="zh-CN" dirty="0"/>
          </a:p>
          <a:p>
            <a:r>
              <a:rPr lang="en-US" altLang="zh-CN" dirty="0"/>
              <a:t>Num2String Method</a:t>
            </a:r>
          </a:p>
          <a:p>
            <a:pPr lvl="1"/>
            <a:r>
              <a:rPr lang="en-US" altLang="zh-CN" dirty="0"/>
              <a:t>converts a numeric value (an amount) to the equivalent string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74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4BAE0-31E3-42D4-B1DB-7219291F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Parsing a Filename String 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845728A-2E41-444F-B15F-25DF1EDA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815" y="1769165"/>
            <a:ext cx="8915400" cy="3777622"/>
          </a:xfrm>
        </p:spPr>
        <p:txBody>
          <a:bodyPr/>
          <a:lstStyle/>
          <a:p>
            <a:r>
              <a:rPr lang="en-US" altLang="zh-CN" dirty="0" err="1"/>
              <a:t>Implemeting</a:t>
            </a:r>
            <a:r>
              <a:rPr lang="en-US" altLang="zh-CN" dirty="0"/>
              <a:t> </a:t>
            </a:r>
            <a:r>
              <a:rPr lang="en-US" altLang="zh-CN" dirty="0" err="1"/>
              <a:t>ExtractFileName</a:t>
            </a:r>
            <a:r>
              <a:rPr lang="en-US" altLang="zh-CN" dirty="0"/>
              <a:t> and </a:t>
            </a:r>
            <a:r>
              <a:rPr lang="en-US" altLang="zh-CN" dirty="0" err="1"/>
              <a:t>ExtractPathName</a:t>
            </a:r>
            <a:r>
              <a:rPr lang="en-US" altLang="zh-CN" dirty="0"/>
              <a:t> Methods</a:t>
            </a:r>
          </a:p>
          <a:p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BF41B25B-ABB6-42EB-BC34-22C0B51C0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457" y="2498033"/>
            <a:ext cx="7024080" cy="43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06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383AE-6696-4CE0-AC06-CDA0D345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Reusing the </a:t>
            </a:r>
            <a:r>
              <a:rPr lang="en-US" altLang="zh-CN" dirty="0" err="1"/>
              <a:t>StringTools</a:t>
            </a:r>
            <a:r>
              <a:rPr lang="en-US" altLang="zh-CN" dirty="0"/>
              <a:t>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49FE3-DC35-4F4C-8A58-D5ACC2EA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the class’s executable file</a:t>
            </a:r>
          </a:p>
          <a:p>
            <a:r>
              <a:rPr lang="en-US" altLang="zh-CN" dirty="0"/>
              <a:t>Exclude the test form from the project</a:t>
            </a:r>
          </a:p>
          <a:p>
            <a:r>
              <a:rPr lang="en-US" altLang="zh-CN" dirty="0"/>
              <a:t>Right-click the name of the test form</a:t>
            </a:r>
          </a:p>
          <a:p>
            <a:r>
              <a:rPr lang="en-US" altLang="zh-CN" dirty="0"/>
              <a:t>Select Exclude From Project</a:t>
            </a:r>
          </a:p>
          <a:p>
            <a:r>
              <a:rPr lang="en-US" altLang="zh-CN" dirty="0"/>
              <a:t>Now, only contains the </a:t>
            </a:r>
            <a:r>
              <a:rPr lang="en-US" altLang="zh-CN" dirty="0" err="1"/>
              <a:t>StringTools</a:t>
            </a:r>
            <a:r>
              <a:rPr lang="en-US" altLang="zh-CN" dirty="0"/>
              <a:t> class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74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501B7-4448-43A9-AAA3-ADA62CF2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BDDCB-D08C-4455-80E8-2319BDB4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ability to create a new class based on an existing one</a:t>
            </a:r>
          </a:p>
          <a:p>
            <a:r>
              <a:rPr lang="en-US" altLang="zh-CN" dirty="0"/>
              <a:t>Parent class, or base class  – the existing class </a:t>
            </a:r>
          </a:p>
          <a:p>
            <a:r>
              <a:rPr lang="en-US" altLang="zh-CN" dirty="0"/>
              <a:t>Subclass, or, derived class  -- the new class (that inherit the base class)</a:t>
            </a:r>
          </a:p>
          <a:p>
            <a:r>
              <a:rPr lang="en-US" altLang="zh-CN" dirty="0"/>
              <a:t>Overriding </a:t>
            </a:r>
          </a:p>
          <a:p>
            <a:pPr lvl="1"/>
            <a:r>
              <a:rPr lang="en-US" altLang="zh-CN" dirty="0"/>
              <a:t>The replacement of existing members with other ones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937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0C914-420A-440B-BADD-4E348AFF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 Existing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13D50-DF6C-4E9C-A7BC-BC628918F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Call the new class </a:t>
            </a:r>
            <a:r>
              <a:rPr lang="en-US" altLang="zh-CN" i="1" dirty="0" err="1"/>
              <a:t>myArrayList</a:t>
            </a:r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r>
              <a:rPr lang="en-US" altLang="zh-CN" dirty="0"/>
              <a:t>If you don’t add a single line of code, the functionality remains same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0CDD26-493F-43B0-AA9A-2DF2D4B71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412" y="2747726"/>
            <a:ext cx="3073558" cy="11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4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CAAA-2D43-4719-8787-F1B1659D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CCAC-4DED-4E22-A3FB-54887DDA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Introduction</a:t>
            </a:r>
          </a:p>
          <a:p>
            <a:pPr lvl="0"/>
            <a:r>
              <a:rPr lang="en-GB" altLang="zh-CN" sz="2200" dirty="0"/>
              <a:t>Building a class </a:t>
            </a:r>
            <a:endParaRPr lang="zh-CN" altLang="zh-CN" sz="2200" dirty="0"/>
          </a:p>
          <a:p>
            <a:pPr lvl="0"/>
            <a:r>
              <a:rPr lang="en-GB" altLang="zh-CN" sz="2200" dirty="0"/>
              <a:t>A “Real” Class</a:t>
            </a:r>
            <a:endParaRPr lang="zh-CN" altLang="zh-CN" sz="2200" dirty="0"/>
          </a:p>
          <a:p>
            <a:pPr lvl="0"/>
            <a:r>
              <a:rPr lang="en-GB" altLang="zh-CN" sz="2200" dirty="0"/>
              <a:t>Inheritance </a:t>
            </a:r>
            <a:endParaRPr lang="zh-CN" altLang="zh-CN" sz="2200" dirty="0"/>
          </a:p>
          <a:p>
            <a:pPr lvl="0"/>
            <a:r>
              <a:rPr lang="en-GB" altLang="zh-CN" sz="2200" dirty="0"/>
              <a:t>Polymorphism </a:t>
            </a:r>
            <a:endParaRPr lang="zh-CN" altLang="zh-CN" sz="2200" dirty="0"/>
          </a:p>
          <a:p>
            <a:pPr lvl="0"/>
            <a:r>
              <a:rPr lang="en-GB" altLang="zh-CN" sz="2200" dirty="0"/>
              <a:t>Object Constructors and Destructors </a:t>
            </a:r>
            <a:endParaRPr lang="zh-CN" altLang="zh-CN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9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3F78B-50FD-423E-B136-8FDB1091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Inheriting Existing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4D17F-BC98-4897-AB3B-961C7232F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607" y="1862094"/>
            <a:ext cx="8915400" cy="3777622"/>
          </a:xfrm>
        </p:spPr>
        <p:txBody>
          <a:bodyPr/>
          <a:lstStyle/>
          <a:p>
            <a:r>
              <a:rPr lang="en-US" altLang="zh-CN" dirty="0"/>
              <a:t>Add a </a:t>
            </a:r>
            <a:r>
              <a:rPr lang="en-US" altLang="zh-CN" dirty="0" err="1"/>
              <a:t>EliminateDuplicates</a:t>
            </a:r>
            <a:r>
              <a:rPr lang="en-US" altLang="zh-CN" dirty="0"/>
              <a:t>() subroutine to </a:t>
            </a:r>
            <a:r>
              <a:rPr lang="en-US" altLang="zh-CN" dirty="0" err="1"/>
              <a:t>arraylist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80673D-945A-4C44-9B19-51EDCB015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60" y="2492327"/>
            <a:ext cx="7976010" cy="18733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A45A99-F7EF-4816-AB69-D64284003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60" y="4338232"/>
            <a:ext cx="7683895" cy="23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95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B38EF-55EC-408B-B7C9-EE82E558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Polymorphism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1553F-5EED-4D23-A1E0-D14E8F211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64" y="1736035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The ability of a base type to adjust itself to accommodate many different derived types</a:t>
            </a:r>
          </a:p>
          <a:p>
            <a:r>
              <a:rPr lang="en-US" altLang="zh-CN" dirty="0" err="1"/>
              <a:t>Eg.</a:t>
            </a:r>
            <a:r>
              <a:rPr lang="en-US" altLang="zh-CN" dirty="0"/>
              <a:t> English word : “run”</a:t>
            </a:r>
          </a:p>
          <a:p>
            <a:endParaRPr lang="en-US" altLang="zh-CN" dirty="0"/>
          </a:p>
          <a:p>
            <a:r>
              <a:rPr lang="en-US" altLang="zh-CN" dirty="0"/>
              <a:t>Shape class (parent)</a:t>
            </a:r>
          </a:p>
          <a:p>
            <a:pPr lvl="1"/>
            <a:r>
              <a:rPr lang="en-US" altLang="zh-CN" dirty="0"/>
              <a:t>Triangular, Circular….. </a:t>
            </a:r>
          </a:p>
          <a:p>
            <a:r>
              <a:rPr lang="en-US" altLang="zh-CN" dirty="0"/>
              <a:t>Area Method is applied in these classes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i="1" dirty="0"/>
              <a:t>shape2 </a:t>
            </a:r>
            <a:r>
              <a:rPr lang="en-US" altLang="zh-CN" dirty="0"/>
              <a:t>represents a circle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BAEEC2-3C58-43DA-B039-C4EB776F6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439" y="4516476"/>
            <a:ext cx="5010407" cy="6286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1C3C9E-6A9B-4A49-AC6E-A92F8677A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439" y="5656010"/>
            <a:ext cx="4597636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9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0308A-77AB-4BF3-8ADD-4F276297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Polymorphism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30BF3-FF61-4929-B129-E2BA7C41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Shape class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B1008F-1074-45FE-AF64-029CA5EB1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872" y="3185852"/>
            <a:ext cx="6083613" cy="20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22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0308A-77AB-4BF3-8ADD-4F276297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Polymorphism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30BF3-FF61-4929-B129-E2BA7C41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Square class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84E5AD-820F-4C1E-B3B0-313A70521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51" y="1871216"/>
            <a:ext cx="5461281" cy="43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13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06FFA-DDE2-4017-8B16-0B5463A7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Polymorphism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977C8-38FE-49A4-B59E-939895EE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Triangular Class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AE5781-B72B-48EA-9669-5961157C5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16" y="1759071"/>
            <a:ext cx="6113206" cy="437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44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06FFA-DDE2-4017-8B16-0B5463A7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Polymorphism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977C8-38FE-49A4-B59E-939895EE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Triangular Class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52560E-DEB7-440C-B0FF-6B3541D82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10" y="1813496"/>
            <a:ext cx="7329409" cy="45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11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06FFA-DDE2-4017-8B16-0B5463A7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Polymorphism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977C8-38FE-49A4-B59E-939895EE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Circle Class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58043A-4748-4A76-B5BA-D97352159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59" y="1778301"/>
            <a:ext cx="6642441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15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BDCD6-0C61-4A98-BE53-CCB19EDC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Constructors and Destructors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00A54-2A7D-43ED-83F6-F73506CB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Recall:</a:t>
            </a:r>
          </a:p>
          <a:p>
            <a:pPr lvl="1"/>
            <a:r>
              <a:rPr lang="en-US" altLang="zh-CN" dirty="0"/>
              <a:t>objects are created and then disposed of when no longer needed</a:t>
            </a:r>
          </a:p>
          <a:p>
            <a:r>
              <a:rPr lang="en-US" altLang="zh-CN" dirty="0"/>
              <a:t>To construct an object</a:t>
            </a:r>
          </a:p>
          <a:p>
            <a:pPr lvl="1"/>
            <a:r>
              <a:rPr lang="en-US" altLang="zh-CN" dirty="0"/>
              <a:t>Declare it and then set it to a new instance of the class it represents </a:t>
            </a:r>
          </a:p>
          <a:p>
            <a:r>
              <a:rPr lang="en-US" altLang="zh-CN" dirty="0"/>
              <a:t>Example: to construct a triangle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Specify the properties of an object in the same line that creates the object</a:t>
            </a:r>
          </a:p>
          <a:p>
            <a:pPr lvl="1"/>
            <a:r>
              <a:rPr lang="en-US" altLang="zh-CN" dirty="0"/>
              <a:t>This is called </a:t>
            </a:r>
            <a:r>
              <a:rPr lang="en-US" altLang="zh-CN" i="1" dirty="0"/>
              <a:t>constructor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5134A6-AC5D-4206-A3C3-F0BCC58A7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77" y="4432699"/>
            <a:ext cx="4515082" cy="6032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959EE6-B072-48B5-95BA-92CA1A4C4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19" y="5881405"/>
            <a:ext cx="6394779" cy="4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61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17E6B-49D4-45CC-A7D2-0DB50C3D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Constructor and Destructor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3EA5E-AAC1-4D00-B85A-DCEEB066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Constructor</a:t>
            </a:r>
          </a:p>
          <a:p>
            <a:pPr lvl="1"/>
            <a:r>
              <a:rPr lang="en-US" altLang="zh-CN" dirty="0"/>
              <a:t>initialize the object by setting some or all of its properties</a:t>
            </a:r>
          </a:p>
          <a:p>
            <a:r>
              <a:rPr lang="en-US" altLang="zh-CN" i="1" dirty="0"/>
              <a:t>parameterized </a:t>
            </a:r>
            <a:r>
              <a:rPr lang="en-US" altLang="zh-CN" dirty="0"/>
              <a:t>constructor</a:t>
            </a:r>
          </a:p>
          <a:p>
            <a:pPr lvl="1"/>
            <a:r>
              <a:rPr lang="en-US" altLang="zh-CN" dirty="0"/>
              <a:t>allow you to pass arguments to an object as you declare it</a:t>
            </a:r>
          </a:p>
          <a:p>
            <a:r>
              <a:rPr lang="en-US" altLang="zh-CN" dirty="0"/>
              <a:t>Constructors are implemented with the New subroutine</a:t>
            </a:r>
          </a:p>
          <a:p>
            <a:pPr lvl="1"/>
            <a:r>
              <a:rPr lang="en-US" altLang="zh-CN" dirty="0"/>
              <a:t>called every time a new instance of the class is initialized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914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5543F-4B40-4356-8495-B2F9E2BA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Constructor and Destructor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53A41-757D-4235-9BC1-98528C2A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Initialize Triangle Class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5F5E4F-70D2-4E88-AE02-07D359C2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72" y="2885897"/>
            <a:ext cx="8007762" cy="15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6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560" y="1782417"/>
            <a:ext cx="8915400" cy="4253947"/>
          </a:xfrm>
        </p:spPr>
        <p:txBody>
          <a:bodyPr/>
          <a:lstStyle/>
          <a:p>
            <a:r>
              <a:rPr lang="en-US" altLang="zh-CN" dirty="0"/>
              <a:t>Classes are at the very heart of Visual Studio</a:t>
            </a:r>
          </a:p>
          <a:p>
            <a:r>
              <a:rPr lang="en-US" altLang="zh-CN" dirty="0"/>
              <a:t>Classes are used routinely in team development</a:t>
            </a:r>
          </a:p>
          <a:p>
            <a:r>
              <a:rPr lang="en-US" altLang="zh-CN" dirty="0"/>
              <a:t>The major driving force behind object-oriented programming 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i="1" dirty="0"/>
              <a:t>code reuse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8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5543F-4B40-4356-8495-B2F9E2BA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Constructor and Destructor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53A41-757D-4235-9BC1-98528C2A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parameterized constructor of the Circle class: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When we enter “Dim shape1 As New Triangle(“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218611-4FB5-4B30-B62E-FEE423B7D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96" y="2694994"/>
            <a:ext cx="4591286" cy="11367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657EF2-F74B-4BE8-9474-30DBCE96D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518" y="4623578"/>
            <a:ext cx="7086964" cy="19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26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4AA5E-0CB2-43F5-9A17-93CE164C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BF8F4-EAE7-44AF-BBBA-50F65E62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 If Full filename </a:t>
            </a:r>
            <a:r>
              <a:rPr lang="en-US" altLang="zh-CN" dirty="0" err="1"/>
              <a:t>is</a:t>
            </a:r>
            <a:r>
              <a:rPr lang="en-US" altLang="zh-CN" dirty="0" err="1">
                <a:solidFill>
                  <a:schemeClr val="tx1"/>
                </a:solidFill>
              </a:rPr>
              <a:t>“c</a:t>
            </a:r>
            <a:r>
              <a:rPr lang="en-US" altLang="zh-CN" dirty="0">
                <a:solidFill>
                  <a:schemeClr val="tx1"/>
                </a:solidFill>
              </a:rPr>
              <a:t>:\Documents\Recipes\Chinese\Won Ton.txt”, what will be returned by </a:t>
            </a:r>
            <a:r>
              <a:rPr lang="en-US" altLang="zh-CN" dirty="0" err="1">
                <a:solidFill>
                  <a:schemeClr val="tx1"/>
                </a:solidFill>
              </a:rPr>
              <a:t>ExtractFileName</a:t>
            </a:r>
            <a:r>
              <a:rPr lang="en-US" altLang="zh-CN" dirty="0">
                <a:solidFill>
                  <a:schemeClr val="tx1"/>
                </a:solidFill>
              </a:rPr>
              <a:t> method and </a:t>
            </a:r>
            <a:r>
              <a:rPr lang="en-US" altLang="zh-CN" dirty="0" err="1">
                <a:solidFill>
                  <a:schemeClr val="tx1"/>
                </a:solidFill>
              </a:rPr>
              <a:t>ExtractPathName</a:t>
            </a:r>
            <a:r>
              <a:rPr lang="en-US" altLang="zh-CN" dirty="0">
                <a:solidFill>
                  <a:schemeClr val="tx1"/>
                </a:solidFill>
              </a:rPr>
              <a:t> method?</a:t>
            </a:r>
          </a:p>
          <a:p>
            <a:endParaRPr lang="en-US" altLang="zh-CN" dirty="0"/>
          </a:p>
          <a:p>
            <a:r>
              <a:rPr lang="en-US" altLang="zh-CN" dirty="0"/>
              <a:t>(2) What will be returned by Num2String Method?   </a:t>
            </a:r>
          </a:p>
          <a:p>
            <a:pPr marL="0" indent="0">
              <a:buNone/>
            </a:pPr>
            <a:r>
              <a:rPr lang="en-US" altLang="zh-CN" dirty="0"/>
              <a:t> 					$12,544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703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4AA5E-0CB2-43F5-9A17-93CE164C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BF8F4-EAE7-44AF-BBBA-50F65E62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en-US" altLang="zh-CN" dirty="0">
                <a:solidFill>
                  <a:schemeClr val="tx1"/>
                </a:solidFill>
              </a:rPr>
              <a:t>“Won Ton.txt”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“c:\Documents\Recipes\Chinese\”</a:t>
            </a: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en-US" altLang="zh-CN" dirty="0"/>
              <a:t>“Twelve Thousand, Five Hundred And Forty Four.”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70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7F04F-A42F-427A-AB45-CDAF37D0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1AE99-4FBD-4A5C-9C36-13FB4E64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program that doesn’t run on its own</a:t>
            </a:r>
          </a:p>
          <a:p>
            <a:r>
              <a:rPr lang="en-US" altLang="zh-CN" dirty="0"/>
              <a:t>Must be used by another application</a:t>
            </a:r>
          </a:p>
          <a:p>
            <a:r>
              <a:rPr lang="en-US" altLang="zh-CN" dirty="0"/>
              <a:t>similar to Windows controls</a:t>
            </a:r>
          </a:p>
          <a:p>
            <a:pPr lvl="1"/>
            <a:r>
              <a:rPr lang="en-US" altLang="zh-CN" dirty="0"/>
              <a:t>only they don’t have a visible interface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57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9337C-53F4-4AF2-9825-BB7174B9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the Minimal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18D16-519C-4F17-ADA7-297B65F7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May reside in the same file as a Form</a:t>
            </a:r>
          </a:p>
          <a:p>
            <a:r>
              <a:rPr lang="en-US" altLang="zh-CN" dirty="0"/>
              <a:t>Customary to implement custom classes in a separate module</a:t>
            </a:r>
          </a:p>
          <a:p>
            <a:pPr lvl="1"/>
            <a:r>
              <a:rPr lang="en-US" altLang="zh-CN" dirty="0"/>
              <a:t>a Class module</a:t>
            </a:r>
          </a:p>
          <a:p>
            <a:r>
              <a:rPr lang="en-US" altLang="zh-CN" dirty="0"/>
              <a:t>a class doesn’t run on its own</a:t>
            </a:r>
          </a:p>
          <a:p>
            <a:pPr lvl="1"/>
            <a:r>
              <a:rPr lang="en-US" altLang="zh-CN" dirty="0"/>
              <a:t> can’t test it without a form</a:t>
            </a:r>
          </a:p>
          <a:p>
            <a:endParaRPr lang="en-US" altLang="zh-CN" dirty="0"/>
          </a:p>
          <a:p>
            <a:r>
              <a:rPr lang="en-US" altLang="zh-CN" dirty="0"/>
              <a:t>Create a Windows application</a:t>
            </a:r>
          </a:p>
          <a:p>
            <a:r>
              <a:rPr lang="en-US" altLang="zh-CN" dirty="0"/>
              <a:t>Add the class to it</a:t>
            </a:r>
          </a:p>
          <a:p>
            <a:r>
              <a:rPr lang="en-US" altLang="zh-CN" dirty="0"/>
              <a:t>Test it by adding the appropriate code to the form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72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C78D1-B36C-404A-A157-B7E99D7F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a Minimal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5890A-F0ED-443F-86DA-8833FFB7C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Start a new class - -simple class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E00055-ED9E-4C54-A333-6B7BFF63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70" y="2603127"/>
            <a:ext cx="7220321" cy="37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9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778D3-01ED-4CFE-A817-8C22E376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Code to the Minimal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4E396-9C6A-40C1-A587-CA2B77DC6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951" y="1699916"/>
            <a:ext cx="8915400" cy="4873162"/>
          </a:xfrm>
        </p:spPr>
        <p:txBody>
          <a:bodyPr>
            <a:normAutofit/>
          </a:bodyPr>
          <a:lstStyle/>
          <a:p>
            <a:r>
              <a:rPr lang="en-US" altLang="zh-CN" i="1" dirty="0"/>
              <a:t>property1 </a:t>
            </a:r>
            <a:r>
              <a:rPr lang="en-US" altLang="zh-CN" dirty="0"/>
              <a:t>(a String) </a:t>
            </a:r>
          </a:p>
          <a:p>
            <a:r>
              <a:rPr lang="en-US" altLang="zh-CN" i="1" dirty="0"/>
              <a:t>property2 </a:t>
            </a:r>
            <a:r>
              <a:rPr lang="en-US" altLang="zh-CN" dirty="0"/>
              <a:t>(a Double)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ReverseString</a:t>
            </a:r>
            <a:r>
              <a:rPr lang="en-US" altLang="zh-CN" dirty="0"/>
              <a:t> method</a:t>
            </a:r>
          </a:p>
          <a:p>
            <a:pPr lvl="1"/>
            <a:r>
              <a:rPr lang="en-US" altLang="zh-CN" dirty="0"/>
              <a:t>reverses the order of the characters in </a:t>
            </a:r>
            <a:r>
              <a:rPr lang="en-US" altLang="zh-CN" i="1" dirty="0"/>
              <a:t>property1</a:t>
            </a:r>
          </a:p>
          <a:p>
            <a:pPr lvl="1"/>
            <a:r>
              <a:rPr lang="en-US" altLang="zh-CN" dirty="0"/>
              <a:t>Return New String</a:t>
            </a:r>
          </a:p>
          <a:p>
            <a:r>
              <a:rPr lang="en-US" altLang="zh-CN" dirty="0" err="1"/>
              <a:t>NegateNumber</a:t>
            </a:r>
            <a:r>
              <a:rPr lang="en-US" altLang="zh-CN" dirty="0"/>
              <a:t> method</a:t>
            </a:r>
          </a:p>
          <a:p>
            <a:pPr lvl="1"/>
            <a:r>
              <a:rPr lang="en-US" altLang="zh-CN" dirty="0"/>
              <a:t>returns the negative of </a:t>
            </a:r>
            <a:r>
              <a:rPr lang="en-US" altLang="zh-CN" i="1" dirty="0"/>
              <a:t>property2</a:t>
            </a:r>
          </a:p>
          <a:p>
            <a:pPr lvl="1"/>
            <a:r>
              <a:rPr lang="en-US" altLang="zh-CN" dirty="0"/>
              <a:t>Don’t accept arguments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D96431-B67A-46F8-8E68-C8F1DF541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40" y="2639794"/>
            <a:ext cx="5004057" cy="4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24BB-F144-47AC-A11E-DDC8D0D6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Code to the Minimal Class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4CEF79-6F8F-4B1D-9B82-6668227BE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294" y="2195508"/>
            <a:ext cx="6940907" cy="2819545"/>
          </a:xfrm>
        </p:spPr>
      </p:pic>
    </p:spTree>
    <p:extLst>
      <p:ext uri="{BB962C8B-B14F-4D97-AF65-F5344CB8AC3E}">
        <p14:creationId xmlns:p14="http://schemas.microsoft.com/office/powerpoint/2010/main" val="142968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13577-3894-4BBB-A7CE-AAF26639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Code to the Minimal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662CF-BB59-4318-AE41-8E4ED747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2C5E60-D695-4681-A91F-D7C4EFA38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60" y="3006359"/>
            <a:ext cx="5327924" cy="2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400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508</TotalTime>
  <Words>707</Words>
  <Application>Microsoft Office PowerPoint</Application>
  <PresentationFormat>宽屏</PresentationFormat>
  <Paragraphs>184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Wisp</vt:lpstr>
      <vt:lpstr>Visual Basic.NET  Introduction </vt:lpstr>
      <vt:lpstr>ROAD MAP</vt:lpstr>
      <vt:lpstr>INTRODUCTION</vt:lpstr>
      <vt:lpstr>Class</vt:lpstr>
      <vt:lpstr>Building the Minimal Class</vt:lpstr>
      <vt:lpstr>Building a Minimal Class</vt:lpstr>
      <vt:lpstr>Adding Code to the Minimal Class</vt:lpstr>
      <vt:lpstr>Adding Code to the Minimal Class</vt:lpstr>
      <vt:lpstr>Adding Code to the Minimal Class</vt:lpstr>
      <vt:lpstr>Property Procedures</vt:lpstr>
      <vt:lpstr>Raising Exceptions</vt:lpstr>
      <vt:lpstr>Catching Exception</vt:lpstr>
      <vt:lpstr>Customizing Default Members</vt:lpstr>
      <vt:lpstr>Customizing Default Members</vt:lpstr>
      <vt:lpstr>A “Real” Class</vt:lpstr>
      <vt:lpstr>Parsing a Filename String </vt:lpstr>
      <vt:lpstr>Reusing the StringTools Class</vt:lpstr>
      <vt:lpstr>Inheritance </vt:lpstr>
      <vt:lpstr>Inherit Existing Class</vt:lpstr>
      <vt:lpstr>Inheriting Existing Class</vt:lpstr>
      <vt:lpstr>Polymorphism </vt:lpstr>
      <vt:lpstr>Polymorphism </vt:lpstr>
      <vt:lpstr>Polymorphism </vt:lpstr>
      <vt:lpstr>Polymorphism</vt:lpstr>
      <vt:lpstr>Polymorphism</vt:lpstr>
      <vt:lpstr>Polymorphism</vt:lpstr>
      <vt:lpstr>Object Constructors and Destructors</vt:lpstr>
      <vt:lpstr>Object Constructor and Destructor</vt:lpstr>
      <vt:lpstr>Object Constructor and Destructor </vt:lpstr>
      <vt:lpstr>Object Constructor and Destructor </vt:lpstr>
      <vt:lpstr>Exercise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Basic.NET  Introduction </dc:title>
  <dc:creator>Song Le</dc:creator>
  <cp:lastModifiedBy>Jiayi Shen</cp:lastModifiedBy>
  <cp:revision>24</cp:revision>
  <dcterms:created xsi:type="dcterms:W3CDTF">2021-07-21T02:45:52Z</dcterms:created>
  <dcterms:modified xsi:type="dcterms:W3CDTF">2021-07-28T08:16:50Z</dcterms:modified>
</cp:coreProperties>
</file>