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31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2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29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6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26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1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6D1254-C9E6-49B7-85CD-5D9992EDF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ABBBC-9C0B-4F4B-8060-6A3340CA4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Visual Basic.NET </a:t>
            </a:r>
            <a:br>
              <a:rPr lang="en-US" dirty="0"/>
            </a:br>
            <a:r>
              <a:rPr lang="en-US" dirty="0"/>
              <a:t>Introduction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8822-6CB8-40F9-801A-1CD25BC89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70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8EB52-FB98-4172-BD7D-1DB51960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Excel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D1CA1-EABB-4281-B664-3021CDEB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Add a reference to the Microsoft Excel 9.0 Object Library item </a:t>
            </a:r>
          </a:p>
          <a:p>
            <a:r>
              <a:rPr lang="en-US" altLang="zh-CN" dirty="0"/>
              <a:t>Select Add Reference, and double-click the name of the Excel library</a:t>
            </a:r>
          </a:p>
          <a:p>
            <a:r>
              <a:rPr lang="en-US" altLang="zh-CN" dirty="0"/>
              <a:t>Add an instance of Excel’s object model to your application</a:t>
            </a:r>
          </a:p>
          <a:p>
            <a:r>
              <a:rPr lang="en-US" altLang="zh-CN" dirty="0"/>
              <a:t>Declare a variable of the </a:t>
            </a:r>
            <a:r>
              <a:rPr lang="en-US" altLang="zh-CN" dirty="0" err="1"/>
              <a:t>Excel.Application</a:t>
            </a:r>
            <a:r>
              <a:rPr lang="en-US" altLang="zh-CN" dirty="0"/>
              <a:t> type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/>
              <a:t>EXL</a:t>
            </a:r>
          </a:p>
          <a:p>
            <a:pPr lvl="1"/>
            <a:r>
              <a:rPr lang="en-US" altLang="zh-CN" dirty="0"/>
              <a:t>a new instance of Excel</a:t>
            </a:r>
            <a:endParaRPr lang="en-US" altLang="zh-CN" i="1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84B032-BA1F-496C-9D02-D85623F1D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85" y="4653431"/>
            <a:ext cx="4559534" cy="5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2D01-2D25-41B7-8EFB-530CB7B2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Excel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C4B40-6343-42BA-919D-17C5A6C8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access Excel’s functionality</a:t>
            </a:r>
            <a:endParaRPr lang="en-US" altLang="zh-CN" i="1" dirty="0"/>
          </a:p>
          <a:p>
            <a:pPr lvl="1"/>
            <a:r>
              <a:rPr lang="en-US" altLang="zh-CN" dirty="0"/>
              <a:t>use a hierarchy of objects</a:t>
            </a:r>
            <a:endParaRPr lang="en-US" altLang="zh-CN" i="1" dirty="0"/>
          </a:p>
          <a:p>
            <a:r>
              <a:rPr lang="en-US" altLang="zh-CN" dirty="0"/>
              <a:t>Two important methods </a:t>
            </a:r>
          </a:p>
          <a:p>
            <a:pPr lvl="1"/>
            <a:r>
              <a:rPr lang="en-US" altLang="zh-CN" dirty="0"/>
              <a:t>the Calculate method:    recalculates all open worksheets</a:t>
            </a:r>
          </a:p>
          <a:p>
            <a:pPr lvl="1"/>
            <a:r>
              <a:rPr lang="en-US" altLang="zh-CN" dirty="0"/>
              <a:t>the Evaluate method:     evaluates math expressions and returns the result</a:t>
            </a:r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0A0786-0770-439E-B7B2-6B4E45E6F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32" y="4022411"/>
            <a:ext cx="5950256" cy="7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1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E6371-A1A2-419F-BF9A-CE2302B5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2" y="624110"/>
            <a:ext cx="10807147" cy="1280890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The Worksheets Collection and the Worksheet Object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D362E-D745-447C-918F-1FA5D867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workbook in Excel contains one or more worksheets</a:t>
            </a:r>
          </a:p>
          <a:p>
            <a:r>
              <a:rPr lang="en-US" altLang="zh-CN" dirty="0"/>
              <a:t>Worksheets collection</a:t>
            </a:r>
          </a:p>
          <a:p>
            <a:pPr lvl="1"/>
            <a:r>
              <a:rPr lang="en-US" altLang="zh-CN" dirty="0"/>
              <a:t>contains a Worksheet object for each worksheet in the current workbook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9003B0-5AB0-4195-80BE-E7F54A592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185" y="3320208"/>
            <a:ext cx="6921856" cy="4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3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E6371-A1A2-419F-BF9A-CE2302B5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2" y="624110"/>
            <a:ext cx="10807147" cy="1280890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The Worksheets Collection and the Worksheet Object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D362E-D745-447C-918F-1FA5D867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FBD14A-C065-49C0-B764-FBF51F6C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05" y="2337139"/>
            <a:ext cx="8541189" cy="2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7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74965-8F8E-4769-9451-18A09BC6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417" y="624110"/>
            <a:ext cx="10316818" cy="1280890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The Worksheets Collection and the Worksheet Object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5E4C-B2A3-48EA-A439-B91BCA476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create a new worksheet</a:t>
            </a:r>
          </a:p>
          <a:p>
            <a:pPr lvl="1"/>
            <a:r>
              <a:rPr lang="en-US" altLang="zh-CN" dirty="0"/>
              <a:t>declare a variable of the Worksheet type</a:t>
            </a:r>
          </a:p>
          <a:p>
            <a:pPr lvl="1"/>
            <a:r>
              <a:rPr lang="en-US" altLang="zh-CN" dirty="0"/>
              <a:t>add it to the Worksheets collection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Access the worksheets from within your code and populate them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EF5482-445A-413D-A6F3-4706CE46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479" y="3355627"/>
            <a:ext cx="5296172" cy="666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EE972C-F890-41ED-A502-67FDF024A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19" y="5206336"/>
            <a:ext cx="6204269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74965-8F8E-4769-9451-18A09BC6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417" y="624110"/>
            <a:ext cx="10316818" cy="1280890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The Worksheets Collection and the Worksheet Object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5E4C-B2A3-48EA-A439-B91BCA476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worksheets to the current Workbook with the Add method of the Worksheets collection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access an individual worksheet</a:t>
            </a:r>
          </a:p>
          <a:p>
            <a:pPr lvl="1"/>
            <a:r>
              <a:rPr lang="en-US" altLang="zh-CN" dirty="0"/>
              <a:t>Worksheet collection’s Item method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DB1F47-4DE8-408C-AF73-1425091C9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22" y="2762216"/>
            <a:ext cx="6534486" cy="6667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FD7A2D-AAB7-4B3B-AB03-C77A0119C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20" y="4821148"/>
            <a:ext cx="5150115" cy="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4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B585C-176D-4EEE-9024-0210DE56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 Object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A30DB-E320-44AD-8786-01BDBB9F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basic object for accessing the contents of a worksheet</a:t>
            </a:r>
          </a:p>
          <a:p>
            <a:endParaRPr lang="en-US" altLang="zh-CN" dirty="0"/>
          </a:p>
          <a:p>
            <a:r>
              <a:rPr lang="en-US" altLang="zh-CN" dirty="0"/>
              <a:t>Basic Syntax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Range property is an object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7FE3DB-0F59-4B22-AE73-763A76C92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05" y="3429000"/>
            <a:ext cx="4280120" cy="488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B5E699-AFC0-4538-8837-42C89F0A8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77" y="5270619"/>
            <a:ext cx="4400776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6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B585C-176D-4EEE-9024-0210DE56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 Object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A30DB-E320-44AD-8786-01BDBB9F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create a Selection object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To change the appearance of the selection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Combine two different ranges with the Union method and assign them to a new Range object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E2AE80-6BA3-4584-A5D4-3975F55EB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12" y="2627646"/>
            <a:ext cx="2876698" cy="4762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367BAD-E042-4801-BCB6-36ADE6997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37" y="3682668"/>
            <a:ext cx="3892750" cy="6794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0AE24C-441B-4384-B205-D8C24A9C3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03" y="5204103"/>
            <a:ext cx="4819898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6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98A74-082E-402A-8D5E-D835B7B2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Excel as a Math Parser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36D7D-5B00-4AE6-BD5E-F1ABE1C99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evaluate complicated math expressions</a:t>
            </a:r>
          </a:p>
          <a:p>
            <a:r>
              <a:rPr lang="en-US" altLang="zh-CN" dirty="0"/>
              <a:t>Example: </a:t>
            </a:r>
          </a:p>
          <a:p>
            <a:pPr lvl="1"/>
            <a:r>
              <a:rPr lang="en-US" altLang="zh-CN" dirty="0"/>
              <a:t>the Evaluate method: </a:t>
            </a:r>
            <a:r>
              <a:rPr lang="en-US" altLang="zh-CN" dirty="0" err="1"/>
              <a:t>Excel.Application</a:t>
            </a:r>
            <a:r>
              <a:rPr lang="en-US" altLang="zh-CN" dirty="0"/>
              <a:t> object</a:t>
            </a:r>
          </a:p>
          <a:p>
            <a:pPr lvl="1"/>
            <a:r>
              <a:rPr lang="en-US" altLang="zh-CN" dirty="0"/>
              <a:t>initialized the </a:t>
            </a:r>
            <a:r>
              <a:rPr lang="en-US" altLang="zh-CN" i="1" dirty="0" err="1"/>
              <a:t>ExcelApp</a:t>
            </a:r>
            <a:r>
              <a:rPr lang="en-US" altLang="zh-CN" i="1" dirty="0"/>
              <a:t> </a:t>
            </a:r>
            <a:r>
              <a:rPr lang="en-US" altLang="zh-CN" dirty="0"/>
              <a:t>object variable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D6BAFB-8CF6-4FBF-B9C2-D13E0E83E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28" y="3837044"/>
            <a:ext cx="6680543" cy="482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48AD4A-B0CB-4B83-B854-DC07341EE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13" y="5097182"/>
            <a:ext cx="10382784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5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98A74-082E-402A-8D5E-D835B7B2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Excel as a Math Parser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36D7D-5B00-4AE6-BD5E-F1ABE1C99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5AA42A-19CF-4747-8A9D-7243AE971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04" y="1905000"/>
            <a:ext cx="7564444" cy="388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4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CAAA-2D43-4719-8787-F1B1659D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CCAC-4DED-4E22-A3FB-54887DDA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Introduction</a:t>
            </a:r>
          </a:p>
          <a:p>
            <a:pPr lvl="0"/>
            <a:r>
              <a:rPr lang="en-GB" altLang="zh-CN" dirty="0"/>
              <a:t>Programming Word </a:t>
            </a:r>
            <a:endParaRPr lang="zh-CN" altLang="zh-CN" dirty="0"/>
          </a:p>
          <a:p>
            <a:pPr lvl="0"/>
            <a:r>
              <a:rPr lang="en-GB" altLang="zh-CN" dirty="0"/>
              <a:t>Spellchecking Automation of Documents </a:t>
            </a:r>
            <a:endParaRPr lang="zh-CN" altLang="zh-CN" dirty="0"/>
          </a:p>
          <a:p>
            <a:pPr lvl="0"/>
            <a:r>
              <a:rPr lang="en-GB" altLang="zh-CN" dirty="0"/>
              <a:t>Programming Excel </a:t>
            </a:r>
            <a:endParaRPr lang="zh-CN" altLang="zh-CN" dirty="0"/>
          </a:p>
          <a:p>
            <a:pPr lvl="0"/>
            <a:r>
              <a:rPr lang="en-GB" altLang="zh-CN" dirty="0"/>
              <a:t>Using the Worksheets Collection and Worksheet Object </a:t>
            </a:r>
            <a:endParaRPr lang="zh-CN" altLang="zh-CN" dirty="0"/>
          </a:p>
          <a:p>
            <a:pPr lvl="0"/>
            <a:r>
              <a:rPr lang="en-GB" altLang="zh-CN" dirty="0"/>
              <a:t>Range Object </a:t>
            </a:r>
            <a:endParaRPr lang="zh-CN" altLang="zh-CN" dirty="0"/>
          </a:p>
          <a:p>
            <a:pPr lvl="0"/>
            <a:r>
              <a:rPr lang="en-GB" altLang="zh-CN" dirty="0"/>
              <a:t>Math Parser Automation </a:t>
            </a:r>
            <a:endParaRPr lang="zh-CN" altLang="zh-CN" dirty="0"/>
          </a:p>
          <a:p>
            <a:pPr lvl="0"/>
            <a:r>
              <a:rPr lang="en-GB" altLang="zh-CN" dirty="0"/>
              <a:t>Programming Outlook</a:t>
            </a:r>
            <a:endParaRPr lang="zh-CN" altLang="zh-CN" dirty="0"/>
          </a:p>
          <a:p>
            <a:pPr lvl="0"/>
            <a:r>
              <a:rPr lang="en-GB" altLang="zh-CN" dirty="0"/>
              <a:t>Retrieve Emails, Automatic Replying Emails </a:t>
            </a:r>
            <a:endParaRPr lang="zh-CN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9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DA818-4739-4E04-8E91-42AA1DCB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Programming Outlook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D7779-3A5C-456F-A20C-23B6B496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make your applications e-mail–aware</a:t>
            </a:r>
          </a:p>
          <a:p>
            <a:r>
              <a:rPr lang="en-US" altLang="zh-CN" dirty="0"/>
              <a:t>to mail-enable your Visual Basic applications by manipulating the object model of Outlook</a:t>
            </a:r>
          </a:p>
          <a:p>
            <a:endParaRPr lang="en-US" altLang="zh-CN" dirty="0"/>
          </a:p>
          <a:p>
            <a:r>
              <a:rPr lang="en-US" altLang="zh-CN" dirty="0"/>
              <a:t>Outlook </a:t>
            </a:r>
          </a:p>
          <a:p>
            <a:pPr lvl="1"/>
            <a:r>
              <a:rPr lang="en-US" altLang="zh-CN" dirty="0"/>
              <a:t>maintains a list of contacts organized in folders</a:t>
            </a:r>
          </a:p>
          <a:p>
            <a:pPr lvl="1"/>
            <a:r>
              <a:rPr lang="en-US" altLang="zh-CN" dirty="0" err="1"/>
              <a:t>Eg.</a:t>
            </a:r>
            <a:r>
              <a:rPr lang="en-US" altLang="zh-CN" dirty="0"/>
              <a:t> appointment scheduling and routing e-mail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735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F290E-76D2-4F8C-8C3E-0E5FC05F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Look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5A8F5-86F1-4CAC-8029-5CF340F6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contact Outlook and program the objects it exposes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Outlook</a:t>
            </a:r>
          </a:p>
          <a:p>
            <a:pPr lvl="1"/>
            <a:r>
              <a:rPr lang="en-US" altLang="zh-CN" dirty="0"/>
              <a:t> doesn’t expose a single object like a Document or Worksheet that gives you access to the information it can handle</a:t>
            </a:r>
          </a:p>
          <a:p>
            <a:pPr lvl="1"/>
            <a:r>
              <a:rPr lang="en-US" altLang="zh-CN" dirty="0"/>
              <a:t>contains several objects including mail messages, contacts, and tasks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B067C7-C084-4CEF-BA99-4263E9F1D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368" y="2870605"/>
            <a:ext cx="5061210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3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F290E-76D2-4F8C-8C3E-0E5FC05F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Look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5A8F5-86F1-4CAC-8029-5CF340F6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access the folder objects</a:t>
            </a:r>
          </a:p>
          <a:p>
            <a:pPr lvl="1"/>
            <a:r>
              <a:rPr lang="en-US" altLang="zh-CN" dirty="0"/>
              <a:t>create a MAPI message store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various folders maintained by Outlook  can be accessed by: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643253-42E9-455A-B7C5-AD4336F7B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59" y="2993658"/>
            <a:ext cx="5429529" cy="10287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BEEC8E-5437-495F-987F-1F1D3E376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383" y="4707654"/>
            <a:ext cx="8249074" cy="16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92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767CF-33B6-4010-BEDD-E2B6A2EA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Outlook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1843D-6AEB-49A0-98AD-0D1D38C8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retrieve all the items in the Contacts folder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Each folder contains different types of information</a:t>
            </a:r>
          </a:p>
          <a:p>
            <a:pPr lvl="1"/>
            <a:r>
              <a:rPr lang="en-US" altLang="zh-CN" dirty="0"/>
              <a:t>Contacts folder: </a:t>
            </a:r>
            <a:r>
              <a:rPr lang="en-US" altLang="zh-CN" dirty="0" err="1"/>
              <a:t>ContactItem</a:t>
            </a:r>
            <a:r>
              <a:rPr lang="en-US" altLang="zh-CN" dirty="0"/>
              <a:t> objects, the Inbox</a:t>
            </a:r>
          </a:p>
          <a:p>
            <a:pPr lvl="1"/>
            <a:r>
              <a:rPr lang="en-US" altLang="zh-CN" dirty="0"/>
              <a:t>Outbox folders: </a:t>
            </a:r>
            <a:r>
              <a:rPr lang="en-US" altLang="zh-CN" dirty="0" err="1"/>
              <a:t>MailItem</a:t>
            </a:r>
            <a:r>
              <a:rPr lang="en-US" altLang="zh-CN" dirty="0"/>
              <a:t> objects</a:t>
            </a:r>
          </a:p>
          <a:p>
            <a:pPr lvl="1"/>
            <a:r>
              <a:rPr lang="en-US" altLang="zh-CN" dirty="0"/>
              <a:t>Calendar folder: a collection of </a:t>
            </a:r>
            <a:r>
              <a:rPr lang="en-US" altLang="zh-CN" dirty="0" err="1"/>
              <a:t>AppointmentItem</a:t>
            </a:r>
            <a:r>
              <a:rPr lang="en-US" altLang="zh-CN" dirty="0"/>
              <a:t> objects.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C6EA6C-9101-44F9-8BD9-155FBBA5B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307" y="2652495"/>
            <a:ext cx="8464985" cy="4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69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8DDC6-9514-4E59-9D09-37A12D74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Retrieving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F90F0-EED3-4A6A-BCE0-CB043291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Outlook stores different types of information in different folders</a:t>
            </a:r>
          </a:p>
          <a:p>
            <a:r>
              <a:rPr lang="en-US" altLang="zh-CN" dirty="0"/>
              <a:t>Outlook’s folders do not correspond to physical folders on the disk</a:t>
            </a:r>
          </a:p>
          <a:p>
            <a:pPr lvl="1"/>
            <a:r>
              <a:rPr lang="en-US" altLang="zh-CN" dirty="0"/>
              <a:t>  just the basic organizational units of Outlook</a:t>
            </a:r>
          </a:p>
          <a:p>
            <a:endParaRPr lang="en-US" altLang="zh-CN" dirty="0"/>
          </a:p>
          <a:p>
            <a:r>
              <a:rPr lang="en-US" altLang="zh-CN" dirty="0"/>
              <a:t>Contact information </a:t>
            </a:r>
          </a:p>
          <a:p>
            <a:pPr lvl="1"/>
            <a:r>
              <a:rPr lang="en-US" altLang="zh-CN" dirty="0"/>
              <a:t>is stored in the Contacts folder</a:t>
            </a:r>
          </a:p>
          <a:p>
            <a:r>
              <a:rPr lang="en-US" altLang="zh-CN" dirty="0"/>
              <a:t>incoming messages </a:t>
            </a:r>
          </a:p>
          <a:p>
            <a:pPr lvl="1"/>
            <a:r>
              <a:rPr lang="en-US" altLang="zh-CN" dirty="0"/>
              <a:t>are stored in the Inbox folder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35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DCA66-CDCB-43AE-AF9C-9C3EB0B3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049" y="557850"/>
            <a:ext cx="9907725" cy="1280890"/>
          </a:xfrm>
        </p:spPr>
        <p:txBody>
          <a:bodyPr/>
          <a:lstStyle/>
          <a:p>
            <a:r>
              <a:rPr lang="en-US" altLang="zh-CN" dirty="0"/>
              <a:t>Recursive Scanning of the Contacts Folder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45624-83DA-4104-AB01-19C336825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Most users organize their contacts in subfolders to better classify them and simplify searching</a:t>
            </a:r>
          </a:p>
          <a:p>
            <a:r>
              <a:rPr lang="en-US" altLang="zh-CN" i="1" dirty="0"/>
              <a:t>recursive programming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2EA742-3588-427C-9D2C-08C65F7FA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54" y="3287480"/>
            <a:ext cx="5600988" cy="9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38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DCA66-CDCB-43AE-AF9C-9C3EB0B3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514" y="604232"/>
            <a:ext cx="10093255" cy="1280890"/>
          </a:xfrm>
        </p:spPr>
        <p:txBody>
          <a:bodyPr/>
          <a:lstStyle/>
          <a:p>
            <a:r>
              <a:rPr lang="en-US" altLang="zh-CN" dirty="0"/>
              <a:t>Recursive Scanning of the Contacts Folder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45624-83DA-4104-AB01-19C336825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7D4FC-7901-4AAD-BD20-02B4D116A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39" y="2133600"/>
            <a:ext cx="7729795" cy="46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16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DCA66-CDCB-43AE-AF9C-9C3EB0B3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Automated Messages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45624-83DA-4104-AB01-19C336825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message’s subject and body are hard-coded in this project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7F1BAB-5D15-4E51-8A11-11525BEE5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70" y="2647012"/>
            <a:ext cx="9512789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81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5FEE9-3B83-4458-B9EE-A74A994C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9A4ED-8854-40E5-8357-7C589324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(1) What does “</a:t>
            </a:r>
            <a:r>
              <a:rPr lang="en-US" altLang="zh-CN" dirty="0" err="1"/>
              <a:t>xlWorksheet</a:t>
            </a:r>
            <a:r>
              <a:rPr lang="en-US" altLang="zh-CN" dirty="0"/>
              <a:t>” mean in </a:t>
            </a:r>
            <a:r>
              <a:rPr lang="en-US" altLang="zh-CN" dirty="0" err="1"/>
              <a:t>XLSheetType</a:t>
            </a:r>
            <a:r>
              <a:rPr lang="en-US" altLang="zh-CN" dirty="0"/>
              <a:t> enumeration?</a:t>
            </a:r>
          </a:p>
          <a:p>
            <a:r>
              <a:rPr lang="en-US" altLang="zh-CN" dirty="0"/>
              <a:t>(2) If you have multiple open documents at once</a:t>
            </a:r>
            <a:r>
              <a:rPr lang="zh-CN" altLang="en-US" dirty="0"/>
              <a:t>， </a:t>
            </a:r>
            <a:r>
              <a:rPr lang="en-US" altLang="zh-CN" dirty="0"/>
              <a:t>what property should you use?</a:t>
            </a:r>
          </a:p>
          <a:p>
            <a:r>
              <a:rPr lang="en-US" altLang="zh-CN" dirty="0"/>
              <a:t>(3) What method should we use to create </a:t>
            </a:r>
            <a:r>
              <a:rPr lang="en-US" altLang="zh-CN"/>
              <a:t>new document?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70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 model</a:t>
            </a:r>
          </a:p>
          <a:p>
            <a:pPr lvl="1"/>
            <a:r>
              <a:rPr lang="en-US" altLang="zh-CN" dirty="0"/>
              <a:t>a collection of classes that represents the objects, or entities, each application can handle, the properties that determine the characteristics of these entities, and the methods that act on them</a:t>
            </a:r>
          </a:p>
          <a:p>
            <a:pPr lvl="1"/>
            <a:r>
              <a:rPr lang="en-US" altLang="zh-CN" dirty="0" err="1"/>
              <a:t>E.g</a:t>
            </a:r>
            <a:r>
              <a:rPr lang="en-US" altLang="zh-CN" dirty="0"/>
              <a:t> Word</a:t>
            </a:r>
          </a:p>
          <a:p>
            <a:r>
              <a:rPr lang="en-US" altLang="zh-CN" dirty="0"/>
              <a:t>The object models of the Office applications aren’t part of Visual Studio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8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E38FA-2057-4B83-A7DF-B1B22FF8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Word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67076-8DC4-4378-9674-F2FCE33C4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Word </a:t>
            </a:r>
          </a:p>
          <a:p>
            <a:pPr lvl="1"/>
            <a:r>
              <a:rPr lang="en-US" altLang="zh-CN" dirty="0"/>
              <a:t>a top-notch word processor</a:t>
            </a:r>
          </a:p>
          <a:p>
            <a:pPr lvl="1"/>
            <a:r>
              <a:rPr lang="en-US" altLang="zh-CN" dirty="0"/>
              <a:t>tap into the power of Word through the object model it exposes</a:t>
            </a:r>
          </a:p>
          <a:p>
            <a:pPr lvl="1"/>
            <a:r>
              <a:rPr lang="en-US" altLang="zh-CN" dirty="0"/>
              <a:t>create documents, format them, and store them as DOC files</a:t>
            </a:r>
          </a:p>
          <a:p>
            <a:pPr lvl="1"/>
            <a:r>
              <a:rPr lang="en-US" altLang="zh-CN" dirty="0"/>
              <a:t>print these files, or e-mail them as attachments to a list of addresses</a:t>
            </a:r>
          </a:p>
          <a:p>
            <a:pPr lvl="1"/>
            <a:r>
              <a:rPr lang="en-US" altLang="zh-CN" dirty="0"/>
              <a:t>reuse Word’s spell-checking capabilities to correct documents at runtime </a:t>
            </a:r>
          </a:p>
          <a:p>
            <a:r>
              <a:rPr lang="en-US" altLang="zh-CN" dirty="0"/>
              <a:t>Microsoft Word provides numerous objects</a:t>
            </a:r>
          </a:p>
          <a:p>
            <a:r>
              <a:rPr lang="en-US" altLang="zh-CN" dirty="0"/>
              <a:t>The top-level Word object is the Application object</a:t>
            </a:r>
          </a:p>
          <a:p>
            <a:pPr lvl="1"/>
            <a:r>
              <a:rPr lang="en-US" altLang="zh-CN" dirty="0"/>
              <a:t>represents the current instance of the application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91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2877C-8B9B-403D-B547-DDAFC5B2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Word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3D4E0-FBA0-4899-B2BA-420B17DF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91878"/>
          </a:xfrm>
        </p:spPr>
        <p:txBody>
          <a:bodyPr>
            <a:normAutofit/>
          </a:bodyPr>
          <a:lstStyle/>
          <a:p>
            <a:r>
              <a:rPr lang="en-US" altLang="zh-CN" dirty="0"/>
              <a:t>To use the object model of Microsoft Word in your VB project</a:t>
            </a:r>
          </a:p>
          <a:p>
            <a:pPr lvl="1"/>
            <a:r>
              <a:rPr lang="en-US" altLang="zh-CN" dirty="0"/>
              <a:t>add a reference to the Microsoft Word application to the project</a:t>
            </a:r>
          </a:p>
          <a:p>
            <a:r>
              <a:rPr lang="en-US" altLang="zh-CN" dirty="0"/>
              <a:t>To program against Word’s object</a:t>
            </a:r>
          </a:p>
          <a:p>
            <a:pPr lvl="1"/>
            <a:r>
              <a:rPr lang="en-US" altLang="zh-CN" dirty="0"/>
              <a:t>create a variable that represents the application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Under the Application object is the Documents collection</a:t>
            </a:r>
          </a:p>
          <a:p>
            <a:pPr lvl="1"/>
            <a:r>
              <a:rPr lang="en-US" altLang="zh-CN" dirty="0"/>
              <a:t>contains a Document object for each open document. Using an object variable of the Document type</a:t>
            </a:r>
          </a:p>
          <a:p>
            <a:pPr lvl="1"/>
            <a:r>
              <a:rPr lang="en-US" altLang="zh-CN" dirty="0"/>
              <a:t>open an existing document or create a new document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D3C995-57C3-4638-851C-25C051E39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580" y="3765223"/>
            <a:ext cx="4476980" cy="5143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E3119B-D7A9-484B-85CE-0C2F9699F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34" y="5979877"/>
            <a:ext cx="6147116" cy="5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7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19D6-5CF5-45E0-A104-AC0E644E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Word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BB5B4-ACAB-4812-8EAB-78FA012F2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create a new document</a:t>
            </a:r>
          </a:p>
          <a:p>
            <a:pPr lvl="1"/>
            <a:r>
              <a:rPr lang="en-US" altLang="zh-CN" dirty="0"/>
              <a:t>Add method of the Documents collection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the document has been saved already</a:t>
            </a:r>
          </a:p>
          <a:p>
            <a:pPr lvl="1"/>
            <a:r>
              <a:rPr lang="en-US" altLang="zh-CN" dirty="0"/>
              <a:t>The Save Method </a:t>
            </a:r>
          </a:p>
          <a:p>
            <a:pPr lvl="1"/>
            <a:r>
              <a:rPr lang="en-US" altLang="zh-CN" dirty="0"/>
              <a:t>Three arguments are optional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E2ECBC-6687-4A2E-98F5-42B3C9DC6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64" y="3032097"/>
            <a:ext cx="4464279" cy="1098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542B52-9707-4E8E-928D-93A5FAEFE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546" y="5428597"/>
            <a:ext cx="7067913" cy="4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0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6E880-FE63-459C-938F-A2B98ACB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Word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17C6C-F265-4D4B-98FC-5B1ED2A6A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you have multiple open documents at once</a:t>
            </a:r>
          </a:p>
          <a:p>
            <a:pPr lvl="1"/>
            <a:r>
              <a:rPr lang="en-US" altLang="zh-CN" dirty="0"/>
              <a:t>select the active document with the </a:t>
            </a:r>
            <a:r>
              <a:rPr lang="en-US" altLang="zh-CN" dirty="0" err="1"/>
              <a:t>ActiveDocument</a:t>
            </a:r>
            <a:r>
              <a:rPr lang="en-US" altLang="zh-CN" dirty="0"/>
              <a:t> property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After you’re done processing the document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SaveAs</a:t>
            </a:r>
            <a:r>
              <a:rPr lang="en-US" altLang="zh-CN" dirty="0"/>
              <a:t> method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04F0D5-484D-460F-8E0F-9143319BF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22" y="2952726"/>
            <a:ext cx="3835597" cy="4762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F7C04F-3F67-4FA4-B97C-E5A9D4CC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01" y="4694433"/>
            <a:ext cx="3359323" cy="4508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A59CF2-2E32-4634-AC92-A0A6A4820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85" y="5811593"/>
            <a:ext cx="10147822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2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7690B-DB5B-4928-A107-ECC24B69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Word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A5B5E-D14B-41E1-8BFA-5F81F933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terminate the application</a:t>
            </a:r>
          </a:p>
          <a:p>
            <a:pPr lvl="1"/>
            <a:r>
              <a:rPr lang="en-US" altLang="zh-CN" dirty="0"/>
              <a:t>Quit method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51AAD4-6DE8-4E39-8276-383A077A3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43" y="3276962"/>
            <a:ext cx="8191921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8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B57B6-B8B1-45D4-B054-ED65C1AB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Spell-Checking Documents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90E3-DB5A-47BF-9A0D-15D5EE3F2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ProofreadingErrors</a:t>
            </a:r>
            <a:r>
              <a:rPr lang="en-US" altLang="zh-CN" dirty="0"/>
              <a:t> collection</a:t>
            </a:r>
          </a:p>
          <a:p>
            <a:pPr lvl="1"/>
            <a:r>
              <a:rPr lang="en-US" altLang="zh-CN" dirty="0"/>
              <a:t>a property of the Range object</a:t>
            </a:r>
          </a:p>
          <a:p>
            <a:pPr lvl="1"/>
            <a:r>
              <a:rPr lang="en-US" altLang="zh-CN" dirty="0"/>
              <a:t>contains the misspelled words in the Range</a:t>
            </a:r>
          </a:p>
          <a:p>
            <a:pPr lvl="1"/>
            <a:r>
              <a:rPr lang="en-US" altLang="zh-CN" dirty="0"/>
              <a:t>Call </a:t>
            </a:r>
            <a:r>
              <a:rPr lang="en-US" altLang="zh-CN" dirty="0" err="1"/>
              <a:t>SpellingErrors</a:t>
            </a:r>
            <a:r>
              <a:rPr lang="en-US" altLang="zh-CN" dirty="0"/>
              <a:t> method</a:t>
            </a:r>
          </a:p>
          <a:p>
            <a:pPr lvl="1"/>
            <a:r>
              <a:rPr lang="en-US" altLang="zh-CN" i="1" dirty="0" err="1"/>
              <a:t>DRange</a:t>
            </a:r>
            <a:r>
              <a:rPr lang="en-US" altLang="zh-CN" i="1" dirty="0"/>
              <a:t> </a:t>
            </a:r>
            <a:r>
              <a:rPr lang="en-US" altLang="zh-CN" dirty="0"/>
              <a:t>is Range object (a paragraph or an entire document)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SpellingSuggestions</a:t>
            </a:r>
            <a:r>
              <a:rPr lang="en-US" altLang="zh-CN" dirty="0"/>
              <a:t> collection</a:t>
            </a:r>
          </a:p>
          <a:p>
            <a:pPr lvl="1"/>
            <a:r>
              <a:rPr lang="en-US" altLang="zh-CN" dirty="0"/>
              <a:t>To retrieve the list of alternate words</a:t>
            </a:r>
          </a:p>
          <a:p>
            <a:pPr lvl="1"/>
            <a:r>
              <a:rPr lang="en-US" altLang="zh-CN" dirty="0"/>
              <a:t>a method of the Application object, not of the Range object you’re spell-checking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A9A2A8-3F74-4D22-BC31-139FF1DD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979" y="4022411"/>
            <a:ext cx="5181866" cy="6858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645A70-AFC6-4E35-AAC8-C75439EA0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84" y="5911222"/>
            <a:ext cx="8318928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404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</TotalTime>
  <Words>896</Words>
  <Application>Microsoft Office PowerPoint</Application>
  <PresentationFormat>Widescreen</PresentationFormat>
  <Paragraphs>274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Wisp</vt:lpstr>
      <vt:lpstr>Visual Basic.NET  Introduction </vt:lpstr>
      <vt:lpstr>ROAD MAP</vt:lpstr>
      <vt:lpstr>INTRODUCTION</vt:lpstr>
      <vt:lpstr>Programming Word</vt:lpstr>
      <vt:lpstr>Programming Word</vt:lpstr>
      <vt:lpstr>Programming Word</vt:lpstr>
      <vt:lpstr>Programming Word</vt:lpstr>
      <vt:lpstr>Programming Word</vt:lpstr>
      <vt:lpstr>Spell-Checking Documents</vt:lpstr>
      <vt:lpstr>Programming Excel</vt:lpstr>
      <vt:lpstr>Programming Excel</vt:lpstr>
      <vt:lpstr>The Worksheets Collection and the Worksheet Object</vt:lpstr>
      <vt:lpstr>The Worksheets Collection and the Worksheet Object</vt:lpstr>
      <vt:lpstr>The Worksheets Collection and the Worksheet Object</vt:lpstr>
      <vt:lpstr>The Worksheets Collection and the Worksheet Object</vt:lpstr>
      <vt:lpstr>Range Object</vt:lpstr>
      <vt:lpstr>Range Object</vt:lpstr>
      <vt:lpstr>Using Excel as a Math Parser</vt:lpstr>
      <vt:lpstr>Using Excel as a Math Parser</vt:lpstr>
      <vt:lpstr>Programming Outlook </vt:lpstr>
      <vt:lpstr>Programming Look </vt:lpstr>
      <vt:lpstr>Programming Look </vt:lpstr>
      <vt:lpstr>Programming Outlook </vt:lpstr>
      <vt:lpstr>Retrieving Information</vt:lpstr>
      <vt:lpstr>Recursive Scanning of the Contacts Folder</vt:lpstr>
      <vt:lpstr>Recursive Scanning of the Contacts Folder</vt:lpstr>
      <vt:lpstr>Automated Messages 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Basic.NET  Introduction </dc:title>
  <dc:creator>Song Le</dc:creator>
  <cp:lastModifiedBy>Song Le</cp:lastModifiedBy>
  <cp:revision>19</cp:revision>
  <dcterms:created xsi:type="dcterms:W3CDTF">2021-07-21T02:45:52Z</dcterms:created>
  <dcterms:modified xsi:type="dcterms:W3CDTF">2021-08-02T15:32:20Z</dcterms:modified>
</cp:coreProperties>
</file>