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5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83" r:id="rId9"/>
    <p:sldId id="276" r:id="rId10"/>
    <p:sldId id="284" r:id="rId11"/>
    <p:sldId id="277" r:id="rId12"/>
    <p:sldId id="282" r:id="rId13"/>
    <p:sldId id="278" r:id="rId14"/>
    <p:sldId id="285" r:id="rId15"/>
    <p:sldId id="279" r:id="rId16"/>
    <p:sldId id="286" r:id="rId17"/>
    <p:sldId id="280" r:id="rId18"/>
    <p:sldId id="287" r:id="rId19"/>
    <p:sldId id="288" r:id="rId20"/>
    <p:sldId id="289" r:id="rId21"/>
    <p:sldId id="290" r:id="rId22"/>
    <p:sldId id="29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79" d="100"/>
          <a:sy n="79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remember by heart these 4 points, though not scope of course, you will consciously and </a:t>
            </a:r>
            <a:r>
              <a:rPr lang="en-US" dirty="0" err="1"/>
              <a:t>subconsiously</a:t>
            </a:r>
            <a:r>
              <a:rPr lang="en-US" dirty="0"/>
              <a:t> use this programming paradigm.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concepts may</a:t>
            </a:r>
            <a:r>
              <a:rPr lang="en-US" baseline="0" dirty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0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multiline</a:t>
            </a:r>
            <a:r>
              <a:rPr lang="en-US" baseline="0" dirty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multiline</a:t>
            </a:r>
            <a:r>
              <a:rPr lang="en-US" baseline="0" dirty="0"/>
              <a:t> is true, the textbox can be adjusted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9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concepts may</a:t>
            </a:r>
            <a:r>
              <a:rPr lang="en-US" baseline="0" dirty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concepts may</a:t>
            </a:r>
            <a:r>
              <a:rPr lang="en-US" baseline="0" dirty="0"/>
              <a:t> be new to you, so will look through the next few slides to understand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visual-basic/language-reference/operators/addition-oper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docs.microsoft.com/en-us/dotnet/visual-basic/language-reference/operators/concatenation-operator" TargetMode="External"/><Relationship Id="rId4" Type="http://schemas.openxmlformats.org/officeDocument/2006/relationships/hyperlink" Target="https://docs.microsoft.com/en-us/dotnet/api/system.invalidcastexcep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Properties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568261"/>
            <a:ext cx="6485020" cy="4632157"/>
          </a:xfrm>
        </p:spPr>
        <p:txBody>
          <a:bodyPr/>
          <a:lstStyle/>
          <a:p>
            <a:r>
              <a:rPr lang="en-US" dirty="0"/>
              <a:t>Trigger an object’s reaction to external or internal stimuli</a:t>
            </a:r>
          </a:p>
          <a:p>
            <a:r>
              <a:rPr lang="en-US" dirty="0"/>
              <a:t>Windows monitors for events and ‘flags’ occurrence to objects – not instantaneous</a:t>
            </a:r>
          </a:p>
          <a:p>
            <a:r>
              <a:rPr lang="en-SG" dirty="0"/>
              <a:t>Response code = EVENT HANDLER</a:t>
            </a:r>
          </a:p>
          <a:p>
            <a:r>
              <a:rPr lang="en-SG" dirty="0"/>
              <a:t>No Event Handler code= no response</a:t>
            </a:r>
          </a:p>
          <a:p>
            <a:r>
              <a:rPr lang="en-US" dirty="0" err="1"/>
              <a:t>e.g</a:t>
            </a:r>
            <a:r>
              <a:rPr lang="en-US" dirty="0"/>
              <a:t> clicking the command button runs:</a:t>
            </a:r>
            <a:br>
              <a:rPr lang="en-US" dirty="0"/>
            </a:br>
            <a:r>
              <a:rPr lang="en-SG" dirty="0"/>
              <a:t>Private Sub Button1_Click(</a:t>
            </a:r>
            <a:r>
              <a:rPr lang="en-SG" u="sng" dirty="0" err="1"/>
              <a:t>ByVal</a:t>
            </a:r>
            <a:r>
              <a:rPr lang="en-SG" u="sng" dirty="0"/>
              <a:t> sender As </a:t>
            </a:r>
            <a:r>
              <a:rPr lang="en-SG" u="sng" dirty="0" err="1"/>
              <a:t>System.Object</a:t>
            </a:r>
            <a:r>
              <a:rPr lang="en-SG" u="sng" dirty="0"/>
              <a:t>, </a:t>
            </a:r>
            <a:r>
              <a:rPr lang="en-SG" u="sng" dirty="0" err="1"/>
              <a:t>ByVal</a:t>
            </a:r>
            <a:r>
              <a:rPr lang="en-SG" u="sng" dirty="0"/>
              <a:t> e As </a:t>
            </a:r>
            <a:r>
              <a:rPr lang="en-SG" u="sng" dirty="0" err="1"/>
              <a:t>System.EventArgs</a:t>
            </a:r>
            <a:r>
              <a:rPr lang="en-SG" dirty="0"/>
              <a:t>) Handles Button1.Click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1" y="5702811"/>
            <a:ext cx="530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*Note underlined section beyond scope of the module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724033" y="3282952"/>
            <a:ext cx="326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“Button1_Click” is just a name,</a:t>
            </a:r>
          </a:p>
          <a:p>
            <a:r>
              <a:rPr lang="en-US" dirty="0">
                <a:solidFill>
                  <a:schemeClr val="accent6"/>
                </a:solidFill>
              </a:rPr>
              <a:t>“Handles Button1.Click”</a:t>
            </a:r>
          </a:p>
          <a:p>
            <a:r>
              <a:rPr lang="en-US" dirty="0">
                <a:solidFill>
                  <a:schemeClr val="accent6"/>
                </a:solidFill>
              </a:rPr>
              <a:t>defines the event it handles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F66813-77E4-9D41-A9E4-6D7878BFDE61}"/>
              </a:ext>
            </a:extLst>
          </p:cNvPr>
          <p:cNvSpPr/>
          <p:nvPr/>
        </p:nvSpPr>
        <p:spPr>
          <a:xfrm>
            <a:off x="8458200" y="1913022"/>
            <a:ext cx="2038235" cy="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2"/>
            <a:ext cx="6485020" cy="4632157"/>
          </a:xfrm>
        </p:spPr>
        <p:txBody>
          <a:bodyPr/>
          <a:lstStyle/>
          <a:p>
            <a:r>
              <a:rPr lang="en-SG" dirty="0"/>
              <a:t>An event handler may respond to several events which can be very useful </a:t>
            </a:r>
          </a:p>
          <a:p>
            <a:r>
              <a:rPr lang="en-SG" dirty="0"/>
              <a:t>Only the event Handler definitions need modification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E.g. to respond to 3 different button click event calls using a single event handler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5255A-B4EC-3845-8120-86153E4FE4EC}"/>
              </a:ext>
            </a:extLst>
          </p:cNvPr>
          <p:cNvSpPr/>
          <p:nvPr/>
        </p:nvSpPr>
        <p:spPr>
          <a:xfrm>
            <a:off x="6596743" y="2596403"/>
            <a:ext cx="5595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System.Object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Handles: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btnButton1.Click,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btnButton2.Click,</a:t>
            </a:r>
          </a:p>
          <a:p>
            <a:endParaRPr lang="en-SG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btnButton3.Click 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38781" y="360210"/>
            <a:ext cx="7966791" cy="59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23" y="1913023"/>
            <a:ext cx="6485020" cy="1592178"/>
          </a:xfrm>
        </p:spPr>
        <p:txBody>
          <a:bodyPr/>
          <a:lstStyle/>
          <a:p>
            <a:r>
              <a:rPr lang="en-SG" dirty="0"/>
              <a:t>Typical events include: Click, Double click, Mouse down/up, Key Down etc... </a:t>
            </a:r>
          </a:p>
          <a:p>
            <a:r>
              <a:rPr lang="en-SG" dirty="0"/>
              <a:t>Event Handler code resides in subroutines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5F11A-5665-0946-954E-F05D7933EFFF}"/>
              </a:ext>
            </a:extLst>
          </p:cNvPr>
          <p:cNvSpPr/>
          <p:nvPr/>
        </p:nvSpPr>
        <p:spPr>
          <a:xfrm>
            <a:off x="685801" y="3526973"/>
            <a:ext cx="1021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Button2_Click(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sender As Object,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e As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System.EventArgs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) Handles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btnSendMessage.Click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"Hello"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121" name="Picture 1" descr="page8image5848720">
            <a:extLst>
              <a:ext uri="{FF2B5EF4-FFF2-40B4-BE49-F238E27FC236}">
                <a16:creationId xmlns:a16="http://schemas.microsoft.com/office/drawing/2014/main" id="{21AB411E-F08C-B147-9BE3-D942227C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8" y="4769779"/>
            <a:ext cx="2971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8image5835824">
            <a:extLst>
              <a:ext uri="{FF2B5EF4-FFF2-40B4-BE49-F238E27FC236}">
                <a16:creationId xmlns:a16="http://schemas.microsoft.com/office/drawing/2014/main" id="{47BF4253-C827-C241-B8E5-25480B38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8" y="4765081"/>
            <a:ext cx="2971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2" y="2225122"/>
            <a:ext cx="5989297" cy="3540525"/>
          </a:xfrm>
        </p:spPr>
        <p:txBody>
          <a:bodyPr>
            <a:normAutofit/>
          </a:bodyPr>
          <a:lstStyle/>
          <a:p>
            <a:r>
              <a:rPr lang="en-US" dirty="0"/>
              <a:t>Basis for most VB apps.</a:t>
            </a:r>
          </a:p>
          <a:p>
            <a:r>
              <a:rPr lang="en-US" dirty="0"/>
              <a:t>One may have multiple forms in an application</a:t>
            </a:r>
          </a:p>
          <a:p>
            <a:r>
              <a:rPr lang="en-US" dirty="0"/>
              <a:t>Supports many events</a:t>
            </a:r>
          </a:p>
          <a:p>
            <a:r>
              <a:rPr lang="en-US" dirty="0"/>
              <a:t>Most important event handler is under the </a:t>
            </a:r>
            <a:r>
              <a:rPr lang="en-US" u="sng" dirty="0">
                <a:solidFill>
                  <a:schemeClr val="accent2"/>
                </a:solidFill>
              </a:rPr>
              <a:t>Load Event</a:t>
            </a:r>
            <a:br>
              <a:rPr lang="en-US" u="sng" dirty="0">
                <a:solidFill>
                  <a:schemeClr val="accent2"/>
                </a:solidFill>
              </a:rPr>
            </a:br>
            <a:br>
              <a:rPr lang="en-US" u="sng" dirty="0">
                <a:solidFill>
                  <a:schemeClr val="accent2"/>
                </a:solidFill>
              </a:rPr>
            </a:br>
            <a:r>
              <a:rPr lang="en-US" dirty="0"/>
              <a:t>- run at application startup</a:t>
            </a:r>
            <a:br>
              <a:rPr lang="en-US" dirty="0"/>
            </a:br>
            <a:r>
              <a:rPr lang="en-US" dirty="0"/>
              <a:t>- initialization of variables and equipment</a:t>
            </a:r>
            <a:br>
              <a:rPr lang="en-US" dirty="0"/>
            </a:br>
            <a:r>
              <a:rPr lang="en-US" dirty="0"/>
              <a:t>- similar to </a:t>
            </a:r>
            <a:r>
              <a:rPr lang="en-US" dirty="0" err="1"/>
              <a:t>onInit</a:t>
            </a:r>
            <a:r>
              <a:rPr lang="en-US" dirty="0"/>
              <a:t> on other programming languages</a:t>
            </a:r>
            <a:endParaRPr lang="en-SG" u="sng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99" y="1532255"/>
            <a:ext cx="4704910" cy="4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2397720"/>
          </a:xfrm>
        </p:spPr>
        <p:txBody>
          <a:bodyPr>
            <a:normAutofit/>
          </a:bodyPr>
          <a:lstStyle/>
          <a:p>
            <a:r>
              <a:rPr lang="en-SG" dirty="0"/>
              <a:t>Gather user input or display program output – most applications use Textboxes 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 </a:t>
            </a:r>
          </a:p>
          <a:p>
            <a:endParaRPr lang="en-US" dirty="0"/>
          </a:p>
        </p:txBody>
      </p:sp>
      <p:pic>
        <p:nvPicPr>
          <p:cNvPr id="7169" name="Picture 1" descr="page9image6051104">
            <a:extLst>
              <a:ext uri="{FF2B5EF4-FFF2-40B4-BE49-F238E27FC236}">
                <a16:creationId xmlns:a16="http://schemas.microsoft.com/office/drawing/2014/main" id="{B5E10528-C285-FA44-9FD3-BBAD81CD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82686"/>
            <a:ext cx="4546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3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303" y="36212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txtTextbox1.Text = “Hello World”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303" y="2782669"/>
            <a:ext cx="1574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To display text,</a:t>
            </a:r>
          </a:p>
          <a:p>
            <a:r>
              <a:rPr lang="en-SG" dirty="0"/>
              <a:t>set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0188" y="2782669"/>
            <a:ext cx="393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To read and store text, equate a</a:t>
            </a:r>
          </a:p>
          <a:p>
            <a:r>
              <a:rPr lang="en-US" dirty="0">
                <a:latin typeface="Verdana" panose="020B0604030504040204" pitchFamily="34" charset="0"/>
              </a:rPr>
              <a:t>variable to the object’s property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0188" y="3621292"/>
            <a:ext cx="5192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Button1_Click_1(…) Handles Button1.Click</a:t>
            </a:r>
          </a:p>
          <a:p>
            <a:r>
              <a:rPr lang="en-US" i="1" dirty="0">
                <a:solidFill>
                  <a:schemeClr val="accent6"/>
                </a:solidFill>
                <a:latin typeface="Arial-ItalicMT"/>
              </a:rPr>
              <a:t>Dim </a:t>
            </a:r>
            <a:r>
              <a:rPr lang="en-US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US" i="1" dirty="0">
                <a:solidFill>
                  <a:schemeClr val="accent6"/>
                </a:solidFill>
                <a:latin typeface="Arial-ItalicMT"/>
              </a:rPr>
              <a:t> as String </a:t>
            </a:r>
          </a:p>
          <a:p>
            <a:r>
              <a:rPr lang="en-SG" i="1" dirty="0" err="1">
                <a:solidFill>
                  <a:schemeClr val="accent6"/>
                </a:solidFill>
                <a:latin typeface="Arial-ItalicMT"/>
              </a:rPr>
              <a:t>strMyString</a:t>
            </a:r>
            <a:r>
              <a:rPr lang="en-SG" i="1" dirty="0">
                <a:solidFill>
                  <a:schemeClr val="accent6"/>
                </a:solidFill>
                <a:latin typeface="Arial-ItalicMT"/>
              </a:rPr>
              <a:t> = txtTextbox1.Text</a:t>
            </a:r>
          </a:p>
          <a:p>
            <a:r>
              <a:rPr lang="en-SG" i="1" dirty="0">
                <a:solidFill>
                  <a:schemeClr val="accent6"/>
                </a:solidFill>
                <a:latin typeface="Arial-ItalicMT"/>
              </a:rPr>
              <a:t>End Sub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/>
              <a:t>Default Event trigger by clicking mouse on button</a:t>
            </a:r>
          </a:p>
          <a:p>
            <a:r>
              <a:rPr lang="en-SG" dirty="0"/>
              <a:t>Typical properties: dimensions, position, bold, italic, index (control array), password box (******), colour, scrollbars... </a:t>
            </a:r>
          </a:p>
          <a:p>
            <a:r>
              <a:rPr lang="en-SG" dirty="0"/>
              <a:t>Supports MULTILINE property (default=False)</a:t>
            </a:r>
          </a:p>
          <a:p>
            <a:r>
              <a:rPr lang="en-SG" dirty="0"/>
              <a:t>Other events: key up, key down, mouse up, mouse down, got focus, lost focus </a:t>
            </a:r>
          </a:p>
          <a:p>
            <a:r>
              <a:rPr lang="en-SG" dirty="0"/>
              <a:t>Methods: Move, refresh, drag, set focus 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A18C9-0BF0-684C-B175-81B93AFD9F44}"/>
              </a:ext>
            </a:extLst>
          </p:cNvPr>
          <p:cNvSpPr/>
          <p:nvPr/>
        </p:nvSpPr>
        <p:spPr>
          <a:xfrm>
            <a:off x="7170821" y="3283021"/>
            <a:ext cx="453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Private Sub btnCommand1_Click()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txtTextbox1.Text = “Hello World”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sz="1600" dirty="0">
                <a:solidFill>
                  <a:schemeClr val="accent6"/>
                </a:solidFill>
                <a:latin typeface="Wingdings" pitchFamily="2" charset="2"/>
              </a:rPr>
              <a:t>v 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End Sub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1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29451"/>
            <a:ext cx="6485020" cy="3246806"/>
          </a:xfrm>
        </p:spPr>
        <p:txBody>
          <a:bodyPr>
            <a:normAutofit/>
          </a:bodyPr>
          <a:lstStyle/>
          <a:p>
            <a:r>
              <a:rPr lang="en-SG" dirty="0"/>
              <a:t>Supports many properties: style, back </a:t>
            </a:r>
            <a:r>
              <a:rPr lang="en-SG" dirty="0" err="1"/>
              <a:t>color</a:t>
            </a:r>
            <a:r>
              <a:rPr lang="en-SG" dirty="0"/>
              <a:t>, captions, down picture, enabled, font, size, position…</a:t>
            </a:r>
          </a:p>
          <a:p>
            <a:r>
              <a:rPr lang="en-US" dirty="0"/>
              <a:t>Changing color requires style = Graphical</a:t>
            </a:r>
          </a:p>
          <a:p>
            <a:r>
              <a:rPr lang="en-US" dirty="0"/>
              <a:t>All can be set at design time or dynamically at runtime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09" y="3013688"/>
            <a:ext cx="4603545" cy="2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8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 in Visual Basic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08" y="1869309"/>
            <a:ext cx="9387138" cy="3995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060" y="6195601"/>
            <a:ext cx="59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https://www.tutlane.com/tutorial/visual-basic/vb-comments</a:t>
            </a:r>
          </a:p>
        </p:txBody>
      </p:sp>
    </p:spTree>
    <p:extLst>
      <p:ext uri="{BB962C8B-B14F-4D97-AF65-F5344CB8AC3E}">
        <p14:creationId xmlns:p14="http://schemas.microsoft.com/office/powerpoint/2010/main" val="39405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Object prefixes</a:t>
            </a:r>
          </a:p>
          <a:p>
            <a:pPr marL="342900" indent="-342900">
              <a:buFont typeface="Arial"/>
              <a:buAutoNum type="arabicPeriod"/>
            </a:pPr>
            <a:r>
              <a:rPr lang="en-SG" dirty="0"/>
              <a:t>General Programming Understanding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SG" dirty="0"/>
              <a:t>Properties</a:t>
            </a:r>
          </a:p>
          <a:p>
            <a:pPr marL="342900" indent="-342900">
              <a:buAutoNum type="arabicPeriod"/>
            </a:pPr>
            <a:r>
              <a:rPr lang="en-US" dirty="0"/>
              <a:t>Methods</a:t>
            </a:r>
            <a:endParaRPr lang="en-SG" dirty="0"/>
          </a:p>
          <a:p>
            <a:pPr marL="342900" indent="-342900">
              <a:buAutoNum type="arabicPeriod"/>
            </a:pPr>
            <a:r>
              <a:rPr lang="en-US" dirty="0"/>
              <a:t>EVENTS &amp; HANDLERS</a:t>
            </a:r>
          </a:p>
          <a:p>
            <a:pPr marL="342900" indent="-342900">
              <a:buAutoNum type="arabicPeriod"/>
            </a:pPr>
            <a:r>
              <a:rPr lang="en-US" dirty="0"/>
              <a:t>FORM OBJECT</a:t>
            </a:r>
          </a:p>
          <a:p>
            <a:pPr marL="342900" indent="-342900">
              <a:buAutoNum type="arabicPeriod"/>
            </a:pPr>
            <a:r>
              <a:rPr lang="en-US" dirty="0"/>
              <a:t>Textbox Control</a:t>
            </a:r>
          </a:p>
          <a:p>
            <a:pPr marL="342900" indent="-342900">
              <a:buAutoNum type="arabicPeriod"/>
            </a:pPr>
            <a:r>
              <a:rPr lang="en-US" dirty="0"/>
              <a:t>Command Button Control</a:t>
            </a:r>
          </a:p>
          <a:p>
            <a:pPr marL="342900" indent="-342900">
              <a:buAutoNum type="arabicPeriod"/>
            </a:pPr>
            <a:r>
              <a:rPr lang="en-US" dirty="0"/>
              <a:t>Writing comments in Visual Basic</a:t>
            </a:r>
          </a:p>
          <a:p>
            <a:pPr marL="342900" indent="-342900">
              <a:buAutoNum type="arabicPeriod"/>
            </a:pPr>
            <a:r>
              <a:rPr lang="en-US" dirty="0"/>
              <a:t>DEBUGGING IN VISUAL BASIC</a:t>
            </a:r>
          </a:p>
          <a:p>
            <a:pPr marL="342900" indent="-342900">
              <a:buAutoNum type="arabicPeriod"/>
            </a:pPr>
            <a:r>
              <a:rPr lang="en-US" dirty="0"/>
              <a:t>STRING Concatenation in visual Basic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VISUAL BASIC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7" y="4617657"/>
            <a:ext cx="6619875" cy="1762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84"/>
            <a:ext cx="6268019" cy="3246806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variableName</a:t>
            </a:r>
            <a:r>
              <a:rPr lang="en-US" dirty="0"/>
              <a:t>)</a:t>
            </a:r>
          </a:p>
          <a:p>
            <a:r>
              <a:rPr lang="en-US" dirty="0"/>
              <a:t>Or </a:t>
            </a:r>
            <a:r>
              <a:rPr lang="en-US" dirty="0" err="1"/>
              <a:t>System.Diagnostics.Debug.WriteLine</a:t>
            </a:r>
            <a:r>
              <a:rPr lang="en-US" dirty="0"/>
              <a:t>(</a:t>
            </a:r>
            <a:r>
              <a:rPr lang="en-US" dirty="0" err="1"/>
              <a:t>variableName</a:t>
            </a:r>
            <a:r>
              <a:rPr lang="en-US" dirty="0"/>
              <a:t>)</a:t>
            </a:r>
          </a:p>
          <a:p>
            <a:r>
              <a:rPr lang="en-US" dirty="0"/>
              <a:t>To debug </a:t>
            </a:r>
            <a:r>
              <a:rPr lang="en-US" dirty="0" err="1"/>
              <a:t>ur</a:t>
            </a:r>
            <a:r>
              <a:rPr lang="en-US" dirty="0"/>
              <a:t> output</a:t>
            </a:r>
          </a:p>
          <a:p>
            <a:r>
              <a:rPr lang="en-US" dirty="0"/>
              <a:t>In programming languages like python we would use print()</a:t>
            </a:r>
            <a:br>
              <a:rPr lang="en-US" dirty="0"/>
            </a:br>
            <a:r>
              <a:rPr lang="en-US" dirty="0"/>
              <a:t>to check our output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in visual Basic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4" y="1904380"/>
            <a:ext cx="8249521" cy="4119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</p:spTree>
    <p:extLst>
      <p:ext uri="{BB962C8B-B14F-4D97-AF65-F5344CB8AC3E}">
        <p14:creationId xmlns:p14="http://schemas.microsoft.com/office/powerpoint/2010/main" val="248357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in visual Basic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9805" y="2065867"/>
            <a:ext cx="972742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Differences Between the Two Concatenation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+ Operator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has the primary purpose of adding two numbers. However, it can also concatenate numeric operands with string operands. 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has a complex set of rules that determine whether to add, concatenate, signal a compiler error, or throw a run-time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InvalidCastException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exception.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&amp; Operator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defined only for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operands, and it always widens its operands to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regardless of the setting of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Option Strict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The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operator is recommended for string concatenation because it is defined exclusively for strings and reduces your chances of generating an unintended conversion.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6109884"/>
            <a:ext cx="111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https://docs.microsoft.com/en-us/dotnet/visual-basic/programming-guide/language-features/operators-and-expressions/concatenation-operators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61" y="4449886"/>
            <a:ext cx="9348676" cy="1118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3561" y="4072105"/>
            <a:ext cx="5130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be written in this manner, example shown below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587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(10 – 15 minutes)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486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create a mini application</a:t>
            </a:r>
          </a:p>
          <a:p>
            <a:pPr marL="342900" indent="-342900">
              <a:buAutoNum type="arabicPeriod"/>
            </a:pPr>
            <a:r>
              <a:rPr lang="en-US" dirty="0"/>
              <a:t>Input name button on click must print in visual studio output</a:t>
            </a:r>
          </a:p>
          <a:p>
            <a:pPr marL="342900" indent="-342900">
              <a:buAutoNum type="arabicPeriod"/>
            </a:pPr>
            <a:r>
              <a:rPr lang="en-US" dirty="0"/>
              <a:t>Input id button on click must print in visual studio output</a:t>
            </a:r>
          </a:p>
          <a:p>
            <a:pPr marL="342900" indent="-342900">
              <a:buAutoNum type="arabicPeriod"/>
            </a:pPr>
            <a:r>
              <a:rPr lang="en-US" dirty="0"/>
              <a:t>When I click button result it should print out the name field with a space followed by the ID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21" y="1508497"/>
            <a:ext cx="4457700" cy="3080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21" y="5006242"/>
            <a:ext cx="4457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Most programs run in Object Orientated graphical environments these days such as Windows, Mountain Lion, Linux, etc.</a:t>
            </a:r>
          </a:p>
          <a:p>
            <a:r>
              <a:rPr lang="en-SG" dirty="0"/>
              <a:t>Graphical environments are based around a GUI model and all visible items are visual representations of some code that programmers and users can modify and utilise. </a:t>
            </a:r>
          </a:p>
          <a:p>
            <a:r>
              <a:rPr lang="en-SG" dirty="0"/>
              <a:t>These visible items are instances of Classes (sort of a genus name such as ‘birds’) and are called Objects. </a:t>
            </a:r>
          </a:p>
          <a:p>
            <a:r>
              <a:rPr lang="en-SG" dirty="0"/>
              <a:t>They may be manipulated via Properties and Methods by the user or programmer, and it is essential that students are familiar with these concepts before we move onto actual programming.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3314" name="Picture 2" descr="Image result for 4 pillars of oop">
            <a:extLst>
              <a:ext uri="{FF2B5EF4-FFF2-40B4-BE49-F238E27FC236}">
                <a16:creationId xmlns:a16="http://schemas.microsoft.com/office/drawing/2014/main" id="{E2E3C41B-A1B3-1940-8F59-C5E85DB4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49" y="2562725"/>
            <a:ext cx="4384007" cy="2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prefixes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9298D-104A-694A-AB9F-2EC69F3C2B45}"/>
              </a:ext>
            </a:extLst>
          </p:cNvPr>
          <p:cNvSpPr/>
          <p:nvPr/>
        </p:nvSpPr>
        <p:spPr>
          <a:xfrm>
            <a:off x="685801" y="1742701"/>
            <a:ext cx="1088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Names must start with a letter (max 255)</a:t>
            </a:r>
            <a:br>
              <a:rPr lang="en-SG" dirty="0">
                <a:latin typeface="Verdana" panose="020B0604030504040204" pitchFamily="34" charset="0"/>
              </a:rPr>
            </a:br>
            <a:r>
              <a:rPr lang="en-SG" dirty="0">
                <a:latin typeface="Verdana" panose="020B0604030504040204" pitchFamily="34" charset="0"/>
              </a:rPr>
              <a:t>Capitalise and Prefix object names as follows (assessed): </a:t>
            </a:r>
            <a:endParaRPr lang="en-SG" dirty="0">
              <a:effectLst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7ACDAD-7729-784D-91BF-BE30FEE27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36522"/>
              </p:ext>
            </p:extLst>
          </p:nvPr>
        </p:nvGraphicFramePr>
        <p:xfrm>
          <a:off x="831516" y="2397487"/>
          <a:ext cx="10528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656">
                  <a:extLst>
                    <a:ext uri="{9D8B030D-6E8A-4147-A177-3AD203B41FA5}">
                      <a16:colId xmlns:a16="http://schemas.microsoft.com/office/drawing/2014/main" val="2597104637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1606350603"/>
                    </a:ext>
                  </a:extLst>
                </a:gridCol>
                <a:gridCol w="3509656">
                  <a:extLst>
                    <a:ext uri="{9D8B030D-6E8A-4147-A177-3AD203B41FA5}">
                      <a16:colId xmlns:a16="http://schemas.microsoft.com/office/drawing/2014/main" val="297418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use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Combobox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cboUserChoice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3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chkUserSelection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Button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cmdStart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8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datMyDataFile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 list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dirUserDirectory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dialog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dlgPrintFile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frmStartupForm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Object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grForm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txtDataEntryBox</a:t>
                      </a:r>
                      <a:r>
                        <a:rPr lang="en-SG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btnOk</a:t>
                      </a:r>
                      <a:endParaRPr lang="en-S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7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Set characteristics and/or appearance of an Object (occasionally functionality too) </a:t>
            </a:r>
          </a:p>
          <a:p>
            <a:r>
              <a:rPr lang="en-SG" dirty="0"/>
              <a:t>All Objects support them and expose many to programmer </a:t>
            </a:r>
          </a:p>
          <a:p>
            <a:r>
              <a:rPr lang="en-SG" dirty="0"/>
              <a:t>May be manipulated/set at both </a:t>
            </a:r>
            <a:r>
              <a:rPr lang="en-SG" b="1" i="1" dirty="0"/>
              <a:t>DESIGN TIME </a:t>
            </a:r>
            <a:r>
              <a:rPr lang="en-SG" dirty="0"/>
              <a:t>(when writing code) or </a:t>
            </a:r>
            <a:r>
              <a:rPr lang="en-SG" b="1" i="1" dirty="0"/>
              <a:t>RUN TIME </a:t>
            </a:r>
            <a:r>
              <a:rPr lang="en-SG" dirty="0"/>
              <a:t>(user interaction) </a:t>
            </a:r>
          </a:p>
          <a:p>
            <a:r>
              <a:rPr lang="en-SG" dirty="0"/>
              <a:t>Typical: Size, Colour, Font, Text, Name.... </a:t>
            </a:r>
          </a:p>
          <a:p>
            <a:r>
              <a:rPr lang="en-SG" dirty="0"/>
              <a:t> </a:t>
            </a:r>
            <a:r>
              <a:rPr lang="en-SG" i="1" dirty="0"/>
              <a:t>Format is </a:t>
            </a:r>
            <a:r>
              <a:rPr lang="en-SG" b="1" i="1" dirty="0" err="1"/>
              <a:t>Object.Property</a:t>
            </a:r>
            <a:r>
              <a:rPr lang="en-SG" b="1" i="1" dirty="0"/>
              <a:t> </a:t>
            </a:r>
            <a:endParaRPr lang="en-SG" dirty="0"/>
          </a:p>
          <a:p>
            <a:r>
              <a:rPr lang="en-SG" dirty="0"/>
              <a:t>Some properties are read only at run time (e.g. Bold and Italic for Textbox)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15361" name="Picture 1" descr="page4image45276064">
            <a:extLst>
              <a:ext uri="{FF2B5EF4-FFF2-40B4-BE49-F238E27FC236}">
                <a16:creationId xmlns:a16="http://schemas.microsoft.com/office/drawing/2014/main" id="{797496DE-368E-0849-A68A-A8DB3816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240631"/>
            <a:ext cx="1768642" cy="63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Programming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E0F744-AE87-FB4F-834C-5DFCB52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3131"/>
            <a:ext cx="6485020" cy="220783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dot notation, you are accessing the internal variable inside of it</a:t>
            </a:r>
          </a:p>
          <a:p>
            <a:r>
              <a:rPr lang="en-SG" dirty="0"/>
              <a:t>Writing it in this manner would mean assigning the value to the inner variable</a:t>
            </a:r>
          </a:p>
          <a:p>
            <a:r>
              <a:rPr lang="en-SG" dirty="0"/>
              <a:t>Also known as variables in other programming languages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4FA3-C311-5241-B66E-16E171B4F1C3}"/>
              </a:ext>
            </a:extLst>
          </p:cNvPr>
          <p:cNvSpPr/>
          <p:nvPr/>
        </p:nvSpPr>
        <p:spPr>
          <a:xfrm>
            <a:off x="7170822" y="2951424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picP</a:t>
            </a:r>
            <a:r>
              <a:rPr lang="en-SG" i="1" dirty="0">
                <a:solidFill>
                  <a:schemeClr val="accent6"/>
                </a:solidFill>
                <a:latin typeface="Verdana" panose="020B0604030504040204" pitchFamily="34" charset="0"/>
              </a:rPr>
              <a:t>icture1.BackColor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Color.Red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98A5F-5A65-B942-AB50-5F35CC615319}"/>
              </a:ext>
            </a:extLst>
          </p:cNvPr>
          <p:cNvSpPr/>
          <p:nvPr/>
        </p:nvSpPr>
        <p:spPr>
          <a:xfrm>
            <a:off x="685800" y="1539250"/>
            <a:ext cx="283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Properties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781F91-44E7-8A44-ADF1-50FC1B059BDF}"/>
              </a:ext>
            </a:extLst>
          </p:cNvPr>
          <p:cNvSpPr txBox="1">
            <a:spLocks/>
          </p:cNvSpPr>
          <p:nvPr/>
        </p:nvSpPr>
        <p:spPr>
          <a:xfrm>
            <a:off x="685802" y="4650194"/>
            <a:ext cx="6485020" cy="220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picPicture1 is a Class / Object in this example</a:t>
            </a:r>
          </a:p>
          <a:p>
            <a:r>
              <a:rPr lang="en-SG" dirty="0"/>
              <a:t>When u use the brackets at the end u are trying to access a method</a:t>
            </a:r>
          </a:p>
          <a:p>
            <a:r>
              <a:rPr lang="en-SG" dirty="0"/>
              <a:t>Writing it in this manner would mean assigning the value to external variable</a:t>
            </a:r>
          </a:p>
          <a:p>
            <a:r>
              <a:rPr lang="en-SG" dirty="0"/>
              <a:t>Also known as functions in other programming languages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EC1AF-C255-0445-B802-ED7B039E2AB3}"/>
              </a:ext>
            </a:extLst>
          </p:cNvPr>
          <p:cNvSpPr/>
          <p:nvPr/>
        </p:nvSpPr>
        <p:spPr>
          <a:xfrm>
            <a:off x="7170822" y="5276536"/>
            <a:ext cx="469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e.g.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myResult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= 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picPicture.getColor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9A191-FAA5-0241-BED0-828CC76208CF}"/>
              </a:ext>
            </a:extLst>
          </p:cNvPr>
          <p:cNvSpPr/>
          <p:nvPr/>
        </p:nvSpPr>
        <p:spPr>
          <a:xfrm>
            <a:off x="685800" y="4206313"/>
            <a:ext cx="2346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6"/>
                </a:solidFill>
              </a:rPr>
              <a:t>Accessing Methods</a:t>
            </a:r>
          </a:p>
        </p:txBody>
      </p:sp>
    </p:spTree>
    <p:extLst>
      <p:ext uri="{BB962C8B-B14F-4D97-AF65-F5344CB8AC3E}">
        <p14:creationId xmlns:p14="http://schemas.microsoft.com/office/powerpoint/2010/main" val="4039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Name </a:t>
            </a:r>
            <a:r>
              <a:rPr lang="en-SG" dirty="0"/>
              <a:t>used to access the control’s properties and methods – Design Time ONLY </a:t>
            </a:r>
          </a:p>
          <a:p>
            <a:r>
              <a:rPr lang="en-SG" b="1" dirty="0" err="1"/>
              <a:t>BackColor</a:t>
            </a:r>
            <a:r>
              <a:rPr lang="en-SG" b="1" dirty="0"/>
              <a:t> </a:t>
            </a:r>
            <a:r>
              <a:rPr lang="en-SG" dirty="0"/>
              <a:t>background colour for text or graphics</a:t>
            </a:r>
            <a:br>
              <a:rPr lang="en-SG" dirty="0"/>
            </a:br>
            <a:r>
              <a:rPr lang="en-SG" dirty="0"/>
              <a:t>e.g. picP</a:t>
            </a:r>
            <a:r>
              <a:rPr lang="en-SG" i="1" dirty="0"/>
              <a:t>icture1.BackColor = </a:t>
            </a:r>
            <a:r>
              <a:rPr lang="en-SG" dirty="0" err="1"/>
              <a:t>Color.Red</a:t>
            </a:r>
            <a:r>
              <a:rPr lang="en-SG" dirty="0"/>
              <a:t> </a:t>
            </a:r>
          </a:p>
          <a:p>
            <a:r>
              <a:rPr lang="en-SG" b="1" dirty="0" err="1"/>
              <a:t>ForeColor</a:t>
            </a:r>
            <a:r>
              <a:rPr lang="en-SG" b="1" dirty="0"/>
              <a:t> </a:t>
            </a:r>
            <a:r>
              <a:rPr lang="en-SG" dirty="0"/>
              <a:t>usually pen or text colour </a:t>
            </a:r>
            <a:br>
              <a:rPr lang="en-SG" dirty="0"/>
            </a:br>
            <a:r>
              <a:rPr lang="en-SG" i="1" dirty="0"/>
              <a:t>e.g. picPicture1.ForeColor = </a:t>
            </a:r>
            <a:r>
              <a:rPr lang="en-SG" i="1" dirty="0" err="1"/>
              <a:t>Color.Black</a:t>
            </a:r>
            <a:r>
              <a:rPr lang="en-SG" i="1" dirty="0"/>
              <a:t> </a:t>
            </a:r>
            <a:endParaRPr lang="en-SG" dirty="0"/>
          </a:p>
          <a:p>
            <a:r>
              <a:rPr lang="en-SG" b="1" dirty="0"/>
              <a:t>Text </a:t>
            </a:r>
            <a:r>
              <a:rPr lang="en-SG" dirty="0"/>
              <a:t>Sets a message in a textbox – or reads text from one </a:t>
            </a:r>
            <a:br>
              <a:rPr lang="en-SG" dirty="0"/>
            </a:br>
            <a:r>
              <a:rPr lang="en-SG" i="1" dirty="0"/>
              <a:t>e.g. </a:t>
            </a:r>
            <a:r>
              <a:rPr lang="en-SG" i="1" dirty="0" err="1"/>
              <a:t>txt</a:t>
            </a:r>
            <a:r>
              <a:rPr lang="en-SG" dirty="0" err="1"/>
              <a:t>TextBox.Text</a:t>
            </a:r>
            <a:r>
              <a:rPr lang="en-SG" dirty="0"/>
              <a:t> = “Hello World” 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1028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43AA-2B1F-C841-9AA4-53612865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8556"/>
            <a:ext cx="10131425" cy="3649133"/>
          </a:xfrm>
        </p:spPr>
        <p:txBody>
          <a:bodyPr/>
          <a:lstStyle/>
          <a:p>
            <a:r>
              <a:rPr lang="en-US" dirty="0"/>
              <a:t>Procedures that operate on an Object</a:t>
            </a:r>
          </a:p>
          <a:p>
            <a:r>
              <a:rPr lang="en-US" dirty="0"/>
              <a:t>May change the values of Properties</a:t>
            </a:r>
          </a:p>
          <a:p>
            <a:r>
              <a:rPr lang="en-US" dirty="0"/>
              <a:t>Returns a value and accepts arguments</a:t>
            </a:r>
          </a:p>
          <a:p>
            <a:r>
              <a:rPr lang="en-SG" dirty="0"/>
              <a:t>General format is: </a:t>
            </a:r>
            <a:r>
              <a:rPr lang="en-SG" dirty="0" err="1"/>
              <a:t>Object.Method</a:t>
            </a:r>
            <a:endParaRPr lang="en-SG" dirty="0"/>
          </a:p>
          <a:p>
            <a:r>
              <a:rPr lang="en-US" dirty="0"/>
              <a:t>Arguments are separated by commas:</a:t>
            </a:r>
          </a:p>
          <a:p>
            <a:r>
              <a:rPr lang="en-US" dirty="0"/>
              <a:t>E.g. draw a red circle with diameter 100</a:t>
            </a:r>
          </a:p>
        </p:txBody>
      </p:sp>
      <p:pic>
        <p:nvPicPr>
          <p:cNvPr id="5" name="Picture 4" descr="GitHub - andrejrs/Object-Oriented-PHP: Explanations and examples of object  programming in the ph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44" y="3631041"/>
            <a:ext cx="4181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1" y="5582351"/>
            <a:ext cx="4598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chemeClr val="accent6"/>
                </a:solidFill>
              </a:rPr>
              <a:t>Dim </a:t>
            </a:r>
            <a:r>
              <a:rPr lang="en-SG" dirty="0" err="1">
                <a:solidFill>
                  <a:schemeClr val="accent6"/>
                </a:solidFill>
              </a:rPr>
              <a:t>grForm</a:t>
            </a:r>
            <a:r>
              <a:rPr lang="en-SG" dirty="0">
                <a:solidFill>
                  <a:schemeClr val="accent6"/>
                </a:solidFill>
              </a:rPr>
              <a:t> As Graphics = </a:t>
            </a:r>
            <a:r>
              <a:rPr lang="en-SG" dirty="0" err="1">
                <a:solidFill>
                  <a:schemeClr val="accent6"/>
                </a:solidFill>
              </a:rPr>
              <a:t>Me.CreateGraphics</a:t>
            </a:r>
            <a:r>
              <a:rPr lang="en-SG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chemeClr val="accent6"/>
                </a:solidFill>
              </a:rPr>
              <a:t>Dim </a:t>
            </a:r>
            <a:r>
              <a:rPr lang="en-US" dirty="0" err="1">
                <a:solidFill>
                  <a:schemeClr val="accent6"/>
                </a:solidFill>
              </a:rPr>
              <a:t>ellipse_pen</a:t>
            </a:r>
            <a:r>
              <a:rPr lang="en-US" dirty="0">
                <a:solidFill>
                  <a:schemeClr val="accent6"/>
                </a:solidFill>
              </a:rPr>
              <a:t> As New Pen(</a:t>
            </a:r>
            <a:r>
              <a:rPr lang="en-US" dirty="0" err="1">
                <a:solidFill>
                  <a:schemeClr val="accent6"/>
                </a:solidFill>
              </a:rPr>
              <a:t>Color.Red</a:t>
            </a:r>
            <a:r>
              <a:rPr lang="en-US" dirty="0">
                <a:solidFill>
                  <a:schemeClr val="accent6"/>
                </a:solidFill>
              </a:rPr>
              <a:t>, 3)</a:t>
            </a:r>
          </a:p>
          <a:p>
            <a:r>
              <a:rPr lang="en-SG" dirty="0" err="1">
                <a:solidFill>
                  <a:schemeClr val="accent6"/>
                </a:solidFill>
              </a:rPr>
              <a:t>grForm.DrawEllipse</a:t>
            </a:r>
            <a:r>
              <a:rPr lang="en-SG" dirty="0">
                <a:solidFill>
                  <a:schemeClr val="accent6"/>
                </a:solidFill>
              </a:rPr>
              <a:t>(</a:t>
            </a:r>
            <a:r>
              <a:rPr lang="en-SG" dirty="0" err="1">
                <a:solidFill>
                  <a:srgbClr val="FFFF00"/>
                </a:solidFill>
              </a:rPr>
              <a:t>ellipse_pen</a:t>
            </a:r>
            <a:r>
              <a:rPr lang="en-SG" dirty="0">
                <a:solidFill>
                  <a:srgbClr val="FFFF00"/>
                </a:solidFill>
              </a:rPr>
              <a:t>, 0, 0, 200, 200</a:t>
            </a:r>
            <a:r>
              <a:rPr lang="en-SG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57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 Example</a:t>
            </a:r>
          </a:p>
        </p:txBody>
      </p:sp>
      <p:pic>
        <p:nvPicPr>
          <p:cNvPr id="3073" name="Picture 1" descr="page6image6000496">
            <a:extLst>
              <a:ext uri="{FF2B5EF4-FFF2-40B4-BE49-F238E27FC236}">
                <a16:creationId xmlns:a16="http://schemas.microsoft.com/office/drawing/2014/main" id="{67EE19FC-C916-3043-9FC9-3A00BAC4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9" y="3568700"/>
            <a:ext cx="26924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6image6002160">
            <a:extLst>
              <a:ext uri="{FF2B5EF4-FFF2-40B4-BE49-F238E27FC236}">
                <a16:creationId xmlns:a16="http://schemas.microsoft.com/office/drawing/2014/main" id="{1FB7E332-EE42-624F-AEE6-1A21468E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1" y="3568700"/>
            <a:ext cx="2692400" cy="26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A6BBBC-1306-5F45-A4BA-71183E1D318A}"/>
              </a:ext>
            </a:extLst>
          </p:cNvPr>
          <p:cNvSpPr/>
          <p:nvPr/>
        </p:nvSpPr>
        <p:spPr>
          <a:xfrm>
            <a:off x="6769101" y="2250533"/>
            <a:ext cx="4474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Ellipse(circle) defined in a rectangle with top left coordinates 0,0 and diameter 200 </a:t>
            </a:r>
            <a:endParaRPr lang="en-SG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E3109-3D32-6642-B442-04A70A4303C9}"/>
              </a:ext>
            </a:extLst>
          </p:cNvPr>
          <p:cNvSpPr/>
          <p:nvPr/>
        </p:nvSpPr>
        <p:spPr>
          <a:xfrm>
            <a:off x="685801" y="2712198"/>
            <a:ext cx="587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grForm.DrawEllipse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(</a:t>
            </a:r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ellipse_pen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, 0, 0, 200, 200)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60790F-0DB0-5743-BFAC-ADBD8996209E}"/>
              </a:ext>
            </a:extLst>
          </p:cNvPr>
          <p:cNvGrpSpPr/>
          <p:nvPr/>
        </p:nvGrpSpPr>
        <p:grpSpPr>
          <a:xfrm>
            <a:off x="685801" y="2065867"/>
            <a:ext cx="968828" cy="646331"/>
            <a:chOff x="685801" y="2065867"/>
            <a:chExt cx="968828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FDFC39-928C-414E-8291-9C44C26A03A7}"/>
                </a:ext>
              </a:extLst>
            </p:cNvPr>
            <p:cNvSpPr/>
            <p:nvPr/>
          </p:nvSpPr>
          <p:spPr>
            <a:xfrm>
              <a:off x="685801" y="2065867"/>
              <a:ext cx="968828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B0CB14-0C66-DC4E-AF5D-5B6CD8D85CBF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DC673-46FA-8F46-86A4-AE81EDFA5D17}"/>
              </a:ext>
            </a:extLst>
          </p:cNvPr>
          <p:cNvGrpSpPr/>
          <p:nvPr/>
        </p:nvGrpSpPr>
        <p:grpSpPr>
          <a:xfrm>
            <a:off x="2322813" y="2065867"/>
            <a:ext cx="1215043" cy="646331"/>
            <a:chOff x="685800" y="2065867"/>
            <a:chExt cx="1215043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67E857-0D15-6D49-A093-359CE00B7DFA}"/>
                </a:ext>
              </a:extLst>
            </p:cNvPr>
            <p:cNvSpPr/>
            <p:nvPr/>
          </p:nvSpPr>
          <p:spPr>
            <a:xfrm>
              <a:off x="685800" y="2065867"/>
              <a:ext cx="1215043" cy="405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12B460-96D1-2D49-929A-3DC060473A18}"/>
                </a:ext>
              </a:extLst>
            </p:cNvPr>
            <p:cNvCxnSpPr/>
            <p:nvPr/>
          </p:nvCxnSpPr>
          <p:spPr>
            <a:xfrm>
              <a:off x="990600" y="2471057"/>
              <a:ext cx="0" cy="24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6952-CB4F-274F-8610-CB1472B1F252}"/>
              </a:ext>
            </a:extLst>
          </p:cNvPr>
          <p:cNvSpPr/>
          <p:nvPr/>
        </p:nvSpPr>
        <p:spPr>
          <a:xfrm>
            <a:off x="3623656" y="2368371"/>
            <a:ext cx="3049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latin typeface="Verdana" panose="020B0604030504040204" pitchFamily="34" charset="0"/>
              </a:rPr>
              <a:t>Looks like a property doesn’t it? </a:t>
            </a:r>
            <a:endParaRPr lang="en-SG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74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226</TotalTime>
  <Words>1575</Words>
  <Application>Microsoft Office PowerPoint</Application>
  <PresentationFormat>Widescreen</PresentationFormat>
  <Paragraphs>211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Arial-ItalicMT</vt:lpstr>
      <vt:lpstr>SFMono-Regular</vt:lpstr>
      <vt:lpstr>Arial</vt:lpstr>
      <vt:lpstr>Calibri</vt:lpstr>
      <vt:lpstr>Calibri Light</vt:lpstr>
      <vt:lpstr>Segoe UI</vt:lpstr>
      <vt:lpstr>Verdana</vt:lpstr>
      <vt:lpstr>Wingdings</vt:lpstr>
      <vt:lpstr>Celestial</vt:lpstr>
      <vt:lpstr>Objects Properties and Methods</vt:lpstr>
      <vt:lpstr>Table OF contents</vt:lpstr>
      <vt:lpstr>Lecture context</vt:lpstr>
      <vt:lpstr>Object prefixes</vt:lpstr>
      <vt:lpstr>Properties</vt:lpstr>
      <vt:lpstr>General Programming Understanding</vt:lpstr>
      <vt:lpstr>Properties</vt:lpstr>
      <vt:lpstr>Methods</vt:lpstr>
      <vt:lpstr>Method Example</vt:lpstr>
      <vt:lpstr>EVENTS</vt:lpstr>
      <vt:lpstr>EVENTS</vt:lpstr>
      <vt:lpstr>PowerPoint Presentation</vt:lpstr>
      <vt:lpstr>EVENTS AND HANDLERS</vt:lpstr>
      <vt:lpstr>FORM OBJECT</vt:lpstr>
      <vt:lpstr>TEXTBOX CONTROL</vt:lpstr>
      <vt:lpstr>TEXTBOX CONTROL</vt:lpstr>
      <vt:lpstr>Command button control</vt:lpstr>
      <vt:lpstr>Command button control</vt:lpstr>
      <vt:lpstr>Writing comments in Visual Basic</vt:lpstr>
      <vt:lpstr>DEBUGGING IN VISUAL BASIC</vt:lpstr>
      <vt:lpstr>STRING Concatenation in visual Basic</vt:lpstr>
      <vt:lpstr>STRING Concatenation in visual Basic</vt:lpstr>
      <vt:lpstr>EXERCISE (10 – 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Yang Jing</cp:lastModifiedBy>
  <cp:revision>59</cp:revision>
  <dcterms:created xsi:type="dcterms:W3CDTF">2021-02-22T11:23:33Z</dcterms:created>
  <dcterms:modified xsi:type="dcterms:W3CDTF">2021-12-23T10:03:15Z</dcterms:modified>
</cp:coreProperties>
</file>