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sldIdLst>
    <p:sldId id="256" r:id="rId2"/>
    <p:sldId id="257" r:id="rId3"/>
    <p:sldId id="258" r:id="rId4"/>
    <p:sldId id="267" r:id="rId5"/>
    <p:sldId id="263" r:id="rId6"/>
    <p:sldId id="261" r:id="rId7"/>
    <p:sldId id="268" r:id="rId8"/>
    <p:sldId id="269" r:id="rId9"/>
    <p:sldId id="270" r:id="rId10"/>
    <p:sldId id="271" r:id="rId11"/>
    <p:sldId id="274" r:id="rId12"/>
    <p:sldId id="273" r:id="rId13"/>
    <p:sldId id="275" r:id="rId14"/>
    <p:sldId id="276" r:id="rId15"/>
    <p:sldId id="277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95" r:id="rId33"/>
    <p:sldId id="296" r:id="rId34"/>
    <p:sldId id="297" r:id="rId35"/>
    <p:sldId id="298" r:id="rId36"/>
    <p:sldId id="299" r:id="rId37"/>
    <p:sldId id="300" r:id="rId38"/>
    <p:sldId id="301" r:id="rId39"/>
    <p:sldId id="302" r:id="rId40"/>
    <p:sldId id="303" r:id="rId41"/>
    <p:sldId id="304" r:id="rId42"/>
    <p:sldId id="305" r:id="rId43"/>
    <p:sldId id="306" r:id="rId44"/>
    <p:sldId id="307" r:id="rId45"/>
    <p:sldId id="308" r:id="rId46"/>
    <p:sldId id="309" r:id="rId47"/>
    <p:sldId id="310" r:id="rId48"/>
    <p:sldId id="311" r:id="rId49"/>
    <p:sldId id="312" r:id="rId50"/>
    <p:sldId id="313" r:id="rId5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5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300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500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762991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3264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702669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0854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3669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19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736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30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995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719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687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419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324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973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AACC7-3B3F-47D1-959A-EF58926E955E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780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  <p:sldLayoutId id="2147483776" r:id="rId13"/>
    <p:sldLayoutId id="2147483777" r:id="rId14"/>
    <p:sldLayoutId id="2147483778" r:id="rId15"/>
    <p:sldLayoutId id="214748377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tm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tm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tmp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tmp"/><Relationship Id="rId2" Type="http://schemas.openxmlformats.org/officeDocument/2006/relationships/image" Target="../media/image32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tmp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tmp"/><Relationship Id="rId2" Type="http://schemas.openxmlformats.org/officeDocument/2006/relationships/image" Target="../media/image35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tmp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tmp"/><Relationship Id="rId2" Type="http://schemas.openxmlformats.org/officeDocument/2006/relationships/image" Target="../media/image38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tmp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tmp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tmp"/><Relationship Id="rId2" Type="http://schemas.openxmlformats.org/officeDocument/2006/relationships/image" Target="../media/image42.tmp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tmp"/><Relationship Id="rId2" Type="http://schemas.openxmlformats.org/officeDocument/2006/relationships/image" Target="../media/image44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tmp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1FF9CEF5-A50D-4B8B-9852-D76F70378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8A6D1254-C9E6-49B7-85CD-5D9992EDFD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</a:blip>
          <a:srcRect t="2968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4ABBBC-9C0B-4F4B-8060-6A3340CA44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>
            <a:normAutofit/>
          </a:bodyPr>
          <a:lstStyle/>
          <a:p>
            <a:r>
              <a:rPr lang="en-US" dirty="0"/>
              <a:t>Visual Basic.NET </a:t>
            </a:r>
            <a:br>
              <a:rPr lang="en-US" dirty="0"/>
            </a:br>
            <a:r>
              <a:rPr lang="en-US" altLang="zh-CN" dirty="0"/>
              <a:t>Using Procedures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FC8822-6CB8-40F9-801A-1CD25BC89B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>
            <a:normAutofit/>
          </a:bodyPr>
          <a:lstStyle/>
          <a:p>
            <a:endParaRPr lang="en-US"/>
          </a:p>
        </p:txBody>
      </p:sp>
      <p:grpSp>
        <p:nvGrpSpPr>
          <p:cNvPr id="7" name="Group 10">
            <a:extLst>
              <a:ext uri="{FF2B5EF4-FFF2-40B4-BE49-F238E27FC236}">
                <a16:creationId xmlns:a16="http://schemas.microsoft.com/office/drawing/2014/main" id="{065753F1-EEE2-45ED-88A1-ECB4A495D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2" name="Freeform 27">
              <a:extLst>
                <a:ext uri="{FF2B5EF4-FFF2-40B4-BE49-F238E27FC236}">
                  <a16:creationId xmlns:a16="http://schemas.microsoft.com/office/drawing/2014/main" id="{3E3E7343-7B0A-4265-B9DA-56CE35551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" name="Freeform 28">
              <a:extLst>
                <a:ext uri="{FF2B5EF4-FFF2-40B4-BE49-F238E27FC236}">
                  <a16:creationId xmlns:a16="http://schemas.microsoft.com/office/drawing/2014/main" id="{608D2FF5-E7CA-448D-8B61-42FAA7A0C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29">
              <a:extLst>
                <a:ext uri="{FF2B5EF4-FFF2-40B4-BE49-F238E27FC236}">
                  <a16:creationId xmlns:a16="http://schemas.microsoft.com/office/drawing/2014/main" id="{DC186DC7-6F76-40B7-8268-20660160E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0">
              <a:extLst>
                <a:ext uri="{FF2B5EF4-FFF2-40B4-BE49-F238E27FC236}">
                  <a16:creationId xmlns:a16="http://schemas.microsoft.com/office/drawing/2014/main" id="{4C8DDEC4-2C9A-4271-BBB3-577233F2E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1">
              <a:extLst>
                <a:ext uri="{FF2B5EF4-FFF2-40B4-BE49-F238E27FC236}">
                  <a16:creationId xmlns:a16="http://schemas.microsoft.com/office/drawing/2014/main" id="{D8DB0C2B-A79C-421F-88AB-DC7B12527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2">
              <a:extLst>
                <a:ext uri="{FF2B5EF4-FFF2-40B4-BE49-F238E27FC236}">
                  <a16:creationId xmlns:a16="http://schemas.microsoft.com/office/drawing/2014/main" id="{B3BC96E3-7FEF-4BFD-8E2C-028CB3772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3">
              <a:extLst>
                <a:ext uri="{FF2B5EF4-FFF2-40B4-BE49-F238E27FC236}">
                  <a16:creationId xmlns:a16="http://schemas.microsoft.com/office/drawing/2014/main" id="{E7ED35DB-BAAE-4771-A0A0-65647ACC5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4">
              <a:extLst>
                <a:ext uri="{FF2B5EF4-FFF2-40B4-BE49-F238E27FC236}">
                  <a16:creationId xmlns:a16="http://schemas.microsoft.com/office/drawing/2014/main" id="{4407B080-4ED5-43EB-8CCE-B43B336EF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5">
              <a:extLst>
                <a:ext uri="{FF2B5EF4-FFF2-40B4-BE49-F238E27FC236}">
                  <a16:creationId xmlns:a16="http://schemas.microsoft.com/office/drawing/2014/main" id="{8C10C675-F599-45D3-8177-D7F7DEC16C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6">
              <a:extLst>
                <a:ext uri="{FF2B5EF4-FFF2-40B4-BE49-F238E27FC236}">
                  <a16:creationId xmlns:a16="http://schemas.microsoft.com/office/drawing/2014/main" id="{E2566A74-B9B1-469F-A373-3B3C60175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7">
              <a:extLst>
                <a:ext uri="{FF2B5EF4-FFF2-40B4-BE49-F238E27FC236}">
                  <a16:creationId xmlns:a16="http://schemas.microsoft.com/office/drawing/2014/main" id="{D108E5CB-8D77-4568-B6FF-2C3032134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3" name="Freeform 38">
              <a:extLst>
                <a:ext uri="{FF2B5EF4-FFF2-40B4-BE49-F238E27FC236}">
                  <a16:creationId xmlns:a16="http://schemas.microsoft.com/office/drawing/2014/main" id="{7D8349D8-2AE2-4C78-84ED-22125F147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30684D86-C9D1-40C3-A9B6-EC935C731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Freeform 33">
            <a:extLst>
              <a:ext uri="{FF2B5EF4-FFF2-40B4-BE49-F238E27FC236}">
                <a16:creationId xmlns:a16="http://schemas.microsoft.com/office/drawing/2014/main" id="{1EDF7896-F56A-49DA-90F3-F5CE8B98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307027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12281-240D-4C6D-A251-F1531B44B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  <a:endParaRPr lang="en-US" sz="2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55738-3415-4CFD-8796-6B579BDBC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4" y="1467678"/>
            <a:ext cx="8911687" cy="444941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Functions… End Function</a:t>
            </a:r>
          </a:p>
          <a:p>
            <a:endParaRPr lang="en-US" dirty="0"/>
          </a:p>
          <a:p>
            <a:r>
              <a:rPr lang="en-US" dirty="0"/>
              <a:t>Example: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Custom function has unique name</a:t>
            </a:r>
          </a:p>
          <a:p>
            <a:r>
              <a:rPr lang="en-US" dirty="0"/>
              <a:t>Modify default scope of a function with keywords:</a:t>
            </a:r>
          </a:p>
          <a:p>
            <a:pPr lvl="1"/>
            <a:r>
              <a:rPr lang="en-US" dirty="0"/>
              <a:t>Public / Private / Protected / Friend / Protected Friend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8D05A9C-4F3F-47DB-8B93-F4F73C9BB0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3126" y="2643377"/>
            <a:ext cx="6666570" cy="1571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880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12281-240D-4C6D-A251-F1531B44B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Build-ln Functions</a:t>
            </a:r>
            <a:endParaRPr lang="en-US" sz="2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55738-3415-4CFD-8796-6B579BDBC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4" y="1467678"/>
            <a:ext cx="8911687" cy="4328890"/>
          </a:xfrm>
        </p:spPr>
        <p:txBody>
          <a:bodyPr/>
          <a:lstStyle/>
          <a:p>
            <a:r>
              <a:rPr lang="en-US" altLang="zh-CN" dirty="0"/>
              <a:t>.NET Framework provides a large number of functions </a:t>
            </a:r>
          </a:p>
          <a:p>
            <a:r>
              <a:rPr lang="en-US" altLang="zh-CN" dirty="0"/>
              <a:t>Abs() function</a:t>
            </a:r>
          </a:p>
          <a:p>
            <a:endParaRPr lang="en-US" altLang="zh-CN" dirty="0"/>
          </a:p>
          <a:p>
            <a:r>
              <a:rPr lang="en-US" altLang="zh-CN" dirty="0"/>
              <a:t>Example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</a:p>
          <a:p>
            <a:pPr marL="0" indent="0"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F1BF15A-B619-45EF-B51D-BBAE0EA43F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3381" y="3429000"/>
            <a:ext cx="5765695" cy="226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411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12281-240D-4C6D-A251-F1531B44B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Custom </a:t>
            </a:r>
            <a:r>
              <a:rPr lang="en-US" dirty="0"/>
              <a:t>Functions</a:t>
            </a:r>
            <a:endParaRPr lang="en-US" sz="2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55738-3415-4CFD-8796-6B579BDBC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5489" y="1593574"/>
            <a:ext cx="8911687" cy="4328890"/>
          </a:xfrm>
        </p:spPr>
        <p:txBody>
          <a:bodyPr/>
          <a:lstStyle/>
          <a:p>
            <a:r>
              <a:rPr lang="en-US" altLang="zh-CN" dirty="0"/>
              <a:t>called from several places in the application</a:t>
            </a:r>
          </a:p>
          <a:p>
            <a:r>
              <a:rPr lang="en-US" altLang="zh-CN" dirty="0" err="1"/>
              <a:t>ISBNCheckDigit</a:t>
            </a:r>
            <a:r>
              <a:rPr lang="en-US" altLang="zh-CN" dirty="0"/>
              <a:t>() function</a:t>
            </a:r>
          </a:p>
          <a:p>
            <a:r>
              <a:rPr lang="en-US" altLang="zh-CN" dirty="0"/>
              <a:t>Example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13A0856-995A-4428-B269-87C16BD937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368" y="2749437"/>
            <a:ext cx="6610690" cy="220356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83989017-BAE9-4DEF-82BB-8AE9FB3511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368" y="4953000"/>
            <a:ext cx="6610690" cy="895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7062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12281-240D-4C6D-A251-F1531B44B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Calling Functions and Subroutines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55738-3415-4CFD-8796-6B579BDBC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5489" y="1805609"/>
            <a:ext cx="8911687" cy="4328890"/>
          </a:xfrm>
        </p:spPr>
        <p:txBody>
          <a:bodyPr/>
          <a:lstStyle/>
          <a:p>
            <a:r>
              <a:rPr lang="en-US" altLang="zh-CN" dirty="0"/>
              <a:t>To call a procedure: enter name followed by arguments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	The values of the arguments must match their declared type</a:t>
            </a:r>
          </a:p>
          <a:p>
            <a:r>
              <a:rPr lang="en-US" altLang="zh-CN" dirty="0"/>
              <a:t>Functions are called by name, and a list of arguments follows the name in parentheses 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altLang="zh-CN" dirty="0"/>
              <a:t>Functions can be called from within expressions</a:t>
            </a:r>
          </a:p>
          <a:p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571E4DC-6842-49D7-BEE8-29659868B8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277" y="2184107"/>
            <a:ext cx="4431165" cy="68378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4935B9E-27F5-4636-A61C-7DE4CC4463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804" y="4199824"/>
            <a:ext cx="4203409" cy="43181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7A74B1C-D6A3-40A1-A3CF-F0D7CA4F51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277" y="5252335"/>
            <a:ext cx="6915505" cy="711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5260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60C7D-B9B5-40E7-8CB1-27BC6F315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E3EEF-A3BA-4E9A-9B3C-548E2690E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7178" y="1431235"/>
            <a:ext cx="8915400" cy="4750904"/>
          </a:xfrm>
        </p:spPr>
        <p:txBody>
          <a:bodyPr/>
          <a:lstStyle/>
          <a:p>
            <a:r>
              <a:rPr lang="en-US" dirty="0"/>
              <a:t>Recall:</a:t>
            </a:r>
          </a:p>
          <a:p>
            <a:pPr lvl="1"/>
            <a:r>
              <a:rPr lang="en-US" dirty="0"/>
              <a:t>Arguments – a value you pass to the procedure and on which the procedure usually acts</a:t>
            </a:r>
          </a:p>
          <a:p>
            <a:r>
              <a:rPr lang="en-US" dirty="0"/>
              <a:t>Functions accept argument</a:t>
            </a:r>
          </a:p>
          <a:p>
            <a:pPr lvl="1"/>
            <a:r>
              <a:rPr lang="en-US" dirty="0"/>
              <a:t>- Min()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r>
              <a:rPr lang="en-US" altLang="zh-CN" dirty="0" err="1"/>
              <a:t>IIf</a:t>
            </a:r>
            <a:r>
              <a:rPr lang="en-US" altLang="zh-CN" dirty="0"/>
              <a:t>() </a:t>
            </a:r>
          </a:p>
          <a:p>
            <a:pPr lvl="2"/>
            <a:r>
              <a:rPr lang="en-US" altLang="zh-CN" dirty="0"/>
              <a:t>built-in function that evaluates the first argument, which is a logical expression\</a:t>
            </a:r>
          </a:p>
          <a:p>
            <a:pPr lvl="2"/>
            <a:r>
              <a:rPr lang="en-US" altLang="zh-CN" dirty="0"/>
              <a:t>If expression = TRUE, it returns second argument; otherwise, it returns third argument</a:t>
            </a:r>
          </a:p>
          <a:p>
            <a:pPr lvl="1"/>
            <a:r>
              <a:rPr lang="en-US" altLang="zh-CN" dirty="0"/>
              <a:t>Min() function with the Strict option</a:t>
            </a:r>
          </a:p>
          <a:p>
            <a:pPr lvl="1"/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2240809-E663-491C-A9BD-3DD2D1F23A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2928" y="3125106"/>
            <a:ext cx="6458282" cy="86364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517088B-DF66-4E36-A9FA-BF488A8D1B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950" y="5540216"/>
            <a:ext cx="6566237" cy="800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262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12281-240D-4C6D-A251-F1531B44B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Argument-passing Mechanisms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55738-3415-4CFD-8796-6B579BDBC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0160" y="2395330"/>
            <a:ext cx="8911687" cy="2686879"/>
          </a:xfrm>
        </p:spPr>
        <p:txBody>
          <a:bodyPr>
            <a:normAutofit/>
          </a:bodyPr>
          <a:lstStyle/>
          <a:p>
            <a:pPr lvl="1"/>
            <a:r>
              <a:rPr lang="en-US" sz="2200" dirty="0"/>
              <a:t>Passing Arguments by Value</a:t>
            </a:r>
          </a:p>
          <a:p>
            <a:pPr lvl="1"/>
            <a:r>
              <a:rPr lang="en-US" sz="2200" dirty="0"/>
              <a:t>Passing Arguments by Reference</a:t>
            </a:r>
          </a:p>
          <a:p>
            <a:pPr lvl="1"/>
            <a:r>
              <a:rPr lang="en-US" sz="2200" dirty="0"/>
              <a:t>Returning Multiple Values</a:t>
            </a:r>
          </a:p>
          <a:p>
            <a:pPr lvl="1"/>
            <a:r>
              <a:rPr lang="en-US" sz="2200" dirty="0"/>
              <a:t>Passing Objects as Arguments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3443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60C7D-B9B5-40E7-8CB1-27BC6F315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Argument-passing By Value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E3EEF-A3BA-4E9A-9B3C-548E2690E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copy of the argument</a:t>
            </a:r>
          </a:p>
          <a:p>
            <a:r>
              <a:rPr lang="en-US" altLang="zh-CN" dirty="0"/>
              <a:t>No permanent</a:t>
            </a:r>
          </a:p>
          <a:p>
            <a:r>
              <a:rPr lang="en-US" altLang="zh-CN" dirty="0"/>
              <a:t>Argument values are isolated from the procedure</a:t>
            </a:r>
          </a:p>
          <a:p>
            <a:r>
              <a:rPr lang="en-US" altLang="zh-CN" dirty="0"/>
              <a:t>Default: only the code segment can change values</a:t>
            </a:r>
          </a:p>
          <a:p>
            <a:r>
              <a:rPr lang="en-US" altLang="zh-CN" dirty="0" err="1"/>
              <a:t>ByVal</a:t>
            </a:r>
            <a:r>
              <a:rPr lang="en-US" altLang="zh-CN" dirty="0"/>
              <a:t> keyword</a:t>
            </a:r>
          </a:p>
          <a:p>
            <a:pPr lvl="1"/>
            <a:r>
              <a:rPr lang="en-US" altLang="zh-CN" dirty="0"/>
              <a:t>Default: insert automatically if omit </a:t>
            </a:r>
          </a:p>
          <a:p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55FBC61-120F-43CB-A2F6-0663DAF752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272" y="4911014"/>
            <a:ext cx="5905804" cy="81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8253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60C7D-B9B5-40E7-8CB1-27BC6F315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Argument-passing By Value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E3EEF-A3BA-4E9A-9B3C-548E2690E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change the value: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altLang="zh-CN" dirty="0"/>
              <a:t>Result</a:t>
            </a:r>
            <a:r>
              <a:rPr lang="zh-CN" altLang="en-US" dirty="0"/>
              <a:t>：</a:t>
            </a:r>
            <a:endParaRPr 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005C5E1-52A3-420F-8CB3-B0B1371DC3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949" y="2569926"/>
            <a:ext cx="5645440" cy="117481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C2EB438-A391-4746-91BB-53986F1AD0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220" y="4144619"/>
            <a:ext cx="7760099" cy="85729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21FE785-6408-46CE-8A71-8DD121E965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2758" y="5711092"/>
            <a:ext cx="5181866" cy="400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1139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60C7D-B9B5-40E7-8CB1-27BC6F315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Argument-passing By Value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E3EEF-A3BA-4E9A-9B3C-548E2690E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Note:</a:t>
            </a:r>
          </a:p>
          <a:p>
            <a:endParaRPr 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6359641-1325-46F7-A348-4DC9846253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559" y="2606632"/>
            <a:ext cx="8858705" cy="164473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9559F45-7D5E-42FA-8496-F4AAE03B8B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559" y="4724399"/>
            <a:ext cx="8909508" cy="1060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7155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60C7D-B9B5-40E7-8CB1-27BC6F315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Argument-passing By Reference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E3EEF-A3BA-4E9A-9B3C-548E2690E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Gives the procedure access to the actual variable</a:t>
            </a:r>
          </a:p>
          <a:p>
            <a:r>
              <a:rPr lang="en-US" altLang="zh-CN" dirty="0"/>
              <a:t>Change value permanently</a:t>
            </a:r>
          </a:p>
          <a:p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1C8E4CF-F9F3-457C-8AC4-354A7ADAE7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4104" y="3093519"/>
            <a:ext cx="7328277" cy="1333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993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5CAAA-2D43-4719-8787-F1B1659D1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6CCAC-4DED-4E22-A3FB-54887DDA2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C00000"/>
                </a:solidFill>
              </a:rPr>
              <a:t>Introduction</a:t>
            </a:r>
          </a:p>
          <a:p>
            <a:pPr lvl="0"/>
            <a:r>
              <a:rPr lang="en-GB" altLang="zh-CN" sz="2200" dirty="0">
                <a:solidFill>
                  <a:schemeClr val="tx1"/>
                </a:solidFill>
              </a:rPr>
              <a:t>Modular Coding </a:t>
            </a:r>
            <a:endParaRPr lang="zh-CN" altLang="zh-CN" sz="2200" dirty="0">
              <a:solidFill>
                <a:schemeClr val="tx1"/>
              </a:solidFill>
            </a:endParaRPr>
          </a:p>
          <a:p>
            <a:pPr lvl="0"/>
            <a:r>
              <a:rPr lang="en-GB" altLang="zh-CN" sz="2200" dirty="0">
                <a:solidFill>
                  <a:schemeClr val="tx1"/>
                </a:solidFill>
              </a:rPr>
              <a:t>Subroutines </a:t>
            </a:r>
            <a:endParaRPr lang="zh-CN" altLang="zh-CN" sz="2200" dirty="0">
              <a:solidFill>
                <a:schemeClr val="tx1"/>
              </a:solidFill>
            </a:endParaRPr>
          </a:p>
          <a:p>
            <a:pPr lvl="0"/>
            <a:r>
              <a:rPr lang="en-GB" altLang="zh-CN" sz="2200" dirty="0">
                <a:solidFill>
                  <a:schemeClr val="tx1"/>
                </a:solidFill>
              </a:rPr>
              <a:t>Functions </a:t>
            </a:r>
            <a:endParaRPr lang="zh-CN" altLang="zh-CN" sz="2200" dirty="0">
              <a:solidFill>
                <a:schemeClr val="tx1"/>
              </a:solidFill>
            </a:endParaRPr>
          </a:p>
          <a:p>
            <a:pPr lvl="0"/>
            <a:r>
              <a:rPr lang="en-GB" altLang="zh-CN" sz="2200" dirty="0">
                <a:solidFill>
                  <a:schemeClr val="tx1"/>
                </a:solidFill>
              </a:rPr>
              <a:t>Arguments </a:t>
            </a:r>
            <a:endParaRPr lang="zh-CN" altLang="zh-CN" sz="2200" dirty="0">
              <a:solidFill>
                <a:schemeClr val="tx1"/>
              </a:solidFill>
            </a:endParaRPr>
          </a:p>
          <a:p>
            <a:pPr lvl="0"/>
            <a:r>
              <a:rPr lang="en-GB" altLang="zh-CN" sz="2200" dirty="0">
                <a:solidFill>
                  <a:schemeClr val="tx1"/>
                </a:solidFill>
              </a:rPr>
              <a:t>Argument-Passing Mechanisms </a:t>
            </a:r>
            <a:endParaRPr lang="zh-CN" altLang="zh-CN" sz="22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1950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60C7D-B9B5-40E7-8CB1-27BC6F315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Argument-passing By Reference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E3EEF-A3BA-4E9A-9B3C-548E2690E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Next…</a:t>
            </a:r>
          </a:p>
          <a:p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D2F8D8A-F1A8-4533-B656-2FA1E2C52B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226" y="2867525"/>
            <a:ext cx="4783600" cy="2147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4173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60C7D-B9B5-40E7-8CB1-27BC6F315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Argument-passing By Reference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E3EEF-A3BA-4E9A-9B3C-548E2690E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Output window: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r>
              <a:rPr lang="en-US" altLang="zh-CN" dirty="0"/>
              <a:t>Changes remain in effect only in the function. </a:t>
            </a:r>
            <a:endParaRPr lang="en-US" dirty="0"/>
          </a:p>
          <a:p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0279414-398B-4C94-8221-BC8BC37130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640" y="2766392"/>
            <a:ext cx="3948118" cy="1184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8062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60C7D-B9B5-40E7-8CB1-27BC6F315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Returning Multiple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E3EEF-A3BA-4E9A-9B3C-548E2690E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pass additional arguments by reference </a:t>
            </a:r>
          </a:p>
          <a:p>
            <a:r>
              <a:rPr lang="en-US" altLang="zh-CN" dirty="0"/>
              <a:t>&amp; set their values from within the function’s code</a:t>
            </a:r>
          </a:p>
          <a:p>
            <a:r>
              <a:rPr lang="en-US" dirty="0"/>
              <a:t>Example: </a:t>
            </a:r>
          </a:p>
          <a:p>
            <a:pPr lvl="1"/>
            <a:r>
              <a:rPr lang="en-US" dirty="0"/>
              <a:t>Stats() function</a:t>
            </a:r>
          </a:p>
        </p:txBody>
      </p:sp>
    </p:spTree>
    <p:extLst>
      <p:ext uri="{BB962C8B-B14F-4D97-AF65-F5344CB8AC3E}">
        <p14:creationId xmlns:p14="http://schemas.microsoft.com/office/powerpoint/2010/main" val="11053367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60C7D-B9B5-40E7-8CB1-27BC6F315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Returning Multiple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E3EEF-A3BA-4E9A-9B3C-548E2690E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8394" y="1540189"/>
            <a:ext cx="8915400" cy="3777622"/>
          </a:xfrm>
        </p:spPr>
        <p:txBody>
          <a:bodyPr/>
          <a:lstStyle/>
          <a:p>
            <a:r>
              <a:rPr lang="en-US" dirty="0"/>
              <a:t>Stats() function: return Avg and </a:t>
            </a:r>
            <a:r>
              <a:rPr lang="en-US" dirty="0" err="1"/>
              <a:t>StDev</a:t>
            </a:r>
            <a:r>
              <a:rPr lang="en-US" dirty="0"/>
              <a:t>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41B161F-72C9-48AC-A68F-072D03F356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259" y="2264487"/>
            <a:ext cx="7385430" cy="2997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8998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60C7D-B9B5-40E7-8CB1-27BC6F315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Returning Multiple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E3EEF-A3BA-4E9A-9B3C-548E2690E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8394" y="1540189"/>
            <a:ext cx="8915400" cy="3777622"/>
          </a:xfrm>
        </p:spPr>
        <p:txBody>
          <a:bodyPr/>
          <a:lstStyle/>
          <a:p>
            <a:r>
              <a:rPr lang="en-US" dirty="0"/>
              <a:t>Call Stats() function: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01C1A66-F4D1-471A-BA5B-F3F927A3C6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575" y="2384371"/>
            <a:ext cx="6794849" cy="2089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778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60C7D-B9B5-40E7-8CB1-27BC6F315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Objects as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E3EEF-A3BA-4E9A-9B3C-548E2690E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5385" y="1905000"/>
            <a:ext cx="8915400" cy="3777622"/>
          </a:xfrm>
        </p:spPr>
        <p:txBody>
          <a:bodyPr/>
          <a:lstStyle/>
          <a:p>
            <a:r>
              <a:rPr lang="en-US" altLang="zh-CN" dirty="0"/>
              <a:t>Passed by reference, even if you have specified the </a:t>
            </a:r>
            <a:r>
              <a:rPr lang="en-US" altLang="zh-CN" dirty="0" err="1"/>
              <a:t>ByVal</a:t>
            </a:r>
            <a:r>
              <a:rPr lang="en-US" altLang="zh-CN" dirty="0"/>
              <a:t> keyword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3B1BC43-FF81-43F4-A7BB-AE9ED0EF9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039" y="2666087"/>
            <a:ext cx="7315576" cy="3314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4886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60C7D-B9B5-40E7-8CB1-27BC6F315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Event-Handler Arguments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E3EEF-A3BA-4E9A-9B3C-548E2690E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2011" y="1905000"/>
            <a:ext cx="8915400" cy="3777622"/>
          </a:xfrm>
        </p:spPr>
        <p:txBody>
          <a:bodyPr/>
          <a:lstStyle/>
          <a:p>
            <a:r>
              <a:rPr lang="en-US" dirty="0"/>
              <a:t>Event-Handler:</a:t>
            </a:r>
          </a:p>
          <a:p>
            <a:pPr lvl="1"/>
            <a:r>
              <a:rPr lang="en-US" dirty="0"/>
              <a:t>Never return results</a:t>
            </a:r>
          </a:p>
          <a:p>
            <a:pPr lvl="1"/>
            <a:r>
              <a:rPr lang="en-US" dirty="0"/>
              <a:t>Implemented as subroutines</a:t>
            </a:r>
          </a:p>
          <a:p>
            <a:pPr lvl="1"/>
            <a:r>
              <a:rPr lang="en-US" dirty="0"/>
              <a:t>Accept two arguments:</a:t>
            </a:r>
          </a:p>
          <a:p>
            <a:pPr lvl="2"/>
            <a:r>
              <a:rPr lang="en-US" dirty="0"/>
              <a:t>Sender</a:t>
            </a:r>
          </a:p>
          <a:p>
            <a:pPr lvl="2"/>
            <a:r>
              <a:rPr lang="en-US" dirty="0"/>
              <a:t>e</a:t>
            </a:r>
          </a:p>
          <a:p>
            <a:pPr lvl="2"/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160C58D-E511-413C-A014-CC20D88E49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669" y="4447739"/>
            <a:ext cx="6852002" cy="838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8912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60C7D-B9B5-40E7-8CB1-27BC6F315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Event-Handler Arguments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E3EEF-A3BA-4E9A-9B3C-548E2690E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2011" y="1905000"/>
            <a:ext cx="8915400" cy="3777622"/>
          </a:xfrm>
        </p:spPr>
        <p:txBody>
          <a:bodyPr/>
          <a:lstStyle/>
          <a:p>
            <a:r>
              <a:rPr lang="en-US" dirty="0"/>
              <a:t>Sender…</a:t>
            </a:r>
          </a:p>
          <a:p>
            <a:pPr lvl="1"/>
            <a:r>
              <a:rPr lang="en-US" altLang="zh-CN" dirty="0"/>
              <a:t>conveys information about the object that initiated the event</a:t>
            </a:r>
          </a:p>
          <a:p>
            <a:pPr lvl="1"/>
            <a:r>
              <a:rPr lang="en-US" altLang="zh-CN" dirty="0"/>
              <a:t>find out the type of the object that raised the event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6FCCFC0-43E1-4D6D-B581-452D916DEC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3292996"/>
            <a:ext cx="4997707" cy="1212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015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60C7D-B9B5-40E7-8CB1-27BC6F315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Event-Handler Arguments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E3EEF-A3BA-4E9A-9B3C-548E2690E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2011" y="1490871"/>
            <a:ext cx="8915400" cy="5174972"/>
          </a:xfrm>
        </p:spPr>
        <p:txBody>
          <a:bodyPr>
            <a:normAutofit/>
          </a:bodyPr>
          <a:lstStyle/>
          <a:p>
            <a:r>
              <a:rPr lang="en-US" dirty="0"/>
              <a:t>e…</a:t>
            </a:r>
          </a:p>
          <a:p>
            <a:pPr lvl="1"/>
            <a:r>
              <a:rPr lang="en-US" altLang="zh-CN" dirty="0"/>
              <a:t>An object that exposes some properties, which vary depending on the type of the event and the control that raised the event</a:t>
            </a:r>
          </a:p>
          <a:p>
            <a:pPr lvl="1"/>
            <a:r>
              <a:rPr lang="en-US" altLang="zh-CN" dirty="0"/>
              <a:t>The </a:t>
            </a:r>
            <a:r>
              <a:rPr lang="en-US" altLang="zh-CN" i="1" dirty="0"/>
              <a:t>e </a:t>
            </a:r>
            <a:r>
              <a:rPr lang="en-US" altLang="zh-CN" dirty="0"/>
              <a:t>argument passed to the Click event handler has no special properties. </a:t>
            </a:r>
          </a:p>
          <a:p>
            <a:pPr lvl="1"/>
            <a:r>
              <a:rPr lang="en-US" dirty="0"/>
              <a:t>Examine members of this argument:</a:t>
            </a:r>
          </a:p>
          <a:p>
            <a:pPr lvl="2"/>
            <a:r>
              <a:rPr lang="en-US" dirty="0"/>
              <a:t>The Mouse Event</a:t>
            </a:r>
          </a:p>
          <a:p>
            <a:pPr lvl="2"/>
            <a:r>
              <a:rPr lang="en-US" dirty="0"/>
              <a:t>Button</a:t>
            </a:r>
          </a:p>
          <a:p>
            <a:pPr lvl="2"/>
            <a:r>
              <a:rPr lang="en-US" dirty="0"/>
              <a:t>Clicks</a:t>
            </a:r>
          </a:p>
          <a:p>
            <a:pPr lvl="2"/>
            <a:r>
              <a:rPr lang="en-US" dirty="0"/>
              <a:t>Delta</a:t>
            </a:r>
          </a:p>
          <a:p>
            <a:pPr lvl="2"/>
            <a:r>
              <a:rPr lang="en-US" dirty="0"/>
              <a:t>X,Y</a:t>
            </a:r>
          </a:p>
          <a:p>
            <a:pPr lvl="2"/>
            <a:r>
              <a:rPr lang="en-US" altLang="zh-CN" dirty="0"/>
              <a:t>The Key Events</a:t>
            </a:r>
          </a:p>
          <a:p>
            <a:pPr lvl="2"/>
            <a:r>
              <a:rPr lang="en-US" dirty="0"/>
              <a:t>Alt, Control, Shift</a:t>
            </a:r>
          </a:p>
          <a:p>
            <a:pPr lvl="2"/>
            <a:r>
              <a:rPr lang="en-US" dirty="0" err="1"/>
              <a:t>KeyCode</a:t>
            </a:r>
            <a:endParaRPr lang="en-US" dirty="0"/>
          </a:p>
          <a:p>
            <a:pPr lvl="2"/>
            <a:r>
              <a:rPr lang="en-US" dirty="0" err="1"/>
              <a:t>KeyData</a:t>
            </a:r>
            <a:endParaRPr lang="en-US" dirty="0"/>
          </a:p>
          <a:p>
            <a:pPr lvl="2"/>
            <a:r>
              <a:rPr lang="en-US" dirty="0" err="1"/>
              <a:t>KeyValue</a:t>
            </a:r>
            <a:endParaRPr lang="en-US" dirty="0"/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609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60C7D-B9B5-40E7-8CB1-27BC6F315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Mouse Event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E3EEF-A3BA-4E9A-9B3C-548E2690E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2011" y="1905000"/>
            <a:ext cx="8915400" cy="3777622"/>
          </a:xfrm>
        </p:spPr>
        <p:txBody>
          <a:bodyPr/>
          <a:lstStyle/>
          <a:p>
            <a:r>
              <a:rPr lang="en-US" altLang="zh-CN" dirty="0"/>
              <a:t>A series of events is triggered when click the mouse</a:t>
            </a:r>
          </a:p>
          <a:p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single</a:t>
            </a:r>
            <a:r>
              <a:rPr lang="zh-CN" altLang="en-US" dirty="0"/>
              <a:t> </a:t>
            </a:r>
            <a:r>
              <a:rPr lang="en-US" altLang="zh-CN" dirty="0"/>
              <a:t>click:</a:t>
            </a:r>
          </a:p>
          <a:p>
            <a:pPr lvl="1"/>
            <a:r>
              <a:rPr lang="en-US" altLang="zh-CN" dirty="0"/>
              <a:t>A </a:t>
            </a:r>
            <a:r>
              <a:rPr lang="en-US" altLang="zh-CN" dirty="0" err="1"/>
              <a:t>MouseDown</a:t>
            </a:r>
            <a:r>
              <a:rPr lang="en-US" altLang="zh-CN" dirty="0"/>
              <a:t> Event</a:t>
            </a:r>
          </a:p>
          <a:p>
            <a:pPr lvl="1"/>
            <a:r>
              <a:rPr lang="en-US" altLang="zh-CN" dirty="0"/>
              <a:t>A Click Event</a:t>
            </a:r>
          </a:p>
          <a:p>
            <a:pPr lvl="1"/>
            <a:r>
              <a:rPr lang="en-US" altLang="zh-CN" dirty="0"/>
              <a:t>A </a:t>
            </a:r>
            <a:r>
              <a:rPr lang="en-US" altLang="zh-CN" dirty="0" err="1"/>
              <a:t>MouseUp</a:t>
            </a:r>
            <a:r>
              <a:rPr lang="en-US" altLang="zh-CN" dirty="0"/>
              <a:t> Event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942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12281-240D-4C6D-A251-F1531B44B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55738-3415-4CFD-8796-6B579BDBC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 is made up of </a:t>
            </a:r>
          </a:p>
          <a:p>
            <a:pPr lvl="1"/>
            <a:r>
              <a:rPr lang="en-US" dirty="0"/>
              <a:t>Small, self-contained segments</a:t>
            </a:r>
          </a:p>
          <a:p>
            <a:r>
              <a:rPr lang="en-US" dirty="0"/>
              <a:t>Code is made up of </a:t>
            </a:r>
          </a:p>
          <a:p>
            <a:pPr lvl="1"/>
            <a:r>
              <a:rPr lang="en-US" dirty="0"/>
              <a:t>Small segments called </a:t>
            </a:r>
            <a:r>
              <a:rPr lang="en-US" dirty="0">
                <a:solidFill>
                  <a:srgbClr val="FF0000"/>
                </a:solidFill>
              </a:rPr>
              <a:t>Procedures</a:t>
            </a:r>
          </a:p>
          <a:p>
            <a:pPr lvl="1"/>
            <a:r>
              <a:rPr lang="en-US" dirty="0"/>
              <a:t>one procedure at a time</a:t>
            </a:r>
          </a:p>
          <a:p>
            <a:r>
              <a:rPr lang="en-US" dirty="0"/>
              <a:t>Two procedures:</a:t>
            </a:r>
          </a:p>
          <a:p>
            <a:pPr lvl="1"/>
            <a:r>
              <a:rPr lang="en-US" dirty="0"/>
              <a:t>Subroutines</a:t>
            </a:r>
          </a:p>
          <a:p>
            <a:pPr lvl="1"/>
            <a:r>
              <a:rPr lang="en-US" dirty="0"/>
              <a:t>functions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6807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60C7D-B9B5-40E7-8CB1-27BC6F315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E3EEF-A3BA-4E9A-9B3C-548E2690E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2011" y="1905000"/>
            <a:ext cx="8915400" cy="3777622"/>
          </a:xfrm>
        </p:spPr>
        <p:txBody>
          <a:bodyPr/>
          <a:lstStyle/>
          <a:p>
            <a:r>
              <a:rPr lang="en-US" altLang="zh-CN" dirty="0"/>
              <a:t>Return the button that was pressed</a:t>
            </a:r>
          </a:p>
          <a:p>
            <a:pPr lvl="1"/>
            <a:r>
              <a:rPr lang="en-US" altLang="zh-CN" dirty="0" err="1"/>
              <a:t>MouseButtons</a:t>
            </a:r>
            <a:r>
              <a:rPr lang="en-US" altLang="zh-CN" dirty="0"/>
              <a:t> enumeration:</a:t>
            </a:r>
          </a:p>
          <a:p>
            <a:pPr lvl="2"/>
            <a:r>
              <a:rPr lang="en-US" altLang="zh-CN" dirty="0"/>
              <a:t>Left, Middle, None, Right, XButton1, and XButton2</a:t>
            </a:r>
          </a:p>
          <a:p>
            <a:r>
              <a:rPr lang="en-US" altLang="zh-CN" dirty="0"/>
              <a:t>The </a:t>
            </a:r>
            <a:r>
              <a:rPr lang="en-US" altLang="zh-CN" i="1" dirty="0"/>
              <a:t>e </a:t>
            </a:r>
            <a:r>
              <a:rPr lang="en-US" altLang="zh-CN" dirty="0"/>
              <a:t>argument of the Click and DoubleClick events doesn’t provide a Button property</a:t>
            </a:r>
          </a:p>
          <a:p>
            <a:r>
              <a:rPr lang="en-US" altLang="zh-CN" dirty="0"/>
              <a:t>These two events can only be triggered with the left button.</a:t>
            </a:r>
          </a:p>
        </p:txBody>
      </p:sp>
    </p:spTree>
    <p:extLst>
      <p:ext uri="{BB962C8B-B14F-4D97-AF65-F5344CB8AC3E}">
        <p14:creationId xmlns:p14="http://schemas.microsoft.com/office/powerpoint/2010/main" val="25950669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60C7D-B9B5-40E7-8CB1-27BC6F315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E3EEF-A3BA-4E9A-9B3C-548E2690E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2011" y="1905000"/>
            <a:ext cx="8915400" cy="3777622"/>
          </a:xfrm>
        </p:spPr>
        <p:txBody>
          <a:bodyPr/>
          <a:lstStyle/>
          <a:p>
            <a:r>
              <a:rPr lang="en-US" altLang="zh-CN" dirty="0"/>
              <a:t>Return the number of times the mouse button was pressed and released</a:t>
            </a:r>
          </a:p>
          <a:p>
            <a:r>
              <a:rPr lang="en-US" altLang="zh-CN" dirty="0"/>
              <a:t>A single click:</a:t>
            </a:r>
          </a:p>
          <a:p>
            <a:pPr lvl="1"/>
            <a:r>
              <a:rPr lang="en-US" altLang="zh-CN" dirty="0"/>
              <a:t>1</a:t>
            </a:r>
          </a:p>
          <a:p>
            <a:r>
              <a:rPr lang="en-US" altLang="zh-CN" dirty="0"/>
              <a:t>Double-click:</a:t>
            </a:r>
          </a:p>
          <a:p>
            <a:pPr lvl="1"/>
            <a:r>
              <a:rPr lang="en-US" altLang="zh-CN" dirty="0"/>
              <a:t>2</a:t>
            </a:r>
          </a:p>
          <a:p>
            <a:r>
              <a:rPr lang="en-US" altLang="zh-CN" dirty="0"/>
              <a:t>You can’t click a control three times</a:t>
            </a:r>
          </a:p>
        </p:txBody>
      </p:sp>
    </p:spTree>
    <p:extLst>
      <p:ext uri="{BB962C8B-B14F-4D97-AF65-F5344CB8AC3E}">
        <p14:creationId xmlns:p14="http://schemas.microsoft.com/office/powerpoint/2010/main" val="24132982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60C7D-B9B5-40E7-8CB1-27BC6F315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E3EEF-A3BA-4E9A-9B3C-548E2690E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2011" y="1905000"/>
            <a:ext cx="8915400" cy="3777622"/>
          </a:xfrm>
        </p:spPr>
        <p:txBody>
          <a:bodyPr/>
          <a:lstStyle/>
          <a:p>
            <a:r>
              <a:rPr lang="en-US" altLang="zh-CN" dirty="0"/>
              <a:t>Used with wheel mice</a:t>
            </a:r>
          </a:p>
          <a:p>
            <a:r>
              <a:rPr lang="en-US" altLang="zh-CN" dirty="0"/>
              <a:t>Read the number of detents (that is, notches or stops) that the mouse wheel was rotated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933231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60C7D-B9B5-40E7-8CB1-27BC6F315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X,Y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E3EEF-A3BA-4E9A-9B3C-548E2690E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2011" y="1905000"/>
            <a:ext cx="8915400" cy="3777622"/>
          </a:xfrm>
        </p:spPr>
        <p:txBody>
          <a:bodyPr/>
          <a:lstStyle/>
          <a:p>
            <a:r>
              <a:rPr lang="en-US" altLang="zh-CN" dirty="0"/>
              <a:t>Return the coordinates of the pointer at the moment the mouse button was </a:t>
            </a:r>
            <a:r>
              <a:rPr lang="en-US" altLang="zh-CN" u="sng" dirty="0"/>
              <a:t>pressed</a:t>
            </a:r>
            <a:r>
              <a:rPr lang="en-US" altLang="zh-CN" dirty="0"/>
              <a:t> (in the </a:t>
            </a:r>
            <a:r>
              <a:rPr lang="en-US" altLang="zh-CN" dirty="0" err="1"/>
              <a:t>MouseDown</a:t>
            </a:r>
            <a:r>
              <a:rPr lang="en-US" altLang="zh-CN" dirty="0"/>
              <a:t> event) or </a:t>
            </a:r>
            <a:r>
              <a:rPr lang="en-US" altLang="zh-CN" u="sng" dirty="0"/>
              <a:t>released </a:t>
            </a:r>
            <a:r>
              <a:rPr lang="en-US" altLang="zh-CN" dirty="0"/>
              <a:t>(in the </a:t>
            </a:r>
            <a:r>
              <a:rPr lang="en-US" altLang="zh-CN" dirty="0" err="1"/>
              <a:t>MouseUp</a:t>
            </a:r>
            <a:r>
              <a:rPr lang="en-US" altLang="zh-CN" dirty="0"/>
              <a:t> event)</a:t>
            </a:r>
          </a:p>
          <a:p>
            <a:r>
              <a:rPr lang="en-US" altLang="zh-CN" dirty="0"/>
              <a:t>If you click a Button control at the very first pixel (its top-left corner), the X and Y properties will be 0.</a:t>
            </a:r>
          </a:p>
          <a:p>
            <a:r>
              <a:rPr lang="en-US" altLang="zh-CN" dirty="0"/>
              <a:t>Example: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8B1B996-6840-4406-A951-23B9AFCD66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3730972"/>
            <a:ext cx="7791850" cy="2616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1121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60C7D-B9B5-40E7-8CB1-27BC6F315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X,Y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E3EEF-A3BA-4E9A-9B3C-548E2690E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2011" y="1905000"/>
            <a:ext cx="8915400" cy="3777622"/>
          </a:xfrm>
        </p:spPr>
        <p:txBody>
          <a:bodyPr/>
          <a:lstStyle/>
          <a:p>
            <a:r>
              <a:rPr lang="en-US" altLang="zh-CN" dirty="0"/>
              <a:t>If you press and release the mouse at a single point, both handlers will report the same point</a:t>
            </a:r>
          </a:p>
          <a:p>
            <a:r>
              <a:rPr lang="en-US" altLang="zh-CN" dirty="0"/>
              <a:t>If you move the pointer before releasing the button, you will see four values like the following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3DA3F54-1DED-4E35-AAB3-10AD73BB0A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6012" y="3501695"/>
            <a:ext cx="4662195" cy="712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440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60C7D-B9B5-40E7-8CB1-27BC6F315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Key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E3EEF-A3BA-4E9A-9B3C-548E2690E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2011" y="1905000"/>
            <a:ext cx="8915400" cy="3777622"/>
          </a:xfrm>
        </p:spPr>
        <p:txBody>
          <a:bodyPr/>
          <a:lstStyle/>
          <a:p>
            <a:r>
              <a:rPr lang="en-US" altLang="zh-CN" dirty="0"/>
              <a:t>One of the most important events in programming the </a:t>
            </a:r>
            <a:r>
              <a:rPr lang="en-US" altLang="zh-CN" dirty="0" err="1"/>
              <a:t>TextBox</a:t>
            </a:r>
            <a:endParaRPr lang="en-US" altLang="zh-CN" dirty="0"/>
          </a:p>
          <a:p>
            <a:r>
              <a:rPr lang="en-US" altLang="zh-CN" dirty="0"/>
              <a:t>Raised when a key is pressed, while the control has the focus</a:t>
            </a:r>
          </a:p>
          <a:p>
            <a:r>
              <a:rPr lang="en-US" altLang="zh-CN" dirty="0"/>
              <a:t>The </a:t>
            </a:r>
            <a:r>
              <a:rPr lang="en-US" altLang="zh-CN" dirty="0" err="1"/>
              <a:t>KeyDown</a:t>
            </a:r>
            <a:r>
              <a:rPr lang="en-US" altLang="zh-CN" dirty="0"/>
              <a:t> event handler’s definition: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7B6FB1D-E779-4C56-8749-52C0962F7C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667" y="3288449"/>
            <a:ext cx="7828411" cy="885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1563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60C7D-B9B5-40E7-8CB1-27BC6F315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Alt, Control, Shift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E3EEF-A3BA-4E9A-9B3C-548E2690E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2011" y="1905000"/>
            <a:ext cx="8915400" cy="3777622"/>
          </a:xfrm>
        </p:spPr>
        <p:txBody>
          <a:bodyPr/>
          <a:lstStyle/>
          <a:p>
            <a:r>
              <a:rPr lang="en-US" altLang="zh-CN" dirty="0"/>
              <a:t>These three properties return a True/False value indicating whether one or more of the control keys were down when the key was pressed.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602441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60C7D-B9B5-40E7-8CB1-27BC6F315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E3EEF-A3BA-4E9A-9B3C-548E2690E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2011" y="1905000"/>
            <a:ext cx="8915400" cy="3777622"/>
          </a:xfrm>
        </p:spPr>
        <p:txBody>
          <a:bodyPr/>
          <a:lstStyle/>
          <a:p>
            <a:r>
              <a:rPr lang="en-US" altLang="zh-CN" dirty="0"/>
              <a:t>Return the code of the key that was pressed</a:t>
            </a:r>
          </a:p>
          <a:p>
            <a:r>
              <a:rPr lang="en-US" altLang="zh-CN" dirty="0"/>
              <a:t>Its value in the keys enumeration</a:t>
            </a:r>
          </a:p>
          <a:p>
            <a:r>
              <a:rPr lang="en-US" altLang="zh-CN" dirty="0"/>
              <a:t>Keys enumeration:</a:t>
            </a:r>
          </a:p>
          <a:p>
            <a:pPr lvl="1"/>
            <a:r>
              <a:rPr lang="en-US" altLang="zh-CN" dirty="0"/>
              <a:t>A member of all keys: mouse keys </a:t>
            </a:r>
          </a:p>
          <a:p>
            <a:pPr lvl="1"/>
            <a:r>
              <a:rPr lang="en-US" altLang="zh-CN" dirty="0"/>
              <a:t>Each key has its own code</a:t>
            </a:r>
          </a:p>
          <a:p>
            <a:pPr lvl="2"/>
            <a:r>
              <a:rPr lang="en-US" altLang="zh-CN" dirty="0"/>
              <a:t>Usually corresponding to 2 different characters</a:t>
            </a:r>
          </a:p>
        </p:txBody>
      </p:sp>
    </p:spTree>
    <p:extLst>
      <p:ext uri="{BB962C8B-B14F-4D97-AF65-F5344CB8AC3E}">
        <p14:creationId xmlns:p14="http://schemas.microsoft.com/office/powerpoint/2010/main" val="29197925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60C7D-B9B5-40E7-8CB1-27BC6F315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E3EEF-A3BA-4E9A-9B3C-548E2690E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2011" y="1905000"/>
            <a:ext cx="8915400" cy="3777622"/>
          </a:xfrm>
        </p:spPr>
        <p:txBody>
          <a:bodyPr/>
          <a:lstStyle/>
          <a:p>
            <a:r>
              <a:rPr lang="en-US" altLang="zh-CN" dirty="0"/>
              <a:t>Return a value that identifies the key pressed</a:t>
            </a:r>
          </a:p>
          <a:p>
            <a:r>
              <a:rPr lang="en-US" altLang="zh-CN" dirty="0"/>
              <a:t>Distinguish the character or symbol on the key</a:t>
            </a:r>
          </a:p>
        </p:txBody>
      </p:sp>
    </p:spTree>
    <p:extLst>
      <p:ext uri="{BB962C8B-B14F-4D97-AF65-F5344CB8AC3E}">
        <p14:creationId xmlns:p14="http://schemas.microsoft.com/office/powerpoint/2010/main" val="35779798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60C7D-B9B5-40E7-8CB1-27BC6F315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E3EEF-A3BA-4E9A-9B3C-548E2690E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2011" y="1905000"/>
            <a:ext cx="8915400" cy="3777622"/>
          </a:xfrm>
        </p:spPr>
        <p:txBody>
          <a:bodyPr/>
          <a:lstStyle/>
          <a:p>
            <a:r>
              <a:rPr lang="en-US" altLang="zh-CN" dirty="0"/>
              <a:t>Return the keyboard value for the key that was pressed</a:t>
            </a:r>
          </a:p>
        </p:txBody>
      </p:sp>
    </p:spTree>
    <p:extLst>
      <p:ext uri="{BB962C8B-B14F-4D97-AF65-F5344CB8AC3E}">
        <p14:creationId xmlns:p14="http://schemas.microsoft.com/office/powerpoint/2010/main" val="70273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12281-240D-4C6D-A251-F1531B44B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 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55738-3415-4CFD-8796-6B579BDBC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Example:</a:t>
            </a:r>
          </a:p>
          <a:p>
            <a:pPr marL="0" indent="0">
              <a:buNone/>
            </a:pPr>
            <a:endParaRPr lang="en-US" altLang="zh-CN" dirty="0"/>
          </a:p>
          <a:p>
            <a:pPr lvl="1"/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B45A86B-C3B3-44ED-BB4C-3F6E20B078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5842" y="2933934"/>
            <a:ext cx="5336123" cy="202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9419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60C7D-B9B5-40E7-8CB1-27BC6F315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An Unknown Number of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E3EEF-A3BA-4E9A-9B3C-548E2690E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2011" y="1905000"/>
            <a:ext cx="8915400" cy="4495800"/>
          </a:xfrm>
        </p:spPr>
        <p:txBody>
          <a:bodyPr/>
          <a:lstStyle/>
          <a:p>
            <a:r>
              <a:rPr lang="en-US" altLang="zh-CN" dirty="0"/>
              <a:t>When you Do NOT know how many arguments will be passed to the procedure…</a:t>
            </a:r>
          </a:p>
          <a:p>
            <a:r>
              <a:rPr lang="en-US" altLang="zh-CN" dirty="0"/>
              <a:t>Visual Basic supports the </a:t>
            </a:r>
            <a:r>
              <a:rPr lang="en-US" altLang="zh-CN" dirty="0" err="1"/>
              <a:t>ParamArray</a:t>
            </a:r>
            <a:r>
              <a:rPr lang="en-US" altLang="zh-CN" dirty="0"/>
              <a:t> keyword, which allows you to pass a variable number of arguments to a procedure</a:t>
            </a:r>
          </a:p>
          <a:p>
            <a:r>
              <a:rPr lang="en-US" altLang="zh-CN" dirty="0"/>
              <a:t>Example:</a:t>
            </a:r>
          </a:p>
          <a:p>
            <a:pPr lvl="1"/>
            <a:r>
              <a:rPr lang="en-US" altLang="zh-CN" dirty="0"/>
              <a:t>populate a </a:t>
            </a:r>
            <a:r>
              <a:rPr lang="en-US" altLang="zh-CN" dirty="0" err="1"/>
              <a:t>ListBox</a:t>
            </a:r>
            <a:r>
              <a:rPr lang="en-US" altLang="zh-CN" dirty="0"/>
              <a:t> control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55DDF97-C65F-4F07-8A1C-451FF43A73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428" y="4248137"/>
            <a:ext cx="5474272" cy="74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5119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60C7D-B9B5-40E7-8CB1-27BC6F315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An Unknown Number of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E3EEF-A3BA-4E9A-9B3C-548E2690E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2011" y="1905000"/>
            <a:ext cx="8915400" cy="4495800"/>
          </a:xfrm>
        </p:spPr>
        <p:txBody>
          <a:bodyPr/>
          <a:lstStyle/>
          <a:p>
            <a:r>
              <a:rPr lang="en-US" altLang="zh-CN" dirty="0"/>
              <a:t>Adds a variable number of arguments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To add items to the list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To know the number of arguments</a:t>
            </a:r>
          </a:p>
          <a:p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EE1C318-BFC4-4648-9D50-D2AA9D5318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870" y="2399435"/>
            <a:ext cx="5518434" cy="140977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56D8AA0-CE8A-4E3B-8DB2-DAB2512A10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870" y="4533473"/>
            <a:ext cx="6121715" cy="38102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4E4EA08-ABA2-419A-BDF7-E8132407E5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870" y="5802067"/>
            <a:ext cx="2368279" cy="512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9404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60C7D-B9B5-40E7-8CB1-27BC6F315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An Unknown Number of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E3EEF-A3BA-4E9A-9B3C-548E2690E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2011" y="1905000"/>
            <a:ext cx="8915400" cy="4495800"/>
          </a:xfrm>
        </p:spPr>
        <p:txBody>
          <a:bodyPr/>
          <a:lstStyle/>
          <a:p>
            <a:r>
              <a:rPr lang="en-US" altLang="zh-CN" dirty="0"/>
              <a:t>Go through all the elements of the </a:t>
            </a:r>
            <a:r>
              <a:rPr lang="en-US" altLang="zh-CN" i="1" dirty="0" err="1"/>
              <a:t>NamesArray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To use the array’s Length property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To accept multiple arguments and omit some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251CB0D-F038-4626-8D75-72A53C9EA3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841" y="2303599"/>
            <a:ext cx="3810196" cy="9779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F8B45B4-79CE-49E9-BABA-6A0C97F8BB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841" y="3914026"/>
            <a:ext cx="3746693" cy="92714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2D26A27-D6A1-4D0E-B5FD-E34625C06F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841" y="5915122"/>
            <a:ext cx="3168813" cy="51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5349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60C7D-B9B5-40E7-8CB1-27BC6F315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Named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E3EEF-A3BA-4E9A-9B3C-548E2690E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2011" y="1905000"/>
            <a:ext cx="8915400" cy="4495800"/>
          </a:xfrm>
        </p:spPr>
        <p:txBody>
          <a:bodyPr/>
          <a:lstStyle/>
          <a:p>
            <a:r>
              <a:rPr lang="en-US" altLang="zh-CN" dirty="0"/>
              <a:t>Main limitation is the order of arguments</a:t>
            </a:r>
          </a:p>
          <a:p>
            <a:r>
              <a:rPr lang="en-US" altLang="zh-CN" dirty="0"/>
              <a:t>By default: Visual Basic matches the values passed to a procedure to the declared arguments by their order</a:t>
            </a:r>
          </a:p>
          <a:p>
            <a:pPr lvl="1"/>
            <a:r>
              <a:rPr lang="en-US" altLang="zh-CN" dirty="0"/>
              <a:t>So far: positional arguments</a:t>
            </a:r>
          </a:p>
          <a:p>
            <a:r>
              <a:rPr lang="en-US" altLang="zh-CN" dirty="0"/>
              <a:t>Named Arguments:</a:t>
            </a:r>
          </a:p>
          <a:p>
            <a:pPr lvl="1"/>
            <a:r>
              <a:rPr lang="en-US" altLang="zh-CN" dirty="0"/>
              <a:t>supply arguments in any order</a:t>
            </a:r>
          </a:p>
          <a:p>
            <a:pPr lvl="1"/>
            <a:r>
              <a:rPr lang="en-US" altLang="zh-CN" dirty="0"/>
              <a:t>Recognized by name not order</a:t>
            </a:r>
          </a:p>
        </p:txBody>
      </p:sp>
    </p:spTree>
    <p:extLst>
      <p:ext uri="{BB962C8B-B14F-4D97-AF65-F5344CB8AC3E}">
        <p14:creationId xmlns:p14="http://schemas.microsoft.com/office/powerpoint/2010/main" val="7807300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60C7D-B9B5-40E7-8CB1-27BC6F315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Named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E3EEF-A3BA-4E9A-9B3C-548E2690E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2011" y="1905000"/>
            <a:ext cx="8915400" cy="4495800"/>
          </a:xfrm>
        </p:spPr>
        <p:txBody>
          <a:bodyPr/>
          <a:lstStyle/>
          <a:p>
            <a:r>
              <a:rPr lang="en-US" altLang="zh-CN" dirty="0"/>
              <a:t>Example:</a:t>
            </a:r>
          </a:p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ABC795F-520E-4D5B-A114-3EA4FBB8B0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4213" y="2399049"/>
            <a:ext cx="6115364" cy="32386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9889169-118A-4209-9BE7-627F714E4D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4213" y="4437670"/>
            <a:ext cx="6045511" cy="52707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4210D5D-864A-4223-85C8-3703C20306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3410" y="3185890"/>
            <a:ext cx="6166167" cy="603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39906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60C7D-B9B5-40E7-8CB1-27BC6F315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Types of Function Return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E3EEF-A3BA-4E9A-9B3C-548E2690E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2011" y="1905000"/>
            <a:ext cx="8915400" cy="4495800"/>
          </a:xfrm>
        </p:spPr>
        <p:txBody>
          <a:bodyPr/>
          <a:lstStyle/>
          <a:p>
            <a:r>
              <a:rPr lang="en-US" altLang="zh-CN" dirty="0"/>
              <a:t>Functions Returning Structures</a:t>
            </a:r>
          </a:p>
          <a:p>
            <a:r>
              <a:rPr lang="en-US" altLang="zh-CN" dirty="0"/>
              <a:t>Functions Returning Arrays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3408210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60C7D-B9B5-40E7-8CB1-27BC6F315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Returning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E3EEF-A3BA-4E9A-9B3C-548E2690E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2011" y="1905000"/>
            <a:ext cx="8915400" cy="4495800"/>
          </a:xfrm>
        </p:spPr>
        <p:txBody>
          <a:bodyPr/>
          <a:lstStyle/>
          <a:p>
            <a:r>
              <a:rPr lang="en-US" altLang="zh-CN" dirty="0"/>
              <a:t>create a custom data type (a structure) and write a function that returns a variable of this type</a:t>
            </a:r>
          </a:p>
          <a:p>
            <a:r>
              <a:rPr lang="en-US" altLang="zh-CN" dirty="0"/>
              <a:t>Example:</a:t>
            </a:r>
          </a:p>
          <a:p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8EB1D59-A962-4B93-B153-3BFB59EC75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6599" y="2922882"/>
            <a:ext cx="3766669" cy="1119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90973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60C7D-B9B5-40E7-8CB1-27BC6F315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Returning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E3EEF-A3BA-4E9A-9B3C-548E2690E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2011" y="1905000"/>
            <a:ext cx="8915400" cy="4495800"/>
          </a:xfrm>
        </p:spPr>
        <p:txBody>
          <a:bodyPr/>
          <a:lstStyle/>
          <a:p>
            <a:r>
              <a:rPr lang="en-US" altLang="zh-CN" dirty="0"/>
              <a:t>Return arrays</a:t>
            </a:r>
          </a:p>
          <a:p>
            <a:pPr lvl="1"/>
            <a:r>
              <a:rPr lang="en-US" altLang="zh-CN" dirty="0"/>
              <a:t>write functions that return not only multiple values, but also an unknown number of values.</a:t>
            </a:r>
          </a:p>
          <a:p>
            <a:r>
              <a:rPr lang="en-US" altLang="zh-CN" dirty="0"/>
              <a:t>Example: Revise Stats() to return Arrays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1) Specify a type for the function’s return value, and add a pair of parentheses after the type’s name. </a:t>
            </a:r>
          </a:p>
          <a:p>
            <a:r>
              <a:rPr lang="en-US" altLang="zh-CN" dirty="0"/>
              <a:t>2) Declare an array of the same type and specify its dimension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7FB2A5E-3A50-4AD7-BFC9-1FABC2CFD8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235" y="3206738"/>
            <a:ext cx="5429529" cy="44452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48CFD81-E7CE-4FB3-BF3A-744B624468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6502" y="5220792"/>
            <a:ext cx="3316571" cy="530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64265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60C7D-B9B5-40E7-8CB1-27BC6F315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Returning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E3EEF-A3BA-4E9A-9B3C-548E2690E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2011" y="1905000"/>
            <a:ext cx="8915400" cy="4495800"/>
          </a:xfrm>
        </p:spPr>
        <p:txBody>
          <a:bodyPr/>
          <a:lstStyle/>
          <a:p>
            <a:r>
              <a:rPr lang="en-US" altLang="zh-CN" dirty="0"/>
              <a:t>To return the </a:t>
            </a:r>
            <a:r>
              <a:rPr lang="en-US" altLang="zh-CN" i="1" dirty="0"/>
              <a:t>Results </a:t>
            </a:r>
            <a:r>
              <a:rPr lang="en-US" altLang="zh-CN" dirty="0"/>
              <a:t>array, simply use it as argument to the Return statement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In the calling procedure, you must declare an array of the same type without dimensions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Call the function and assign its return value to this array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30C4FA2-38B1-416A-8BE6-F4A485AC6F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760" y="2567325"/>
            <a:ext cx="2703025" cy="44091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8F727EB-FD39-474E-8521-F383B7FDD6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760" y="4171095"/>
            <a:ext cx="2881716" cy="44091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592807F-E86B-40E9-B6EE-5C04EE9906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760" y="5724376"/>
            <a:ext cx="2559182" cy="43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63936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60C7D-B9B5-40E7-8CB1-27BC6F315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E3EEF-A3BA-4E9A-9B3C-548E2690E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2011" y="1905000"/>
            <a:ext cx="8915400" cy="4495800"/>
          </a:xfrm>
        </p:spPr>
        <p:txBody>
          <a:bodyPr/>
          <a:lstStyle/>
          <a:p>
            <a:r>
              <a:rPr lang="en-US" altLang="zh-CN" dirty="0"/>
              <a:t>Have multiple implementations of the same function, each with a different set of arguments and a different return value</a:t>
            </a:r>
          </a:p>
          <a:p>
            <a:r>
              <a:rPr lang="en-US" altLang="zh-CN" dirty="0"/>
              <a:t>Share the same name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04106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60C7D-B9B5-40E7-8CB1-27BC6F315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 Coding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E3EEF-A3BA-4E9A-9B3C-548E2690E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Divide-and-conquer approach</a:t>
            </a:r>
          </a:p>
          <a:p>
            <a:r>
              <a:rPr lang="en-US" dirty="0"/>
              <a:t>Broken down into simple tasks</a:t>
            </a:r>
          </a:p>
          <a:p>
            <a:r>
              <a:rPr lang="en-US" dirty="0"/>
              <a:t>Read almost like English</a:t>
            </a:r>
          </a:p>
          <a:p>
            <a:r>
              <a:rPr lang="en-US" dirty="0"/>
              <a:t>Programmers focus on different parts of application</a:t>
            </a:r>
          </a:p>
          <a:p>
            <a:r>
              <a:rPr lang="en-US" dirty="0"/>
              <a:t>Both functions and subroutines accept </a:t>
            </a:r>
            <a:r>
              <a:rPr lang="en-US" u="sng" dirty="0"/>
              <a:t>arguments</a:t>
            </a:r>
            <a:r>
              <a:rPr lang="en-US" i="1" dirty="0"/>
              <a:t> </a:t>
            </a:r>
            <a:r>
              <a:rPr lang="en-US" dirty="0"/>
              <a:t>(later in the section)</a:t>
            </a:r>
          </a:p>
        </p:txBody>
      </p:sp>
    </p:spTree>
    <p:extLst>
      <p:ext uri="{BB962C8B-B14F-4D97-AF65-F5344CB8AC3E}">
        <p14:creationId xmlns:p14="http://schemas.microsoft.com/office/powerpoint/2010/main" val="327260855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C5FEE9-3B83-4458-B9EE-A74A994CF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99A4ED-8854-40E5-8357-7C5893245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(1) What is the format of subroutines?</a:t>
            </a:r>
          </a:p>
          <a:p>
            <a:r>
              <a:rPr lang="en-US" altLang="zh-CN" dirty="0"/>
              <a:t>(2) Use build-in function Abs() to code:</a:t>
            </a:r>
          </a:p>
          <a:p>
            <a:pPr lvl="1"/>
            <a:r>
              <a:rPr lang="en-US" altLang="zh-CN" dirty="0"/>
              <a:t>If X&gt;= 5, return X+5</a:t>
            </a:r>
          </a:p>
          <a:p>
            <a:pPr lvl="1"/>
            <a:r>
              <a:rPr lang="en-US" altLang="zh-CN" dirty="0"/>
              <a:t>If X&lt;5, return X-5</a:t>
            </a:r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5676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12281-240D-4C6D-A251-F1531B44B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Subroutines</a:t>
            </a:r>
            <a:endParaRPr lang="en-US" sz="2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55738-3415-4CFD-8796-6B579BDBC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905000"/>
            <a:ext cx="8911687" cy="4328890"/>
          </a:xfrm>
        </p:spPr>
        <p:txBody>
          <a:bodyPr/>
          <a:lstStyle/>
          <a:p>
            <a:r>
              <a:rPr lang="en-US" dirty="0"/>
              <a:t>Subroutines</a:t>
            </a:r>
          </a:p>
          <a:p>
            <a:pPr lvl="1"/>
            <a:r>
              <a:rPr lang="en-US" dirty="0"/>
              <a:t>A block of segments that carries out a well-defined task</a:t>
            </a:r>
          </a:p>
          <a:p>
            <a:pPr lvl="1"/>
            <a:r>
              <a:rPr lang="en-US" dirty="0"/>
              <a:t>Sub… End Sub – invoke by a name</a:t>
            </a:r>
          </a:p>
          <a:p>
            <a:pPr lvl="1"/>
            <a:r>
              <a:rPr lang="en-US" dirty="0"/>
              <a:t>All variables are </a:t>
            </a:r>
            <a:r>
              <a:rPr lang="en-US" u="sng" dirty="0"/>
              <a:t>local</a:t>
            </a:r>
            <a:r>
              <a:rPr lang="en-US" dirty="0"/>
              <a:t> within a subroutine</a:t>
            </a:r>
          </a:p>
          <a:p>
            <a:pPr lvl="1"/>
            <a:r>
              <a:rPr lang="en-US" dirty="0"/>
              <a:t>Do not return results</a:t>
            </a:r>
          </a:p>
          <a:p>
            <a:endParaRPr lang="en-US" dirty="0"/>
          </a:p>
          <a:p>
            <a:pPr lvl="1"/>
            <a:r>
              <a:rPr lang="en-US" altLang="zh-CN" dirty="0"/>
              <a:t>Example:</a:t>
            </a:r>
          </a:p>
          <a:p>
            <a:pPr marL="0" indent="0">
              <a:buNone/>
            </a:pPr>
            <a:r>
              <a:rPr lang="en-US" altLang="zh-CN" dirty="0"/>
              <a:t>		</a:t>
            </a:r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1FB849A-09B0-4B3F-9862-C7BD3B13A4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455" y="4608420"/>
            <a:ext cx="3107841" cy="1099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607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12281-240D-4C6D-A251-F1531B44B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Subroutines</a:t>
            </a:r>
            <a:endParaRPr lang="en-US" sz="2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55738-3415-4CFD-8796-6B579BDBC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905000"/>
            <a:ext cx="8911687" cy="4328890"/>
          </a:xfrm>
        </p:spPr>
        <p:txBody>
          <a:bodyPr/>
          <a:lstStyle/>
          <a:p>
            <a:r>
              <a:rPr lang="en-US" dirty="0"/>
              <a:t>End Sub </a:t>
            </a:r>
          </a:p>
          <a:p>
            <a:pPr lvl="1"/>
            <a:r>
              <a:rPr lang="en-US" altLang="zh-CN" dirty="0"/>
              <a:t>control returns to the calling program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Exit Sub</a:t>
            </a:r>
          </a:p>
          <a:p>
            <a:pPr lvl="1"/>
            <a:r>
              <a:rPr lang="en-US" altLang="zh-CN" dirty="0"/>
              <a:t>Exist a subroutine prematurely</a:t>
            </a:r>
            <a:endParaRPr lang="en-US" dirty="0"/>
          </a:p>
          <a:p>
            <a:r>
              <a:rPr lang="en-US" dirty="0"/>
              <a:t>Arguments</a:t>
            </a:r>
          </a:p>
          <a:p>
            <a:pPr lvl="1"/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altLang="zh-CN" dirty="0"/>
              <a:t>		</a:t>
            </a:r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06C6612-51DF-4383-BA11-EBD611662B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303" y="4644726"/>
            <a:ext cx="5800772" cy="121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816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12281-240D-4C6D-A251-F1531B44B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Subroutines &amp; Events Handlers</a:t>
            </a:r>
            <a:endParaRPr lang="en-US" sz="2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55738-3415-4CFD-8796-6B579BDBC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905000"/>
            <a:ext cx="8911687" cy="4328890"/>
          </a:xfrm>
        </p:spPr>
        <p:txBody>
          <a:bodyPr>
            <a:normAutofit/>
          </a:bodyPr>
          <a:lstStyle/>
          <a:p>
            <a:r>
              <a:rPr lang="en-US" dirty="0"/>
              <a:t>Event Handlers</a:t>
            </a:r>
          </a:p>
          <a:p>
            <a:pPr lvl="1"/>
            <a:r>
              <a:rPr lang="en-US" altLang="zh-CN" dirty="0"/>
              <a:t>a segment of code that is executed each time an external condition triggers the event</a:t>
            </a:r>
          </a:p>
          <a:p>
            <a:pPr lvl="1"/>
            <a:r>
              <a:rPr lang="en-US" dirty="0"/>
              <a:t>Perform all actions you want</a:t>
            </a:r>
          </a:p>
          <a:p>
            <a:pPr lvl="1"/>
            <a:r>
              <a:rPr lang="en-US" dirty="0"/>
              <a:t>Separate from rest of codes</a:t>
            </a:r>
          </a:p>
          <a:p>
            <a:pPr lvl="1"/>
            <a:r>
              <a:rPr lang="en-US" altLang="zh-CN" dirty="0"/>
              <a:t>Every Application is made up of event handlers</a:t>
            </a:r>
          </a:p>
          <a:p>
            <a:pPr lvl="1"/>
            <a:r>
              <a:rPr lang="en-US" dirty="0"/>
              <a:t>No need to return results</a:t>
            </a:r>
          </a:p>
          <a:p>
            <a:pPr lvl="1"/>
            <a:r>
              <a:rPr lang="en-US" dirty="0"/>
              <a:t>Implemented as subroutines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533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12281-240D-4C6D-A251-F1531B44B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  <a:endParaRPr lang="en-US" sz="2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55738-3415-4CFD-8796-6B579BDBC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4" y="2070652"/>
            <a:ext cx="8911687" cy="4328890"/>
          </a:xfrm>
        </p:spPr>
        <p:txBody>
          <a:bodyPr/>
          <a:lstStyle/>
          <a:p>
            <a:r>
              <a:rPr lang="en-US" dirty="0"/>
              <a:t>Functions</a:t>
            </a:r>
          </a:p>
          <a:p>
            <a:pPr lvl="1"/>
            <a:r>
              <a:rPr lang="en-US" dirty="0"/>
              <a:t>Returns results</a:t>
            </a:r>
          </a:p>
          <a:p>
            <a:pPr lvl="1"/>
            <a:r>
              <a:rPr lang="en-US" dirty="0"/>
              <a:t>Have types</a:t>
            </a:r>
          </a:p>
          <a:p>
            <a:pPr lvl="1"/>
            <a:r>
              <a:rPr lang="en-US" dirty="0"/>
              <a:t>All variables are </a:t>
            </a:r>
            <a:r>
              <a:rPr lang="en-US" u="sng" dirty="0"/>
              <a:t>local</a:t>
            </a:r>
            <a:r>
              <a:rPr lang="en-US" dirty="0"/>
              <a:t> within a subroutines</a:t>
            </a:r>
          </a:p>
          <a:p>
            <a:r>
              <a:rPr lang="en-US" dirty="0"/>
              <a:t>Return value </a:t>
            </a:r>
          </a:p>
          <a:p>
            <a:pPr lvl="1"/>
            <a:r>
              <a:rPr lang="en-US" altLang="zh-CN" dirty="0"/>
              <a:t>The value you pass back to the calling program from a function</a:t>
            </a:r>
          </a:p>
          <a:p>
            <a:pPr lvl="1"/>
            <a:r>
              <a:rPr lang="en-US" altLang="zh-CN" dirty="0"/>
              <a:t>Value type = Function type (Must Match)</a:t>
            </a:r>
            <a:endParaRPr lang="en-US" dirty="0"/>
          </a:p>
          <a:p>
            <a:r>
              <a:rPr lang="en-US" dirty="0"/>
              <a:t>Accept arguments</a:t>
            </a:r>
          </a:p>
        </p:txBody>
      </p:sp>
    </p:spTree>
    <p:extLst>
      <p:ext uri="{BB962C8B-B14F-4D97-AF65-F5344CB8AC3E}">
        <p14:creationId xmlns:p14="http://schemas.microsoft.com/office/powerpoint/2010/main" val="49094630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1079</TotalTime>
  <Words>1378</Words>
  <Application>Microsoft Office PowerPoint</Application>
  <PresentationFormat>Widescreen</PresentationFormat>
  <Paragraphs>303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4" baseType="lpstr">
      <vt:lpstr>Arial</vt:lpstr>
      <vt:lpstr>Century Gothic</vt:lpstr>
      <vt:lpstr>Wingdings 3</vt:lpstr>
      <vt:lpstr>Wisp</vt:lpstr>
      <vt:lpstr>Visual Basic.NET  Using Procedures</vt:lpstr>
      <vt:lpstr>ROAD MAP</vt:lpstr>
      <vt:lpstr>INTRODUCTION</vt:lpstr>
      <vt:lpstr>Modular Coding</vt:lpstr>
      <vt:lpstr>Modular Coding </vt:lpstr>
      <vt:lpstr>Subroutines</vt:lpstr>
      <vt:lpstr>Subroutines</vt:lpstr>
      <vt:lpstr>Subroutines &amp; Events Handlers</vt:lpstr>
      <vt:lpstr>Functions</vt:lpstr>
      <vt:lpstr>Functions</vt:lpstr>
      <vt:lpstr>Build-ln Functions</vt:lpstr>
      <vt:lpstr>Custom Functions</vt:lpstr>
      <vt:lpstr>Calling Functions and Subroutines </vt:lpstr>
      <vt:lpstr>Arguments</vt:lpstr>
      <vt:lpstr>Argument-passing Mechanisms</vt:lpstr>
      <vt:lpstr>Argument-passing By Value</vt:lpstr>
      <vt:lpstr>Argument-passing By Value</vt:lpstr>
      <vt:lpstr>Argument-passing By Value</vt:lpstr>
      <vt:lpstr>Argument-passing By Reference</vt:lpstr>
      <vt:lpstr>Argument-passing By Reference</vt:lpstr>
      <vt:lpstr>Argument-passing By Reference</vt:lpstr>
      <vt:lpstr>Returning Multiple Values</vt:lpstr>
      <vt:lpstr>Returning Multiple Values</vt:lpstr>
      <vt:lpstr>Returning Multiple Values</vt:lpstr>
      <vt:lpstr>Passing Objects as Arguments</vt:lpstr>
      <vt:lpstr>Event-Handler Arguments</vt:lpstr>
      <vt:lpstr>Event-Handler Arguments</vt:lpstr>
      <vt:lpstr>Event-Handler Arguments</vt:lpstr>
      <vt:lpstr>The Mouse Event</vt:lpstr>
      <vt:lpstr>Button</vt:lpstr>
      <vt:lpstr>Clicks</vt:lpstr>
      <vt:lpstr>Delta</vt:lpstr>
      <vt:lpstr>X,Y</vt:lpstr>
      <vt:lpstr>X,Y</vt:lpstr>
      <vt:lpstr>The Key Events</vt:lpstr>
      <vt:lpstr>Alt, Control, Shift</vt:lpstr>
      <vt:lpstr>Key Code</vt:lpstr>
      <vt:lpstr>Key Data</vt:lpstr>
      <vt:lpstr>Key Value</vt:lpstr>
      <vt:lpstr>Passing An Unknown Number of Arguments</vt:lpstr>
      <vt:lpstr>Passing An Unknown Number of Arguments</vt:lpstr>
      <vt:lpstr>Passing An Unknown Number of Arguments</vt:lpstr>
      <vt:lpstr>Named Arguments</vt:lpstr>
      <vt:lpstr>Named Arguments</vt:lpstr>
      <vt:lpstr>More Types of Function Return Values</vt:lpstr>
      <vt:lpstr>Functions Returning Values</vt:lpstr>
      <vt:lpstr>Functions Returning Arrays</vt:lpstr>
      <vt:lpstr>Functions Returning Arrays</vt:lpstr>
      <vt:lpstr>Overloading Functions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 Basic.NET  Introduction </dc:title>
  <dc:creator>Song Le</dc:creator>
  <cp:lastModifiedBy>Yang Jing</cp:lastModifiedBy>
  <cp:revision>44</cp:revision>
  <dcterms:created xsi:type="dcterms:W3CDTF">2021-07-21T02:45:52Z</dcterms:created>
  <dcterms:modified xsi:type="dcterms:W3CDTF">2021-12-28T10:41:06Z</dcterms:modified>
</cp:coreProperties>
</file>