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7"/>
  </p:notesMasterIdLst>
  <p:sldIdLst>
    <p:sldId id="256" r:id="rId2"/>
    <p:sldId id="269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1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89481"/>
  </p:normalViewPr>
  <p:slideViewPr>
    <p:cSldViewPr snapToGrid="0" snapToObjects="1">
      <p:cViewPr varScale="1">
        <p:scale>
          <a:sx n="117" d="100"/>
          <a:sy n="117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24139-BA33-9F4C-B908-4FDD8BB8A18B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59C67-89EF-994F-B08A-70285B5B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06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3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1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7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4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7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3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49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2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59C67-89EF-994F-B08A-70285B5B83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56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1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38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3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5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9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3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Procedures &amp; Arguments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5B6113-46F7-ED4B-A744-6E31188E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98473"/>
            <a:ext cx="6680198" cy="2523155"/>
          </a:xfrm>
        </p:spPr>
        <p:txBody>
          <a:bodyPr>
            <a:normAutofit/>
          </a:bodyPr>
          <a:lstStyle/>
          <a:p>
            <a:r>
              <a:rPr lang="en-SG" dirty="0"/>
              <a:t>Passes copy of </a:t>
            </a:r>
            <a:r>
              <a:rPr lang="en-SG" u="sng" dirty="0"/>
              <a:t>CONTENTS</a:t>
            </a:r>
            <a:r>
              <a:rPr lang="en-SG" dirty="0"/>
              <a:t> of </a:t>
            </a:r>
            <a:r>
              <a:rPr lang="en-SG" i="1" dirty="0"/>
              <a:t>intInput1 </a:t>
            </a:r>
            <a:r>
              <a:rPr lang="en-SG" dirty="0"/>
              <a:t>&amp; </a:t>
            </a:r>
            <a:r>
              <a:rPr lang="en-SG" i="1" dirty="0" err="1"/>
              <a:t>intInput</a:t>
            </a:r>
            <a:r>
              <a:rPr lang="en-SG" i="1" dirty="0"/>
              <a:t> 2 </a:t>
            </a:r>
            <a:endParaRPr lang="en-SG" dirty="0"/>
          </a:p>
          <a:p>
            <a:r>
              <a:rPr lang="en-SG" dirty="0"/>
              <a:t>After run: </a:t>
            </a:r>
            <a:r>
              <a:rPr lang="en-SG" dirty="0" err="1"/>
              <a:t>intSum</a:t>
            </a:r>
            <a:r>
              <a:rPr lang="en-SG" dirty="0"/>
              <a:t> = 12 , </a:t>
            </a:r>
            <a:r>
              <a:rPr lang="en-SG" i="1" dirty="0"/>
              <a:t>intInput1 </a:t>
            </a:r>
            <a:r>
              <a:rPr lang="en-SG" dirty="0"/>
              <a:t>= 10, </a:t>
            </a:r>
            <a:r>
              <a:rPr lang="en-SG" i="1" dirty="0"/>
              <a:t>intInput2 </a:t>
            </a:r>
            <a:r>
              <a:rPr lang="en-SG" dirty="0"/>
              <a:t>= 2</a:t>
            </a:r>
          </a:p>
          <a:p>
            <a:r>
              <a:rPr lang="en-SG" dirty="0">
                <a:solidFill>
                  <a:srgbClr val="F25F73"/>
                </a:solidFill>
              </a:rPr>
              <a:t>NOTE </a:t>
            </a:r>
            <a:r>
              <a:rPr lang="en-SG" b="1" dirty="0">
                <a:solidFill>
                  <a:srgbClr val="F25F73"/>
                </a:solidFill>
              </a:rPr>
              <a:t>No </a:t>
            </a:r>
            <a:r>
              <a:rPr lang="en-SG" dirty="0">
                <a:solidFill>
                  <a:srgbClr val="F25F73"/>
                </a:solidFill>
              </a:rPr>
              <a:t>change made to original variables’ contents from inside the calling procedure, only changes are to those variables within the Sub </a:t>
            </a:r>
          </a:p>
        </p:txBody>
      </p:sp>
      <p:pic>
        <p:nvPicPr>
          <p:cNvPr id="7169" name="Picture 2" descr="page5image3041216">
            <a:extLst>
              <a:ext uri="{FF2B5EF4-FFF2-40B4-BE49-F238E27FC236}">
                <a16:creationId xmlns:a16="http://schemas.microsoft.com/office/drawing/2014/main" id="{8DBC6B95-787B-2144-AD4A-7E47AAFB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age6image13586288">
            <a:extLst>
              <a:ext uri="{FF2B5EF4-FFF2-40B4-BE49-F238E27FC236}">
                <a16:creationId xmlns:a16="http://schemas.microsoft.com/office/drawing/2014/main" id="{8A9FF0DA-1348-EA48-A23E-FD53CB536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01760"/>
            <a:ext cx="69850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page6image13591904">
            <a:extLst>
              <a:ext uri="{FF2B5EF4-FFF2-40B4-BE49-F238E27FC236}">
                <a16:creationId xmlns:a16="http://schemas.microsoft.com/office/drawing/2014/main" id="{F105AE11-4738-5D4E-A4D4-E72481B9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248" y="3030868"/>
            <a:ext cx="3543752" cy="352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84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value flow illustration</a:t>
            </a:r>
          </a:p>
        </p:txBody>
      </p:sp>
      <p:pic>
        <p:nvPicPr>
          <p:cNvPr id="7169" name="Picture 2" descr="page5image3041216">
            <a:extLst>
              <a:ext uri="{FF2B5EF4-FFF2-40B4-BE49-F238E27FC236}">
                <a16:creationId xmlns:a16="http://schemas.microsoft.com/office/drawing/2014/main" id="{8DBC6B95-787B-2144-AD4A-7E47AAFB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F91A7-BCDD-D543-9613-D0A9A822E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642" y="1828799"/>
            <a:ext cx="6926716" cy="43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BY Reference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685802" y="1697122"/>
            <a:ext cx="5065711" cy="463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i="1" dirty="0"/>
              <a:t>An invoked Procedure </a:t>
            </a:r>
            <a:r>
              <a:rPr lang="en-SG" dirty="0"/>
              <a:t>given access to </a:t>
            </a:r>
            <a:r>
              <a:rPr lang="en-SG" i="1" u="sng" dirty="0"/>
              <a:t>original variable’s address in RAM</a:t>
            </a:r>
            <a:r>
              <a:rPr lang="en-SG" i="1" dirty="0"/>
              <a:t>: link to the address</a:t>
            </a:r>
          </a:p>
          <a:p>
            <a:r>
              <a:rPr lang="en-SG" dirty="0"/>
              <a:t>Any changes made to passed argument in the invoked procedure </a:t>
            </a:r>
            <a:r>
              <a:rPr lang="en-SG" dirty="0">
                <a:solidFill>
                  <a:srgbClr val="F25F73"/>
                </a:solidFill>
              </a:rPr>
              <a:t>affects the original variable contents too</a:t>
            </a:r>
            <a:r>
              <a:rPr lang="en-SG" i="1" dirty="0">
                <a:solidFill>
                  <a:srgbClr val="F25F73"/>
                </a:solidFill>
              </a:rPr>
              <a:t> </a:t>
            </a:r>
            <a:endParaRPr lang="en-SG" dirty="0">
              <a:solidFill>
                <a:srgbClr val="F25F73"/>
              </a:solidFill>
            </a:endParaRPr>
          </a:p>
          <a:p>
            <a:r>
              <a:rPr lang="en-SG" dirty="0"/>
              <a:t>Data type for an argument passed by reference must match type in the Procedure </a:t>
            </a:r>
            <a:r>
              <a:rPr lang="en-SG" i="1" dirty="0"/>
              <a:t>declaration</a:t>
            </a:r>
            <a:endParaRPr lang="en-SG" dirty="0"/>
          </a:p>
          <a:p>
            <a:r>
              <a:rPr lang="en-SG" i="1" dirty="0"/>
              <a:t>Good </a:t>
            </a:r>
            <a:r>
              <a:rPr lang="en-SG" dirty="0"/>
              <a:t>practice to use different names for data in sending procedure and receiving procedure</a:t>
            </a:r>
          </a:p>
        </p:txBody>
      </p:sp>
      <p:pic>
        <p:nvPicPr>
          <p:cNvPr id="5122" name="Picture 2" descr="Passing by Value vs. by Reference Visual Explanation | Penjee, Learn to Code">
            <a:extLst>
              <a:ext uri="{FF2B5EF4-FFF2-40B4-BE49-F238E27FC236}">
                <a16:creationId xmlns:a16="http://schemas.microsoft.com/office/drawing/2014/main" id="{A7E668D3-586B-3547-A715-FB0C29FD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66" y="2329542"/>
            <a:ext cx="5211031" cy="281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6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pic>
        <p:nvPicPr>
          <p:cNvPr id="6145" name="Picture 1" descr="page5image13518256">
            <a:extLst>
              <a:ext uri="{FF2B5EF4-FFF2-40B4-BE49-F238E27FC236}">
                <a16:creationId xmlns:a16="http://schemas.microsoft.com/office/drawing/2014/main" id="{C132E8AE-A329-1A4E-AC3F-028FA124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14" y="3701143"/>
            <a:ext cx="9648172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5B6113-46F7-ED4B-A744-6E31188E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98474"/>
            <a:ext cx="10896598" cy="1514412"/>
          </a:xfrm>
        </p:spPr>
        <p:txBody>
          <a:bodyPr>
            <a:normAutofit/>
          </a:bodyPr>
          <a:lstStyle/>
          <a:p>
            <a:r>
              <a:rPr lang="en-SG" dirty="0"/>
              <a:t>This Subroutine receives </a:t>
            </a:r>
            <a:r>
              <a:rPr lang="en-SG" u="sng" dirty="0">
                <a:solidFill>
                  <a:srgbClr val="F25F73"/>
                </a:solidFill>
              </a:rPr>
              <a:t>copies</a:t>
            </a:r>
            <a:r>
              <a:rPr lang="en-SG" dirty="0"/>
              <a:t> of two </a:t>
            </a:r>
            <a:r>
              <a:rPr lang="en-SG" dirty="0">
                <a:solidFill>
                  <a:srgbClr val="F25F73"/>
                </a:solidFill>
              </a:rPr>
              <a:t>DATA</a:t>
            </a:r>
            <a:r>
              <a:rPr lang="en-SG" dirty="0"/>
              <a:t> with no link to original data </a:t>
            </a:r>
          </a:p>
          <a:p>
            <a:r>
              <a:rPr lang="en-SG" dirty="0"/>
              <a:t>These receive and store data for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BF9EB-B3A1-EF4D-9763-FD90CBF2D236}"/>
              </a:ext>
            </a:extLst>
          </p:cNvPr>
          <p:cNvSpPr txBox="1"/>
          <p:nvPr/>
        </p:nvSpPr>
        <p:spPr>
          <a:xfrm>
            <a:off x="5138058" y="5486400"/>
            <a:ext cx="386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25F73"/>
                </a:solidFill>
              </a:rPr>
              <a:t>Input variables declared in the brackets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FE7937-1720-0943-BAE6-A118F82FC168}"/>
              </a:ext>
            </a:extLst>
          </p:cNvPr>
          <p:cNvCxnSpPr/>
          <p:nvPr/>
        </p:nvCxnSpPr>
        <p:spPr>
          <a:xfrm flipH="1" flipV="1">
            <a:off x="5508171" y="4060371"/>
            <a:ext cx="957943" cy="1426029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9C52F7-6DBC-3842-8AF1-B1BFE1537455}"/>
              </a:ext>
            </a:extLst>
          </p:cNvPr>
          <p:cNvCxnSpPr>
            <a:cxnSpLocks/>
          </p:cNvCxnSpPr>
          <p:nvPr/>
        </p:nvCxnSpPr>
        <p:spPr>
          <a:xfrm flipV="1">
            <a:off x="8022771" y="4060371"/>
            <a:ext cx="827315" cy="1426029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9" name="Picture 2" descr="page5image3041216">
            <a:extLst>
              <a:ext uri="{FF2B5EF4-FFF2-40B4-BE49-F238E27FC236}">
                <a16:creationId xmlns:a16="http://schemas.microsoft.com/office/drawing/2014/main" id="{FD22A9F1-7DFB-384C-A5AA-6AC4272A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6100" cy="97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696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BY Reference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685802" y="1697122"/>
            <a:ext cx="5065711" cy="463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This Subroutine receives reference to two </a:t>
            </a:r>
            <a:r>
              <a:rPr lang="en-SG" dirty="0">
                <a:solidFill>
                  <a:srgbClr val="F25F73"/>
                </a:solidFill>
              </a:rPr>
              <a:t>ADDRESSES = </a:t>
            </a:r>
            <a:r>
              <a:rPr lang="en-SG" dirty="0"/>
              <a:t>links to original data </a:t>
            </a:r>
          </a:p>
          <a:p>
            <a:r>
              <a:rPr lang="en-SG" dirty="0"/>
              <a:t>Any changes made to passed argument in the invoked procedure </a:t>
            </a:r>
            <a:r>
              <a:rPr lang="en-SG" dirty="0">
                <a:solidFill>
                  <a:srgbClr val="F25F73"/>
                </a:solidFill>
              </a:rPr>
              <a:t>affects the original variable contents too</a:t>
            </a:r>
            <a:r>
              <a:rPr lang="en-SG" i="1" dirty="0">
                <a:solidFill>
                  <a:srgbClr val="F25F73"/>
                </a:solidFill>
              </a:rPr>
              <a:t> </a:t>
            </a:r>
            <a:endParaRPr lang="en-SG" dirty="0">
              <a:solidFill>
                <a:srgbClr val="F25F73"/>
              </a:solidFill>
            </a:endParaRPr>
          </a:p>
          <a:p>
            <a:r>
              <a:rPr lang="en-SG" dirty="0"/>
              <a:t>Data type for an argument passed by reference must match type in the Procedure </a:t>
            </a:r>
            <a:r>
              <a:rPr lang="en-SG" i="1" dirty="0"/>
              <a:t>declaration</a:t>
            </a:r>
            <a:endParaRPr lang="en-SG" dirty="0"/>
          </a:p>
          <a:p>
            <a:r>
              <a:rPr lang="en-SG" i="1" dirty="0"/>
              <a:t>Good </a:t>
            </a:r>
            <a:r>
              <a:rPr lang="en-SG" dirty="0"/>
              <a:t>practice to use different names for data in sending procedure and receiving procedure</a:t>
            </a:r>
          </a:p>
        </p:txBody>
      </p:sp>
      <p:pic>
        <p:nvPicPr>
          <p:cNvPr id="11265" name="Picture 1" descr="page7image13485280">
            <a:extLst>
              <a:ext uri="{FF2B5EF4-FFF2-40B4-BE49-F238E27FC236}">
                <a16:creationId xmlns:a16="http://schemas.microsoft.com/office/drawing/2014/main" id="{A3017EDB-02F1-B742-9BA6-B392CF75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17812"/>
            <a:ext cx="5712620" cy="165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CD70AD-84BF-3E42-926B-FD8EA6E7490D}"/>
              </a:ext>
            </a:extLst>
          </p:cNvPr>
          <p:cNvSpPr/>
          <p:nvPr/>
        </p:nvSpPr>
        <p:spPr>
          <a:xfrm>
            <a:off x="5751513" y="57230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SG" dirty="0">
                <a:solidFill>
                  <a:srgbClr val="F25F73"/>
                </a:solidFill>
                <a:latin typeface="Verdana" panose="020B0604030504040204" pitchFamily="34" charset="0"/>
              </a:rPr>
              <a:t>put variables declared </a:t>
            </a:r>
            <a:r>
              <a:rPr lang="en-SG" dirty="0" err="1">
                <a:solidFill>
                  <a:srgbClr val="F25F73"/>
                </a:solidFill>
                <a:latin typeface="Verdana" panose="020B0604030504040204" pitchFamily="34" charset="0"/>
              </a:rPr>
              <a:t>ByRef</a:t>
            </a:r>
            <a:r>
              <a:rPr lang="en-SG" dirty="0">
                <a:solidFill>
                  <a:srgbClr val="F25F73"/>
                </a:solidFill>
                <a:latin typeface="Verdana" panose="020B0604030504040204" pitchFamily="34" charset="0"/>
              </a:rPr>
              <a:t> which is the only change to the previous </a:t>
            </a:r>
            <a:r>
              <a:rPr lang="en-SG" dirty="0" err="1">
                <a:solidFill>
                  <a:srgbClr val="F25F73"/>
                </a:solidFill>
                <a:latin typeface="Verdana" panose="020B0604030504040204" pitchFamily="34" charset="0"/>
              </a:rPr>
              <a:t>ByVal</a:t>
            </a:r>
            <a:r>
              <a:rPr lang="en-SG" dirty="0">
                <a:solidFill>
                  <a:srgbClr val="F25F73"/>
                </a:solidFill>
                <a:latin typeface="Verdana" panose="020B0604030504040204" pitchFamily="34" charset="0"/>
              </a:rPr>
              <a:t> program </a:t>
            </a:r>
            <a:endParaRPr lang="en-SG" dirty="0">
              <a:solidFill>
                <a:srgbClr val="F25F73"/>
              </a:solidFill>
              <a:effectLst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71ACE8-0CCD-054E-B689-A652EFD81501}"/>
              </a:ext>
            </a:extLst>
          </p:cNvPr>
          <p:cNvCxnSpPr>
            <a:cxnSpLocks/>
          </p:cNvCxnSpPr>
          <p:nvPr/>
        </p:nvCxnSpPr>
        <p:spPr>
          <a:xfrm flipV="1">
            <a:off x="8610600" y="3429001"/>
            <a:ext cx="1" cy="2231570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EFE61B-FEBF-574D-8398-4A2782BAF0AC}"/>
              </a:ext>
            </a:extLst>
          </p:cNvPr>
          <p:cNvCxnSpPr>
            <a:cxnSpLocks/>
          </p:cNvCxnSpPr>
          <p:nvPr/>
        </p:nvCxnSpPr>
        <p:spPr>
          <a:xfrm flipH="1" flipV="1">
            <a:off x="10817226" y="3429000"/>
            <a:ext cx="10886" cy="2231571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9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BY Reference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803400" y="1697121"/>
            <a:ext cx="6302827" cy="2366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Passes ADDRESSES of </a:t>
            </a:r>
            <a:r>
              <a:rPr lang="en-SG" i="1" dirty="0"/>
              <a:t>intInput1 </a:t>
            </a:r>
            <a:r>
              <a:rPr lang="en-SG" dirty="0"/>
              <a:t>&amp; </a:t>
            </a:r>
            <a:r>
              <a:rPr lang="en-SG" i="1" dirty="0"/>
              <a:t>intInput2 </a:t>
            </a:r>
            <a:endParaRPr lang="en-SG" dirty="0"/>
          </a:p>
          <a:p>
            <a:r>
              <a:rPr lang="en-SG" dirty="0"/>
              <a:t>After run: </a:t>
            </a:r>
            <a:r>
              <a:rPr lang="en-SG" dirty="0" err="1"/>
              <a:t>intSum</a:t>
            </a:r>
            <a:r>
              <a:rPr lang="en-SG" dirty="0"/>
              <a:t> = 12, </a:t>
            </a:r>
            <a:r>
              <a:rPr lang="en-SG" i="1" dirty="0"/>
              <a:t>intInput1 </a:t>
            </a:r>
            <a:r>
              <a:rPr lang="en-SG" dirty="0"/>
              <a:t>= 0, </a:t>
            </a:r>
            <a:r>
              <a:rPr lang="en-SG" i="1" dirty="0"/>
              <a:t>intInput2 </a:t>
            </a:r>
            <a:r>
              <a:rPr lang="en-SG" dirty="0"/>
              <a:t>= 0 </a:t>
            </a:r>
          </a:p>
          <a:p>
            <a:r>
              <a:rPr lang="en-SG" dirty="0">
                <a:solidFill>
                  <a:srgbClr val="F25F73"/>
                </a:solidFill>
              </a:rPr>
              <a:t>NOTE original variables’ contents were set to ZERO by the sub routine’s code setting its local variables to zero because of the addresses being passed</a:t>
            </a:r>
          </a:p>
        </p:txBody>
      </p:sp>
      <p:pic>
        <p:nvPicPr>
          <p:cNvPr id="17409" name="Picture 1" descr="page8image13158848">
            <a:extLst>
              <a:ext uri="{FF2B5EF4-FFF2-40B4-BE49-F238E27FC236}">
                <a16:creationId xmlns:a16="http://schemas.microsoft.com/office/drawing/2014/main" id="{F55E9FED-2BB4-3845-ACF7-2D2857A36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00" y="4474030"/>
            <a:ext cx="6528655" cy="194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page8image13159264">
            <a:extLst>
              <a:ext uri="{FF2B5EF4-FFF2-40B4-BE49-F238E27FC236}">
                <a16:creationId xmlns:a16="http://schemas.microsoft.com/office/drawing/2014/main" id="{FFEA8873-2104-2E42-A780-3A7CBEE27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84" y="2751221"/>
            <a:ext cx="3710999" cy="366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242725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Lecture context</a:t>
            </a:r>
          </a:p>
          <a:p>
            <a:pPr marL="342900" indent="-342900">
              <a:buAutoNum type="arabicPeriod"/>
            </a:pPr>
            <a:r>
              <a:rPr lang="en-US" dirty="0"/>
              <a:t>Variables</a:t>
            </a:r>
          </a:p>
          <a:p>
            <a:pPr marL="342900" indent="-342900">
              <a:buAutoNum type="arabicPeriod"/>
            </a:pPr>
            <a:r>
              <a:rPr lang="en-US" dirty="0"/>
              <a:t>Subroutines</a:t>
            </a:r>
          </a:p>
          <a:p>
            <a:pPr marL="342900" indent="-342900">
              <a:buAutoNum type="arabicPeriod"/>
            </a:pPr>
            <a:r>
              <a:rPr lang="en-US" dirty="0"/>
              <a:t>Passing Arguments By Value</a:t>
            </a:r>
          </a:p>
          <a:p>
            <a:pPr marL="342900" indent="-342900">
              <a:buAutoNum type="arabicPeriod"/>
            </a:pPr>
            <a:r>
              <a:rPr lang="en-US" dirty="0"/>
              <a:t>Passing Arguments By Reference</a:t>
            </a:r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Most non-superficial programs are very large, with 1000s of lines of code and 100/1000s of variables. </a:t>
            </a:r>
          </a:p>
          <a:p>
            <a:r>
              <a:rPr lang="en-SG" dirty="0"/>
              <a:t>Programmers need a way to encapsulate portions of a program to develop and test in isolation from the rest of the code. </a:t>
            </a:r>
          </a:p>
          <a:p>
            <a:r>
              <a:rPr lang="en-SG" dirty="0"/>
              <a:t>It is also important to re-use resources (memory) and control the scope of variables to ensure one does not accidentally change values in other sections of code.</a:t>
            </a:r>
          </a:p>
          <a:p>
            <a:r>
              <a:rPr lang="en-SG" dirty="0"/>
              <a:t>Much code is written by teams and an individual’s section of code also needs to easily integrate into the overall program without modification or issues.</a:t>
            </a:r>
          </a:p>
          <a:p>
            <a:r>
              <a:rPr lang="en-SG" dirty="0"/>
              <a:t>Procedures, such as Sub Routines facilitate all this. </a:t>
            </a:r>
          </a:p>
        </p:txBody>
      </p:sp>
      <p:pic>
        <p:nvPicPr>
          <p:cNvPr id="4" name="Picture 2" descr="Visual Basic .NET - Wikipedia">
            <a:extLst>
              <a:ext uri="{FF2B5EF4-FFF2-40B4-BE49-F238E27FC236}">
                <a16:creationId xmlns:a16="http://schemas.microsoft.com/office/drawing/2014/main" id="{8B5DDD3F-633F-5147-9815-150D16B3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886" y="23622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45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913022"/>
            <a:ext cx="6485020" cy="4632157"/>
          </a:xfrm>
        </p:spPr>
        <p:txBody>
          <a:bodyPr/>
          <a:lstStyle/>
          <a:p>
            <a:r>
              <a:rPr lang="en-SG" dirty="0"/>
              <a:t>Create variables (use memory) when needed + destroy (release memory) when not </a:t>
            </a:r>
          </a:p>
          <a:p>
            <a:r>
              <a:rPr lang="en-SG" dirty="0"/>
              <a:t>Manage by grouping and </a:t>
            </a:r>
            <a:r>
              <a:rPr lang="en-SG" i="1" dirty="0"/>
              <a:t>limiting </a:t>
            </a:r>
            <a:r>
              <a:rPr lang="en-SG" dirty="0"/>
              <a:t>their Scope to </a:t>
            </a:r>
            <a:r>
              <a:rPr lang="en-SG" b="1" i="1" dirty="0"/>
              <a:t>Procedure Level </a:t>
            </a:r>
            <a:endParaRPr lang="en-SG" dirty="0"/>
          </a:p>
          <a:p>
            <a:r>
              <a:rPr lang="en-SG" dirty="0"/>
              <a:t>Global variables </a:t>
            </a:r>
            <a:r>
              <a:rPr lang="en-SG" b="1" dirty="0"/>
              <a:t>only </a:t>
            </a:r>
            <a:r>
              <a:rPr lang="en-SG" dirty="0"/>
              <a:t>used if no other way to share data across modules - never passed! </a:t>
            </a:r>
          </a:p>
          <a:p>
            <a:r>
              <a:rPr lang="en-SG" dirty="0"/>
              <a:t>Procedures should operate only on </a:t>
            </a:r>
            <a:r>
              <a:rPr lang="en-SG" u="sng" dirty="0"/>
              <a:t>Private</a:t>
            </a:r>
            <a:r>
              <a:rPr lang="en-SG" dirty="0"/>
              <a:t> objects / data passed to them</a:t>
            </a:r>
            <a:br>
              <a:rPr lang="en-SG" dirty="0"/>
            </a:br>
            <a:endParaRPr lang="en-SG" dirty="0"/>
          </a:p>
        </p:txBody>
      </p:sp>
      <p:pic>
        <p:nvPicPr>
          <p:cNvPr id="3082" name="Picture 10" descr="What Are Variables? — Definition &amp;amp; Examples - Expii">
            <a:extLst>
              <a:ext uri="{FF2B5EF4-FFF2-40B4-BE49-F238E27FC236}">
                <a16:creationId xmlns:a16="http://schemas.microsoft.com/office/drawing/2014/main" id="{EEF45114-E35B-1549-9875-C207A1FA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69" y="2065867"/>
            <a:ext cx="3788229" cy="378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17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CE66-76E8-F64F-93D0-8721BC94A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580909"/>
            <a:ext cx="6485020" cy="1973179"/>
          </a:xfrm>
        </p:spPr>
        <p:txBody>
          <a:bodyPr/>
          <a:lstStyle/>
          <a:p>
            <a:r>
              <a:rPr lang="en-SG" dirty="0"/>
              <a:t>Code within </a:t>
            </a:r>
            <a:r>
              <a:rPr lang="en-SG" i="1" dirty="0"/>
              <a:t>Sub/End Sub </a:t>
            </a:r>
            <a:r>
              <a:rPr lang="en-SG" dirty="0"/>
              <a:t>statements </a:t>
            </a:r>
          </a:p>
          <a:p>
            <a:r>
              <a:rPr lang="en-SG" dirty="0"/>
              <a:t>private sub </a:t>
            </a:r>
            <a:r>
              <a:rPr lang="en-SG" i="1" dirty="0"/>
              <a:t>name </a:t>
            </a:r>
            <a:r>
              <a:rPr lang="en-SG" dirty="0"/>
              <a:t>(inputs)</a:t>
            </a:r>
          </a:p>
          <a:p>
            <a:r>
              <a:rPr lang="en-SG" dirty="0"/>
              <a:t>End Sub passes control back to calling program: line after the call is then run</a:t>
            </a:r>
            <a:br>
              <a:rPr lang="en-SG" dirty="0"/>
            </a:b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FA56E-F99B-584A-BCDA-60792F576CEA}"/>
              </a:ext>
            </a:extLst>
          </p:cNvPr>
          <p:cNvSpPr/>
          <p:nvPr/>
        </p:nvSpPr>
        <p:spPr>
          <a:xfrm>
            <a:off x="7587341" y="2967335"/>
            <a:ext cx="3918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Private Sub 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DisplayCount</a:t>
            </a:r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()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	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intCount</a:t>
            </a:r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 = 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intCount</a:t>
            </a:r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 +1 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	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txtDisplay.text</a:t>
            </a:r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 = 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intCount</a:t>
            </a:r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End Sub </a:t>
            </a:r>
            <a:endParaRPr lang="en-SG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92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FA56E-F99B-584A-BCDA-60792F576CEA}"/>
              </a:ext>
            </a:extLst>
          </p:cNvPr>
          <p:cNvSpPr/>
          <p:nvPr/>
        </p:nvSpPr>
        <p:spPr>
          <a:xfrm>
            <a:off x="7587341" y="2967335"/>
            <a:ext cx="3918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Private Sub 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DisplayCount</a:t>
            </a:r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()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	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intCount</a:t>
            </a:r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 = 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intCount</a:t>
            </a:r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 +1 </a:t>
            </a:r>
            <a:endParaRPr lang="en-SG" dirty="0">
              <a:solidFill>
                <a:srgbClr val="FF0000"/>
              </a:solidFill>
            </a:endParaRPr>
          </a:p>
          <a:p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	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txtDisplay.text</a:t>
            </a:r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 = </a:t>
            </a:r>
            <a:r>
              <a:rPr lang="en-SG" i="1" dirty="0" err="1">
                <a:solidFill>
                  <a:srgbClr val="FF0000"/>
                </a:solidFill>
                <a:latin typeface="Verdana" panose="020B0604030504040204" pitchFamily="34" charset="0"/>
              </a:rPr>
              <a:t>intCount</a:t>
            </a:r>
            <a:endParaRPr lang="en-SG" i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</a:p>
          <a:p>
            <a:r>
              <a:rPr lang="en-SG" i="1" dirty="0">
                <a:solidFill>
                  <a:srgbClr val="FF0000"/>
                </a:solidFill>
                <a:latin typeface="Verdana" panose="020B0604030504040204" pitchFamily="34" charset="0"/>
              </a:rPr>
              <a:t>End Sub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685802" y="1697122"/>
            <a:ext cx="5065711" cy="463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Invocation by name: </a:t>
            </a:r>
            <a:r>
              <a:rPr lang="en-SG" i="1" dirty="0">
                <a:solidFill>
                  <a:srgbClr val="F25F73"/>
                </a:solidFill>
              </a:rPr>
              <a:t>Call </a:t>
            </a:r>
            <a:r>
              <a:rPr lang="en-SG" i="1" dirty="0" err="1">
                <a:solidFill>
                  <a:srgbClr val="F25F73"/>
                </a:solidFill>
              </a:rPr>
              <a:t>DisplayCount</a:t>
            </a:r>
            <a:endParaRPr lang="en-SG" dirty="0">
              <a:solidFill>
                <a:srgbClr val="F25F73"/>
              </a:solidFill>
            </a:endParaRPr>
          </a:p>
          <a:p>
            <a:r>
              <a:rPr lang="en-SG" dirty="0"/>
              <a:t>May pass data into Sub using brackets with ‘Call’ or none without Call command </a:t>
            </a:r>
          </a:p>
          <a:p>
            <a:r>
              <a:rPr lang="en-SG" dirty="0">
                <a:solidFill>
                  <a:srgbClr val="F25F73"/>
                </a:solidFill>
              </a:rPr>
              <a:t>Call </a:t>
            </a:r>
            <a:r>
              <a:rPr lang="en-SG" dirty="0" err="1">
                <a:solidFill>
                  <a:srgbClr val="F25F73"/>
                </a:solidFill>
              </a:rPr>
              <a:t>FindSum</a:t>
            </a:r>
            <a:r>
              <a:rPr lang="en-SG" dirty="0">
                <a:solidFill>
                  <a:srgbClr val="F25F73"/>
                </a:solidFill>
              </a:rPr>
              <a:t>(23, 34) </a:t>
            </a:r>
            <a:r>
              <a:rPr lang="en-SG" dirty="0"/>
              <a:t>or </a:t>
            </a:r>
            <a:r>
              <a:rPr lang="en-SG" dirty="0" err="1">
                <a:solidFill>
                  <a:srgbClr val="F25F73"/>
                </a:solidFill>
              </a:rPr>
              <a:t>FindSum</a:t>
            </a:r>
            <a:r>
              <a:rPr lang="en-SG" dirty="0">
                <a:solidFill>
                  <a:srgbClr val="F25F73"/>
                </a:solidFill>
              </a:rPr>
              <a:t> 23, 34</a:t>
            </a:r>
          </a:p>
          <a:p>
            <a:r>
              <a:rPr lang="en-SG" dirty="0"/>
              <a:t>Event handlers are Subs - may be called </a:t>
            </a:r>
          </a:p>
          <a:p>
            <a:r>
              <a:rPr lang="en-SG" dirty="0"/>
              <a:t>Program flow immediately diverted to sub </a:t>
            </a:r>
          </a:p>
          <a:p>
            <a:r>
              <a:rPr lang="en-SG" dirty="0"/>
              <a:t>‘End Sub’ returns program flow to line following the call in original routine </a:t>
            </a:r>
          </a:p>
          <a:p>
            <a:r>
              <a:rPr lang="en-SG" dirty="0"/>
              <a:t>In standard module use Public sub </a:t>
            </a:r>
            <a:r>
              <a:rPr lang="en-SG" i="1" dirty="0">
                <a:solidFill>
                  <a:srgbClr val="F25F73"/>
                </a:solidFill>
              </a:rPr>
              <a:t>name</a:t>
            </a:r>
            <a:r>
              <a:rPr lang="en-SG" dirty="0">
                <a:solidFill>
                  <a:srgbClr val="F25F73"/>
                </a:solidFill>
              </a:rPr>
              <a:t>()</a:t>
            </a:r>
          </a:p>
          <a:p>
            <a:endParaRPr lang="en-S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subroutine work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D238E-C76F-144E-B115-E9840CFD8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385" y="1782837"/>
            <a:ext cx="5417230" cy="46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BY VALUE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DB48E5-E714-514C-BE64-35162A206FE3}"/>
              </a:ext>
            </a:extLst>
          </p:cNvPr>
          <p:cNvSpPr txBox="1">
            <a:spLocks/>
          </p:cNvSpPr>
          <p:nvPr/>
        </p:nvSpPr>
        <p:spPr>
          <a:xfrm>
            <a:off x="685802" y="1697122"/>
            <a:ext cx="5065711" cy="4632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Arguments usually = data (constant or variable) </a:t>
            </a:r>
          </a:p>
          <a:p>
            <a:r>
              <a:rPr lang="en-SG" dirty="0"/>
              <a:t>Passes data </a:t>
            </a:r>
            <a:r>
              <a:rPr lang="en-SG" b="1" u="sng" dirty="0">
                <a:solidFill>
                  <a:srgbClr val="F25F73"/>
                </a:solidFill>
              </a:rPr>
              <a:t>values</a:t>
            </a:r>
            <a:r>
              <a:rPr lang="en-SG" b="1" dirty="0"/>
              <a:t> </a:t>
            </a:r>
            <a:r>
              <a:rPr lang="en-SG" dirty="0"/>
              <a:t>to procedure but does </a:t>
            </a:r>
            <a:r>
              <a:rPr lang="en-SG" b="1" u="sng" dirty="0">
                <a:solidFill>
                  <a:srgbClr val="F25F73"/>
                </a:solidFill>
              </a:rPr>
              <a:t>not </a:t>
            </a:r>
            <a:r>
              <a:rPr lang="en-SG" dirty="0"/>
              <a:t>give the procedure access to their address </a:t>
            </a:r>
          </a:p>
          <a:p>
            <a:r>
              <a:rPr lang="en-SG" dirty="0"/>
              <a:t>Procedure gets </a:t>
            </a:r>
            <a:r>
              <a:rPr lang="en-SG" u="sng" dirty="0">
                <a:solidFill>
                  <a:srgbClr val="F25F73"/>
                </a:solidFill>
              </a:rPr>
              <a:t>copy</a:t>
            </a:r>
            <a:r>
              <a:rPr lang="en-SG" dirty="0"/>
              <a:t> of original variable contents</a:t>
            </a:r>
          </a:p>
          <a:p>
            <a:r>
              <a:rPr lang="en-SG" dirty="0"/>
              <a:t>If the procedure changes the value, the change affects </a:t>
            </a:r>
            <a:r>
              <a:rPr lang="en-SG" b="1" u="sng" dirty="0">
                <a:solidFill>
                  <a:srgbClr val="F25F73"/>
                </a:solidFill>
              </a:rPr>
              <a:t>only the copy </a:t>
            </a:r>
            <a:r>
              <a:rPr lang="en-SG" dirty="0"/>
              <a:t>and not the variable itself </a:t>
            </a:r>
          </a:p>
          <a:p>
            <a:r>
              <a:rPr lang="en-SG" dirty="0"/>
              <a:t>Use the </a:t>
            </a:r>
            <a:r>
              <a:rPr lang="en-SG" dirty="0" err="1">
                <a:solidFill>
                  <a:srgbClr val="F25F73"/>
                </a:solidFill>
              </a:rPr>
              <a:t>ByVal</a:t>
            </a:r>
            <a:r>
              <a:rPr lang="en-SG" dirty="0"/>
              <a:t> keyword to indicate an argument passed ‘by value’ </a:t>
            </a:r>
          </a:p>
          <a:p>
            <a:endParaRPr lang="en-US" dirty="0"/>
          </a:p>
        </p:txBody>
      </p:sp>
      <p:pic>
        <p:nvPicPr>
          <p:cNvPr id="5122" name="Picture 2" descr="Passing by Value vs. by Reference Visual Explanation | Penjee, Learn to Code">
            <a:extLst>
              <a:ext uri="{FF2B5EF4-FFF2-40B4-BE49-F238E27FC236}">
                <a16:creationId xmlns:a16="http://schemas.microsoft.com/office/drawing/2014/main" id="{A7E668D3-586B-3547-A715-FB0C29FD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66" y="2329542"/>
            <a:ext cx="5211031" cy="281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1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C3C0-A8EA-6E44-BDCD-7910F8FE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example</a:t>
            </a:r>
          </a:p>
        </p:txBody>
      </p:sp>
      <p:pic>
        <p:nvPicPr>
          <p:cNvPr id="6145" name="Picture 1" descr="page5image13518256">
            <a:extLst>
              <a:ext uri="{FF2B5EF4-FFF2-40B4-BE49-F238E27FC236}">
                <a16:creationId xmlns:a16="http://schemas.microsoft.com/office/drawing/2014/main" id="{C132E8AE-A329-1A4E-AC3F-028FA124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14" y="3701143"/>
            <a:ext cx="9648172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5B6113-46F7-ED4B-A744-6E31188E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98474"/>
            <a:ext cx="10896598" cy="1514412"/>
          </a:xfrm>
        </p:spPr>
        <p:txBody>
          <a:bodyPr>
            <a:normAutofit/>
          </a:bodyPr>
          <a:lstStyle/>
          <a:p>
            <a:r>
              <a:rPr lang="en-SG" dirty="0"/>
              <a:t>This Subroutine receives </a:t>
            </a:r>
            <a:r>
              <a:rPr lang="en-SG" u="sng" dirty="0">
                <a:solidFill>
                  <a:srgbClr val="F25F73"/>
                </a:solidFill>
              </a:rPr>
              <a:t>copies</a:t>
            </a:r>
            <a:r>
              <a:rPr lang="en-SG" dirty="0"/>
              <a:t> of two </a:t>
            </a:r>
            <a:r>
              <a:rPr lang="en-SG" dirty="0">
                <a:solidFill>
                  <a:srgbClr val="F25F73"/>
                </a:solidFill>
              </a:rPr>
              <a:t>DATA</a:t>
            </a:r>
            <a:r>
              <a:rPr lang="en-SG" dirty="0"/>
              <a:t> with no link to original data </a:t>
            </a:r>
          </a:p>
          <a:p>
            <a:r>
              <a:rPr lang="en-SG" dirty="0"/>
              <a:t>These receive and store data for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BF9EB-B3A1-EF4D-9763-FD90CBF2D236}"/>
              </a:ext>
            </a:extLst>
          </p:cNvPr>
          <p:cNvSpPr txBox="1"/>
          <p:nvPr/>
        </p:nvSpPr>
        <p:spPr>
          <a:xfrm>
            <a:off x="5138058" y="5486400"/>
            <a:ext cx="386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25F73"/>
                </a:solidFill>
              </a:rPr>
              <a:t>Input variables declared in the brackets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FE7937-1720-0943-BAE6-A118F82FC168}"/>
              </a:ext>
            </a:extLst>
          </p:cNvPr>
          <p:cNvCxnSpPr/>
          <p:nvPr/>
        </p:nvCxnSpPr>
        <p:spPr>
          <a:xfrm flipH="1" flipV="1">
            <a:off x="5508171" y="4060371"/>
            <a:ext cx="957943" cy="1426029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9C52F7-6DBC-3842-8AF1-B1BFE1537455}"/>
              </a:ext>
            </a:extLst>
          </p:cNvPr>
          <p:cNvCxnSpPr>
            <a:cxnSpLocks/>
          </p:cNvCxnSpPr>
          <p:nvPr/>
        </p:nvCxnSpPr>
        <p:spPr>
          <a:xfrm flipV="1">
            <a:off x="8022771" y="4060371"/>
            <a:ext cx="827315" cy="1426029"/>
          </a:xfrm>
          <a:prstGeom prst="straightConnector1">
            <a:avLst/>
          </a:prstGeom>
          <a:ln>
            <a:solidFill>
              <a:srgbClr val="F25F7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0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{DC426488-68D2-174D-98ED-A79A0EB8D569}tf10001058</Template>
  <TotalTime>470</TotalTime>
  <Words>718</Words>
  <Application>Microsoft Macintosh PowerPoint</Application>
  <PresentationFormat>Widescreen</PresentationFormat>
  <Paragraphs>89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Celestial</vt:lpstr>
      <vt:lpstr>Procedures &amp; Arguments Part 1</vt:lpstr>
      <vt:lpstr>Table OF contents</vt:lpstr>
      <vt:lpstr>Lecture context</vt:lpstr>
      <vt:lpstr>Variables</vt:lpstr>
      <vt:lpstr>SUBROUTINES</vt:lpstr>
      <vt:lpstr>SUBROUTINES</vt:lpstr>
      <vt:lpstr>How does a subroutine work ?</vt:lpstr>
      <vt:lpstr>Passing ARGUMENTS BY VALUE</vt:lpstr>
      <vt:lpstr>Passing by value example</vt:lpstr>
      <vt:lpstr>Passing by value example</vt:lpstr>
      <vt:lpstr>By value flow illustration</vt:lpstr>
      <vt:lpstr>Passing ARGUMENTS BY Reference</vt:lpstr>
      <vt:lpstr>Passing by value example</vt:lpstr>
      <vt:lpstr>Passing ARGUMENTS BY Reference</vt:lpstr>
      <vt:lpstr>Passing ARGUMENTS BY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Office User</dc:creator>
  <cp:lastModifiedBy>Microsoft Office User</cp:lastModifiedBy>
  <cp:revision>108</cp:revision>
  <dcterms:created xsi:type="dcterms:W3CDTF">2021-02-22T11:23:33Z</dcterms:created>
  <dcterms:modified xsi:type="dcterms:W3CDTF">2021-07-01T14:27:31Z</dcterms:modified>
</cp:coreProperties>
</file>