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7"/>
  </p:notesMasterIdLst>
  <p:sldIdLst>
    <p:sldId id="256" r:id="rId2"/>
    <p:sldId id="269" r:id="rId3"/>
    <p:sldId id="271" r:id="rId4"/>
    <p:sldId id="273" r:id="rId5"/>
    <p:sldId id="272" r:id="rId6"/>
    <p:sldId id="274" r:id="rId7"/>
    <p:sldId id="275" r:id="rId8"/>
    <p:sldId id="284" r:id="rId9"/>
    <p:sldId id="285" r:id="rId10"/>
    <p:sldId id="286" r:id="rId11"/>
    <p:sldId id="27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/>
    <p:restoredTop sz="89481"/>
  </p:normalViewPr>
  <p:slideViewPr>
    <p:cSldViewPr snapToGrid="0" snapToObjects="1">
      <p:cViewPr varScale="1">
        <p:scale>
          <a:sx n="117" d="100"/>
          <a:sy n="117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24139-BA33-9F4C-B908-4FDD8BB8A18B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9C67-89EF-994F-B08A-70285B5B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3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3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7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5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Procedures &amp; Arguments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operation flow illustration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F7529-135E-0841-9DD3-54924354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10" y="1715407"/>
            <a:ext cx="7404780" cy="49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0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B48E5-E714-514C-BE64-35162A206FE3}"/>
              </a:ext>
            </a:extLst>
          </p:cNvPr>
          <p:cNvSpPr txBox="1">
            <a:spLocks/>
          </p:cNvSpPr>
          <p:nvPr/>
        </p:nvSpPr>
        <p:spPr>
          <a:xfrm>
            <a:off x="685802" y="1697122"/>
            <a:ext cx="5065711" cy="4632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Most often with engineering applications process groups of data, especially in instrumentation applications </a:t>
            </a:r>
          </a:p>
          <a:p>
            <a:r>
              <a:rPr lang="en-SG" dirty="0"/>
              <a:t>Arrays may be passed into and returned by Functions, but care must be taken with syntax </a:t>
            </a:r>
          </a:p>
          <a:p>
            <a:r>
              <a:rPr lang="en-SG" dirty="0"/>
              <a:t>When passing to a Function, do not use parentheses after the array name </a:t>
            </a:r>
          </a:p>
          <a:p>
            <a:r>
              <a:rPr lang="en-SG" dirty="0"/>
              <a:t>Input arrays must be dynamic </a:t>
            </a:r>
          </a:p>
          <a:p>
            <a:r>
              <a:rPr lang="en-SG" dirty="0"/>
              <a:t>The laboratory coursework requires that you pass arrays into and out of procedures</a:t>
            </a:r>
          </a:p>
        </p:txBody>
      </p:sp>
      <p:pic>
        <p:nvPicPr>
          <p:cNvPr id="10242" name="Picture 2" descr="A developer&amp;#39;s blog: Arrays in F# – The Mutable collection">
            <a:extLst>
              <a:ext uri="{FF2B5EF4-FFF2-40B4-BE49-F238E27FC236}">
                <a16:creationId xmlns:a16="http://schemas.microsoft.com/office/drawing/2014/main" id="{640E0CEC-7D28-F743-8508-5B36AB9F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21" y="2743200"/>
            <a:ext cx="42545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1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B48E5-E714-514C-BE64-35162A206FE3}"/>
              </a:ext>
            </a:extLst>
          </p:cNvPr>
          <p:cNvSpPr txBox="1">
            <a:spLocks/>
          </p:cNvSpPr>
          <p:nvPr/>
        </p:nvSpPr>
        <p:spPr>
          <a:xfrm>
            <a:off x="685802" y="1697122"/>
            <a:ext cx="5065711" cy="4632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The following example program fills an array with the values 1-16 in a For Loop construct </a:t>
            </a:r>
          </a:p>
          <a:p>
            <a:r>
              <a:rPr lang="en-SG" dirty="0"/>
              <a:t>It then passes this array By Value (a copy of the Array’s contents) to the ‘Sum’ Function – note no parentheses after the array name </a:t>
            </a:r>
          </a:p>
          <a:p>
            <a:r>
              <a:rPr lang="en-SG" dirty="0"/>
              <a:t>Program flow passes to the Function and the array’s values are summed in another For Loop </a:t>
            </a:r>
          </a:p>
          <a:p>
            <a:r>
              <a:rPr lang="en-SG" dirty="0"/>
              <a:t>The summation result, stored in </a:t>
            </a:r>
            <a:r>
              <a:rPr lang="en-SG" dirty="0" err="1"/>
              <a:t>intTemp</a:t>
            </a:r>
            <a:r>
              <a:rPr lang="en-SG" dirty="0"/>
              <a:t>, is returned to the calling procedure and appears in </a:t>
            </a:r>
            <a:r>
              <a:rPr lang="en-SG" dirty="0" err="1"/>
              <a:t>intReturnedSum</a:t>
            </a:r>
            <a:r>
              <a:rPr lang="en-SG" dirty="0"/>
              <a:t> (</a:t>
            </a:r>
            <a:r>
              <a:rPr lang="en-SG" b="1" dirty="0">
                <a:solidFill>
                  <a:srgbClr val="F25F73"/>
                </a:solidFill>
              </a:rPr>
              <a:t>NOTE</a:t>
            </a:r>
            <a:r>
              <a:rPr lang="en-SG" b="1" dirty="0"/>
              <a:t> </a:t>
            </a:r>
            <a:r>
              <a:rPr lang="en-SG" dirty="0" err="1"/>
              <a:t>intTemp</a:t>
            </a:r>
            <a:r>
              <a:rPr lang="en-SG" dirty="0"/>
              <a:t> and </a:t>
            </a:r>
            <a:r>
              <a:rPr lang="en-SG" dirty="0" err="1"/>
              <a:t>IntReturnedSum</a:t>
            </a:r>
            <a:r>
              <a:rPr lang="en-SG" dirty="0"/>
              <a:t> must be of the same TYPE)</a:t>
            </a:r>
          </a:p>
        </p:txBody>
      </p:sp>
      <p:pic>
        <p:nvPicPr>
          <p:cNvPr id="10242" name="Picture 2" descr="A developer&amp;#39;s blog: Arrays in F# – The Mutable collection">
            <a:extLst>
              <a:ext uri="{FF2B5EF4-FFF2-40B4-BE49-F238E27FC236}">
                <a16:creationId xmlns:a16="http://schemas.microsoft.com/office/drawing/2014/main" id="{640E0CEC-7D28-F743-8508-5B36AB9F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21" y="2743200"/>
            <a:ext cx="42545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48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Procedures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B48E5-E714-514C-BE64-35162A206FE3}"/>
              </a:ext>
            </a:extLst>
          </p:cNvPr>
          <p:cNvSpPr txBox="1">
            <a:spLocks/>
          </p:cNvSpPr>
          <p:nvPr/>
        </p:nvSpPr>
        <p:spPr>
          <a:xfrm>
            <a:off x="685802" y="1697123"/>
            <a:ext cx="10711541" cy="741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Must pass an array to a procedure with empty parentheses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2E81C-E8BC-4847-97C7-3C8C3A79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86" y="2340429"/>
            <a:ext cx="6264728" cy="4364770"/>
          </a:xfrm>
          <a:prstGeom prst="rect">
            <a:avLst/>
          </a:prstGeom>
        </p:spPr>
      </p:pic>
      <p:pic>
        <p:nvPicPr>
          <p:cNvPr id="12289" name="Picture 1" descr="page7image20880496">
            <a:extLst>
              <a:ext uri="{FF2B5EF4-FFF2-40B4-BE49-F238E27FC236}">
                <a16:creationId xmlns:a16="http://schemas.microsoft.com/office/drawing/2014/main" id="{2A18D4CB-C710-FF4A-892B-5D711B0A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570" y="1035418"/>
            <a:ext cx="2416628" cy="56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33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B48E5-E714-514C-BE64-35162A206FE3}"/>
              </a:ext>
            </a:extLst>
          </p:cNvPr>
          <p:cNvSpPr txBox="1">
            <a:spLocks/>
          </p:cNvSpPr>
          <p:nvPr/>
        </p:nvSpPr>
        <p:spPr>
          <a:xfrm>
            <a:off x="685803" y="2065867"/>
            <a:ext cx="6411684" cy="4313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The next example program is identical until the Function call line which has an Array as the receptacle for returned data (no parentheses)</a:t>
            </a:r>
          </a:p>
          <a:p>
            <a:r>
              <a:rPr lang="en-SG" dirty="0"/>
              <a:t>The Function reverses the order of the 16 passed values in a For Loop construct by storing one in a temporary variable, overwriting it with the opposite value, then copying the temporary value to the opposite’s location </a:t>
            </a:r>
          </a:p>
          <a:p>
            <a:r>
              <a:rPr lang="en-SG" dirty="0" err="1"/>
              <a:t>Eg.</a:t>
            </a:r>
            <a:r>
              <a:rPr lang="en-SG" dirty="0"/>
              <a:t> 1 is put into Temp, overwritten in the array by 16, then Temp overwrites 16 in the array</a:t>
            </a:r>
          </a:p>
          <a:p>
            <a:r>
              <a:rPr lang="en-SG" dirty="0"/>
              <a:t>The Function then returns the reversed array </a:t>
            </a:r>
          </a:p>
          <a:p>
            <a:endParaRPr lang="en-SG" dirty="0"/>
          </a:p>
        </p:txBody>
      </p:sp>
      <p:pic>
        <p:nvPicPr>
          <p:cNvPr id="14338" name="Picture 2" descr="Reverse An Array">
            <a:extLst>
              <a:ext uri="{FF2B5EF4-FFF2-40B4-BE49-F238E27FC236}">
                <a16:creationId xmlns:a16="http://schemas.microsoft.com/office/drawing/2014/main" id="{39C62053-C7AE-6245-ACD9-4DFAF9F6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343" y="2970494"/>
            <a:ext cx="4659086" cy="251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907485" cy="1456267"/>
          </a:xfrm>
        </p:spPr>
        <p:txBody>
          <a:bodyPr/>
          <a:lstStyle/>
          <a:p>
            <a:r>
              <a:rPr lang="en-US" dirty="0"/>
              <a:t>Passing arrays to AND Returning from a function</a:t>
            </a:r>
          </a:p>
        </p:txBody>
      </p:sp>
      <p:pic>
        <p:nvPicPr>
          <p:cNvPr id="15361" name="Picture 1" descr="page8image20523584">
            <a:extLst>
              <a:ext uri="{FF2B5EF4-FFF2-40B4-BE49-F238E27FC236}">
                <a16:creationId xmlns:a16="http://schemas.microsoft.com/office/drawing/2014/main" id="{D13CC460-DE9F-974F-95B7-C190DE38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" y="2472568"/>
            <a:ext cx="67437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page8image20522336">
            <a:extLst>
              <a:ext uri="{FF2B5EF4-FFF2-40B4-BE49-F238E27FC236}">
                <a16:creationId xmlns:a16="http://schemas.microsoft.com/office/drawing/2014/main" id="{0110DA3F-4353-2D43-8599-908D5BD7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56" y="2432595"/>
            <a:ext cx="1719943" cy="363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F2B4AA-BC1A-AF45-AF9F-A69409FA7418}"/>
              </a:ext>
            </a:extLst>
          </p:cNvPr>
          <p:cNvSpPr txBox="1">
            <a:spLocks/>
          </p:cNvSpPr>
          <p:nvPr/>
        </p:nvSpPr>
        <p:spPr>
          <a:xfrm>
            <a:off x="685802" y="1730828"/>
            <a:ext cx="10602683" cy="110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Pass the array into the Function without parentheses and none on receiving variable either </a:t>
            </a:r>
          </a:p>
          <a:p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86AB48-2524-1948-B235-00B7DB28F5A7}"/>
              </a:ext>
            </a:extLst>
          </p:cNvPr>
          <p:cNvCxnSpPr>
            <a:cxnSpLocks/>
          </p:cNvCxnSpPr>
          <p:nvPr/>
        </p:nvCxnSpPr>
        <p:spPr>
          <a:xfrm>
            <a:off x="1915886" y="2231571"/>
            <a:ext cx="0" cy="1306286"/>
          </a:xfrm>
          <a:prstGeom prst="straightConnector1">
            <a:avLst/>
          </a:prstGeom>
          <a:ln>
            <a:solidFill>
              <a:srgbClr val="F25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75B8B5-761D-B642-ABA9-AA41CFF8E887}"/>
              </a:ext>
            </a:extLst>
          </p:cNvPr>
          <p:cNvSpPr/>
          <p:nvPr/>
        </p:nvSpPr>
        <p:spPr>
          <a:xfrm>
            <a:off x="1273629" y="3537857"/>
            <a:ext cx="2394857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65379C4-6D92-AD42-9872-5BBF2B0C897D}"/>
              </a:ext>
            </a:extLst>
          </p:cNvPr>
          <p:cNvSpPr txBox="1">
            <a:spLocks/>
          </p:cNvSpPr>
          <p:nvPr/>
        </p:nvSpPr>
        <p:spPr>
          <a:xfrm>
            <a:off x="544289" y="5965221"/>
            <a:ext cx="10602683" cy="89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Return variable has no parentheses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7C737-3F30-2B49-A5F6-1C4589943C26}"/>
              </a:ext>
            </a:extLst>
          </p:cNvPr>
          <p:cNvSpPr/>
          <p:nvPr/>
        </p:nvSpPr>
        <p:spPr>
          <a:xfrm>
            <a:off x="1730830" y="5703964"/>
            <a:ext cx="892628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A6F728-590B-1142-B3AE-6EA37B91E1B4}"/>
              </a:ext>
            </a:extLst>
          </p:cNvPr>
          <p:cNvCxnSpPr>
            <a:cxnSpLocks/>
          </p:cNvCxnSpPr>
          <p:nvPr/>
        </p:nvCxnSpPr>
        <p:spPr>
          <a:xfrm flipV="1">
            <a:off x="2416629" y="5965221"/>
            <a:ext cx="0" cy="319161"/>
          </a:xfrm>
          <a:prstGeom prst="straightConnector1">
            <a:avLst/>
          </a:prstGeom>
          <a:ln>
            <a:solidFill>
              <a:srgbClr val="F25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0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465882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Lecture context</a:t>
            </a:r>
          </a:p>
          <a:p>
            <a:pPr marL="342900" indent="-342900">
              <a:buAutoNum type="arabicPeriod"/>
            </a:pPr>
            <a:r>
              <a:rPr lang="en-US" dirty="0"/>
              <a:t>Functions</a:t>
            </a:r>
          </a:p>
          <a:p>
            <a:pPr marL="342900" indent="-342900">
              <a:buAutoNum type="arabicPeriod"/>
            </a:pPr>
            <a:r>
              <a:rPr lang="en-US" dirty="0"/>
              <a:t>Invocation of functions</a:t>
            </a:r>
          </a:p>
          <a:p>
            <a:pPr marL="342900" indent="-342900">
              <a:buAutoNum type="arabicPeriod"/>
            </a:pPr>
            <a:r>
              <a:rPr lang="en-US" dirty="0"/>
              <a:t>How does a function works ?</a:t>
            </a:r>
          </a:p>
          <a:p>
            <a:pPr marL="342900" indent="-342900">
              <a:buAutoNum type="arabicPeriod"/>
            </a:pPr>
            <a:r>
              <a:rPr lang="en-US" dirty="0"/>
              <a:t>creating Functions</a:t>
            </a:r>
          </a:p>
          <a:p>
            <a:pPr marL="342900" indent="-342900">
              <a:buAutoNum type="arabicPeriod"/>
            </a:pPr>
            <a:r>
              <a:rPr lang="en-US" dirty="0"/>
              <a:t>Function Operation Flow Illustration</a:t>
            </a:r>
          </a:p>
          <a:p>
            <a:pPr marL="342900" indent="-342900">
              <a:buAutoNum type="arabicPeriod"/>
            </a:pPr>
            <a:r>
              <a:rPr lang="en-US" dirty="0"/>
              <a:t>Passing Arrays to Functions</a:t>
            </a:r>
          </a:p>
          <a:p>
            <a:pPr marL="342900" indent="-342900">
              <a:buAutoNum type="arabicPeriod"/>
            </a:pPr>
            <a:r>
              <a:rPr lang="en-US" dirty="0"/>
              <a:t>Passing Arrays to Procedures</a:t>
            </a:r>
          </a:p>
          <a:p>
            <a:pPr marL="342900" indent="-342900">
              <a:buAutoNum type="arabicPeriod"/>
            </a:pPr>
            <a:r>
              <a:rPr lang="en-US" dirty="0"/>
              <a:t>Passing Arrays to Functions</a:t>
            </a:r>
          </a:p>
          <a:p>
            <a:pPr marL="342900" indent="-342900">
              <a:buAutoNum type="arabicPeriod"/>
            </a:pPr>
            <a:r>
              <a:rPr lang="en-US" dirty="0"/>
              <a:t>Passing Arrays to and returning from a function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Most programs are quite large when one considers the total number of lines of code.</a:t>
            </a:r>
          </a:p>
          <a:p>
            <a:r>
              <a:rPr lang="en-SG" dirty="0"/>
              <a:t>This size links to complexity and as complexity grows, the error count grows exponentially along with the debugging time. </a:t>
            </a:r>
          </a:p>
          <a:p>
            <a:r>
              <a:rPr lang="en-SG" dirty="0"/>
              <a:t>. The accepted method of dealing with this is to break the program down into small sections. </a:t>
            </a:r>
          </a:p>
          <a:p>
            <a:r>
              <a:rPr lang="en-SG" dirty="0"/>
              <a:t>Procedures accomplish this and Functions are the second type we will look at. </a:t>
            </a:r>
          </a:p>
          <a:p>
            <a:r>
              <a:rPr lang="en-SG" dirty="0"/>
              <a:t>Functions allow one to pass data in and return a value and thus are often more useful than subroutines. </a:t>
            </a:r>
          </a:p>
        </p:txBody>
      </p:sp>
      <p:pic>
        <p:nvPicPr>
          <p:cNvPr id="4" name="Picture 2" descr="Visual Basic .NET - Wikipedia">
            <a:extLst>
              <a:ext uri="{FF2B5EF4-FFF2-40B4-BE49-F238E27FC236}">
                <a16:creationId xmlns:a16="http://schemas.microsoft.com/office/drawing/2014/main" id="{8B5DDD3F-633F-5147-9815-150D16B3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886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08936"/>
            <a:ext cx="10916518" cy="1733692"/>
          </a:xfrm>
        </p:spPr>
        <p:txBody>
          <a:bodyPr>
            <a:normAutofit/>
          </a:bodyPr>
          <a:lstStyle/>
          <a:p>
            <a:r>
              <a:rPr lang="en-SG" dirty="0"/>
              <a:t>Code is broken into smaller sections for easier program design, easier debugging and more flexible programming  </a:t>
            </a:r>
          </a:p>
          <a:p>
            <a:r>
              <a:rPr lang="en-SG" dirty="0"/>
              <a:t>They are similar to subroutines but can </a:t>
            </a:r>
            <a:r>
              <a:rPr lang="en-SG" b="1" dirty="0">
                <a:solidFill>
                  <a:srgbClr val="F25F73"/>
                </a:solidFill>
              </a:rPr>
              <a:t>return</a:t>
            </a:r>
            <a:r>
              <a:rPr lang="en-SG" b="1" dirty="0"/>
              <a:t> </a:t>
            </a:r>
            <a:r>
              <a:rPr lang="en-SG" dirty="0"/>
              <a:t>arguments as well as receiving them as inputs </a:t>
            </a:r>
          </a:p>
          <a:p>
            <a:r>
              <a:rPr lang="en-SG" dirty="0"/>
              <a:t>Function names have data types associated with them (subs do not)</a:t>
            </a:r>
            <a:br>
              <a:rPr lang="en-SG" dirty="0"/>
            </a:br>
            <a:endParaRPr lang="en-SG" dirty="0"/>
          </a:p>
        </p:txBody>
      </p:sp>
      <p:pic>
        <p:nvPicPr>
          <p:cNvPr id="7170" name="Picture 2" descr="The core idea of ​​functional programming - Cloud Reports">
            <a:extLst>
              <a:ext uri="{FF2B5EF4-FFF2-40B4-BE49-F238E27FC236}">
                <a16:creationId xmlns:a16="http://schemas.microsoft.com/office/drawing/2014/main" id="{07E80FE2-2EF9-7346-8D1E-F0C9CBDD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429000"/>
            <a:ext cx="5800407" cy="326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6F03F1-4EDD-194A-B59C-AFFCAA41B2F4}"/>
              </a:ext>
            </a:extLst>
          </p:cNvPr>
          <p:cNvSpPr/>
          <p:nvPr/>
        </p:nvSpPr>
        <p:spPr>
          <a:xfrm>
            <a:off x="6400800" y="3429000"/>
            <a:ext cx="5312229" cy="32627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D2DFD-E1DC-C24F-B0B7-CEC041F14C59}"/>
              </a:ext>
            </a:extLst>
          </p:cNvPr>
          <p:cNvSpPr/>
          <p:nvPr/>
        </p:nvSpPr>
        <p:spPr>
          <a:xfrm>
            <a:off x="5422936" y="4746413"/>
            <a:ext cx="6179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6699"/>
                </a:solidFill>
                <a:latin typeface="Verdana" panose="020B0604030504040204" pitchFamily="34" charset="0"/>
              </a:rPr>
              <a:t>Declaration: </a:t>
            </a:r>
            <a:r>
              <a:rPr lang="en-SG" dirty="0">
                <a:solidFill>
                  <a:srgbClr val="0000CC"/>
                </a:solidFill>
                <a:latin typeface="Verdana" panose="020B0604030504040204" pitchFamily="34" charset="0"/>
              </a:rPr>
              <a:t>Private Function </a:t>
            </a:r>
            <a:r>
              <a:rPr lang="en-SG" i="1" dirty="0">
                <a:solidFill>
                  <a:srgbClr val="990000"/>
                </a:solidFill>
                <a:latin typeface="Verdana" panose="020B0604030504040204" pitchFamily="34" charset="0"/>
              </a:rPr>
              <a:t>name</a:t>
            </a:r>
            <a:r>
              <a:rPr lang="en-SG" dirty="0">
                <a:solidFill>
                  <a:srgbClr val="0000CC"/>
                </a:solidFill>
                <a:latin typeface="Verdana" panose="020B0604030504040204" pitchFamily="34" charset="0"/>
              </a:rPr>
              <a:t>(inputs)as </a:t>
            </a:r>
            <a:r>
              <a:rPr lang="en-SG" i="1" dirty="0">
                <a:solidFill>
                  <a:srgbClr val="990000"/>
                </a:solidFill>
                <a:latin typeface="Verdana" panose="020B0604030504040204" pitchFamily="34" charset="0"/>
              </a:rPr>
              <a:t>Type </a:t>
            </a:r>
            <a:endParaRPr lang="en-SG" dirty="0">
              <a:effectLst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DEE512-5978-2C43-9D11-3C6A005BE2D2}"/>
              </a:ext>
            </a:extLst>
          </p:cNvPr>
          <p:cNvCxnSpPr>
            <a:cxnSpLocks/>
          </p:cNvCxnSpPr>
          <p:nvPr/>
        </p:nvCxnSpPr>
        <p:spPr>
          <a:xfrm>
            <a:off x="8251371" y="2623457"/>
            <a:ext cx="2743200" cy="2168677"/>
          </a:xfrm>
          <a:prstGeom prst="straightConnector1">
            <a:avLst/>
          </a:prstGeom>
          <a:ln>
            <a:solidFill>
              <a:srgbClr val="F25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648D3-0EA3-FF47-9D13-388C1C015FDA}"/>
              </a:ext>
            </a:extLst>
          </p:cNvPr>
          <p:cNvCxnSpPr>
            <a:cxnSpLocks/>
          </p:cNvCxnSpPr>
          <p:nvPr/>
        </p:nvCxnSpPr>
        <p:spPr>
          <a:xfrm>
            <a:off x="7464072" y="3015879"/>
            <a:ext cx="3353154" cy="1776255"/>
          </a:xfrm>
          <a:prstGeom prst="straightConnector1">
            <a:avLst/>
          </a:prstGeom>
          <a:ln>
            <a:solidFill>
              <a:srgbClr val="F25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7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580909"/>
            <a:ext cx="6485020" cy="1973179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As with </a:t>
            </a:r>
            <a:r>
              <a:rPr lang="en-SG" dirty="0" err="1"/>
              <a:t>SubRoutines</a:t>
            </a:r>
            <a:r>
              <a:rPr lang="en-SG" dirty="0"/>
              <a:t>, we may pass arguments in By Value or By Reference </a:t>
            </a:r>
          </a:p>
          <a:p>
            <a:r>
              <a:rPr lang="en-SG" dirty="0"/>
              <a:t>This (useless) example shows the typical format or ‘shape’ of a Function </a:t>
            </a:r>
          </a:p>
          <a:p>
            <a:r>
              <a:rPr lang="en-SG" dirty="0"/>
              <a:t>Data is returned to the calling procedure using the </a:t>
            </a:r>
            <a:r>
              <a:rPr lang="en-SG" dirty="0">
                <a:solidFill>
                  <a:srgbClr val="F25F73"/>
                </a:solidFill>
              </a:rPr>
              <a:t>Return</a:t>
            </a:r>
            <a:r>
              <a:rPr lang="en-SG" dirty="0"/>
              <a:t> command </a:t>
            </a:r>
          </a:p>
          <a:p>
            <a:br>
              <a:rPr lang="en-SG" dirty="0"/>
            </a:b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FA56E-F99B-584A-BCDA-60792F576CEA}"/>
              </a:ext>
            </a:extLst>
          </p:cNvPr>
          <p:cNvSpPr/>
          <p:nvPr/>
        </p:nvSpPr>
        <p:spPr>
          <a:xfrm>
            <a:off x="7347857" y="2967335"/>
            <a:ext cx="4691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i="1" dirty="0">
                <a:solidFill>
                  <a:srgbClr val="F25F73"/>
                </a:solidFill>
              </a:rPr>
              <a:t>Private Function Reduce(</a:t>
            </a:r>
            <a:r>
              <a:rPr lang="en-SG" sz="1600" i="1" dirty="0" err="1">
                <a:solidFill>
                  <a:srgbClr val="F25F73"/>
                </a:solidFill>
              </a:rPr>
              <a:t>ByVal</a:t>
            </a:r>
            <a:r>
              <a:rPr lang="en-SG" sz="1600" i="1" dirty="0">
                <a:solidFill>
                  <a:srgbClr val="F25F73"/>
                </a:solidFill>
              </a:rPr>
              <a:t> intVal1 as Integer) as integer  </a:t>
            </a:r>
            <a:endParaRPr lang="en-SG" sz="1600" dirty="0">
              <a:solidFill>
                <a:srgbClr val="F25F73"/>
              </a:solidFill>
            </a:endParaRPr>
          </a:p>
          <a:p>
            <a:r>
              <a:rPr lang="en-SG" sz="1600" i="1" dirty="0">
                <a:solidFill>
                  <a:srgbClr val="F25F73"/>
                </a:solidFill>
              </a:rPr>
              <a:t>   Dim </a:t>
            </a:r>
            <a:r>
              <a:rPr lang="en-SG" sz="1600" i="1" dirty="0" err="1">
                <a:solidFill>
                  <a:srgbClr val="F25F73"/>
                </a:solidFill>
              </a:rPr>
              <a:t>intResult</a:t>
            </a:r>
            <a:r>
              <a:rPr lang="en-SG" sz="1600" i="1" dirty="0">
                <a:solidFill>
                  <a:srgbClr val="F25F73"/>
                </a:solidFill>
              </a:rPr>
              <a:t> as Integer</a:t>
            </a:r>
          </a:p>
          <a:p>
            <a:r>
              <a:rPr lang="en-SG" sz="1600" i="1" dirty="0">
                <a:solidFill>
                  <a:srgbClr val="F25F73"/>
                </a:solidFill>
              </a:rPr>
              <a:t>     </a:t>
            </a:r>
            <a:r>
              <a:rPr lang="en-SG" sz="1600" i="1" dirty="0" err="1">
                <a:solidFill>
                  <a:srgbClr val="F25F73"/>
                </a:solidFill>
              </a:rPr>
              <a:t>intResult</a:t>
            </a:r>
            <a:r>
              <a:rPr lang="en-SG" sz="1600" i="1" dirty="0">
                <a:solidFill>
                  <a:srgbClr val="F25F73"/>
                </a:solidFill>
              </a:rPr>
              <a:t> = intVal1 - 5 </a:t>
            </a:r>
            <a:endParaRPr lang="en-SG" sz="1600" dirty="0">
              <a:solidFill>
                <a:srgbClr val="F25F73"/>
              </a:solidFill>
            </a:endParaRPr>
          </a:p>
          <a:p>
            <a:r>
              <a:rPr lang="en-SG" sz="1600" i="1" dirty="0">
                <a:solidFill>
                  <a:srgbClr val="F25F73"/>
                </a:solidFill>
              </a:rPr>
              <a:t>   Return(</a:t>
            </a:r>
            <a:r>
              <a:rPr lang="en-SG" sz="1600" i="1" dirty="0" err="1">
                <a:solidFill>
                  <a:srgbClr val="F25F73"/>
                </a:solidFill>
              </a:rPr>
              <a:t>intResult</a:t>
            </a:r>
            <a:r>
              <a:rPr lang="en-SG" sz="1600" i="1" dirty="0">
                <a:solidFill>
                  <a:srgbClr val="F25F73"/>
                </a:solidFill>
              </a:rPr>
              <a:t>)</a:t>
            </a:r>
            <a:r>
              <a:rPr lang="en-SG" sz="1100" i="1" dirty="0">
                <a:solidFill>
                  <a:srgbClr val="F25F73"/>
                </a:solidFill>
              </a:rPr>
              <a:t> </a:t>
            </a:r>
            <a:r>
              <a:rPr lang="en-SG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‘</a:t>
            </a:r>
            <a:r>
              <a:rPr lang="en-SG" sz="11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 what is in the brackets to calling procedure</a:t>
            </a:r>
          </a:p>
          <a:p>
            <a:r>
              <a:rPr lang="en-SG" sz="1600" i="1" dirty="0">
                <a:solidFill>
                  <a:srgbClr val="F25F73"/>
                </a:solidFill>
              </a:rPr>
              <a:t>End Function </a:t>
            </a:r>
            <a:endParaRPr lang="en-SG" sz="1600" dirty="0">
              <a:solidFill>
                <a:srgbClr val="F25F7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92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Invocation of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FA56E-F99B-584A-BCDA-60792F576CEA}"/>
              </a:ext>
            </a:extLst>
          </p:cNvPr>
          <p:cNvSpPr/>
          <p:nvPr/>
        </p:nvSpPr>
        <p:spPr>
          <a:xfrm>
            <a:off x="7587341" y="3228076"/>
            <a:ext cx="3918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 err="1"/>
              <a:t>intReturnedResult</a:t>
            </a:r>
            <a:r>
              <a:rPr lang="en-SG" i="1" dirty="0"/>
              <a:t> = </a:t>
            </a:r>
            <a:r>
              <a:rPr lang="en-SG" i="1" dirty="0">
                <a:solidFill>
                  <a:srgbClr val="F25F73"/>
                </a:solidFill>
              </a:rPr>
              <a:t>Reduce(23)</a:t>
            </a:r>
            <a:br>
              <a:rPr lang="en-SG" i="1" dirty="0">
                <a:solidFill>
                  <a:srgbClr val="F25F73"/>
                </a:solidFill>
              </a:rPr>
            </a:br>
            <a:endParaRPr lang="en-SG" dirty="0">
              <a:solidFill>
                <a:srgbClr val="F25F73"/>
              </a:solidFill>
              <a:effectLst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B48E5-E714-514C-BE64-35162A206FE3}"/>
              </a:ext>
            </a:extLst>
          </p:cNvPr>
          <p:cNvSpPr txBox="1">
            <a:spLocks/>
          </p:cNvSpPr>
          <p:nvPr/>
        </p:nvSpPr>
        <p:spPr>
          <a:xfrm>
            <a:off x="685802" y="1697122"/>
            <a:ext cx="5065711" cy="4632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Invocation different to subs as function returns something that we must store in a variable for further processing </a:t>
            </a:r>
          </a:p>
          <a:p>
            <a:r>
              <a:rPr lang="en-SG" dirty="0"/>
              <a:t>After run, </a:t>
            </a:r>
            <a:r>
              <a:rPr lang="en-SG" dirty="0" err="1">
                <a:solidFill>
                  <a:srgbClr val="F25F73"/>
                </a:solidFill>
              </a:rPr>
              <a:t>intReturnedResult</a:t>
            </a:r>
            <a:r>
              <a:rPr lang="en-SG" dirty="0"/>
              <a:t> will contain 23-5, the same value as returned by </a:t>
            </a:r>
            <a:r>
              <a:rPr lang="en-SG" dirty="0">
                <a:solidFill>
                  <a:srgbClr val="F25F73"/>
                </a:solidFill>
              </a:rPr>
              <a:t>Reduce</a:t>
            </a:r>
            <a:r>
              <a:rPr lang="en-SG" dirty="0"/>
              <a:t> F</a:t>
            </a:r>
            <a:r>
              <a:rPr lang="en-SG" i="1" dirty="0"/>
              <a:t>unction </a:t>
            </a:r>
            <a:endParaRPr lang="en-SG" dirty="0"/>
          </a:p>
          <a:p>
            <a:r>
              <a:rPr lang="en-SG" dirty="0"/>
              <a:t>Functions can return only a </a:t>
            </a:r>
            <a:r>
              <a:rPr lang="en-SG" u="sng" dirty="0"/>
              <a:t>single</a:t>
            </a:r>
            <a:r>
              <a:rPr lang="en-SG" dirty="0"/>
              <a:t> item (may be </a:t>
            </a:r>
          </a:p>
          <a:p>
            <a:pPr marL="0" indent="0">
              <a:buNone/>
            </a:pPr>
            <a:r>
              <a:rPr lang="en-SG" dirty="0"/>
              <a:t>an array or structure) </a:t>
            </a:r>
          </a:p>
          <a:p>
            <a:r>
              <a:rPr lang="en-SG" dirty="0"/>
              <a:t>Data passed into function is ‘local’: variables created as procedure is run – </a:t>
            </a:r>
            <a:r>
              <a:rPr lang="en-SG" u="sng" dirty="0"/>
              <a:t>efficient resource use!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73E601-E593-B04D-8C47-9C00B217711E}"/>
              </a:ext>
            </a:extLst>
          </p:cNvPr>
          <p:cNvCxnSpPr/>
          <p:nvPr/>
        </p:nvCxnSpPr>
        <p:spPr>
          <a:xfrm>
            <a:off x="5388429" y="2645229"/>
            <a:ext cx="4430485" cy="582847"/>
          </a:xfrm>
          <a:prstGeom prst="straightConnector1">
            <a:avLst/>
          </a:prstGeom>
          <a:ln>
            <a:solidFill>
              <a:srgbClr val="F25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FUNCTION work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4044D-DBBF-A641-B269-16380887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28" y="1737178"/>
            <a:ext cx="6596743" cy="456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E50249-60DB-1443-BB4C-FFB5254D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5515"/>
            <a:ext cx="11190513" cy="1687286"/>
          </a:xfrm>
        </p:spPr>
        <p:txBody>
          <a:bodyPr/>
          <a:lstStyle/>
          <a:p>
            <a:r>
              <a:rPr lang="en-SG" dirty="0"/>
              <a:t>This Function receives 2 </a:t>
            </a:r>
            <a:r>
              <a:rPr lang="en-SG" dirty="0">
                <a:solidFill>
                  <a:srgbClr val="F25F73"/>
                </a:solidFill>
              </a:rPr>
              <a:t>COPIES</a:t>
            </a:r>
            <a:r>
              <a:rPr lang="en-SG" dirty="0"/>
              <a:t> of original variables’ contents and RETURNS one value </a:t>
            </a:r>
          </a:p>
          <a:p>
            <a:r>
              <a:rPr lang="en-SG" dirty="0"/>
              <a:t>Input variables are </a:t>
            </a:r>
            <a:r>
              <a:rPr lang="en-SG" dirty="0">
                <a:solidFill>
                  <a:srgbClr val="F25F73"/>
                </a:solidFill>
              </a:rPr>
              <a:t>declared in the brackets</a:t>
            </a:r>
            <a:r>
              <a:rPr lang="en-SG" dirty="0"/>
              <a:t> as in a sub routine and receive data (</a:t>
            </a:r>
            <a:r>
              <a:rPr lang="en-SG" dirty="0" err="1"/>
              <a:t>ByVal</a:t>
            </a:r>
            <a:r>
              <a:rPr lang="en-SG" dirty="0"/>
              <a:t>) or address (</a:t>
            </a:r>
            <a:r>
              <a:rPr lang="en-SG" dirty="0" err="1"/>
              <a:t>ByRef</a:t>
            </a:r>
            <a:r>
              <a:rPr lang="en-SG" dirty="0"/>
              <a:t>) from the calling routine.</a:t>
            </a:r>
          </a:p>
          <a:p>
            <a:r>
              <a:rPr lang="en-SG" dirty="0"/>
              <a:t>Return value (back to the calling routine) is defined when the Return instruction is encountered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0ABD5-9FA0-A644-8816-3E7B7BD8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63" y="3757385"/>
            <a:ext cx="10004879" cy="22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E50249-60DB-1443-BB4C-FFB5254D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5515"/>
            <a:ext cx="11190513" cy="1687286"/>
          </a:xfrm>
        </p:spPr>
        <p:txBody>
          <a:bodyPr/>
          <a:lstStyle/>
          <a:p>
            <a:r>
              <a:rPr lang="en-SG" dirty="0"/>
              <a:t>Passes the </a:t>
            </a:r>
            <a:r>
              <a:rPr lang="en-SG" i="1" dirty="0">
                <a:solidFill>
                  <a:srgbClr val="F25F73"/>
                </a:solidFill>
              </a:rPr>
              <a:t>intInput1</a:t>
            </a:r>
            <a:r>
              <a:rPr lang="en-SG" i="1" dirty="0"/>
              <a:t> and </a:t>
            </a:r>
            <a:r>
              <a:rPr lang="en-SG" i="1" dirty="0">
                <a:solidFill>
                  <a:srgbClr val="F25F73"/>
                </a:solidFill>
              </a:rPr>
              <a:t>intInput2</a:t>
            </a:r>
            <a:r>
              <a:rPr lang="en-SG" i="1" dirty="0"/>
              <a:t> to the Function after reading from the textboxes </a:t>
            </a:r>
            <a:endParaRPr lang="en-SG" dirty="0"/>
          </a:p>
          <a:p>
            <a:r>
              <a:rPr lang="en-SG" i="1" dirty="0"/>
              <a:t>Return value stored in </a:t>
            </a:r>
            <a:r>
              <a:rPr lang="en-SG" i="1" dirty="0" err="1"/>
              <a:t>intResult</a:t>
            </a:r>
            <a:r>
              <a:rPr lang="en-SG" i="1" dirty="0"/>
              <a:t> </a:t>
            </a:r>
            <a:endParaRPr lang="en-SG" dirty="0"/>
          </a:p>
          <a:p>
            <a:r>
              <a:rPr lang="en-SG" dirty="0"/>
              <a:t>After the code is run: Sum = 12 and </a:t>
            </a:r>
            <a:r>
              <a:rPr lang="en-SG" i="1" dirty="0"/>
              <a:t>intVal1 </a:t>
            </a:r>
            <a:r>
              <a:rPr lang="en-SG" dirty="0"/>
              <a:t>= 10, </a:t>
            </a:r>
            <a:r>
              <a:rPr lang="en-SG" i="1" dirty="0"/>
              <a:t>intVal2 </a:t>
            </a:r>
            <a:r>
              <a:rPr lang="en-SG" dirty="0"/>
              <a:t>= 2</a:t>
            </a:r>
            <a:br>
              <a:rPr lang="en-SG" dirty="0"/>
            </a:br>
            <a:r>
              <a:rPr lang="en-SG" dirty="0"/>
              <a:t>(original variables unchanged when using </a:t>
            </a:r>
            <a:r>
              <a:rPr lang="en-SG" dirty="0" err="1"/>
              <a:t>ByVal</a:t>
            </a:r>
            <a:r>
              <a:rPr lang="en-SG" dirty="0"/>
              <a:t> in the Function declaration)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21191-6F50-5740-8380-185E2F83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25" y="3799114"/>
            <a:ext cx="9699950" cy="24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0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{DC426488-68D2-174D-98ED-A79A0EB8D569}tf10001058</Template>
  <TotalTime>611</TotalTime>
  <Words>791</Words>
  <Application>Microsoft Macintosh PowerPoint</Application>
  <PresentationFormat>Widescreen</PresentationFormat>
  <Paragraphs>85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Celestial</vt:lpstr>
      <vt:lpstr>Procedures &amp; Arguments Part 2</vt:lpstr>
      <vt:lpstr>Table OF contents</vt:lpstr>
      <vt:lpstr>Lecture context</vt:lpstr>
      <vt:lpstr>Functions</vt:lpstr>
      <vt:lpstr>Functions</vt:lpstr>
      <vt:lpstr>Invocation of functions</vt:lpstr>
      <vt:lpstr>How does a FUNCTION work ?</vt:lpstr>
      <vt:lpstr>Creating Functions</vt:lpstr>
      <vt:lpstr>Creating Functions</vt:lpstr>
      <vt:lpstr>Function operation flow illustration</vt:lpstr>
      <vt:lpstr>Passing arrays to functions</vt:lpstr>
      <vt:lpstr>Passing arrays to functions</vt:lpstr>
      <vt:lpstr>Passing arrays to Procedures</vt:lpstr>
      <vt:lpstr>Passing arrays to Functions</vt:lpstr>
      <vt:lpstr>Passing arrays to AND Returning from a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Microsoft Office User</cp:lastModifiedBy>
  <cp:revision>117</cp:revision>
  <dcterms:created xsi:type="dcterms:W3CDTF">2021-02-22T11:23:33Z</dcterms:created>
  <dcterms:modified xsi:type="dcterms:W3CDTF">2021-07-02T06:08:47Z</dcterms:modified>
</cp:coreProperties>
</file>