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1" r:id="rId5"/>
    <p:sldId id="263" r:id="rId6"/>
    <p:sldId id="264" r:id="rId7"/>
    <p:sldId id="259" r:id="rId8"/>
    <p:sldId id="262"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303" r:id="rId41"/>
    <p:sldId id="298" r:id="rId42"/>
    <p:sldId id="299" r:id="rId43"/>
    <p:sldId id="300" r:id="rId44"/>
    <p:sldId id="301" r:id="rId45"/>
    <p:sldId id="302" r:id="rId46"/>
    <p:sldId id="304" r:id="rId47"/>
    <p:sldId id="305" r:id="rId48"/>
    <p:sldId id="306" r:id="rId49"/>
    <p:sldId id="309" r:id="rId50"/>
    <p:sldId id="307" r:id="rId51"/>
    <p:sldId id="310" r:id="rId52"/>
    <p:sldId id="29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52"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7730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3650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629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8732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026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2208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7736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219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7973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423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3999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6971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056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8/1/2021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3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232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8297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8/1/2021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578085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8A6D1254-C9E6-49B7-85CD-5D9992EDFD84}"/>
              </a:ext>
            </a:extLst>
          </p:cNvPr>
          <p:cNvPicPr>
            <a:picLocks noChangeAspect="1"/>
          </p:cNvPicPr>
          <p:nvPr/>
        </p:nvPicPr>
        <p:blipFill rotWithShape="1">
          <a:blip r:embed="rId2">
            <a:duotone>
              <a:schemeClr val="bg2">
                <a:shade val="45000"/>
                <a:satMod val="135000"/>
              </a:schemeClr>
              <a:prstClr val="white"/>
            </a:duotone>
            <a:alphaModFix amt="40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A44ABBBC-9C0B-4F4B-8060-6A3340CA44A7}"/>
              </a:ext>
            </a:extLst>
          </p:cNvPr>
          <p:cNvSpPr>
            <a:spLocks noGrp="1"/>
          </p:cNvSpPr>
          <p:nvPr>
            <p:ph type="ctrTitle"/>
          </p:nvPr>
        </p:nvSpPr>
        <p:spPr>
          <a:xfrm>
            <a:off x="2589213" y="2514600"/>
            <a:ext cx="8915399" cy="2262781"/>
          </a:xfrm>
        </p:spPr>
        <p:txBody>
          <a:bodyPr>
            <a:normAutofit/>
          </a:bodyPr>
          <a:lstStyle/>
          <a:p>
            <a:r>
              <a:rPr lang="en-US" dirty="0"/>
              <a:t>Visual Basic.NET </a:t>
            </a:r>
            <a:br>
              <a:rPr lang="en-US" dirty="0"/>
            </a:br>
            <a:r>
              <a:rPr lang="en-US" dirty="0"/>
              <a:t>Introduction </a:t>
            </a:r>
            <a:endParaRPr lang="en-US"/>
          </a:p>
        </p:txBody>
      </p:sp>
      <p:sp>
        <p:nvSpPr>
          <p:cNvPr id="3" name="Subtitle 2">
            <a:extLst>
              <a:ext uri="{FF2B5EF4-FFF2-40B4-BE49-F238E27FC236}">
                <a16:creationId xmlns:a16="http://schemas.microsoft.com/office/drawing/2014/main" id="{D5FC8822-6CB8-40F9-801A-1CD25BC89B6B}"/>
              </a:ext>
            </a:extLst>
          </p:cNvPr>
          <p:cNvSpPr>
            <a:spLocks noGrp="1"/>
          </p:cNvSpPr>
          <p:nvPr>
            <p:ph type="subTitle" idx="1"/>
          </p:nvPr>
        </p:nvSpPr>
        <p:spPr>
          <a:xfrm>
            <a:off x="2589213" y="4777379"/>
            <a:ext cx="8915399" cy="1126283"/>
          </a:xfrm>
        </p:spPr>
        <p:txBody>
          <a:bodyPr>
            <a:normAutofit/>
          </a:bodyPr>
          <a:lstStyle/>
          <a:p>
            <a:endParaRPr lang="en-US"/>
          </a:p>
        </p:txBody>
      </p:sp>
      <p:grpSp>
        <p:nvGrpSpPr>
          <p:cNvPr id="7" name="Group 1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5" name="Rectangle 2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3070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C489-EEA4-412D-8EEB-B42AFA2DF3A6}"/>
              </a:ext>
            </a:extLst>
          </p:cNvPr>
          <p:cNvSpPr>
            <a:spLocks noGrp="1"/>
          </p:cNvSpPr>
          <p:nvPr>
            <p:ph type="title"/>
          </p:nvPr>
        </p:nvSpPr>
        <p:spPr/>
        <p:txBody>
          <a:bodyPr/>
          <a:lstStyle/>
          <a:p>
            <a:r>
              <a:rPr lang="en-US" dirty="0"/>
              <a:t>Basic Numeric Data Type</a:t>
            </a:r>
          </a:p>
        </p:txBody>
      </p:sp>
      <p:pic>
        <p:nvPicPr>
          <p:cNvPr id="5" name="Content Placeholder 4">
            <a:extLst>
              <a:ext uri="{FF2B5EF4-FFF2-40B4-BE49-F238E27FC236}">
                <a16:creationId xmlns:a16="http://schemas.microsoft.com/office/drawing/2014/main" id="{20653BFE-7E17-46D7-9F92-B5322F54A19C}"/>
              </a:ext>
            </a:extLst>
          </p:cNvPr>
          <p:cNvPicPr>
            <a:picLocks noGrp="1" noChangeAspect="1"/>
          </p:cNvPicPr>
          <p:nvPr>
            <p:ph idx="1"/>
          </p:nvPr>
        </p:nvPicPr>
        <p:blipFill rotWithShape="1">
          <a:blip r:embed="rId2"/>
          <a:srcRect b="2460"/>
          <a:stretch/>
        </p:blipFill>
        <p:spPr>
          <a:xfrm>
            <a:off x="2592926" y="1804325"/>
            <a:ext cx="7006149" cy="3996968"/>
          </a:xfrm>
        </p:spPr>
      </p:pic>
    </p:spTree>
    <p:extLst>
      <p:ext uri="{BB962C8B-B14F-4D97-AF65-F5344CB8AC3E}">
        <p14:creationId xmlns:p14="http://schemas.microsoft.com/office/powerpoint/2010/main" val="298445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A2A7-C0B3-459C-8EBB-CB1FCBB18DE8}"/>
              </a:ext>
            </a:extLst>
          </p:cNvPr>
          <p:cNvSpPr>
            <a:spLocks noGrp="1"/>
          </p:cNvSpPr>
          <p:nvPr>
            <p:ph type="title"/>
          </p:nvPr>
        </p:nvSpPr>
        <p:spPr/>
        <p:txBody>
          <a:bodyPr/>
          <a:lstStyle/>
          <a:p>
            <a:r>
              <a:rPr lang="en-US" dirty="0"/>
              <a:t>Infinity and Other Oddities</a:t>
            </a:r>
          </a:p>
        </p:txBody>
      </p:sp>
      <p:sp>
        <p:nvSpPr>
          <p:cNvPr id="3" name="Content Placeholder 2">
            <a:extLst>
              <a:ext uri="{FF2B5EF4-FFF2-40B4-BE49-F238E27FC236}">
                <a16:creationId xmlns:a16="http://schemas.microsoft.com/office/drawing/2014/main" id="{DCFB8948-E10F-40F0-BEF9-5101021A9FEE}"/>
              </a:ext>
            </a:extLst>
          </p:cNvPr>
          <p:cNvSpPr>
            <a:spLocks noGrp="1"/>
          </p:cNvSpPr>
          <p:nvPr>
            <p:ph idx="1"/>
          </p:nvPr>
        </p:nvSpPr>
        <p:spPr/>
        <p:txBody>
          <a:bodyPr/>
          <a:lstStyle/>
          <a:p>
            <a:r>
              <a:rPr lang="en-US" dirty="0"/>
              <a:t>VB.NET can represent two very special values, which may not be numeric values themselves but are produced by numeric calculations: </a:t>
            </a:r>
          </a:p>
          <a:p>
            <a:pPr lvl="1"/>
            <a:r>
              <a:rPr lang="en-US" dirty="0" err="1"/>
              <a:t>NaN</a:t>
            </a:r>
            <a:r>
              <a:rPr lang="en-US" dirty="0"/>
              <a:t> (not a number) and Infinity.</a:t>
            </a:r>
          </a:p>
          <a:p>
            <a:r>
              <a:rPr lang="en-US" dirty="0"/>
              <a:t>If your calculations produce </a:t>
            </a:r>
            <a:r>
              <a:rPr lang="en-US" dirty="0" err="1"/>
              <a:t>NaN</a:t>
            </a:r>
            <a:r>
              <a:rPr lang="en-US" dirty="0"/>
              <a:t> or Infinity, you should confirm the data and repeat the calculations, or give up. </a:t>
            </a:r>
          </a:p>
          <a:p>
            <a:r>
              <a:rPr lang="en-US" dirty="0"/>
              <a:t>For all practical purposes, neither </a:t>
            </a:r>
            <a:r>
              <a:rPr lang="en-US" dirty="0" err="1"/>
              <a:t>NaN</a:t>
            </a:r>
            <a:r>
              <a:rPr lang="en-US" dirty="0"/>
              <a:t> nor Infinity can be used in everyday business calculations.</a:t>
            </a:r>
          </a:p>
        </p:txBody>
      </p:sp>
    </p:spTree>
    <p:extLst>
      <p:ext uri="{BB962C8B-B14F-4D97-AF65-F5344CB8AC3E}">
        <p14:creationId xmlns:p14="http://schemas.microsoft.com/office/powerpoint/2010/main" val="83887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DF85-9EB7-4BC2-A1CB-275AF115F2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5CB283-4B64-4A99-B7EF-B8960F041FEC}"/>
              </a:ext>
            </a:extLst>
          </p:cNvPr>
          <p:cNvSpPr>
            <a:spLocks noGrp="1"/>
          </p:cNvSpPr>
          <p:nvPr>
            <p:ph idx="1"/>
          </p:nvPr>
        </p:nvSpPr>
        <p:spPr/>
        <p:txBody>
          <a:bodyPr/>
          <a:lstStyle/>
          <a:p>
            <a:r>
              <a:rPr lang="en-US" dirty="0"/>
              <a:t>Let’s generate an Infinity value. Start by declaring a Double variable, The string “Infinity” will appear on a message box:</a:t>
            </a:r>
          </a:p>
          <a:p>
            <a:pPr lvl="1"/>
            <a:r>
              <a:rPr lang="pt-BR" dirty="0"/>
              <a:t>Dim dblVar As Double = 999</a:t>
            </a:r>
            <a:endParaRPr lang="en-US" dirty="0"/>
          </a:p>
          <a:p>
            <a:r>
              <a:rPr lang="en-US" dirty="0"/>
              <a:t>Then divide this value by zero:</a:t>
            </a:r>
          </a:p>
          <a:p>
            <a:pPr lvl="1"/>
            <a:r>
              <a:rPr lang="pt-BR" dirty="0"/>
              <a:t>Dim infVar as Double</a:t>
            </a:r>
          </a:p>
          <a:p>
            <a:pPr lvl="1"/>
            <a:r>
              <a:rPr lang="pt-BR" dirty="0"/>
              <a:t>infVar = dblVar / 0</a:t>
            </a:r>
            <a:endParaRPr lang="en-US" dirty="0"/>
          </a:p>
          <a:p>
            <a:r>
              <a:rPr lang="en-US" dirty="0"/>
              <a:t>and display the variable’s value:</a:t>
            </a:r>
          </a:p>
          <a:p>
            <a:pPr lvl="1"/>
            <a:r>
              <a:rPr lang="en-US" dirty="0" err="1"/>
              <a:t>MsgBox</a:t>
            </a:r>
            <a:r>
              <a:rPr lang="en-US" dirty="0"/>
              <a:t>(</a:t>
            </a:r>
            <a:r>
              <a:rPr lang="en-US" dirty="0" err="1"/>
              <a:t>infVar</a:t>
            </a:r>
            <a:r>
              <a:rPr lang="en-US" dirty="0"/>
              <a:t>)</a:t>
            </a:r>
          </a:p>
        </p:txBody>
      </p:sp>
    </p:spTree>
    <p:extLst>
      <p:ext uri="{BB962C8B-B14F-4D97-AF65-F5344CB8AC3E}">
        <p14:creationId xmlns:p14="http://schemas.microsoft.com/office/powerpoint/2010/main" val="374610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523F-1B15-4216-8D96-A4BE681B7A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193880-F2B5-461C-B96B-1D299974CB14}"/>
              </a:ext>
            </a:extLst>
          </p:cNvPr>
          <p:cNvSpPr>
            <a:spLocks noGrp="1"/>
          </p:cNvSpPr>
          <p:nvPr>
            <p:ph idx="1"/>
          </p:nvPr>
        </p:nvSpPr>
        <p:spPr/>
        <p:txBody>
          <a:bodyPr>
            <a:normAutofit lnSpcReduction="10000"/>
          </a:bodyPr>
          <a:lstStyle/>
          <a:p>
            <a:r>
              <a:rPr lang="en-US" dirty="0"/>
              <a:t>Another calculation that will yield a non-number is when you divide a very large number by a very small number. If the result exceeds the largest value that can be represented with the Double data type, the result is Infinity.</a:t>
            </a:r>
          </a:p>
          <a:p>
            <a:r>
              <a:rPr lang="en-US" dirty="0"/>
              <a:t>Declare three variables as follows: </a:t>
            </a:r>
          </a:p>
          <a:p>
            <a:pPr lvl="1"/>
            <a:r>
              <a:rPr lang="en-US" dirty="0"/>
              <a:t>Dim </a:t>
            </a:r>
            <a:r>
              <a:rPr lang="en-US" dirty="0" err="1"/>
              <a:t>largeVar</a:t>
            </a:r>
            <a:r>
              <a:rPr lang="en-US" dirty="0"/>
              <a:t> As Double = 1E299</a:t>
            </a:r>
          </a:p>
          <a:p>
            <a:pPr lvl="1"/>
            <a:r>
              <a:rPr lang="en-US" dirty="0"/>
              <a:t>Dim </a:t>
            </a:r>
            <a:r>
              <a:rPr lang="en-US" dirty="0" err="1"/>
              <a:t>smallVar</a:t>
            </a:r>
            <a:r>
              <a:rPr lang="en-US" dirty="0"/>
              <a:t> As Double = 1E-299</a:t>
            </a:r>
          </a:p>
          <a:p>
            <a:pPr lvl="1"/>
            <a:r>
              <a:rPr lang="en-US" dirty="0"/>
              <a:t>Dim result As Double</a:t>
            </a:r>
          </a:p>
          <a:p>
            <a:pPr lvl="1"/>
            <a:endParaRPr lang="en-US" dirty="0"/>
          </a:p>
          <a:p>
            <a:r>
              <a:rPr lang="en-US" dirty="0"/>
              <a:t>Then divide the large variable by the small variable and display the result:</a:t>
            </a:r>
          </a:p>
          <a:p>
            <a:pPr lvl="1"/>
            <a:r>
              <a:rPr lang="sv-SE" dirty="0"/>
              <a:t>result = largeVar / smallVar</a:t>
            </a:r>
          </a:p>
          <a:p>
            <a:pPr lvl="1"/>
            <a:r>
              <a:rPr lang="sv-SE" dirty="0"/>
              <a:t>MsgBox(result)</a:t>
            </a:r>
            <a:endParaRPr lang="en-US" dirty="0"/>
          </a:p>
        </p:txBody>
      </p:sp>
    </p:spTree>
    <p:extLst>
      <p:ext uri="{BB962C8B-B14F-4D97-AF65-F5344CB8AC3E}">
        <p14:creationId xmlns:p14="http://schemas.microsoft.com/office/powerpoint/2010/main" val="335063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19B9-E43C-427A-B85A-2B03CB8E9DF0}"/>
              </a:ext>
            </a:extLst>
          </p:cNvPr>
          <p:cNvSpPr>
            <a:spLocks noGrp="1"/>
          </p:cNvSpPr>
          <p:nvPr>
            <p:ph type="title"/>
          </p:nvPr>
        </p:nvSpPr>
        <p:spPr/>
        <p:txBody>
          <a:bodyPr/>
          <a:lstStyle/>
          <a:p>
            <a:r>
              <a:rPr lang="en-US" dirty="0"/>
              <a:t>Not a Number (</a:t>
            </a:r>
            <a:r>
              <a:rPr lang="en-US" dirty="0" err="1"/>
              <a:t>NaN</a:t>
            </a:r>
            <a:r>
              <a:rPr lang="en-US" dirty="0"/>
              <a:t>)</a:t>
            </a:r>
          </a:p>
        </p:txBody>
      </p:sp>
      <p:sp>
        <p:nvSpPr>
          <p:cNvPr id="3" name="Content Placeholder 2">
            <a:extLst>
              <a:ext uri="{FF2B5EF4-FFF2-40B4-BE49-F238E27FC236}">
                <a16:creationId xmlns:a16="http://schemas.microsoft.com/office/drawing/2014/main" id="{752DDC03-A1DA-419D-9532-D1451A6FB834}"/>
              </a:ext>
            </a:extLst>
          </p:cNvPr>
          <p:cNvSpPr>
            <a:spLocks noGrp="1"/>
          </p:cNvSpPr>
          <p:nvPr>
            <p:ph idx="1"/>
          </p:nvPr>
        </p:nvSpPr>
        <p:spPr/>
        <p:txBody>
          <a:bodyPr/>
          <a:lstStyle/>
          <a:p>
            <a:r>
              <a:rPr lang="en-US" dirty="0" err="1"/>
              <a:t>NaN</a:t>
            </a:r>
            <a:r>
              <a:rPr lang="en-US" dirty="0"/>
              <a:t> is not new. Packages like Mathematica and Excel have been using it for years. </a:t>
            </a:r>
          </a:p>
          <a:p>
            <a:r>
              <a:rPr lang="en-US" dirty="0"/>
              <a:t>The value </a:t>
            </a:r>
            <a:r>
              <a:rPr lang="en-US" dirty="0" err="1"/>
              <a:t>NaN</a:t>
            </a:r>
            <a:r>
              <a:rPr lang="en-US" dirty="0"/>
              <a:t> indicates that the result of an operation can’t be defined: it’s not a regular number, not zero, and not Infinity. </a:t>
            </a:r>
          </a:p>
          <a:p>
            <a:r>
              <a:rPr lang="en-US" dirty="0" err="1"/>
              <a:t>NaN</a:t>
            </a:r>
            <a:r>
              <a:rPr lang="en-US" dirty="0"/>
              <a:t> is more of a mathematical concept, rather than a value you can use in your calculations. </a:t>
            </a:r>
          </a:p>
          <a:p>
            <a:r>
              <a:rPr lang="en-US" dirty="0"/>
              <a:t>The Log() function, for example, calculates the logarithm of positive values. By default, you can’t calculate the logarithm of a negative value. If the argument you pass to the Log() function is a negative value, the function will return the value </a:t>
            </a:r>
            <a:r>
              <a:rPr lang="en-US" dirty="0" err="1"/>
              <a:t>NaN</a:t>
            </a:r>
            <a:r>
              <a:rPr lang="en-US" dirty="0"/>
              <a:t> to indicate that the calculations produced an invalid result.</a:t>
            </a:r>
          </a:p>
        </p:txBody>
      </p:sp>
    </p:spTree>
    <p:extLst>
      <p:ext uri="{BB962C8B-B14F-4D97-AF65-F5344CB8AC3E}">
        <p14:creationId xmlns:p14="http://schemas.microsoft.com/office/powerpoint/2010/main" val="186215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ED22-F5F8-49DA-9EE6-D8004FB3E6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4030F7-B4F2-4F1F-A26E-E95C6508A19A}"/>
              </a:ext>
            </a:extLst>
          </p:cNvPr>
          <p:cNvSpPr>
            <a:spLocks noGrp="1"/>
          </p:cNvSpPr>
          <p:nvPr>
            <p:ph idx="1"/>
          </p:nvPr>
        </p:nvSpPr>
        <p:spPr/>
        <p:txBody>
          <a:bodyPr/>
          <a:lstStyle/>
          <a:p>
            <a:r>
              <a:rPr lang="en-US" dirty="0"/>
              <a:t>If you execute these statements, the result will be a </a:t>
            </a:r>
            <a:r>
              <a:rPr lang="en-US" dirty="0" err="1"/>
              <a:t>NaN</a:t>
            </a:r>
            <a:r>
              <a:rPr lang="en-US" dirty="0"/>
              <a:t>. Any calculations that involve the result variable (a </a:t>
            </a:r>
            <a:r>
              <a:rPr lang="en-US" dirty="0" err="1"/>
              <a:t>NaN</a:t>
            </a:r>
            <a:r>
              <a:rPr lang="en-US" dirty="0"/>
              <a:t> value) will yield </a:t>
            </a:r>
            <a:r>
              <a:rPr lang="en-US" dirty="0" err="1"/>
              <a:t>NaN</a:t>
            </a:r>
            <a:r>
              <a:rPr lang="en-US" dirty="0"/>
              <a:t> as a result. The statements will all yield </a:t>
            </a:r>
            <a:r>
              <a:rPr lang="en-US" dirty="0" err="1"/>
              <a:t>NaN</a:t>
            </a:r>
            <a:r>
              <a:rPr lang="en-US" dirty="0"/>
              <a:t>:</a:t>
            </a:r>
          </a:p>
          <a:p>
            <a:r>
              <a:rPr lang="en-US" dirty="0"/>
              <a:t>result = result + result</a:t>
            </a:r>
          </a:p>
          <a:p>
            <a:r>
              <a:rPr lang="en-US" dirty="0"/>
              <a:t>result = 10 / result</a:t>
            </a:r>
          </a:p>
          <a:p>
            <a:r>
              <a:rPr lang="en-US" dirty="0"/>
              <a:t>result = result + 1E299</a:t>
            </a:r>
          </a:p>
          <a:p>
            <a:r>
              <a:rPr lang="en-US" dirty="0" err="1"/>
              <a:t>MsgBox</a:t>
            </a:r>
            <a:r>
              <a:rPr lang="en-US" dirty="0"/>
              <a:t>(result)</a:t>
            </a:r>
          </a:p>
        </p:txBody>
      </p:sp>
    </p:spTree>
    <p:extLst>
      <p:ext uri="{BB962C8B-B14F-4D97-AF65-F5344CB8AC3E}">
        <p14:creationId xmlns:p14="http://schemas.microsoft.com/office/powerpoint/2010/main" val="359322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456-715D-432F-874B-A521A2A6DDCF}"/>
              </a:ext>
            </a:extLst>
          </p:cNvPr>
          <p:cNvSpPr>
            <a:spLocks noGrp="1"/>
          </p:cNvSpPr>
          <p:nvPr>
            <p:ph type="title"/>
          </p:nvPr>
        </p:nvSpPr>
        <p:spPr/>
        <p:txBody>
          <a:bodyPr/>
          <a:lstStyle/>
          <a:p>
            <a:r>
              <a:rPr lang="en-US" dirty="0"/>
              <a:t>Testing for Infinity and </a:t>
            </a:r>
            <a:r>
              <a:rPr lang="en-US" dirty="0" err="1"/>
              <a:t>NaN</a:t>
            </a:r>
            <a:endParaRPr lang="en-US" dirty="0"/>
          </a:p>
        </p:txBody>
      </p:sp>
      <p:sp>
        <p:nvSpPr>
          <p:cNvPr id="3" name="Content Placeholder 2">
            <a:extLst>
              <a:ext uri="{FF2B5EF4-FFF2-40B4-BE49-F238E27FC236}">
                <a16:creationId xmlns:a16="http://schemas.microsoft.com/office/drawing/2014/main" id="{9BCB31C9-3DCB-4577-9ED8-5BB2732A2AAB}"/>
              </a:ext>
            </a:extLst>
          </p:cNvPr>
          <p:cNvSpPr>
            <a:spLocks noGrp="1"/>
          </p:cNvSpPr>
          <p:nvPr>
            <p:ph idx="1"/>
          </p:nvPr>
        </p:nvSpPr>
        <p:spPr/>
        <p:txBody>
          <a:bodyPr/>
          <a:lstStyle/>
          <a:p>
            <a:r>
              <a:rPr lang="en-US" dirty="0"/>
              <a:t>To find out whether the result of an operation is a </a:t>
            </a:r>
            <a:r>
              <a:rPr lang="en-US" dirty="0" err="1"/>
              <a:t>NaN</a:t>
            </a:r>
            <a:r>
              <a:rPr lang="en-US" dirty="0"/>
              <a:t> or Infinity, use the </a:t>
            </a:r>
            <a:r>
              <a:rPr lang="en-US" dirty="0" err="1"/>
              <a:t>IsNaN</a:t>
            </a:r>
            <a:r>
              <a:rPr lang="en-US" dirty="0"/>
              <a:t> and </a:t>
            </a:r>
            <a:r>
              <a:rPr lang="en-US" dirty="0" err="1"/>
              <a:t>IsInfinity</a:t>
            </a:r>
            <a:r>
              <a:rPr lang="en-US" dirty="0"/>
              <a:t> methods of the Single and Double data type. </a:t>
            </a:r>
          </a:p>
          <a:p>
            <a:r>
              <a:rPr lang="en-US" dirty="0"/>
              <a:t>The Integer data type doesn’t support these methods, even though it’s possible to generate Infinity and </a:t>
            </a:r>
            <a:r>
              <a:rPr lang="en-US" dirty="0" err="1"/>
              <a:t>NaN</a:t>
            </a:r>
            <a:r>
              <a:rPr lang="en-US" dirty="0"/>
              <a:t> results with Integers. If the </a:t>
            </a:r>
            <a:r>
              <a:rPr lang="en-US" dirty="0" err="1"/>
              <a:t>IsInfinity</a:t>
            </a:r>
            <a:r>
              <a:rPr lang="en-US" dirty="0"/>
              <a:t> method returns True, you can further examine the sign of the Infinity value with the </a:t>
            </a:r>
            <a:r>
              <a:rPr lang="en-US" dirty="0" err="1"/>
              <a:t>IsNegativeInfinity</a:t>
            </a:r>
            <a:r>
              <a:rPr lang="en-US" dirty="0"/>
              <a:t> and </a:t>
            </a:r>
            <a:r>
              <a:rPr lang="en-US" dirty="0" err="1"/>
              <a:t>IsPositiveInfinity</a:t>
            </a:r>
            <a:r>
              <a:rPr lang="en-US" dirty="0"/>
              <a:t> methods.</a:t>
            </a:r>
          </a:p>
          <a:p>
            <a:r>
              <a:rPr lang="en-US" dirty="0"/>
              <a:t>In most situations, you’ll display a warning and terminate the calculations.</a:t>
            </a:r>
          </a:p>
        </p:txBody>
      </p:sp>
    </p:spTree>
    <p:extLst>
      <p:ext uri="{BB962C8B-B14F-4D97-AF65-F5344CB8AC3E}">
        <p14:creationId xmlns:p14="http://schemas.microsoft.com/office/powerpoint/2010/main" val="252968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2680-F399-44C4-81FF-D402E0D9F620}"/>
              </a:ext>
            </a:extLst>
          </p:cNvPr>
          <p:cNvSpPr>
            <a:spLocks noGrp="1"/>
          </p:cNvSpPr>
          <p:nvPr>
            <p:ph type="title"/>
          </p:nvPr>
        </p:nvSpPr>
        <p:spPr/>
        <p:txBody>
          <a:bodyPr/>
          <a:lstStyle/>
          <a:p>
            <a:r>
              <a:rPr lang="en-US" dirty="0"/>
              <a:t>Handling </a:t>
            </a:r>
            <a:r>
              <a:rPr lang="en-US" dirty="0" err="1"/>
              <a:t>NaN</a:t>
            </a:r>
            <a:r>
              <a:rPr lang="en-US" dirty="0"/>
              <a:t> and Infinity Values</a:t>
            </a:r>
            <a:br>
              <a:rPr lang="en-US" dirty="0"/>
            </a:br>
            <a:endParaRPr lang="en-US" dirty="0"/>
          </a:p>
        </p:txBody>
      </p:sp>
      <p:pic>
        <p:nvPicPr>
          <p:cNvPr id="5" name="Content Placeholder 4" descr="Text, letter&#10;&#10;Description automatically generated">
            <a:extLst>
              <a:ext uri="{FF2B5EF4-FFF2-40B4-BE49-F238E27FC236}">
                <a16:creationId xmlns:a16="http://schemas.microsoft.com/office/drawing/2014/main" id="{1F1664BD-D1D3-45CD-99D7-CDA525B5F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255" y="1741118"/>
            <a:ext cx="6717490" cy="4492772"/>
          </a:xfrm>
        </p:spPr>
      </p:pic>
    </p:spTree>
    <p:extLst>
      <p:ext uri="{BB962C8B-B14F-4D97-AF65-F5344CB8AC3E}">
        <p14:creationId xmlns:p14="http://schemas.microsoft.com/office/powerpoint/2010/main" val="369524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1CB7-0E88-433E-813E-6F078F39FE49}"/>
              </a:ext>
            </a:extLst>
          </p:cNvPr>
          <p:cNvSpPr>
            <a:spLocks noGrp="1"/>
          </p:cNvSpPr>
          <p:nvPr>
            <p:ph type="title"/>
          </p:nvPr>
        </p:nvSpPr>
        <p:spPr/>
        <p:txBody>
          <a:bodyPr/>
          <a:lstStyle/>
          <a:p>
            <a:r>
              <a:rPr lang="en-US" dirty="0"/>
              <a:t>User-Defined Data Types</a:t>
            </a:r>
          </a:p>
        </p:txBody>
      </p:sp>
      <p:sp>
        <p:nvSpPr>
          <p:cNvPr id="3" name="Content Placeholder 2">
            <a:extLst>
              <a:ext uri="{FF2B5EF4-FFF2-40B4-BE49-F238E27FC236}">
                <a16:creationId xmlns:a16="http://schemas.microsoft.com/office/drawing/2014/main" id="{E3E8E1CB-9D4D-4C78-A022-2CB6A176ED8E}"/>
              </a:ext>
            </a:extLst>
          </p:cNvPr>
          <p:cNvSpPr>
            <a:spLocks noGrp="1"/>
          </p:cNvSpPr>
          <p:nvPr>
            <p:ph idx="1"/>
          </p:nvPr>
        </p:nvSpPr>
        <p:spPr/>
        <p:txBody>
          <a:bodyPr/>
          <a:lstStyle/>
          <a:p>
            <a:r>
              <a:rPr lang="en-US" dirty="0"/>
              <a:t>In the previous sections, we assumed that applications create variables to store individual values. As a matter of fact, most programs store sets of data of different types.</a:t>
            </a:r>
          </a:p>
          <a:p>
            <a:r>
              <a:rPr lang="en-US" dirty="0"/>
              <a:t>For example, a program for balancing your checkbook must store several pieces of information for each check: the check’s number, amount, date, and so on. All these pieces of information are necessary to process the checks, and ideally, they should be stored together.</a:t>
            </a:r>
          </a:p>
        </p:txBody>
      </p:sp>
    </p:spTree>
    <p:extLst>
      <p:ext uri="{BB962C8B-B14F-4D97-AF65-F5344CB8AC3E}">
        <p14:creationId xmlns:p14="http://schemas.microsoft.com/office/powerpoint/2010/main" val="308278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B94F-4E66-4AA3-94F3-44130A7FE04C}"/>
              </a:ext>
            </a:extLst>
          </p:cNvPr>
          <p:cNvSpPr>
            <a:spLocks noGrp="1"/>
          </p:cNvSpPr>
          <p:nvPr>
            <p:ph type="title"/>
          </p:nvPr>
        </p:nvSpPr>
        <p:spPr/>
        <p:txBody>
          <a:bodyPr/>
          <a:lstStyle/>
          <a:p>
            <a:r>
              <a:rPr lang="en-US" dirty="0"/>
              <a:t>Define a record in VB.NET</a:t>
            </a:r>
          </a:p>
        </p:txBody>
      </p:sp>
      <p:pic>
        <p:nvPicPr>
          <p:cNvPr id="5" name="Content Placeholder 4" descr="Text&#10;&#10;Description automatically generated">
            <a:extLst>
              <a:ext uri="{FF2B5EF4-FFF2-40B4-BE49-F238E27FC236}">
                <a16:creationId xmlns:a16="http://schemas.microsoft.com/office/drawing/2014/main" id="{1334D5CE-762E-42C9-B508-6BCD3B1A1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746" y="1905000"/>
            <a:ext cx="4422508" cy="2063837"/>
          </a:xfrm>
        </p:spPr>
      </p:pic>
    </p:spTree>
    <p:extLst>
      <p:ext uri="{BB962C8B-B14F-4D97-AF65-F5344CB8AC3E}">
        <p14:creationId xmlns:p14="http://schemas.microsoft.com/office/powerpoint/2010/main" val="291161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CAAA-2D43-4719-8787-F1B1659D150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2BA6CCAC-4DED-4E22-A3FB-54887DDA2391}"/>
              </a:ext>
            </a:extLst>
          </p:cNvPr>
          <p:cNvSpPr>
            <a:spLocks noGrp="1"/>
          </p:cNvSpPr>
          <p:nvPr>
            <p:ph idx="1"/>
          </p:nvPr>
        </p:nvSpPr>
        <p:spPr/>
        <p:txBody>
          <a:bodyPr/>
          <a:lstStyle/>
          <a:p>
            <a:r>
              <a:rPr lang="en-US" sz="2400" dirty="0">
                <a:solidFill>
                  <a:schemeClr val="tx1"/>
                </a:solidFill>
              </a:rPr>
              <a:t>Introduction</a:t>
            </a:r>
          </a:p>
          <a:p>
            <a:r>
              <a:rPr lang="en-US" sz="2400" dirty="0"/>
              <a:t>Variables, Data Types, Constants </a:t>
            </a:r>
          </a:p>
          <a:p>
            <a:r>
              <a:rPr lang="en-US" sz="2400" dirty="0"/>
              <a:t>Arrays</a:t>
            </a:r>
          </a:p>
          <a:p>
            <a:r>
              <a:rPr lang="en-US" sz="2400" dirty="0"/>
              <a:t>Flow-Control Statements</a:t>
            </a:r>
          </a:p>
          <a:p>
            <a:r>
              <a:rPr lang="en-US" sz="2400" dirty="0"/>
              <a:t>Loop Structures </a:t>
            </a:r>
          </a:p>
          <a:p>
            <a:endParaRPr lang="en-US" dirty="0"/>
          </a:p>
        </p:txBody>
      </p:sp>
    </p:spTree>
    <p:extLst>
      <p:ext uri="{BB962C8B-B14F-4D97-AF65-F5344CB8AC3E}">
        <p14:creationId xmlns:p14="http://schemas.microsoft.com/office/powerpoint/2010/main" val="270119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6304-6AFF-453C-A9CA-DFF2F58E5AE3}"/>
              </a:ext>
            </a:extLst>
          </p:cNvPr>
          <p:cNvSpPr>
            <a:spLocks noGrp="1"/>
          </p:cNvSpPr>
          <p:nvPr>
            <p:ph type="title"/>
          </p:nvPr>
        </p:nvSpPr>
        <p:spPr/>
        <p:txBody>
          <a:bodyPr/>
          <a:lstStyle/>
          <a:p>
            <a:r>
              <a:rPr lang="en-US" dirty="0"/>
              <a:t>The Nothing Value</a:t>
            </a:r>
          </a:p>
        </p:txBody>
      </p:sp>
      <p:sp>
        <p:nvSpPr>
          <p:cNvPr id="3" name="Content Placeholder 2">
            <a:extLst>
              <a:ext uri="{FF2B5EF4-FFF2-40B4-BE49-F238E27FC236}">
                <a16:creationId xmlns:a16="http://schemas.microsoft.com/office/drawing/2014/main" id="{6573D203-66C4-4A5D-AB05-9B9DAD824106}"/>
              </a:ext>
            </a:extLst>
          </p:cNvPr>
          <p:cNvSpPr>
            <a:spLocks noGrp="1"/>
          </p:cNvSpPr>
          <p:nvPr>
            <p:ph idx="1"/>
          </p:nvPr>
        </p:nvSpPr>
        <p:spPr/>
        <p:txBody>
          <a:bodyPr/>
          <a:lstStyle/>
          <a:p>
            <a:r>
              <a:rPr lang="en-US" dirty="0"/>
              <a:t>The Nothing value is used with Object variables and indicates a variable that has not been initialized. If you want to disassociate an Object variable from the object it represents, set it to Nothing.</a:t>
            </a:r>
          </a:p>
          <a:p>
            <a:r>
              <a:rPr lang="en-US" dirty="0"/>
              <a:t>The following statements create an Object variable that references a Brush, use it, and then release it:</a:t>
            </a:r>
          </a:p>
          <a:p>
            <a:pPr lvl="1"/>
            <a:r>
              <a:rPr lang="en-US" dirty="0"/>
              <a:t>Dim brush As </a:t>
            </a:r>
            <a:r>
              <a:rPr lang="en-US" dirty="0" err="1"/>
              <a:t>System.Drawing.Brush</a:t>
            </a:r>
            <a:endParaRPr lang="en-US" dirty="0"/>
          </a:p>
          <a:p>
            <a:pPr lvl="1"/>
            <a:r>
              <a:rPr lang="en-US" dirty="0"/>
              <a:t>brush = New </a:t>
            </a:r>
            <a:r>
              <a:rPr lang="en-US" dirty="0" err="1"/>
              <a:t>System.Drawing.Brush</a:t>
            </a:r>
            <a:r>
              <a:rPr lang="en-US" dirty="0"/>
              <a:t>(</a:t>
            </a:r>
            <a:r>
              <a:rPr lang="en-US" dirty="0" err="1"/>
              <a:t>bmap</a:t>
            </a:r>
            <a:r>
              <a:rPr lang="en-US" dirty="0"/>
              <a:t>)</a:t>
            </a:r>
          </a:p>
          <a:p>
            <a:pPr lvl="1"/>
            <a:r>
              <a:rPr lang="en-US" dirty="0"/>
              <a:t>{ use brush object to draw with }</a:t>
            </a:r>
          </a:p>
          <a:p>
            <a:pPr lvl="1"/>
            <a:r>
              <a:rPr lang="en-US" dirty="0"/>
              <a:t>brush = Nothing</a:t>
            </a:r>
          </a:p>
        </p:txBody>
      </p:sp>
    </p:spTree>
    <p:extLst>
      <p:ext uri="{BB962C8B-B14F-4D97-AF65-F5344CB8AC3E}">
        <p14:creationId xmlns:p14="http://schemas.microsoft.com/office/powerpoint/2010/main" val="381384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C031-8F1B-4F35-B762-DBCBB829EFC0}"/>
              </a:ext>
            </a:extLst>
          </p:cNvPr>
          <p:cNvSpPr>
            <a:spLocks noGrp="1"/>
          </p:cNvSpPr>
          <p:nvPr>
            <p:ph type="title"/>
          </p:nvPr>
        </p:nvSpPr>
        <p:spPr/>
        <p:txBody>
          <a:bodyPr/>
          <a:lstStyle/>
          <a:p>
            <a:r>
              <a:rPr lang="en-US" dirty="0"/>
              <a:t>Examining Variable Types</a:t>
            </a:r>
          </a:p>
        </p:txBody>
      </p:sp>
      <p:sp>
        <p:nvSpPr>
          <p:cNvPr id="3" name="Content Placeholder 2">
            <a:extLst>
              <a:ext uri="{FF2B5EF4-FFF2-40B4-BE49-F238E27FC236}">
                <a16:creationId xmlns:a16="http://schemas.microsoft.com/office/drawing/2014/main" id="{A52CF478-B502-4BC6-B71C-5D6DBBCBF0AD}"/>
              </a:ext>
            </a:extLst>
          </p:cNvPr>
          <p:cNvSpPr>
            <a:spLocks noGrp="1"/>
          </p:cNvSpPr>
          <p:nvPr>
            <p:ph idx="1"/>
          </p:nvPr>
        </p:nvSpPr>
        <p:spPr/>
        <p:txBody>
          <a:bodyPr/>
          <a:lstStyle/>
          <a:p>
            <a:r>
              <a:rPr lang="en-US" dirty="0"/>
              <a:t>Besides setting the types of variables and the functions for converting between types, Visual Basic provides two methods that let you examine the type of a variable. </a:t>
            </a:r>
          </a:p>
          <a:p>
            <a:r>
              <a:rPr lang="en-US" dirty="0"/>
              <a:t>They are the </a:t>
            </a:r>
            <a:r>
              <a:rPr lang="en-US" dirty="0" err="1"/>
              <a:t>GetType</a:t>
            </a:r>
            <a:r>
              <a:rPr lang="en-US" dirty="0"/>
              <a:t>() and </a:t>
            </a:r>
            <a:r>
              <a:rPr lang="en-US" dirty="0" err="1"/>
              <a:t>GetTypeCode</a:t>
            </a:r>
            <a:r>
              <a:rPr lang="en-US" dirty="0"/>
              <a:t>() methods. </a:t>
            </a:r>
          </a:p>
          <a:p>
            <a:r>
              <a:rPr lang="en-US" dirty="0"/>
              <a:t>The </a:t>
            </a:r>
            <a:r>
              <a:rPr lang="en-US" dirty="0" err="1"/>
              <a:t>GetType</a:t>
            </a:r>
            <a:r>
              <a:rPr lang="en-US" dirty="0"/>
              <a:t>() method returns a string with the variable’s type (“Int32”, “Decimal”, and so on). </a:t>
            </a:r>
          </a:p>
          <a:p>
            <a:r>
              <a:rPr lang="en-US" dirty="0"/>
              <a:t>The </a:t>
            </a:r>
            <a:r>
              <a:rPr lang="en-US" dirty="0" err="1"/>
              <a:t>GetTypeCode</a:t>
            </a:r>
            <a:r>
              <a:rPr lang="en-US" dirty="0"/>
              <a:t>() method returns a value that identifies the variable’s type. </a:t>
            </a:r>
          </a:p>
        </p:txBody>
      </p:sp>
    </p:spTree>
    <p:extLst>
      <p:ext uri="{BB962C8B-B14F-4D97-AF65-F5344CB8AC3E}">
        <p14:creationId xmlns:p14="http://schemas.microsoft.com/office/powerpoint/2010/main" val="36251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5C45-0535-4F8C-96BF-6382DC356B3A}"/>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58595964-4AAF-45E6-943F-CCB07286A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4398" y="1419402"/>
            <a:ext cx="4903204" cy="1710420"/>
          </a:xfrm>
        </p:spPr>
      </p:pic>
      <p:pic>
        <p:nvPicPr>
          <p:cNvPr id="7" name="Picture 6" descr="Table&#10;&#10;Description automatically generated">
            <a:extLst>
              <a:ext uri="{FF2B5EF4-FFF2-40B4-BE49-F238E27FC236}">
                <a16:creationId xmlns:a16="http://schemas.microsoft.com/office/drawing/2014/main" id="{0B4B8B9D-5FD5-4589-BAFE-4F8E15EDA96D}"/>
              </a:ext>
            </a:extLst>
          </p:cNvPr>
          <p:cNvPicPr>
            <a:picLocks noChangeAspect="1"/>
          </p:cNvPicPr>
          <p:nvPr/>
        </p:nvPicPr>
        <p:blipFill rotWithShape="1">
          <a:blip r:embed="rId3">
            <a:extLst>
              <a:ext uri="{28A0092B-C50C-407E-A947-70E740481C1C}">
                <a14:useLocalDpi xmlns:a14="http://schemas.microsoft.com/office/drawing/2010/main" val="0"/>
              </a:ext>
            </a:extLst>
          </a:blip>
          <a:srcRect t="5425"/>
          <a:stretch/>
        </p:blipFill>
        <p:spPr>
          <a:xfrm>
            <a:off x="3644398" y="3129822"/>
            <a:ext cx="5880215" cy="3233495"/>
          </a:xfrm>
          <a:prstGeom prst="rect">
            <a:avLst/>
          </a:prstGeom>
        </p:spPr>
      </p:pic>
    </p:spTree>
    <p:extLst>
      <p:ext uri="{BB962C8B-B14F-4D97-AF65-F5344CB8AC3E}">
        <p14:creationId xmlns:p14="http://schemas.microsoft.com/office/powerpoint/2010/main" val="78354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8A2C-1431-42F2-900F-802494AF6B20}"/>
              </a:ext>
            </a:extLst>
          </p:cNvPr>
          <p:cNvSpPr>
            <a:spLocks noGrp="1"/>
          </p:cNvSpPr>
          <p:nvPr>
            <p:ph type="title"/>
          </p:nvPr>
        </p:nvSpPr>
        <p:spPr/>
        <p:txBody>
          <a:bodyPr/>
          <a:lstStyle/>
          <a:p>
            <a:r>
              <a:rPr lang="en-US" dirty="0"/>
              <a:t> </a:t>
            </a:r>
            <a:r>
              <a:rPr lang="en-US" altLang="zh-CN" dirty="0"/>
              <a:t>A </a:t>
            </a:r>
            <a:r>
              <a:rPr lang="en-US" dirty="0"/>
              <a:t>Number or a String</a:t>
            </a:r>
          </a:p>
        </p:txBody>
      </p:sp>
      <p:sp>
        <p:nvSpPr>
          <p:cNvPr id="3" name="Content Placeholder 2">
            <a:extLst>
              <a:ext uri="{FF2B5EF4-FFF2-40B4-BE49-F238E27FC236}">
                <a16:creationId xmlns:a16="http://schemas.microsoft.com/office/drawing/2014/main" id="{D524FB39-629E-443E-BF14-2D5F50AB1F01}"/>
              </a:ext>
            </a:extLst>
          </p:cNvPr>
          <p:cNvSpPr>
            <a:spLocks noGrp="1"/>
          </p:cNvSpPr>
          <p:nvPr>
            <p:ph idx="1"/>
          </p:nvPr>
        </p:nvSpPr>
        <p:spPr/>
        <p:txBody>
          <a:bodyPr/>
          <a:lstStyle/>
          <a:p>
            <a:r>
              <a:rPr lang="en-US" dirty="0"/>
              <a:t>Another set of Visual Basic functions returns variables’ data types, but not the exact type. They return a broader type, such as “numeric” for all numeric data types. </a:t>
            </a:r>
          </a:p>
          <a:p>
            <a:r>
              <a:rPr lang="en-US" dirty="0"/>
              <a:t>This is the type you usually need in your code. The following functions are used to validate user input, as well as data stored in files, before you process them.</a:t>
            </a:r>
          </a:p>
          <a:p>
            <a:r>
              <a:rPr lang="en-US" dirty="0" err="1"/>
              <a:t>IsNumeric</a:t>
            </a:r>
            <a:r>
              <a:rPr lang="en-US" dirty="0"/>
              <a:t>()</a:t>
            </a:r>
          </a:p>
          <a:p>
            <a:pPr lvl="1"/>
            <a:r>
              <a:rPr lang="en-US" dirty="0"/>
              <a:t>Returns True if its argument is a number</a:t>
            </a:r>
          </a:p>
          <a:p>
            <a:r>
              <a:rPr lang="en-US" dirty="0" err="1"/>
              <a:t>IsArray</a:t>
            </a:r>
            <a:r>
              <a:rPr lang="en-US" dirty="0"/>
              <a:t>()</a:t>
            </a:r>
          </a:p>
          <a:p>
            <a:r>
              <a:rPr lang="en-US" dirty="0" err="1"/>
              <a:t>IsDate</a:t>
            </a:r>
            <a:r>
              <a:rPr lang="en-US" dirty="0"/>
              <a:t>()</a:t>
            </a:r>
          </a:p>
        </p:txBody>
      </p:sp>
    </p:spTree>
    <p:extLst>
      <p:ext uri="{BB962C8B-B14F-4D97-AF65-F5344CB8AC3E}">
        <p14:creationId xmlns:p14="http://schemas.microsoft.com/office/powerpoint/2010/main" val="1917557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1D1F-339C-46CA-AE02-4614FCC579CF}"/>
              </a:ext>
            </a:extLst>
          </p:cNvPr>
          <p:cNvSpPr>
            <a:spLocks noGrp="1"/>
          </p:cNvSpPr>
          <p:nvPr>
            <p:ph type="title"/>
          </p:nvPr>
        </p:nvSpPr>
        <p:spPr/>
        <p:txBody>
          <a:bodyPr/>
          <a:lstStyle/>
          <a:p>
            <a:r>
              <a:rPr lang="en-US" dirty="0"/>
              <a:t>Constants</a:t>
            </a:r>
          </a:p>
        </p:txBody>
      </p:sp>
      <p:sp>
        <p:nvSpPr>
          <p:cNvPr id="3" name="Content Placeholder 2">
            <a:extLst>
              <a:ext uri="{FF2B5EF4-FFF2-40B4-BE49-F238E27FC236}">
                <a16:creationId xmlns:a16="http://schemas.microsoft.com/office/drawing/2014/main" id="{99D46115-9B0E-4DD3-BE5F-7197DCA5131E}"/>
              </a:ext>
            </a:extLst>
          </p:cNvPr>
          <p:cNvSpPr>
            <a:spLocks noGrp="1"/>
          </p:cNvSpPr>
          <p:nvPr>
            <p:ph idx="1"/>
          </p:nvPr>
        </p:nvSpPr>
        <p:spPr/>
        <p:txBody>
          <a:bodyPr/>
          <a:lstStyle/>
          <a:p>
            <a:r>
              <a:rPr lang="en-US" dirty="0"/>
              <a:t>Some variables don’t change value during the execution of a program. These are constants that appear many times in your code. </a:t>
            </a:r>
          </a:p>
          <a:p>
            <a:r>
              <a:rPr lang="en-US" dirty="0"/>
              <a:t>For instance, if your program does math calculations, the value of pi (3.14159…) may appear many times. Instead of typing the value 3.14159 over and over again, you can define a constant, name it pi, and use the name of the constant in your code. The statement </a:t>
            </a:r>
          </a:p>
          <a:p>
            <a:pPr lvl="1"/>
            <a:r>
              <a:rPr lang="en-US" dirty="0"/>
              <a:t>circumference = 2 * pi * radius</a:t>
            </a:r>
          </a:p>
          <a:p>
            <a:r>
              <a:rPr lang="en-US" dirty="0"/>
              <a:t>is much easier to understand than the equivalent</a:t>
            </a:r>
          </a:p>
          <a:p>
            <a:pPr lvl="1"/>
            <a:r>
              <a:rPr lang="en-US" dirty="0"/>
              <a:t>circumference = 2 * 3.14159 * radius.</a:t>
            </a:r>
          </a:p>
        </p:txBody>
      </p:sp>
    </p:spTree>
    <p:extLst>
      <p:ext uri="{BB962C8B-B14F-4D97-AF65-F5344CB8AC3E}">
        <p14:creationId xmlns:p14="http://schemas.microsoft.com/office/powerpoint/2010/main" val="1656273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CA95-7F32-44C2-8681-93D4DB338ED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3215238-31E5-46ED-8F3A-96C76869A8C0}"/>
              </a:ext>
            </a:extLst>
          </p:cNvPr>
          <p:cNvSpPr>
            <a:spLocks noGrp="1"/>
          </p:cNvSpPr>
          <p:nvPr>
            <p:ph idx="1"/>
          </p:nvPr>
        </p:nvSpPr>
        <p:spPr/>
        <p:txBody>
          <a:bodyPr/>
          <a:lstStyle/>
          <a:p>
            <a:r>
              <a:rPr lang="en-US" dirty="0"/>
              <a:t>You could declare pi as a variable, but constants are preferred for two reasons:</a:t>
            </a:r>
          </a:p>
          <a:p>
            <a:pPr lvl="1"/>
            <a:r>
              <a:rPr lang="en-US" dirty="0"/>
              <a:t>Constants don’t change value.</a:t>
            </a:r>
          </a:p>
          <a:p>
            <a:pPr lvl="1"/>
            <a:r>
              <a:rPr lang="en-US" dirty="0"/>
              <a:t>This is a safety feature. Once a constant has been declared, you can’t change its value in subsequent statements, so you can be sure that the value specified in the constant’s declaration will take effect in the entire program.</a:t>
            </a:r>
          </a:p>
          <a:p>
            <a:pPr lvl="1"/>
            <a:r>
              <a:rPr lang="en-US" dirty="0"/>
              <a:t>Constants are processed faster than variables.</a:t>
            </a:r>
          </a:p>
          <a:p>
            <a:pPr lvl="1"/>
            <a:r>
              <a:rPr lang="en-US" dirty="0"/>
              <a:t>When the program is running, the values of constants don’t have to be looked up. The compiler substitutes constant names with their values, and the program executes faster.</a:t>
            </a:r>
          </a:p>
          <a:p>
            <a:r>
              <a:rPr lang="en-US" dirty="0"/>
              <a:t>a</a:t>
            </a:r>
          </a:p>
        </p:txBody>
      </p:sp>
    </p:spTree>
    <p:extLst>
      <p:ext uri="{BB962C8B-B14F-4D97-AF65-F5344CB8AC3E}">
        <p14:creationId xmlns:p14="http://schemas.microsoft.com/office/powerpoint/2010/main" val="150624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5F47-B366-471B-9516-AB0B1E8CF8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B016C-A60E-4548-8091-A474BDA3E836}"/>
              </a:ext>
            </a:extLst>
          </p:cNvPr>
          <p:cNvSpPr>
            <a:spLocks noGrp="1"/>
          </p:cNvSpPr>
          <p:nvPr>
            <p:ph idx="1"/>
          </p:nvPr>
        </p:nvSpPr>
        <p:spPr/>
        <p:txBody>
          <a:bodyPr/>
          <a:lstStyle/>
          <a:p>
            <a:r>
              <a:rPr lang="en-US" dirty="0"/>
              <a:t>The manner in which you declare constants is similar to the manner in which you declare variables, except that in addition to supplying the constant’s name, you must also supply a value, as follows:</a:t>
            </a:r>
          </a:p>
          <a:p>
            <a:pPr lvl="1"/>
            <a:r>
              <a:rPr lang="en-US" dirty="0"/>
              <a:t>Const </a:t>
            </a:r>
            <a:r>
              <a:rPr lang="en-US" dirty="0" err="1"/>
              <a:t>constantname</a:t>
            </a:r>
            <a:r>
              <a:rPr lang="en-US" dirty="0"/>
              <a:t> As type = value</a:t>
            </a:r>
          </a:p>
          <a:p>
            <a:r>
              <a:rPr lang="en-US" dirty="0"/>
              <a:t>Constants also have a scope and can be Public or Private. The constant pi, for instance, is usually declared in a module as Public so that every procedure can access it:</a:t>
            </a:r>
          </a:p>
          <a:p>
            <a:pPr lvl="1"/>
            <a:r>
              <a:rPr lang="en-US" dirty="0"/>
              <a:t>Public Const pi As Double = 3.14159265358979</a:t>
            </a:r>
          </a:p>
        </p:txBody>
      </p:sp>
    </p:spTree>
    <p:extLst>
      <p:ext uri="{BB962C8B-B14F-4D97-AF65-F5344CB8AC3E}">
        <p14:creationId xmlns:p14="http://schemas.microsoft.com/office/powerpoint/2010/main" val="215096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B7BD-E5FC-40FF-AAA4-F2264FC538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AD81C3-B2A3-4DDD-A900-76784163C055}"/>
              </a:ext>
            </a:extLst>
          </p:cNvPr>
          <p:cNvSpPr>
            <a:spLocks noGrp="1"/>
          </p:cNvSpPr>
          <p:nvPr>
            <p:ph idx="1"/>
          </p:nvPr>
        </p:nvSpPr>
        <p:spPr/>
        <p:txBody>
          <a:bodyPr/>
          <a:lstStyle/>
          <a:p>
            <a:r>
              <a:rPr lang="en-US" dirty="0"/>
              <a:t>The best way to define the value of the pi variable is to use the pi member of the Math class: </a:t>
            </a:r>
          </a:p>
          <a:p>
            <a:pPr lvl="1"/>
            <a:r>
              <a:rPr lang="en-US" dirty="0"/>
              <a:t>pi = </a:t>
            </a:r>
            <a:r>
              <a:rPr lang="en-US" dirty="0" err="1"/>
              <a:t>Math.pi</a:t>
            </a:r>
            <a:endParaRPr lang="en-US" dirty="0"/>
          </a:p>
          <a:p>
            <a:r>
              <a:rPr lang="en-US" dirty="0"/>
              <a:t>However, you can’t use this assignment in the constant declaration. You must supply the actual value.</a:t>
            </a:r>
          </a:p>
          <a:p>
            <a:r>
              <a:rPr lang="en-US" dirty="0"/>
              <a:t>Constants can be strings, too, like these: </a:t>
            </a:r>
          </a:p>
          <a:p>
            <a:pPr lvl="1"/>
            <a:r>
              <a:rPr lang="en-US" dirty="0"/>
              <a:t>Const </a:t>
            </a:r>
            <a:r>
              <a:rPr lang="en-US" dirty="0" err="1"/>
              <a:t>ExpDate</a:t>
            </a:r>
            <a:r>
              <a:rPr lang="en-US" dirty="0"/>
              <a:t> = #31/12/1997#</a:t>
            </a:r>
          </a:p>
          <a:p>
            <a:pPr lvl="1"/>
            <a:r>
              <a:rPr lang="en-US" dirty="0"/>
              <a:t>Const </a:t>
            </a:r>
            <a:r>
              <a:rPr lang="en-US" dirty="0" err="1"/>
              <a:t>ValidKey</a:t>
            </a:r>
            <a:r>
              <a:rPr lang="en-US" dirty="0"/>
              <a:t> = “A567dfe”</a:t>
            </a:r>
          </a:p>
        </p:txBody>
      </p:sp>
    </p:spTree>
    <p:extLst>
      <p:ext uri="{BB962C8B-B14F-4D97-AF65-F5344CB8AC3E}">
        <p14:creationId xmlns:p14="http://schemas.microsoft.com/office/powerpoint/2010/main" val="230995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73A6-8646-462E-9DF9-F451A26BC4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87B66-CC1B-4524-9DF7-1487D4DF73D1}"/>
              </a:ext>
            </a:extLst>
          </p:cNvPr>
          <p:cNvSpPr>
            <a:spLocks noGrp="1"/>
          </p:cNvSpPr>
          <p:nvPr>
            <p:ph idx="1"/>
          </p:nvPr>
        </p:nvSpPr>
        <p:spPr/>
        <p:txBody>
          <a:bodyPr/>
          <a:lstStyle/>
          <a:p>
            <a:r>
              <a:rPr lang="en-US" dirty="0"/>
              <a:t>Constant declarations may include other constants. </a:t>
            </a:r>
          </a:p>
          <a:p>
            <a:r>
              <a:rPr lang="en-US" dirty="0"/>
              <a:t>In math calculations, the value 2 × pi is almost as common as the value pi. You can declare these two values as constants: </a:t>
            </a:r>
          </a:p>
          <a:p>
            <a:pPr lvl="1"/>
            <a:r>
              <a:rPr lang="en-US" dirty="0"/>
              <a:t>Public Const pi As Double = 3.14159265358979</a:t>
            </a:r>
          </a:p>
          <a:p>
            <a:pPr lvl="1"/>
            <a:r>
              <a:rPr lang="en-US" dirty="0"/>
              <a:t>Public Const pi2 As Double = 2 * pi</a:t>
            </a:r>
          </a:p>
        </p:txBody>
      </p:sp>
    </p:spTree>
    <p:extLst>
      <p:ext uri="{BB962C8B-B14F-4D97-AF65-F5344CB8AC3E}">
        <p14:creationId xmlns:p14="http://schemas.microsoft.com/office/powerpoint/2010/main" val="1246065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AAC2-0362-481B-B284-B23F1FB148A7}"/>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123DF27F-9D7C-444C-8350-AA0881858B6A}"/>
              </a:ext>
            </a:extLst>
          </p:cNvPr>
          <p:cNvSpPr>
            <a:spLocks noGrp="1"/>
          </p:cNvSpPr>
          <p:nvPr>
            <p:ph idx="1"/>
          </p:nvPr>
        </p:nvSpPr>
        <p:spPr/>
        <p:txBody>
          <a:bodyPr/>
          <a:lstStyle/>
          <a:p>
            <a:r>
              <a:rPr lang="en-US" dirty="0"/>
              <a:t>Unlike simple variables, arrays must be declared with the Dim (or Public, or Private) statement followed by the name of the array and the index of the last element in the array in parentheses—for example,</a:t>
            </a:r>
          </a:p>
          <a:p>
            <a:pPr lvl="1"/>
            <a:r>
              <a:rPr lang="en-US" dirty="0"/>
              <a:t>Dim Salaries(15) As Integer</a:t>
            </a:r>
          </a:p>
          <a:p>
            <a:r>
              <a:rPr lang="en-US" dirty="0"/>
              <a:t>Salaries is the name of an array that holds 16 values (the salaries of the 16 employees), with indices ranging from 0 to 15. </a:t>
            </a:r>
          </a:p>
          <a:p>
            <a:r>
              <a:rPr lang="en-US" dirty="0"/>
              <a:t>Salaries(0) is the first person’s salary, Salaries(1) the second person’s salary, and so on. </a:t>
            </a:r>
          </a:p>
        </p:txBody>
      </p:sp>
    </p:spTree>
    <p:extLst>
      <p:ext uri="{BB962C8B-B14F-4D97-AF65-F5344CB8AC3E}">
        <p14:creationId xmlns:p14="http://schemas.microsoft.com/office/powerpoint/2010/main" val="58632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2281-240D-4C6D-A251-F1531B44BCA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855738-3415-4CFD-8796-6B579BDBC14C}"/>
              </a:ext>
            </a:extLst>
          </p:cNvPr>
          <p:cNvSpPr>
            <a:spLocks noGrp="1"/>
          </p:cNvSpPr>
          <p:nvPr>
            <p:ph idx="1"/>
          </p:nvPr>
        </p:nvSpPr>
        <p:spPr/>
        <p:txBody>
          <a:bodyPr/>
          <a:lstStyle/>
          <a:p>
            <a:r>
              <a:rPr lang="en-US" dirty="0"/>
              <a:t>Visual basics and Visual Basics .NET</a:t>
            </a:r>
          </a:p>
          <a:p>
            <a:pPr lvl="1"/>
            <a:r>
              <a:rPr lang="en-US" dirty="0"/>
              <a:t>We’ve already learnt Visual basics </a:t>
            </a:r>
          </a:p>
          <a:p>
            <a:pPr lvl="1"/>
            <a:r>
              <a:rPr lang="en-US" dirty="0"/>
              <a:t>.NET : a name for a new software platform</a:t>
            </a:r>
          </a:p>
          <a:p>
            <a:pPr lvl="1"/>
            <a:r>
              <a:rPr lang="en-US" dirty="0"/>
              <a:t>.NET framework: fundamental component. </a:t>
            </a:r>
          </a:p>
          <a:p>
            <a:pPr lvl="2"/>
            <a:r>
              <a:rPr lang="en-US" dirty="0"/>
              <a:t>Enormous collection of functions for just about any programming task.</a:t>
            </a:r>
          </a:p>
          <a:p>
            <a:endParaRPr lang="en-US" dirty="0"/>
          </a:p>
          <a:p>
            <a:r>
              <a:rPr lang="en-US" dirty="0"/>
              <a:t>Advantage: </a:t>
            </a:r>
          </a:p>
          <a:p>
            <a:pPr lvl="1"/>
            <a:r>
              <a:rPr lang="en-US" dirty="0"/>
              <a:t>Easy to learn</a:t>
            </a:r>
          </a:p>
          <a:p>
            <a:pPr lvl="1"/>
            <a:r>
              <a:rPr lang="en-US" dirty="0"/>
              <a:t>Powerful</a:t>
            </a:r>
          </a:p>
          <a:p>
            <a:endParaRPr lang="en-US" dirty="0"/>
          </a:p>
          <a:p>
            <a:pPr lvl="1"/>
            <a:endParaRPr lang="en-US" dirty="0"/>
          </a:p>
        </p:txBody>
      </p:sp>
    </p:spTree>
    <p:extLst>
      <p:ext uri="{BB962C8B-B14F-4D97-AF65-F5344CB8AC3E}">
        <p14:creationId xmlns:p14="http://schemas.microsoft.com/office/powerpoint/2010/main" val="2895680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1877-5A5E-4B71-879F-31452790A12B}"/>
              </a:ext>
            </a:extLst>
          </p:cNvPr>
          <p:cNvSpPr>
            <a:spLocks noGrp="1"/>
          </p:cNvSpPr>
          <p:nvPr>
            <p:ph type="title"/>
          </p:nvPr>
        </p:nvSpPr>
        <p:spPr/>
        <p:txBody>
          <a:bodyPr/>
          <a:lstStyle/>
          <a:p>
            <a:r>
              <a:rPr lang="en-US" dirty="0"/>
              <a:t>Declaring Arrays</a:t>
            </a:r>
          </a:p>
        </p:txBody>
      </p:sp>
      <p:sp>
        <p:nvSpPr>
          <p:cNvPr id="3" name="Content Placeholder 2">
            <a:extLst>
              <a:ext uri="{FF2B5EF4-FFF2-40B4-BE49-F238E27FC236}">
                <a16:creationId xmlns:a16="http://schemas.microsoft.com/office/drawing/2014/main" id="{C80D274F-2E1A-43D0-86F3-247B6DE3BADB}"/>
              </a:ext>
            </a:extLst>
          </p:cNvPr>
          <p:cNvSpPr>
            <a:spLocks noGrp="1"/>
          </p:cNvSpPr>
          <p:nvPr>
            <p:ph idx="1"/>
          </p:nvPr>
        </p:nvSpPr>
        <p:spPr/>
        <p:txBody>
          <a:bodyPr>
            <a:normAutofit fontScale="92500" lnSpcReduction="20000"/>
          </a:bodyPr>
          <a:lstStyle/>
          <a:p>
            <a:r>
              <a:rPr lang="en-US" dirty="0"/>
              <a:t>All you have to do is remember who corresponds to each salary, but even this data can be handled by another array. To do this, you’d declare another array of 16 elements as follows:</a:t>
            </a:r>
          </a:p>
          <a:p>
            <a:pPr lvl="1"/>
            <a:r>
              <a:rPr lang="en-US" dirty="0"/>
              <a:t>Dim Names(15) As String</a:t>
            </a:r>
          </a:p>
          <a:p>
            <a:r>
              <a:rPr lang="en-US" dirty="0"/>
              <a:t>and then assign values to the elements of both arrays: </a:t>
            </a:r>
          </a:p>
          <a:p>
            <a:pPr lvl="1"/>
            <a:r>
              <a:rPr lang="en-US" dirty="0"/>
              <a:t>Names(0) = “Joe Doe”</a:t>
            </a:r>
          </a:p>
          <a:p>
            <a:pPr lvl="1"/>
            <a:r>
              <a:rPr lang="en-US" dirty="0"/>
              <a:t>Salaries(0) = 34000</a:t>
            </a:r>
          </a:p>
          <a:p>
            <a:pPr lvl="1"/>
            <a:r>
              <a:rPr lang="en-US" dirty="0"/>
              <a:t>Names(1) = “Beth York”</a:t>
            </a:r>
          </a:p>
          <a:p>
            <a:pPr lvl="1"/>
            <a:r>
              <a:rPr lang="en-US" dirty="0"/>
              <a:t>Salaries(1) = 62000 </a:t>
            </a:r>
          </a:p>
          <a:p>
            <a:pPr lvl="1"/>
            <a:r>
              <a:rPr lang="en-US" dirty="0"/>
              <a:t>...</a:t>
            </a:r>
          </a:p>
          <a:p>
            <a:pPr lvl="1"/>
            <a:r>
              <a:rPr lang="en-US" dirty="0"/>
              <a:t>Names(15) = “Peter Smack”</a:t>
            </a:r>
          </a:p>
          <a:p>
            <a:pPr lvl="1"/>
            <a:r>
              <a:rPr lang="en-US" dirty="0"/>
              <a:t>Salaries(15) = 10300</a:t>
            </a:r>
          </a:p>
        </p:txBody>
      </p:sp>
    </p:spTree>
    <p:extLst>
      <p:ext uri="{BB962C8B-B14F-4D97-AF65-F5344CB8AC3E}">
        <p14:creationId xmlns:p14="http://schemas.microsoft.com/office/powerpoint/2010/main" val="372202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C7A5-21A2-4DF4-AF69-248B40F8C0A0}"/>
              </a:ext>
            </a:extLst>
          </p:cNvPr>
          <p:cNvSpPr>
            <a:spLocks noGrp="1"/>
          </p:cNvSpPr>
          <p:nvPr>
            <p:ph type="title"/>
          </p:nvPr>
        </p:nvSpPr>
        <p:spPr/>
        <p:txBody>
          <a:bodyPr/>
          <a:lstStyle/>
          <a:p>
            <a:r>
              <a:rPr lang="en-US" dirty="0"/>
              <a:t>Initializing Arrays</a:t>
            </a:r>
          </a:p>
        </p:txBody>
      </p:sp>
      <p:sp>
        <p:nvSpPr>
          <p:cNvPr id="3" name="Content Placeholder 2">
            <a:extLst>
              <a:ext uri="{FF2B5EF4-FFF2-40B4-BE49-F238E27FC236}">
                <a16:creationId xmlns:a16="http://schemas.microsoft.com/office/drawing/2014/main" id="{F60909B8-A957-4561-A1A2-4B54042BF771}"/>
              </a:ext>
            </a:extLst>
          </p:cNvPr>
          <p:cNvSpPr>
            <a:spLocks noGrp="1"/>
          </p:cNvSpPr>
          <p:nvPr>
            <p:ph idx="1"/>
          </p:nvPr>
        </p:nvSpPr>
        <p:spPr/>
        <p:txBody>
          <a:bodyPr/>
          <a:lstStyle/>
          <a:p>
            <a:r>
              <a:rPr lang="en-US" dirty="0"/>
              <a:t>Just as you can initialize variables in the same line where you declare them, you can initialize arrays, too, with the following constructor:</a:t>
            </a:r>
          </a:p>
          <a:p>
            <a:pPr lvl="1"/>
            <a:r>
              <a:rPr lang="en-US" dirty="0"/>
              <a:t>Dim </a:t>
            </a:r>
            <a:r>
              <a:rPr lang="en-US" dirty="0" err="1"/>
              <a:t>arrayname</a:t>
            </a:r>
            <a:r>
              <a:rPr lang="en-US" dirty="0"/>
              <a:t>() As type = {entry0, entry1, … </a:t>
            </a:r>
            <a:r>
              <a:rPr lang="en-US" dirty="0" err="1"/>
              <a:t>entryN</a:t>
            </a:r>
            <a:r>
              <a:rPr lang="en-US" dirty="0"/>
              <a:t>} </a:t>
            </a:r>
          </a:p>
          <a:p>
            <a:r>
              <a:rPr lang="en-US" dirty="0"/>
              <a:t>Example that initializes an array of strings: </a:t>
            </a:r>
          </a:p>
          <a:p>
            <a:pPr lvl="1"/>
            <a:r>
              <a:rPr lang="en-US" dirty="0"/>
              <a:t>Dim names() As String = {“Joe Doe”, “Peter Smack”}</a:t>
            </a:r>
          </a:p>
          <a:p>
            <a:r>
              <a:rPr lang="en-US" dirty="0"/>
              <a:t>This statement is equivalent to the following statements, which declare an array with two elements and then set their values:</a:t>
            </a:r>
          </a:p>
          <a:p>
            <a:pPr lvl="1"/>
            <a:r>
              <a:rPr lang="en-US" dirty="0"/>
              <a:t>Dim names(1) As String</a:t>
            </a:r>
          </a:p>
          <a:p>
            <a:pPr lvl="1"/>
            <a:r>
              <a:rPr lang="en-US" dirty="0"/>
              <a:t>names(0) = “Joe Doe”</a:t>
            </a:r>
          </a:p>
          <a:p>
            <a:pPr lvl="1"/>
            <a:r>
              <a:rPr lang="en-US" dirty="0"/>
              <a:t>names(1) = “Peter Smack”</a:t>
            </a:r>
          </a:p>
        </p:txBody>
      </p:sp>
    </p:spTree>
    <p:extLst>
      <p:ext uri="{BB962C8B-B14F-4D97-AF65-F5344CB8AC3E}">
        <p14:creationId xmlns:p14="http://schemas.microsoft.com/office/powerpoint/2010/main" val="286123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A77E-EEC8-4D68-AE43-8237F10A5C71}"/>
              </a:ext>
            </a:extLst>
          </p:cNvPr>
          <p:cNvSpPr>
            <a:spLocks noGrp="1"/>
          </p:cNvSpPr>
          <p:nvPr>
            <p:ph type="title"/>
          </p:nvPr>
        </p:nvSpPr>
        <p:spPr/>
        <p:txBody>
          <a:bodyPr/>
          <a:lstStyle/>
          <a:p>
            <a:r>
              <a:rPr lang="en-US" dirty="0"/>
              <a:t>Array Limits</a:t>
            </a:r>
          </a:p>
        </p:txBody>
      </p:sp>
      <p:sp>
        <p:nvSpPr>
          <p:cNvPr id="3" name="Content Placeholder 2">
            <a:extLst>
              <a:ext uri="{FF2B5EF4-FFF2-40B4-BE49-F238E27FC236}">
                <a16:creationId xmlns:a16="http://schemas.microsoft.com/office/drawing/2014/main" id="{CF4EAC2F-1F25-485D-9097-C500C6867382}"/>
              </a:ext>
            </a:extLst>
          </p:cNvPr>
          <p:cNvSpPr>
            <a:spLocks noGrp="1"/>
          </p:cNvSpPr>
          <p:nvPr>
            <p:ph idx="1"/>
          </p:nvPr>
        </p:nvSpPr>
        <p:spPr/>
        <p:txBody>
          <a:bodyPr/>
          <a:lstStyle/>
          <a:p>
            <a:r>
              <a:rPr lang="en-US" dirty="0"/>
              <a:t>The first element of an array has index 0. The number that appears in parentheses in the Dim statement is one less than the array’s total capacity and is the array’s upper limit (or upper bound).</a:t>
            </a:r>
          </a:p>
          <a:p>
            <a:r>
              <a:rPr lang="en-US" dirty="0"/>
              <a:t>The index of the last element of an array (its upper bound) is given by the function </a:t>
            </a:r>
            <a:r>
              <a:rPr lang="en-US" dirty="0" err="1"/>
              <a:t>UBound</a:t>
            </a:r>
            <a:r>
              <a:rPr lang="en-US" dirty="0"/>
              <a:t>(), which accepts as argument the array’s name. For the array</a:t>
            </a:r>
          </a:p>
          <a:p>
            <a:pPr lvl="1"/>
            <a:r>
              <a:rPr lang="en-US" dirty="0"/>
              <a:t>Dim </a:t>
            </a:r>
            <a:r>
              <a:rPr lang="en-US" dirty="0" err="1"/>
              <a:t>myArray</a:t>
            </a:r>
            <a:r>
              <a:rPr lang="en-US" dirty="0"/>
              <a:t>(19) As Integer</a:t>
            </a:r>
          </a:p>
          <a:p>
            <a:r>
              <a:rPr lang="en-US" dirty="0"/>
              <a:t>its upper bound is 19, and its capacity is 20 elements.</a:t>
            </a:r>
          </a:p>
        </p:txBody>
      </p:sp>
    </p:spTree>
    <p:extLst>
      <p:ext uri="{BB962C8B-B14F-4D97-AF65-F5344CB8AC3E}">
        <p14:creationId xmlns:p14="http://schemas.microsoft.com/office/powerpoint/2010/main" val="4111680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8CEC-F095-4829-98A4-21E7BF1A0585}"/>
              </a:ext>
            </a:extLst>
          </p:cNvPr>
          <p:cNvSpPr>
            <a:spLocks noGrp="1"/>
          </p:cNvSpPr>
          <p:nvPr>
            <p:ph type="title"/>
          </p:nvPr>
        </p:nvSpPr>
        <p:spPr/>
        <p:txBody>
          <a:bodyPr/>
          <a:lstStyle/>
          <a:p>
            <a:r>
              <a:rPr lang="en-US" dirty="0"/>
              <a:t>Flow-Control Statements</a:t>
            </a:r>
          </a:p>
        </p:txBody>
      </p:sp>
      <p:sp>
        <p:nvSpPr>
          <p:cNvPr id="3" name="Content Placeholder 2">
            <a:extLst>
              <a:ext uri="{FF2B5EF4-FFF2-40B4-BE49-F238E27FC236}">
                <a16:creationId xmlns:a16="http://schemas.microsoft.com/office/drawing/2014/main" id="{B82651C8-472D-432E-8E9A-73A45FA781AE}"/>
              </a:ext>
            </a:extLst>
          </p:cNvPr>
          <p:cNvSpPr>
            <a:spLocks noGrp="1"/>
          </p:cNvSpPr>
          <p:nvPr>
            <p:ph idx="1"/>
          </p:nvPr>
        </p:nvSpPr>
        <p:spPr/>
        <p:txBody>
          <a:bodyPr/>
          <a:lstStyle/>
          <a:p>
            <a:r>
              <a:rPr lang="en-US" dirty="0"/>
              <a:t>Test Structures An application needs a built-in capability to test conditions and take a different course of action depending on the outcome of the test. Visual Basic provides three such decision structures: </a:t>
            </a:r>
          </a:p>
          <a:p>
            <a:pPr lvl="1"/>
            <a:r>
              <a:rPr lang="en-US" dirty="0"/>
              <a:t>If…Then</a:t>
            </a:r>
          </a:p>
          <a:p>
            <a:pPr lvl="1"/>
            <a:r>
              <a:rPr lang="en-US" dirty="0"/>
              <a:t>If…Then…Else</a:t>
            </a:r>
          </a:p>
          <a:p>
            <a:pPr lvl="1"/>
            <a:r>
              <a:rPr lang="en-US" dirty="0"/>
              <a:t>Select Case</a:t>
            </a:r>
          </a:p>
        </p:txBody>
      </p:sp>
    </p:spTree>
    <p:extLst>
      <p:ext uri="{BB962C8B-B14F-4D97-AF65-F5344CB8AC3E}">
        <p14:creationId xmlns:p14="http://schemas.microsoft.com/office/powerpoint/2010/main" val="78818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650C-C1AA-41F8-8EB9-56E2B0D2DF57}"/>
              </a:ext>
            </a:extLst>
          </p:cNvPr>
          <p:cNvSpPr>
            <a:spLocks noGrp="1"/>
          </p:cNvSpPr>
          <p:nvPr>
            <p:ph type="title"/>
          </p:nvPr>
        </p:nvSpPr>
        <p:spPr/>
        <p:txBody>
          <a:bodyPr/>
          <a:lstStyle/>
          <a:p>
            <a:r>
              <a:rPr lang="en-US" dirty="0"/>
              <a:t>If…Then</a:t>
            </a:r>
          </a:p>
        </p:txBody>
      </p:sp>
      <p:sp>
        <p:nvSpPr>
          <p:cNvPr id="3" name="Content Placeholder 2">
            <a:extLst>
              <a:ext uri="{FF2B5EF4-FFF2-40B4-BE49-F238E27FC236}">
                <a16:creationId xmlns:a16="http://schemas.microsoft.com/office/drawing/2014/main" id="{D403C201-EA1B-45FA-A2B0-56F0BB8B7FD9}"/>
              </a:ext>
            </a:extLst>
          </p:cNvPr>
          <p:cNvSpPr>
            <a:spLocks noGrp="1"/>
          </p:cNvSpPr>
          <p:nvPr>
            <p:ph idx="1"/>
          </p:nvPr>
        </p:nvSpPr>
        <p:spPr/>
        <p:txBody>
          <a:bodyPr>
            <a:normAutofit/>
          </a:bodyPr>
          <a:lstStyle/>
          <a:p>
            <a:r>
              <a:rPr lang="en-US" dirty="0"/>
              <a:t>The If…Then statement tests the condition specified; if it’s True, the program executes the statement(s) that follow. The If structure can have a single-line or a multiple-line syntax. </a:t>
            </a:r>
          </a:p>
          <a:p>
            <a:r>
              <a:rPr lang="en-US" dirty="0"/>
              <a:t>To execute one statement conditionally, use the single-line syntax as follows: </a:t>
            </a:r>
          </a:p>
          <a:p>
            <a:pPr lvl="1"/>
            <a:r>
              <a:rPr lang="en-US" dirty="0"/>
              <a:t>If &lt;condition&gt; Then &lt;statement&gt;</a:t>
            </a:r>
          </a:p>
          <a:p>
            <a:r>
              <a:rPr lang="en-US" dirty="0"/>
              <a:t>Visual Basic evaluates the condition, and if it’s True, executes the statement that follows. If the condition is False, the application continues with the statement following the If statement. You can also execute multiple statements by separating them with colons:</a:t>
            </a:r>
          </a:p>
          <a:p>
            <a:pPr lvl="1"/>
            <a:r>
              <a:rPr lang="en-US" dirty="0"/>
              <a:t>If &lt;condition&gt; Then &lt;statement&gt;: &lt;statement&gt;: &lt;statement&gt;</a:t>
            </a:r>
          </a:p>
          <a:p>
            <a:pPr lvl="1"/>
            <a:endParaRPr lang="en-US" dirty="0"/>
          </a:p>
        </p:txBody>
      </p:sp>
    </p:spTree>
    <p:extLst>
      <p:ext uri="{BB962C8B-B14F-4D97-AF65-F5344CB8AC3E}">
        <p14:creationId xmlns:p14="http://schemas.microsoft.com/office/powerpoint/2010/main" val="1379010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3136-3977-4C19-BAC1-28C08D419B2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E6E2AB1-02E9-4BDB-8AA0-762A26221A14}"/>
              </a:ext>
            </a:extLst>
          </p:cNvPr>
          <p:cNvSpPr>
            <a:spLocks noGrp="1"/>
          </p:cNvSpPr>
          <p:nvPr>
            <p:ph idx="1"/>
          </p:nvPr>
        </p:nvSpPr>
        <p:spPr/>
        <p:txBody>
          <a:bodyPr/>
          <a:lstStyle/>
          <a:p>
            <a:r>
              <a:rPr lang="en-US" dirty="0"/>
              <a:t>Here’s an example of a single-line If statement</a:t>
            </a:r>
          </a:p>
          <a:p>
            <a:pPr lvl="1"/>
            <a:r>
              <a:rPr lang="en-US" dirty="0"/>
              <a:t>If Month(</a:t>
            </a:r>
            <a:r>
              <a:rPr lang="en-US" dirty="0" err="1"/>
              <a:t>expDate</a:t>
            </a:r>
            <a:r>
              <a:rPr lang="en-US" dirty="0"/>
              <a:t>) &gt; 12 Then </a:t>
            </a:r>
            <a:r>
              <a:rPr lang="en-US" dirty="0" err="1"/>
              <a:t>expYear</a:t>
            </a:r>
            <a:r>
              <a:rPr lang="en-US" dirty="0"/>
              <a:t> = </a:t>
            </a:r>
            <a:r>
              <a:rPr lang="en-US" dirty="0" err="1"/>
              <a:t>expYear</a:t>
            </a:r>
            <a:r>
              <a:rPr lang="en-US" dirty="0"/>
              <a:t> + 1: </a:t>
            </a:r>
            <a:r>
              <a:rPr lang="en-US" dirty="0" err="1"/>
              <a:t>expMonth</a:t>
            </a:r>
            <a:r>
              <a:rPr lang="en-US" dirty="0"/>
              <a:t> = 1</a:t>
            </a:r>
          </a:p>
          <a:p>
            <a:r>
              <a:rPr lang="en-US" dirty="0"/>
              <a:t>You can break this statement into multiple lines by using End If, as shown here: </a:t>
            </a:r>
          </a:p>
          <a:p>
            <a:pPr lvl="1"/>
            <a:r>
              <a:rPr lang="en-US" dirty="0"/>
              <a:t>If </a:t>
            </a:r>
            <a:r>
              <a:rPr lang="en-US" dirty="0" err="1"/>
              <a:t>expDate.Month</a:t>
            </a:r>
            <a:r>
              <a:rPr lang="en-US" dirty="0"/>
              <a:t> &gt; 12 Then</a:t>
            </a:r>
          </a:p>
          <a:p>
            <a:pPr lvl="2"/>
            <a:r>
              <a:rPr lang="en-US" dirty="0" err="1"/>
              <a:t>expYear</a:t>
            </a:r>
            <a:r>
              <a:rPr lang="en-US" dirty="0"/>
              <a:t> = </a:t>
            </a:r>
            <a:r>
              <a:rPr lang="en-US" dirty="0" err="1"/>
              <a:t>expYear</a:t>
            </a:r>
            <a:r>
              <a:rPr lang="en-US" dirty="0"/>
              <a:t> + 1</a:t>
            </a:r>
          </a:p>
          <a:p>
            <a:pPr lvl="2"/>
            <a:r>
              <a:rPr lang="en-US" dirty="0" err="1"/>
              <a:t>expMonth</a:t>
            </a:r>
            <a:r>
              <a:rPr lang="en-US" dirty="0"/>
              <a:t> = 1</a:t>
            </a:r>
          </a:p>
          <a:p>
            <a:pPr lvl="1"/>
            <a:r>
              <a:rPr lang="en-US" dirty="0"/>
              <a:t>End If</a:t>
            </a:r>
          </a:p>
        </p:txBody>
      </p:sp>
    </p:spTree>
    <p:extLst>
      <p:ext uri="{BB962C8B-B14F-4D97-AF65-F5344CB8AC3E}">
        <p14:creationId xmlns:p14="http://schemas.microsoft.com/office/powerpoint/2010/main" val="2830743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2000-1D9E-49B9-8B07-6CB2C1CA8765}"/>
              </a:ext>
            </a:extLst>
          </p:cNvPr>
          <p:cNvSpPr>
            <a:spLocks noGrp="1"/>
          </p:cNvSpPr>
          <p:nvPr>
            <p:ph type="title"/>
          </p:nvPr>
        </p:nvSpPr>
        <p:spPr/>
        <p:txBody>
          <a:bodyPr/>
          <a:lstStyle/>
          <a:p>
            <a:r>
              <a:rPr lang="en-US" dirty="0"/>
              <a:t>If…Then…Else</a:t>
            </a:r>
          </a:p>
        </p:txBody>
      </p:sp>
      <p:sp>
        <p:nvSpPr>
          <p:cNvPr id="3" name="Content Placeholder 2">
            <a:extLst>
              <a:ext uri="{FF2B5EF4-FFF2-40B4-BE49-F238E27FC236}">
                <a16:creationId xmlns:a16="http://schemas.microsoft.com/office/drawing/2014/main" id="{50F370EF-FDD4-4D0B-A17B-5A4FD7C7EC9D}"/>
              </a:ext>
            </a:extLst>
          </p:cNvPr>
          <p:cNvSpPr>
            <a:spLocks noGrp="1"/>
          </p:cNvSpPr>
          <p:nvPr>
            <p:ph idx="1"/>
          </p:nvPr>
        </p:nvSpPr>
        <p:spPr>
          <a:xfrm>
            <a:off x="2589212" y="2133600"/>
            <a:ext cx="8915400" cy="4100290"/>
          </a:xfrm>
        </p:spPr>
        <p:txBody>
          <a:bodyPr>
            <a:normAutofit fontScale="92500" lnSpcReduction="10000"/>
          </a:bodyPr>
          <a:lstStyle/>
          <a:p>
            <a:r>
              <a:rPr lang="en-US" dirty="0"/>
              <a:t>A variation of the If…Then statement is the If…Then…Else statement, which executes one block of statements if the condition is True and another block of statements if the condition is False. </a:t>
            </a:r>
          </a:p>
          <a:p>
            <a:r>
              <a:rPr lang="en-US" dirty="0"/>
              <a:t>Visual Basic evaluates the condition; if it’s True, VB executes the first block of statements and then jumps to the statement following the End If statement. If the condition is False, Visual Basic ignores the first block of statements and executes the block following the Else keyword.</a:t>
            </a:r>
          </a:p>
          <a:p>
            <a:r>
              <a:rPr lang="en-US" dirty="0"/>
              <a:t>The syntax of the If…Then…Else statement is as follows:</a:t>
            </a:r>
          </a:p>
          <a:p>
            <a:pPr lvl="1"/>
            <a:r>
              <a:rPr lang="en-US" dirty="0"/>
              <a:t>If &lt;condition&gt; Then</a:t>
            </a:r>
          </a:p>
          <a:p>
            <a:pPr lvl="2"/>
            <a:r>
              <a:rPr lang="en-US" dirty="0"/>
              <a:t>&lt;statementblock1&gt;</a:t>
            </a:r>
          </a:p>
          <a:p>
            <a:pPr lvl="1"/>
            <a:r>
              <a:rPr lang="en-US" dirty="0"/>
              <a:t>Else </a:t>
            </a:r>
          </a:p>
          <a:p>
            <a:pPr lvl="2"/>
            <a:r>
              <a:rPr lang="en-US" dirty="0"/>
              <a:t>&lt;statementblock2&gt;</a:t>
            </a:r>
          </a:p>
          <a:p>
            <a:pPr lvl="1"/>
            <a:r>
              <a:rPr lang="en-US" dirty="0"/>
              <a:t>End If</a:t>
            </a:r>
          </a:p>
        </p:txBody>
      </p:sp>
    </p:spTree>
    <p:extLst>
      <p:ext uri="{BB962C8B-B14F-4D97-AF65-F5344CB8AC3E}">
        <p14:creationId xmlns:p14="http://schemas.microsoft.com/office/powerpoint/2010/main" val="2536543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FCA6-F1DE-495F-8F48-E90E88E0A1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1DB857-6143-44FE-AC7F-E63548CFDAC4}"/>
              </a:ext>
            </a:extLst>
          </p:cNvPr>
          <p:cNvSpPr>
            <a:spLocks noGrp="1"/>
          </p:cNvSpPr>
          <p:nvPr>
            <p:ph idx="1"/>
          </p:nvPr>
        </p:nvSpPr>
        <p:spPr>
          <a:xfrm>
            <a:off x="2589212" y="1778696"/>
            <a:ext cx="8915400" cy="4132526"/>
          </a:xfrm>
        </p:spPr>
        <p:txBody>
          <a:bodyPr>
            <a:normAutofit/>
          </a:bodyPr>
          <a:lstStyle/>
          <a:p>
            <a:r>
              <a:rPr lang="en-US" dirty="0"/>
              <a:t>Another variation of the If…Then…Else statement uses several conditions, with the </a:t>
            </a:r>
            <a:r>
              <a:rPr lang="en-US" dirty="0" err="1"/>
              <a:t>ElseIf</a:t>
            </a:r>
            <a:r>
              <a:rPr lang="en-US" dirty="0"/>
              <a:t> keyword:</a:t>
            </a:r>
          </a:p>
          <a:p>
            <a:pPr lvl="1"/>
            <a:r>
              <a:rPr lang="en-US" dirty="0"/>
              <a:t>If &lt;condition1&gt; Then</a:t>
            </a:r>
          </a:p>
          <a:p>
            <a:pPr lvl="2"/>
            <a:r>
              <a:rPr lang="en-US" dirty="0"/>
              <a:t>&lt;statementblock1&gt;</a:t>
            </a:r>
          </a:p>
          <a:p>
            <a:pPr lvl="1"/>
            <a:r>
              <a:rPr lang="en-US" dirty="0" err="1"/>
              <a:t>ElseIf</a:t>
            </a:r>
            <a:r>
              <a:rPr lang="en-US" dirty="0"/>
              <a:t> &lt;condition2&gt; Then </a:t>
            </a:r>
          </a:p>
          <a:p>
            <a:pPr lvl="2"/>
            <a:r>
              <a:rPr lang="en-US" dirty="0"/>
              <a:t>&lt;statementblock2&gt;</a:t>
            </a:r>
          </a:p>
          <a:p>
            <a:pPr lvl="1"/>
            <a:r>
              <a:rPr lang="en-US" dirty="0" err="1"/>
              <a:t>ElseIf</a:t>
            </a:r>
            <a:r>
              <a:rPr lang="en-US" dirty="0"/>
              <a:t> &lt;condition3&gt; Then </a:t>
            </a:r>
          </a:p>
          <a:p>
            <a:pPr lvl="2"/>
            <a:r>
              <a:rPr lang="en-US" dirty="0"/>
              <a:t>&lt;statementblock3&gt;</a:t>
            </a:r>
          </a:p>
          <a:p>
            <a:pPr lvl="1"/>
            <a:r>
              <a:rPr lang="en-US" dirty="0"/>
              <a:t>Else </a:t>
            </a:r>
          </a:p>
          <a:p>
            <a:pPr lvl="2"/>
            <a:r>
              <a:rPr lang="en-US" dirty="0"/>
              <a:t>&lt;statementblock4&gt;</a:t>
            </a:r>
          </a:p>
          <a:p>
            <a:pPr lvl="1"/>
            <a:r>
              <a:rPr lang="en-US" dirty="0"/>
              <a:t>End If</a:t>
            </a:r>
          </a:p>
        </p:txBody>
      </p:sp>
    </p:spTree>
    <p:extLst>
      <p:ext uri="{BB962C8B-B14F-4D97-AF65-F5344CB8AC3E}">
        <p14:creationId xmlns:p14="http://schemas.microsoft.com/office/powerpoint/2010/main" val="1169680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966-EB0F-4F48-ADA9-8BE205CCF1F9}"/>
              </a:ext>
            </a:extLst>
          </p:cNvPr>
          <p:cNvSpPr>
            <a:spLocks noGrp="1"/>
          </p:cNvSpPr>
          <p:nvPr>
            <p:ph type="title"/>
          </p:nvPr>
        </p:nvSpPr>
        <p:spPr/>
        <p:txBody>
          <a:bodyPr/>
          <a:lstStyle/>
          <a:p>
            <a:r>
              <a:rPr lang="en-US" dirty="0"/>
              <a:t>Select Case</a:t>
            </a:r>
          </a:p>
        </p:txBody>
      </p:sp>
      <p:sp>
        <p:nvSpPr>
          <p:cNvPr id="3" name="Content Placeholder 2">
            <a:extLst>
              <a:ext uri="{FF2B5EF4-FFF2-40B4-BE49-F238E27FC236}">
                <a16:creationId xmlns:a16="http://schemas.microsoft.com/office/drawing/2014/main" id="{9D16BF5F-9477-4658-9E94-6C1C3468E75D}"/>
              </a:ext>
            </a:extLst>
          </p:cNvPr>
          <p:cNvSpPr>
            <a:spLocks noGrp="1"/>
          </p:cNvSpPr>
          <p:nvPr>
            <p:ph idx="1"/>
          </p:nvPr>
        </p:nvSpPr>
        <p:spPr/>
        <p:txBody>
          <a:bodyPr/>
          <a:lstStyle/>
          <a:p>
            <a:r>
              <a:rPr lang="en-US" dirty="0"/>
              <a:t>An alternative to the efficient, but difficult-to-read, code of the multiple-</a:t>
            </a:r>
            <a:r>
              <a:rPr lang="en-US" dirty="0" err="1"/>
              <a:t>ElseIf</a:t>
            </a:r>
            <a:r>
              <a:rPr lang="en-US" dirty="0"/>
              <a:t> structure is the Select Case structure, which compares one expression to different values.</a:t>
            </a:r>
          </a:p>
          <a:p>
            <a:r>
              <a:rPr lang="en-US" dirty="0"/>
              <a:t>The advantage of the Select Case statement over multiple If…Then…Else/</a:t>
            </a:r>
            <a:r>
              <a:rPr lang="en-US" dirty="0" err="1"/>
              <a:t>ElseIf</a:t>
            </a:r>
            <a:r>
              <a:rPr lang="en-US" dirty="0"/>
              <a:t> statements is that it makes the code easier to read and maintain.</a:t>
            </a:r>
          </a:p>
        </p:txBody>
      </p:sp>
    </p:spTree>
    <p:extLst>
      <p:ext uri="{BB962C8B-B14F-4D97-AF65-F5344CB8AC3E}">
        <p14:creationId xmlns:p14="http://schemas.microsoft.com/office/powerpoint/2010/main" val="1474819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EE9F-E10C-4922-83E8-6D71A461C0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48EF7-6B63-4A0E-AC4F-3F49E61EC437}"/>
              </a:ext>
            </a:extLst>
          </p:cNvPr>
          <p:cNvSpPr>
            <a:spLocks noGrp="1"/>
          </p:cNvSpPr>
          <p:nvPr>
            <p:ph idx="1"/>
          </p:nvPr>
        </p:nvSpPr>
        <p:spPr>
          <a:xfrm>
            <a:off x="2589212" y="1653436"/>
            <a:ext cx="8915400" cy="4772416"/>
          </a:xfrm>
        </p:spPr>
        <p:txBody>
          <a:bodyPr>
            <a:normAutofit lnSpcReduction="10000"/>
          </a:bodyPr>
          <a:lstStyle/>
          <a:p>
            <a:r>
              <a:rPr lang="en-US" dirty="0"/>
              <a:t>The Select Case structure tests a single expression, which is evaluated once at the top of the structure. The result of the test is then compared with several values, and if it matches one of them, the corresponding block of statements is executed. </a:t>
            </a:r>
          </a:p>
          <a:p>
            <a:r>
              <a:rPr lang="en-US" dirty="0"/>
              <a:t>Here’s the syntax of the Select Case statement:</a:t>
            </a:r>
          </a:p>
          <a:p>
            <a:pPr lvl="1"/>
            <a:r>
              <a:rPr lang="en-US" dirty="0"/>
              <a:t>Select Case &lt;expression&gt; </a:t>
            </a:r>
          </a:p>
          <a:p>
            <a:pPr lvl="2"/>
            <a:r>
              <a:rPr lang="en-US" dirty="0"/>
              <a:t>Case value1</a:t>
            </a:r>
          </a:p>
          <a:p>
            <a:pPr lvl="3"/>
            <a:r>
              <a:rPr lang="en-US" dirty="0"/>
              <a:t>statementblock1</a:t>
            </a:r>
          </a:p>
          <a:p>
            <a:pPr lvl="2"/>
            <a:r>
              <a:rPr lang="en-US" dirty="0"/>
              <a:t>Case value2</a:t>
            </a:r>
          </a:p>
          <a:p>
            <a:pPr lvl="3"/>
            <a:r>
              <a:rPr lang="en-US" dirty="0"/>
              <a:t>statementblock2 . </a:t>
            </a:r>
          </a:p>
          <a:p>
            <a:pPr lvl="3"/>
            <a:r>
              <a:rPr lang="en-US" dirty="0"/>
              <a:t>. </a:t>
            </a:r>
          </a:p>
          <a:p>
            <a:pPr lvl="3"/>
            <a:r>
              <a:rPr lang="en-US" dirty="0"/>
              <a:t>.</a:t>
            </a:r>
          </a:p>
          <a:p>
            <a:pPr lvl="2"/>
            <a:r>
              <a:rPr lang="en-US" dirty="0"/>
              <a:t>Case Else </a:t>
            </a:r>
          </a:p>
          <a:p>
            <a:pPr lvl="3"/>
            <a:r>
              <a:rPr lang="en-US" dirty="0" err="1"/>
              <a:t>statementblockN</a:t>
            </a:r>
            <a:endParaRPr lang="en-US" dirty="0"/>
          </a:p>
          <a:p>
            <a:pPr lvl="1"/>
            <a:r>
              <a:rPr lang="en-US" dirty="0"/>
              <a:t>End Select</a:t>
            </a:r>
          </a:p>
        </p:txBody>
      </p:sp>
    </p:spTree>
    <p:extLst>
      <p:ext uri="{BB962C8B-B14F-4D97-AF65-F5344CB8AC3E}">
        <p14:creationId xmlns:p14="http://schemas.microsoft.com/office/powerpoint/2010/main" val="259908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2281-240D-4C6D-A251-F1531B44BCA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855738-3415-4CFD-8796-6B579BDBC14C}"/>
              </a:ext>
            </a:extLst>
          </p:cNvPr>
          <p:cNvSpPr>
            <a:spLocks noGrp="1"/>
          </p:cNvSpPr>
          <p:nvPr>
            <p:ph idx="1"/>
          </p:nvPr>
        </p:nvSpPr>
        <p:spPr/>
        <p:txBody>
          <a:bodyPr/>
          <a:lstStyle/>
          <a:p>
            <a:r>
              <a:rPr lang="en-US" dirty="0"/>
              <a:t>Visual basics and Visual Basics .NET</a:t>
            </a:r>
          </a:p>
          <a:p>
            <a:pPr lvl="1"/>
            <a:r>
              <a:rPr lang="en-US" dirty="0"/>
              <a:t>We’ve already learnt Visual basics </a:t>
            </a:r>
          </a:p>
          <a:p>
            <a:pPr lvl="1"/>
            <a:r>
              <a:rPr lang="en-US" dirty="0"/>
              <a:t>.NET : a name for a new strategy</a:t>
            </a:r>
          </a:p>
          <a:p>
            <a:pPr lvl="1"/>
            <a:r>
              <a:rPr lang="en-US" dirty="0"/>
              <a:t>.NET framework: fundamental component. </a:t>
            </a:r>
          </a:p>
          <a:p>
            <a:pPr lvl="2"/>
            <a:r>
              <a:rPr lang="en-US" dirty="0"/>
              <a:t>Enormous collection of functions for just about any programming task.</a:t>
            </a:r>
          </a:p>
          <a:p>
            <a:endParaRPr lang="en-US" dirty="0"/>
          </a:p>
          <a:p>
            <a:r>
              <a:rPr lang="en-US" dirty="0"/>
              <a:t>Advantages: </a:t>
            </a:r>
          </a:p>
          <a:p>
            <a:pPr lvl="1"/>
            <a:r>
              <a:rPr lang="en-US" dirty="0"/>
              <a:t>Easy to learn</a:t>
            </a:r>
          </a:p>
          <a:p>
            <a:pPr lvl="1"/>
            <a:r>
              <a:rPr lang="en-US" dirty="0"/>
              <a:t>Powerful</a:t>
            </a:r>
          </a:p>
          <a:p>
            <a:pPr lvl="1"/>
            <a:r>
              <a:rPr lang="en-US" dirty="0"/>
              <a:t>Similar to C#</a:t>
            </a:r>
          </a:p>
          <a:p>
            <a:endParaRPr lang="en-US" dirty="0"/>
          </a:p>
          <a:p>
            <a:pPr lvl="1"/>
            <a:endParaRPr lang="en-US" dirty="0"/>
          </a:p>
        </p:txBody>
      </p:sp>
    </p:spTree>
    <p:extLst>
      <p:ext uri="{BB962C8B-B14F-4D97-AF65-F5344CB8AC3E}">
        <p14:creationId xmlns:p14="http://schemas.microsoft.com/office/powerpoint/2010/main" val="234460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C7FB-5E66-4FD1-95EF-585C52872E84}"/>
              </a:ext>
            </a:extLst>
          </p:cNvPr>
          <p:cNvSpPr>
            <a:spLocks noGrp="1"/>
          </p:cNvSpPr>
          <p:nvPr>
            <p:ph type="title"/>
          </p:nvPr>
        </p:nvSpPr>
        <p:spPr/>
        <p:txBody>
          <a:bodyPr/>
          <a:lstStyle/>
          <a:p>
            <a:r>
              <a:rPr lang="en-US" dirty="0"/>
              <a:t>Exercises: Using the Select Case Statement</a:t>
            </a:r>
          </a:p>
        </p:txBody>
      </p:sp>
      <p:pic>
        <p:nvPicPr>
          <p:cNvPr id="5" name="Content Placeholder 4" descr="A picture containing text&#10;&#10;Description automatically generated">
            <a:extLst>
              <a:ext uri="{FF2B5EF4-FFF2-40B4-BE49-F238E27FC236}">
                <a16:creationId xmlns:a16="http://schemas.microsoft.com/office/drawing/2014/main" id="{9311EE4D-D785-4D74-A840-41E904677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426" y="2225506"/>
            <a:ext cx="5923722" cy="3396820"/>
          </a:xfrm>
        </p:spPr>
      </p:pic>
    </p:spTree>
    <p:extLst>
      <p:ext uri="{BB962C8B-B14F-4D97-AF65-F5344CB8AC3E}">
        <p14:creationId xmlns:p14="http://schemas.microsoft.com/office/powerpoint/2010/main" val="2933995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FFD2-D1FF-4C87-A665-3733A0CA4586}"/>
              </a:ext>
            </a:extLst>
          </p:cNvPr>
          <p:cNvSpPr>
            <a:spLocks noGrp="1"/>
          </p:cNvSpPr>
          <p:nvPr>
            <p:ph type="title"/>
          </p:nvPr>
        </p:nvSpPr>
        <p:spPr/>
        <p:txBody>
          <a:bodyPr/>
          <a:lstStyle/>
          <a:p>
            <a:r>
              <a:rPr lang="en-US" dirty="0"/>
              <a:t>Loop Structures</a:t>
            </a:r>
          </a:p>
        </p:txBody>
      </p:sp>
      <p:sp>
        <p:nvSpPr>
          <p:cNvPr id="3" name="Content Placeholder 2">
            <a:extLst>
              <a:ext uri="{FF2B5EF4-FFF2-40B4-BE49-F238E27FC236}">
                <a16:creationId xmlns:a16="http://schemas.microsoft.com/office/drawing/2014/main" id="{17AFDFF2-9503-4887-8B0D-AE675FFA0A29}"/>
              </a:ext>
            </a:extLst>
          </p:cNvPr>
          <p:cNvSpPr>
            <a:spLocks noGrp="1"/>
          </p:cNvSpPr>
          <p:nvPr>
            <p:ph idx="1"/>
          </p:nvPr>
        </p:nvSpPr>
        <p:spPr/>
        <p:txBody>
          <a:bodyPr/>
          <a:lstStyle/>
          <a:p>
            <a:r>
              <a:rPr lang="en-US" dirty="0"/>
              <a:t>Loop structures allow you to execute one or more lines of code repetitively. Many tasks consist of trivial operations that must be repeated over and over again, and looping structures are an important part of any programming language. Visual Basic supports the following loop structures:  </a:t>
            </a:r>
          </a:p>
          <a:p>
            <a:pPr lvl="1"/>
            <a:r>
              <a:rPr lang="en-US" dirty="0"/>
              <a:t>For…Next</a:t>
            </a:r>
          </a:p>
          <a:p>
            <a:pPr lvl="1"/>
            <a:r>
              <a:rPr lang="en-US" dirty="0"/>
              <a:t>Do…Loop</a:t>
            </a:r>
          </a:p>
          <a:p>
            <a:pPr lvl="1"/>
            <a:r>
              <a:rPr lang="en-US" dirty="0"/>
              <a:t>While…End While</a:t>
            </a:r>
          </a:p>
        </p:txBody>
      </p:sp>
    </p:spTree>
    <p:extLst>
      <p:ext uri="{BB962C8B-B14F-4D97-AF65-F5344CB8AC3E}">
        <p14:creationId xmlns:p14="http://schemas.microsoft.com/office/powerpoint/2010/main" val="4127984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5220-7B56-41BE-816A-F8D95008A587}"/>
              </a:ext>
            </a:extLst>
          </p:cNvPr>
          <p:cNvSpPr>
            <a:spLocks noGrp="1"/>
          </p:cNvSpPr>
          <p:nvPr>
            <p:ph type="title"/>
          </p:nvPr>
        </p:nvSpPr>
        <p:spPr/>
        <p:txBody>
          <a:bodyPr/>
          <a:lstStyle/>
          <a:p>
            <a:r>
              <a:rPr lang="en-US" dirty="0"/>
              <a:t>For…Next</a:t>
            </a:r>
          </a:p>
        </p:txBody>
      </p:sp>
      <p:sp>
        <p:nvSpPr>
          <p:cNvPr id="3" name="Content Placeholder 2">
            <a:extLst>
              <a:ext uri="{FF2B5EF4-FFF2-40B4-BE49-F238E27FC236}">
                <a16:creationId xmlns:a16="http://schemas.microsoft.com/office/drawing/2014/main" id="{3225046F-E45A-42F7-A80F-A80141414B0E}"/>
              </a:ext>
            </a:extLst>
          </p:cNvPr>
          <p:cNvSpPr>
            <a:spLocks noGrp="1"/>
          </p:cNvSpPr>
          <p:nvPr>
            <p:ph idx="1"/>
          </p:nvPr>
        </p:nvSpPr>
        <p:spPr/>
        <p:txBody>
          <a:bodyPr>
            <a:normAutofit fontScale="92500" lnSpcReduction="10000"/>
          </a:bodyPr>
          <a:lstStyle/>
          <a:p>
            <a:r>
              <a:rPr lang="en-US" dirty="0"/>
              <a:t>The For…Next loop is one of the oldest loop structures in programming languages. Unlike the other two loops, the For…Next loop requires that you know how many times the statements in the loop will be executed. The For…Next loop uses a variable (it’s called the loop’s counter) that increases or decreases in value during each repetition of the loop. The For…Next loop has the following syntax:</a:t>
            </a:r>
          </a:p>
          <a:p>
            <a:pPr lvl="1"/>
            <a:r>
              <a:rPr lang="en-US" dirty="0"/>
              <a:t>For counter = start To end [Step increment]</a:t>
            </a:r>
          </a:p>
          <a:p>
            <a:pPr lvl="2"/>
            <a:r>
              <a:rPr lang="en-US" dirty="0"/>
              <a:t>statements</a:t>
            </a:r>
          </a:p>
          <a:p>
            <a:pPr lvl="1"/>
            <a:r>
              <a:rPr lang="en-US" dirty="0"/>
              <a:t>Next [counter]</a:t>
            </a:r>
          </a:p>
          <a:p>
            <a:r>
              <a:rPr lang="en-US" dirty="0"/>
              <a:t>The keywords in the square brackets are optional. </a:t>
            </a:r>
          </a:p>
          <a:p>
            <a:r>
              <a:rPr lang="en-US" dirty="0"/>
              <a:t>The arguments counter, start, end, and increment are all numeric. </a:t>
            </a:r>
          </a:p>
          <a:p>
            <a:r>
              <a:rPr lang="en-US" dirty="0"/>
              <a:t>The loop is executed as many times as required for the counter to reach (or exceed) the end value.</a:t>
            </a:r>
          </a:p>
        </p:txBody>
      </p:sp>
    </p:spTree>
    <p:extLst>
      <p:ext uri="{BB962C8B-B14F-4D97-AF65-F5344CB8AC3E}">
        <p14:creationId xmlns:p14="http://schemas.microsoft.com/office/powerpoint/2010/main" val="773486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4A0E-BE9C-41D4-8E5B-008C0888E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B9283B-3B4F-40C8-8D84-78520F4A05E0}"/>
              </a:ext>
            </a:extLst>
          </p:cNvPr>
          <p:cNvSpPr>
            <a:spLocks noGrp="1"/>
          </p:cNvSpPr>
          <p:nvPr>
            <p:ph idx="1"/>
          </p:nvPr>
        </p:nvSpPr>
        <p:spPr>
          <a:xfrm>
            <a:off x="2589212" y="1590805"/>
            <a:ext cx="8915400" cy="4320417"/>
          </a:xfrm>
        </p:spPr>
        <p:txBody>
          <a:bodyPr/>
          <a:lstStyle/>
          <a:p>
            <a:r>
              <a:rPr lang="en-US" dirty="0"/>
              <a:t>In executing a For…Next loop, Visual Basic completes the following steps: </a:t>
            </a:r>
          </a:p>
          <a:p>
            <a:pPr lvl="1"/>
            <a:r>
              <a:rPr lang="en-US" dirty="0"/>
              <a:t>1. Sets counter equal to start</a:t>
            </a:r>
          </a:p>
          <a:p>
            <a:pPr lvl="1"/>
            <a:r>
              <a:rPr lang="en-US" dirty="0"/>
              <a:t>2. Tests to see if counter is greater than end. If so, it exits the loop. If increment is negative, Visual Basic tests to see if counter is less than end. If it is, it exits the loop.</a:t>
            </a:r>
          </a:p>
          <a:p>
            <a:pPr lvl="1"/>
            <a:r>
              <a:rPr lang="en-US" dirty="0"/>
              <a:t>3. Executes the statements in the block</a:t>
            </a:r>
          </a:p>
          <a:p>
            <a:pPr lvl="1"/>
            <a:r>
              <a:rPr lang="en-US" dirty="0"/>
              <a:t>4. Increments counter by the amount specified with the increment argument. If the increment argument isn’t specified, counter is incremented by 1.</a:t>
            </a:r>
          </a:p>
          <a:p>
            <a:pPr lvl="1"/>
            <a:r>
              <a:rPr lang="en-US" dirty="0"/>
              <a:t>5. Repeats the statements</a:t>
            </a:r>
          </a:p>
        </p:txBody>
      </p:sp>
    </p:spTree>
    <p:extLst>
      <p:ext uri="{BB962C8B-B14F-4D97-AF65-F5344CB8AC3E}">
        <p14:creationId xmlns:p14="http://schemas.microsoft.com/office/powerpoint/2010/main" val="166178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B206-42C8-44A2-90A1-E2B3D2663791}"/>
              </a:ext>
            </a:extLst>
          </p:cNvPr>
          <p:cNvSpPr>
            <a:spLocks noGrp="1"/>
          </p:cNvSpPr>
          <p:nvPr>
            <p:ph type="title"/>
          </p:nvPr>
        </p:nvSpPr>
        <p:spPr/>
        <p:txBody>
          <a:bodyPr/>
          <a:lstStyle/>
          <a:p>
            <a:r>
              <a:rPr lang="en-US" dirty="0"/>
              <a:t>Exercise: Iterating an Array with a For…Next Loop</a:t>
            </a:r>
          </a:p>
        </p:txBody>
      </p:sp>
      <p:sp>
        <p:nvSpPr>
          <p:cNvPr id="3" name="Content Placeholder 2">
            <a:extLst>
              <a:ext uri="{FF2B5EF4-FFF2-40B4-BE49-F238E27FC236}">
                <a16:creationId xmlns:a16="http://schemas.microsoft.com/office/drawing/2014/main" id="{15EDEAED-BB96-443A-9421-992CCED61BF5}"/>
              </a:ext>
            </a:extLst>
          </p:cNvPr>
          <p:cNvSpPr>
            <a:spLocks noGrp="1"/>
          </p:cNvSpPr>
          <p:nvPr>
            <p:ph idx="1"/>
          </p:nvPr>
        </p:nvSpPr>
        <p:spPr/>
        <p:txBody>
          <a:bodyPr/>
          <a:lstStyle/>
          <a:p>
            <a:r>
              <a:rPr lang="en-US" dirty="0"/>
              <a:t>This For…Next scans all the elements of the numeric array data and calculates their average.</a:t>
            </a:r>
          </a:p>
          <a:p>
            <a:endParaRPr lang="en-US" dirty="0"/>
          </a:p>
        </p:txBody>
      </p:sp>
      <p:pic>
        <p:nvPicPr>
          <p:cNvPr id="5" name="Picture 4" descr="Text&#10;&#10;Description automatically generated">
            <a:extLst>
              <a:ext uri="{FF2B5EF4-FFF2-40B4-BE49-F238E27FC236}">
                <a16:creationId xmlns:a16="http://schemas.microsoft.com/office/drawing/2014/main" id="{162647B3-D512-4F04-9712-C6F909E6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973" y="3429000"/>
            <a:ext cx="4392996" cy="1352810"/>
          </a:xfrm>
          <a:prstGeom prst="rect">
            <a:avLst/>
          </a:prstGeom>
        </p:spPr>
      </p:pic>
    </p:spTree>
    <p:extLst>
      <p:ext uri="{BB962C8B-B14F-4D97-AF65-F5344CB8AC3E}">
        <p14:creationId xmlns:p14="http://schemas.microsoft.com/office/powerpoint/2010/main" val="4126625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AA28-7EA2-43DF-9B99-C194E6C0E1D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2373150-BCE3-4B81-B20D-0A643E47D19C}"/>
              </a:ext>
            </a:extLst>
          </p:cNvPr>
          <p:cNvSpPr>
            <a:spLocks noGrp="1"/>
          </p:cNvSpPr>
          <p:nvPr>
            <p:ph idx="1"/>
          </p:nvPr>
        </p:nvSpPr>
        <p:spPr/>
        <p:txBody>
          <a:bodyPr/>
          <a:lstStyle/>
          <a:p>
            <a:r>
              <a:rPr lang="en-US" dirty="0"/>
              <a:t>The single most important thing to keep in mind when working with For…Next loops is that the loop’s counter is set at the beginning of the loop. Changing the value of the end variable in the loop’s body won’t have any effect. </a:t>
            </a:r>
          </a:p>
          <a:p>
            <a:r>
              <a:rPr lang="en-US" dirty="0"/>
              <a:t>For example, the following loop will be executed 10 times, not 100 times:</a:t>
            </a:r>
          </a:p>
          <a:p>
            <a:pPr lvl="1"/>
            <a:r>
              <a:rPr lang="en-US" dirty="0" err="1"/>
              <a:t>endValue</a:t>
            </a:r>
            <a:r>
              <a:rPr lang="en-US" dirty="0"/>
              <a:t> = 10 </a:t>
            </a:r>
          </a:p>
          <a:p>
            <a:pPr lvl="1"/>
            <a:r>
              <a:rPr lang="en-US" dirty="0"/>
              <a:t>For </a:t>
            </a:r>
            <a:r>
              <a:rPr lang="en-US" dirty="0" err="1"/>
              <a:t>i</a:t>
            </a:r>
            <a:r>
              <a:rPr lang="en-US" dirty="0"/>
              <a:t> = 0 To </a:t>
            </a:r>
            <a:r>
              <a:rPr lang="en-US" dirty="0" err="1"/>
              <a:t>endValue</a:t>
            </a:r>
            <a:r>
              <a:rPr lang="en-US" dirty="0"/>
              <a:t> </a:t>
            </a:r>
          </a:p>
          <a:p>
            <a:pPr lvl="2"/>
            <a:r>
              <a:rPr lang="en-US" dirty="0" err="1"/>
              <a:t>endValue</a:t>
            </a:r>
            <a:r>
              <a:rPr lang="en-US" dirty="0"/>
              <a:t> = 100 </a:t>
            </a:r>
          </a:p>
          <a:p>
            <a:pPr lvl="2"/>
            <a:r>
              <a:rPr lang="en-US" dirty="0"/>
              <a:t>{ more statements }</a:t>
            </a:r>
          </a:p>
          <a:p>
            <a:pPr lvl="1"/>
            <a:r>
              <a:rPr lang="en-US" dirty="0"/>
              <a:t>Next </a:t>
            </a:r>
            <a:r>
              <a:rPr lang="en-US" dirty="0" err="1"/>
              <a:t>i</a:t>
            </a:r>
            <a:endParaRPr lang="en-US" dirty="0"/>
          </a:p>
        </p:txBody>
      </p:sp>
    </p:spTree>
    <p:extLst>
      <p:ext uri="{BB962C8B-B14F-4D97-AF65-F5344CB8AC3E}">
        <p14:creationId xmlns:p14="http://schemas.microsoft.com/office/powerpoint/2010/main" val="4163657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CE30-BAE5-4659-B0F4-E325EA4C65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7E36DB-2C56-44C0-B767-4EFDC03CAF41}"/>
              </a:ext>
            </a:extLst>
          </p:cNvPr>
          <p:cNvSpPr>
            <a:spLocks noGrp="1"/>
          </p:cNvSpPr>
          <p:nvPr>
            <p:ph idx="1"/>
          </p:nvPr>
        </p:nvSpPr>
        <p:spPr/>
        <p:txBody>
          <a:bodyPr>
            <a:normAutofit/>
          </a:bodyPr>
          <a:lstStyle/>
          <a:p>
            <a:r>
              <a:rPr lang="en-US" dirty="0"/>
              <a:t>You can, however, adjust the value of the counter from within the loop. The following is an example of an endless (or infinite) loop:</a:t>
            </a:r>
          </a:p>
          <a:p>
            <a:pPr lvl="1"/>
            <a:r>
              <a:rPr lang="nn-NO" dirty="0"/>
              <a:t>For i = 0 To 10 </a:t>
            </a:r>
          </a:p>
          <a:p>
            <a:pPr lvl="2"/>
            <a:r>
              <a:rPr lang="nn-NO" dirty="0"/>
              <a:t>Console.WriteLine(i) </a:t>
            </a:r>
          </a:p>
          <a:p>
            <a:pPr lvl="2"/>
            <a:r>
              <a:rPr lang="nn-NO" dirty="0"/>
              <a:t>i = i - 1</a:t>
            </a:r>
          </a:p>
          <a:p>
            <a:pPr lvl="1"/>
            <a:r>
              <a:rPr lang="nn-NO" dirty="0"/>
              <a:t>Next I</a:t>
            </a:r>
            <a:endParaRPr lang="en-US" dirty="0"/>
          </a:p>
          <a:p>
            <a:r>
              <a:rPr lang="en-US" dirty="0"/>
              <a:t>*Manipulating the counter of a For…Next loop is strongly discouraged. This practice will most likely lead to bugs such as infinite loops, overflows, and so on. If the number of repetitions of a loop isn’t known in advance, use a Do…Loop or a While…End While structure</a:t>
            </a:r>
            <a:endParaRPr lang="nn-NO" dirty="0"/>
          </a:p>
        </p:txBody>
      </p:sp>
    </p:spTree>
    <p:extLst>
      <p:ext uri="{BB962C8B-B14F-4D97-AF65-F5344CB8AC3E}">
        <p14:creationId xmlns:p14="http://schemas.microsoft.com/office/powerpoint/2010/main" val="361765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96C4-4CD6-4848-BC64-6873C9779E6B}"/>
              </a:ext>
            </a:extLst>
          </p:cNvPr>
          <p:cNvSpPr>
            <a:spLocks noGrp="1"/>
          </p:cNvSpPr>
          <p:nvPr>
            <p:ph type="title"/>
          </p:nvPr>
        </p:nvSpPr>
        <p:spPr/>
        <p:txBody>
          <a:bodyPr/>
          <a:lstStyle/>
          <a:p>
            <a:r>
              <a:rPr lang="en-US" dirty="0"/>
              <a:t>Do…Loop</a:t>
            </a:r>
          </a:p>
        </p:txBody>
      </p:sp>
      <p:sp>
        <p:nvSpPr>
          <p:cNvPr id="3" name="Content Placeholder 2">
            <a:extLst>
              <a:ext uri="{FF2B5EF4-FFF2-40B4-BE49-F238E27FC236}">
                <a16:creationId xmlns:a16="http://schemas.microsoft.com/office/drawing/2014/main" id="{B53B9766-62E5-4A39-954E-3AD798511F72}"/>
              </a:ext>
            </a:extLst>
          </p:cNvPr>
          <p:cNvSpPr>
            <a:spLocks noGrp="1"/>
          </p:cNvSpPr>
          <p:nvPr>
            <p:ph idx="1"/>
          </p:nvPr>
        </p:nvSpPr>
        <p:spPr/>
        <p:txBody>
          <a:bodyPr/>
          <a:lstStyle/>
          <a:p>
            <a:r>
              <a:rPr lang="en-US" dirty="0"/>
              <a:t>The Do…Loop executes a block of statements for as long as a condition is True. Visual Basic evaluates an expression, and if it’s True, the statements are executed. </a:t>
            </a:r>
          </a:p>
          <a:p>
            <a:r>
              <a:rPr lang="en-US" dirty="0"/>
              <a:t>When the end of block is reached, the expression is evaluated again and, if it’s True, the statements are repeated. If the expression is False, the program continues and the statement following the loop is executed.</a:t>
            </a:r>
          </a:p>
        </p:txBody>
      </p:sp>
    </p:spTree>
    <p:extLst>
      <p:ext uri="{BB962C8B-B14F-4D97-AF65-F5344CB8AC3E}">
        <p14:creationId xmlns:p14="http://schemas.microsoft.com/office/powerpoint/2010/main" val="1336988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B069-57D5-4988-8C22-4F44D664C7E2}"/>
              </a:ext>
            </a:extLst>
          </p:cNvPr>
          <p:cNvSpPr>
            <a:spLocks noGrp="1"/>
          </p:cNvSpPr>
          <p:nvPr>
            <p:ph type="title"/>
          </p:nvPr>
        </p:nvSpPr>
        <p:spPr/>
        <p:txBody>
          <a:bodyPr/>
          <a:lstStyle/>
          <a:p>
            <a:r>
              <a:rPr lang="en-US" dirty="0"/>
              <a:t>Two Variations</a:t>
            </a:r>
          </a:p>
        </p:txBody>
      </p:sp>
      <p:sp>
        <p:nvSpPr>
          <p:cNvPr id="3" name="Content Placeholder 2">
            <a:extLst>
              <a:ext uri="{FF2B5EF4-FFF2-40B4-BE49-F238E27FC236}">
                <a16:creationId xmlns:a16="http://schemas.microsoft.com/office/drawing/2014/main" id="{C04AC295-01A8-4FC2-B3FC-C79755DB6483}"/>
              </a:ext>
            </a:extLst>
          </p:cNvPr>
          <p:cNvSpPr>
            <a:spLocks noGrp="1"/>
          </p:cNvSpPr>
          <p:nvPr>
            <p:ph idx="1"/>
          </p:nvPr>
        </p:nvSpPr>
        <p:spPr>
          <a:xfrm>
            <a:off x="2589212" y="2133600"/>
            <a:ext cx="8915400" cy="4204570"/>
          </a:xfrm>
        </p:spPr>
        <p:txBody>
          <a:bodyPr>
            <a:normAutofit fontScale="92500" lnSpcReduction="10000"/>
          </a:bodyPr>
          <a:lstStyle/>
          <a:p>
            <a:r>
              <a:rPr lang="en-US" dirty="0"/>
              <a:t>There are two variations of the Do…Loop statement; both use the same basic model. A loop can be executed either while the condition is True or until the condition becomes True. These two variations use the keywords While and Until to specify how long the statements are executed. </a:t>
            </a:r>
          </a:p>
          <a:p>
            <a:r>
              <a:rPr lang="en-US" dirty="0"/>
              <a:t>To execute a block of statements while a condition is True, use the following syntax:</a:t>
            </a:r>
          </a:p>
          <a:p>
            <a:pPr lvl="1"/>
            <a:r>
              <a:rPr lang="en-US" dirty="0"/>
              <a:t>Do While condition </a:t>
            </a:r>
          </a:p>
          <a:p>
            <a:pPr lvl="2"/>
            <a:r>
              <a:rPr lang="en-US" dirty="0"/>
              <a:t>statement-block</a:t>
            </a:r>
          </a:p>
          <a:p>
            <a:pPr lvl="1"/>
            <a:r>
              <a:rPr lang="en-US" dirty="0"/>
              <a:t>Loop</a:t>
            </a:r>
          </a:p>
          <a:p>
            <a:r>
              <a:rPr lang="en-US" dirty="0"/>
              <a:t>To execute a block of statements until the condition becomes True, use the following syntax: </a:t>
            </a:r>
          </a:p>
          <a:p>
            <a:pPr lvl="1"/>
            <a:r>
              <a:rPr lang="en-US" dirty="0"/>
              <a:t>Do Until condition </a:t>
            </a:r>
          </a:p>
          <a:p>
            <a:pPr lvl="2"/>
            <a:r>
              <a:rPr lang="en-US" dirty="0"/>
              <a:t>statement-block</a:t>
            </a:r>
          </a:p>
          <a:p>
            <a:pPr lvl="1"/>
            <a:r>
              <a:rPr lang="en-US" dirty="0"/>
              <a:t>Loop</a:t>
            </a:r>
          </a:p>
        </p:txBody>
      </p:sp>
    </p:spTree>
    <p:extLst>
      <p:ext uri="{BB962C8B-B14F-4D97-AF65-F5344CB8AC3E}">
        <p14:creationId xmlns:p14="http://schemas.microsoft.com/office/powerpoint/2010/main" val="430192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1315-A333-47E4-AA19-F0A8A634A259}"/>
              </a:ext>
            </a:extLst>
          </p:cNvPr>
          <p:cNvSpPr>
            <a:spLocks noGrp="1"/>
          </p:cNvSpPr>
          <p:nvPr>
            <p:ph type="title"/>
          </p:nvPr>
        </p:nvSpPr>
        <p:spPr/>
        <p:txBody>
          <a:bodyPr/>
          <a:lstStyle/>
          <a:p>
            <a:r>
              <a:rPr lang="en-US" dirty="0"/>
              <a:t>While…End While</a:t>
            </a:r>
          </a:p>
        </p:txBody>
      </p:sp>
      <p:sp>
        <p:nvSpPr>
          <p:cNvPr id="3" name="Content Placeholder 2">
            <a:extLst>
              <a:ext uri="{FF2B5EF4-FFF2-40B4-BE49-F238E27FC236}">
                <a16:creationId xmlns:a16="http://schemas.microsoft.com/office/drawing/2014/main" id="{0AEC086A-0D70-4178-A68F-88496A985CD2}"/>
              </a:ext>
            </a:extLst>
          </p:cNvPr>
          <p:cNvSpPr>
            <a:spLocks noGrp="1"/>
          </p:cNvSpPr>
          <p:nvPr>
            <p:ph idx="1"/>
          </p:nvPr>
        </p:nvSpPr>
        <p:spPr/>
        <p:txBody>
          <a:bodyPr/>
          <a:lstStyle/>
          <a:p>
            <a:r>
              <a:rPr lang="en-US" dirty="0"/>
              <a:t>The While…End While loop executes a block of statements as long as a condition is True. The While loop has the following syntax: </a:t>
            </a:r>
          </a:p>
          <a:p>
            <a:pPr lvl="1"/>
            <a:r>
              <a:rPr lang="en-US" dirty="0"/>
              <a:t>While condition </a:t>
            </a:r>
          </a:p>
          <a:p>
            <a:pPr lvl="2"/>
            <a:r>
              <a:rPr lang="en-US" dirty="0"/>
              <a:t>statement-block</a:t>
            </a:r>
          </a:p>
          <a:p>
            <a:pPr lvl="1"/>
            <a:r>
              <a:rPr lang="en-US" dirty="0"/>
              <a:t>End While</a:t>
            </a:r>
          </a:p>
          <a:p>
            <a:r>
              <a:rPr lang="en-US" dirty="0"/>
              <a:t>If condition is True, all statements are executed and, when the End While statement is reached, control is returned to the While statement, which evaluates condition again. </a:t>
            </a:r>
          </a:p>
          <a:p>
            <a:r>
              <a:rPr lang="en-US" dirty="0"/>
              <a:t>If condition is still True, the process is repeated. If condition is False, the program resumes with the statement following End While.</a:t>
            </a:r>
          </a:p>
        </p:txBody>
      </p:sp>
    </p:spTree>
    <p:extLst>
      <p:ext uri="{BB962C8B-B14F-4D97-AF65-F5344CB8AC3E}">
        <p14:creationId xmlns:p14="http://schemas.microsoft.com/office/powerpoint/2010/main" val="428448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0C7D-B9B5-40E7-8CB1-27BC6F315571}"/>
              </a:ext>
            </a:extLst>
          </p:cNvPr>
          <p:cNvSpPr>
            <a:spLocks noGrp="1"/>
          </p:cNvSpPr>
          <p:nvPr>
            <p:ph type="title"/>
          </p:nvPr>
        </p:nvSpPr>
        <p:spPr/>
        <p:txBody>
          <a:bodyPr/>
          <a:lstStyle/>
          <a:p>
            <a:r>
              <a:rPr lang="en-US" dirty="0"/>
              <a:t>Module Structure</a:t>
            </a:r>
          </a:p>
        </p:txBody>
      </p:sp>
      <p:sp>
        <p:nvSpPr>
          <p:cNvPr id="3" name="Content Placeholder 2">
            <a:extLst>
              <a:ext uri="{FF2B5EF4-FFF2-40B4-BE49-F238E27FC236}">
                <a16:creationId xmlns:a16="http://schemas.microsoft.com/office/drawing/2014/main" id="{5C4E3EEF-A3BA-4E9A-9B3C-548E2690ED61}"/>
              </a:ext>
            </a:extLst>
          </p:cNvPr>
          <p:cNvSpPr>
            <a:spLocks noGrp="1"/>
          </p:cNvSpPr>
          <p:nvPr>
            <p:ph idx="1"/>
          </p:nvPr>
        </p:nvSpPr>
        <p:spPr/>
        <p:txBody>
          <a:bodyPr/>
          <a:lstStyle/>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1 Visual Basic.NET Introduction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2 Using Procedures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3 Working with Forms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4 Windows Controls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5 More Windows Controls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6 Building Custom Classes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7 Building Custom Windows Controls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GB" sz="1800" dirty="0">
                <a:effectLst/>
                <a:latin typeface="Calibri" panose="020F0502020204030204" pitchFamily="34" charset="0"/>
                <a:ea typeface="DengXian" panose="02010600030101010101" pitchFamily="2" charset="-122"/>
                <a:cs typeface="Times New Roman" panose="02020603050405020304" pitchFamily="18" charset="0"/>
              </a:rPr>
              <a:t>Topic 8 Automation of Microsoft Office Applications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272608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8431-1BFE-40AD-9C10-FA1CC96C395C}"/>
              </a:ext>
            </a:extLst>
          </p:cNvPr>
          <p:cNvSpPr>
            <a:spLocks noGrp="1"/>
          </p:cNvSpPr>
          <p:nvPr>
            <p:ph type="title"/>
          </p:nvPr>
        </p:nvSpPr>
        <p:spPr/>
        <p:txBody>
          <a:bodyPr/>
          <a:lstStyle/>
          <a:p>
            <a:r>
              <a:rPr lang="en-US" dirty="0"/>
              <a:t>Exercise: Reading an Unknown Number of Values</a:t>
            </a:r>
          </a:p>
        </p:txBody>
      </p:sp>
      <p:pic>
        <p:nvPicPr>
          <p:cNvPr id="5" name="Content Placeholder 4" descr="Text&#10;&#10;Description automatically generated with medium confidence">
            <a:extLst>
              <a:ext uri="{FF2B5EF4-FFF2-40B4-BE49-F238E27FC236}">
                <a16:creationId xmlns:a16="http://schemas.microsoft.com/office/drawing/2014/main" id="{3A987B77-6A86-4DF8-8149-C2FAB6BC3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103" y="3263763"/>
            <a:ext cx="6302157" cy="1689238"/>
          </a:xfrm>
        </p:spPr>
      </p:pic>
      <p:sp>
        <p:nvSpPr>
          <p:cNvPr id="6" name="Content Placeholder 2">
            <a:extLst>
              <a:ext uri="{FF2B5EF4-FFF2-40B4-BE49-F238E27FC236}">
                <a16:creationId xmlns:a16="http://schemas.microsoft.com/office/drawing/2014/main" id="{7E49D825-63C4-4B64-BDF4-FC2E067FF740}"/>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This loop prompts the user for numeric data. The user can type a negative value to indicate that all values are entered.</a:t>
            </a:r>
          </a:p>
        </p:txBody>
      </p:sp>
    </p:spTree>
    <p:extLst>
      <p:ext uri="{BB962C8B-B14F-4D97-AF65-F5344CB8AC3E}">
        <p14:creationId xmlns:p14="http://schemas.microsoft.com/office/powerpoint/2010/main" val="3588837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5FEE9-3B83-4458-B9EE-A74A994CF496}"/>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3D99A4ED-8854-40E5-8357-7C5893245E74}"/>
              </a:ext>
            </a:extLst>
          </p:cNvPr>
          <p:cNvSpPr>
            <a:spLocks noGrp="1"/>
          </p:cNvSpPr>
          <p:nvPr>
            <p:ph idx="1"/>
          </p:nvPr>
        </p:nvSpPr>
        <p:spPr/>
        <p:txBody>
          <a:bodyPr/>
          <a:lstStyle/>
          <a:p>
            <a:r>
              <a:rPr lang="en-US" altLang="zh-CN" dirty="0"/>
              <a:t>Recognize the following types of variables:</a:t>
            </a:r>
          </a:p>
          <a:p>
            <a:endParaRPr lang="en-US" altLang="zh-CN" dirty="0"/>
          </a:p>
          <a:p>
            <a:r>
              <a:rPr lang="en-US" altLang="zh-CN" dirty="0"/>
              <a:t>True/False</a:t>
            </a:r>
          </a:p>
          <a:p>
            <a:r>
              <a:rPr lang="en-US" altLang="zh-CN" dirty="0"/>
              <a:t>10</a:t>
            </a:r>
          </a:p>
          <a:p>
            <a:r>
              <a:rPr lang="en-US" altLang="zh-CN" dirty="0"/>
              <a:t>“There are approximately 29,000 words in this chapter”</a:t>
            </a:r>
          </a:p>
          <a:p>
            <a:r>
              <a:rPr lang="en-US" altLang="zh-CN" dirty="0"/>
              <a:t>#8/27/2001 6:29:11 PM# </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38319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3ED1-4958-4607-BF93-67E66A73D7A1}"/>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0D11E788-B662-4514-A7D3-42C665048418}"/>
              </a:ext>
            </a:extLst>
          </p:cNvPr>
          <p:cNvSpPr>
            <a:spLocks noGrp="1"/>
          </p:cNvSpPr>
          <p:nvPr>
            <p:ph idx="1"/>
          </p:nvPr>
        </p:nvSpPr>
        <p:spPr/>
        <p:txBody>
          <a:bodyPr/>
          <a:lstStyle/>
          <a:p>
            <a:r>
              <a:rPr lang="en-US" dirty="0"/>
              <a:t>For the Array:</a:t>
            </a:r>
          </a:p>
          <a:p>
            <a:pPr lvl="1"/>
            <a:r>
              <a:rPr lang="en-US" dirty="0"/>
              <a:t>Dim </a:t>
            </a:r>
            <a:r>
              <a:rPr lang="en-US" dirty="0" err="1"/>
              <a:t>testArray</a:t>
            </a:r>
            <a:r>
              <a:rPr lang="en-US" dirty="0"/>
              <a:t>(9) As Integer</a:t>
            </a:r>
          </a:p>
          <a:p>
            <a:pPr lvl="1"/>
            <a:endParaRPr lang="en-US" dirty="0"/>
          </a:p>
          <a:p>
            <a:endParaRPr lang="en-US" dirty="0"/>
          </a:p>
          <a:p>
            <a:r>
              <a:rPr lang="en-US" dirty="0"/>
              <a:t>What is its upper bound? And what is its capacity?</a:t>
            </a:r>
          </a:p>
        </p:txBody>
      </p:sp>
    </p:spTree>
    <p:extLst>
      <p:ext uri="{BB962C8B-B14F-4D97-AF65-F5344CB8AC3E}">
        <p14:creationId xmlns:p14="http://schemas.microsoft.com/office/powerpoint/2010/main" val="35082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3237B-D536-4B4C-8928-3510CB0F8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5B65A-C51B-4934-8387-9F766242A291}"/>
              </a:ext>
            </a:extLst>
          </p:cNvPr>
          <p:cNvSpPr>
            <a:spLocks noGrp="1"/>
          </p:cNvSpPr>
          <p:nvPr>
            <p:ph type="title"/>
          </p:nvPr>
        </p:nvSpPr>
        <p:spPr>
          <a:xfrm>
            <a:off x="649224" y="645106"/>
            <a:ext cx="3650279" cy="1259894"/>
          </a:xfrm>
        </p:spPr>
        <p:txBody>
          <a:bodyPr>
            <a:normAutofit/>
          </a:bodyPr>
          <a:lstStyle/>
          <a:p>
            <a:r>
              <a:rPr lang="en-US" dirty="0"/>
              <a:t>Books</a:t>
            </a:r>
          </a:p>
        </p:txBody>
      </p:sp>
      <p:sp>
        <p:nvSpPr>
          <p:cNvPr id="14" name="Rectangle 13">
            <a:extLst>
              <a:ext uri="{FF2B5EF4-FFF2-40B4-BE49-F238E27FC236}">
                <a16:creationId xmlns:a16="http://schemas.microsoft.com/office/drawing/2014/main" id="{488B1383-B33A-45D9-AF5F-DD1522135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ACE89BC-8A08-494F-B797-95CF47B09475}"/>
              </a:ext>
            </a:extLst>
          </p:cNvPr>
          <p:cNvSpPr>
            <a:spLocks noGrp="1"/>
          </p:cNvSpPr>
          <p:nvPr>
            <p:ph idx="1"/>
          </p:nvPr>
        </p:nvSpPr>
        <p:spPr>
          <a:xfrm>
            <a:off x="649225" y="2133600"/>
            <a:ext cx="3650278" cy="3759253"/>
          </a:xfrm>
        </p:spPr>
        <p:txBody>
          <a:bodyPr>
            <a:normAutofit/>
          </a:bodyPr>
          <a:lstStyle/>
          <a:p>
            <a:r>
              <a:rPr lang="en-US" dirty="0"/>
              <a:t>Mastering Visual Basic .NET 2002</a:t>
            </a:r>
          </a:p>
          <a:p>
            <a:r>
              <a:rPr lang="en-US" dirty="0"/>
              <a:t>A programmer's introduction to VB.NET 2001</a:t>
            </a:r>
          </a:p>
          <a:p>
            <a:endParaRPr lang="en-US" dirty="0"/>
          </a:p>
        </p:txBody>
      </p:sp>
      <p:pic>
        <p:nvPicPr>
          <p:cNvPr id="7" name="Picture 6">
            <a:extLst>
              <a:ext uri="{FF2B5EF4-FFF2-40B4-BE49-F238E27FC236}">
                <a16:creationId xmlns:a16="http://schemas.microsoft.com/office/drawing/2014/main" id="{0DA7F130-C6B1-483E-BE7B-7D123B8A363D}"/>
              </a:ext>
            </a:extLst>
          </p:cNvPr>
          <p:cNvPicPr>
            <a:picLocks noChangeAspect="1"/>
          </p:cNvPicPr>
          <p:nvPr/>
        </p:nvPicPr>
        <p:blipFill>
          <a:blip r:embed="rId2"/>
          <a:stretch>
            <a:fillRect/>
          </a:stretch>
        </p:blipFill>
        <p:spPr>
          <a:xfrm>
            <a:off x="8515160" y="1275053"/>
            <a:ext cx="3134569" cy="4592775"/>
          </a:xfrm>
          <a:prstGeom prst="rect">
            <a:avLst/>
          </a:prstGeom>
        </p:spPr>
      </p:pic>
      <p:pic>
        <p:nvPicPr>
          <p:cNvPr id="5" name="Picture 4">
            <a:extLst>
              <a:ext uri="{FF2B5EF4-FFF2-40B4-BE49-F238E27FC236}">
                <a16:creationId xmlns:a16="http://schemas.microsoft.com/office/drawing/2014/main" id="{A3177521-66D4-4C27-BE68-40440EFFE3D1}"/>
              </a:ext>
            </a:extLst>
          </p:cNvPr>
          <p:cNvPicPr>
            <a:picLocks noChangeAspect="1"/>
          </p:cNvPicPr>
          <p:nvPr/>
        </p:nvPicPr>
        <p:blipFill>
          <a:blip r:embed="rId3"/>
          <a:stretch>
            <a:fillRect/>
          </a:stretch>
        </p:blipFill>
        <p:spPr>
          <a:xfrm>
            <a:off x="4497573" y="1495033"/>
            <a:ext cx="3394926" cy="4152814"/>
          </a:xfrm>
          <a:prstGeom prst="rect">
            <a:avLst/>
          </a:prstGeom>
        </p:spPr>
      </p:pic>
      <p:sp>
        <p:nvSpPr>
          <p:cNvPr id="16" name="Freeform 11">
            <a:extLst>
              <a:ext uri="{FF2B5EF4-FFF2-40B4-BE49-F238E27FC236}">
                <a16:creationId xmlns:a16="http://schemas.microsoft.com/office/drawing/2014/main" id="{ADD2565E-493E-4545-99C0-2F033FAF9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7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FECD-1F36-4CC1-9609-38D3C7980F3D}"/>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17488C3F-0277-4B3C-AFDA-0E74660F64B2}"/>
              </a:ext>
            </a:extLst>
          </p:cNvPr>
          <p:cNvSpPr>
            <a:spLocks noGrp="1"/>
          </p:cNvSpPr>
          <p:nvPr>
            <p:ph idx="1"/>
          </p:nvPr>
        </p:nvSpPr>
        <p:spPr/>
        <p:txBody>
          <a:bodyPr/>
          <a:lstStyle/>
          <a:p>
            <a:r>
              <a:rPr lang="en-US" dirty="0"/>
              <a:t>Environment: Visual Studio</a:t>
            </a:r>
          </a:p>
          <a:p>
            <a:r>
              <a:rPr lang="en-US" dirty="0"/>
              <a:t>Microsoft official website</a:t>
            </a:r>
          </a:p>
          <a:p>
            <a:endParaRPr lang="en-US" dirty="0"/>
          </a:p>
        </p:txBody>
      </p:sp>
      <p:pic>
        <p:nvPicPr>
          <p:cNvPr id="5" name="Picture 4" descr="A black and white logo&#10;&#10;Description automatically generated with low confidence">
            <a:extLst>
              <a:ext uri="{FF2B5EF4-FFF2-40B4-BE49-F238E27FC236}">
                <a16:creationId xmlns:a16="http://schemas.microsoft.com/office/drawing/2014/main" id="{88356112-B0A7-4203-A93F-E1BFD7DD5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240" y="2818151"/>
            <a:ext cx="5608920" cy="2804460"/>
          </a:xfrm>
          <a:prstGeom prst="rect">
            <a:avLst/>
          </a:prstGeom>
        </p:spPr>
      </p:pic>
    </p:spTree>
    <p:extLst>
      <p:ext uri="{BB962C8B-B14F-4D97-AF65-F5344CB8AC3E}">
        <p14:creationId xmlns:p14="http://schemas.microsoft.com/office/powerpoint/2010/main" val="36005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3FA0-5886-48A1-AFC5-6293475CCC7B}"/>
              </a:ext>
            </a:extLst>
          </p:cNvPr>
          <p:cNvSpPr>
            <a:spLocks noGrp="1"/>
          </p:cNvSpPr>
          <p:nvPr>
            <p:ph type="title"/>
          </p:nvPr>
        </p:nvSpPr>
        <p:spPr/>
        <p:txBody>
          <a:bodyPr/>
          <a:lstStyle/>
          <a:p>
            <a:r>
              <a:rPr lang="en-US" dirty="0"/>
              <a:t>Variables, Data Types and Constants </a:t>
            </a:r>
            <a:br>
              <a:rPr lang="en-US" dirty="0"/>
            </a:br>
            <a:endParaRPr lang="en-US" dirty="0"/>
          </a:p>
        </p:txBody>
      </p:sp>
      <p:sp>
        <p:nvSpPr>
          <p:cNvPr id="3" name="Content Placeholder 2">
            <a:extLst>
              <a:ext uri="{FF2B5EF4-FFF2-40B4-BE49-F238E27FC236}">
                <a16:creationId xmlns:a16="http://schemas.microsoft.com/office/drawing/2014/main" id="{6432C529-21AE-4611-8CB2-AC5190CE8611}"/>
              </a:ext>
            </a:extLst>
          </p:cNvPr>
          <p:cNvSpPr>
            <a:spLocks noGrp="1"/>
          </p:cNvSpPr>
          <p:nvPr>
            <p:ph idx="1"/>
          </p:nvPr>
        </p:nvSpPr>
        <p:spPr/>
        <p:txBody>
          <a:bodyPr/>
          <a:lstStyle/>
          <a:p>
            <a:r>
              <a:rPr lang="en-US" dirty="0"/>
              <a:t>Although not an absolute requirement, VB.NET encourages the declaration of variables, which is a default setting.</a:t>
            </a:r>
          </a:p>
          <a:p>
            <a:r>
              <a:rPr lang="en-US" dirty="0"/>
              <a:t>Types of Variables</a:t>
            </a:r>
          </a:p>
          <a:p>
            <a:pPr lvl="1"/>
            <a:r>
              <a:rPr lang="en-US" dirty="0"/>
              <a:t>Numeric</a:t>
            </a:r>
          </a:p>
          <a:p>
            <a:pPr lvl="1"/>
            <a:r>
              <a:rPr lang="en-US" dirty="0"/>
              <a:t>String</a:t>
            </a:r>
          </a:p>
          <a:p>
            <a:pPr lvl="1"/>
            <a:r>
              <a:rPr lang="en-US" dirty="0"/>
              <a:t>Boolean</a:t>
            </a:r>
          </a:p>
          <a:p>
            <a:pPr lvl="1"/>
            <a:r>
              <a:rPr lang="en-US" dirty="0"/>
              <a:t>Date</a:t>
            </a:r>
          </a:p>
          <a:p>
            <a:pPr lvl="1"/>
            <a:r>
              <a:rPr lang="en-US" dirty="0"/>
              <a:t>Object</a:t>
            </a:r>
          </a:p>
        </p:txBody>
      </p:sp>
    </p:spTree>
    <p:extLst>
      <p:ext uri="{BB962C8B-B14F-4D97-AF65-F5344CB8AC3E}">
        <p14:creationId xmlns:p14="http://schemas.microsoft.com/office/powerpoint/2010/main" val="68722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C489-EEA4-412D-8EEB-B42AFA2DF3A6}"/>
              </a:ext>
            </a:extLst>
          </p:cNvPr>
          <p:cNvSpPr>
            <a:spLocks noGrp="1"/>
          </p:cNvSpPr>
          <p:nvPr>
            <p:ph type="title"/>
          </p:nvPr>
        </p:nvSpPr>
        <p:spPr/>
        <p:txBody>
          <a:bodyPr/>
          <a:lstStyle/>
          <a:p>
            <a:r>
              <a:rPr lang="en-US" dirty="0"/>
              <a:t>Numeric Variables</a:t>
            </a:r>
          </a:p>
        </p:txBody>
      </p:sp>
      <p:sp>
        <p:nvSpPr>
          <p:cNvPr id="3" name="Content Placeholder 2">
            <a:extLst>
              <a:ext uri="{FF2B5EF4-FFF2-40B4-BE49-F238E27FC236}">
                <a16:creationId xmlns:a16="http://schemas.microsoft.com/office/drawing/2014/main" id="{30AEA4B8-B1F3-43EC-83CE-27C1C87DAE6F}"/>
              </a:ext>
            </a:extLst>
          </p:cNvPr>
          <p:cNvSpPr>
            <a:spLocks noGrp="1"/>
          </p:cNvSpPr>
          <p:nvPr>
            <p:ph idx="1"/>
          </p:nvPr>
        </p:nvSpPr>
        <p:spPr/>
        <p:txBody>
          <a:bodyPr/>
          <a:lstStyle/>
          <a:p>
            <a:r>
              <a:rPr lang="en-US" dirty="0"/>
              <a:t>Integers (there are several integer data types)</a:t>
            </a:r>
          </a:p>
          <a:p>
            <a:r>
              <a:rPr lang="en-US" dirty="0"/>
              <a:t>Decimals</a:t>
            </a:r>
          </a:p>
          <a:p>
            <a:r>
              <a:rPr lang="en-US" dirty="0"/>
              <a:t>Single, or floating-point numbers with limited precision</a:t>
            </a:r>
          </a:p>
          <a:p>
            <a:r>
              <a:rPr lang="en-US" dirty="0"/>
              <a:t>Double, or floating-point numbers with extreme precision</a:t>
            </a:r>
          </a:p>
          <a:p>
            <a:endParaRPr lang="en-US" dirty="0"/>
          </a:p>
        </p:txBody>
      </p:sp>
    </p:spTree>
    <p:extLst>
      <p:ext uri="{BB962C8B-B14F-4D97-AF65-F5344CB8AC3E}">
        <p14:creationId xmlns:p14="http://schemas.microsoft.com/office/powerpoint/2010/main" val="22292422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1914</TotalTime>
  <Words>3355</Words>
  <Application>Microsoft Office PowerPoint</Application>
  <PresentationFormat>Widescreen</PresentationFormat>
  <Paragraphs>297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Century Gothic</vt:lpstr>
      <vt:lpstr>Wingdings 3</vt:lpstr>
      <vt:lpstr>Wisp</vt:lpstr>
      <vt:lpstr>Visual Basic.NET  Introduction </vt:lpstr>
      <vt:lpstr>ROAD MAP</vt:lpstr>
      <vt:lpstr>INTRODUCTION</vt:lpstr>
      <vt:lpstr>INTRODUCTION</vt:lpstr>
      <vt:lpstr>Module Structure</vt:lpstr>
      <vt:lpstr>Books</vt:lpstr>
      <vt:lpstr>Installation</vt:lpstr>
      <vt:lpstr>Variables, Data Types and Constants  </vt:lpstr>
      <vt:lpstr>Numeric Variables</vt:lpstr>
      <vt:lpstr>Basic Numeric Data Type</vt:lpstr>
      <vt:lpstr>Infinity and Other Oddities</vt:lpstr>
      <vt:lpstr>PowerPoint Presentation</vt:lpstr>
      <vt:lpstr>PowerPoint Presentation</vt:lpstr>
      <vt:lpstr>Not a Number (NaN)</vt:lpstr>
      <vt:lpstr>PowerPoint Presentation</vt:lpstr>
      <vt:lpstr>Testing for Infinity and NaN</vt:lpstr>
      <vt:lpstr>Handling NaN and Infinity Values </vt:lpstr>
      <vt:lpstr>User-Defined Data Types</vt:lpstr>
      <vt:lpstr>Define a record in VB.NET</vt:lpstr>
      <vt:lpstr>The Nothing Value</vt:lpstr>
      <vt:lpstr>Examining Variable Types</vt:lpstr>
      <vt:lpstr>PowerPoint Presentation</vt:lpstr>
      <vt:lpstr> A Number or a String</vt:lpstr>
      <vt:lpstr>Constants</vt:lpstr>
      <vt:lpstr>PowerPoint Presentation</vt:lpstr>
      <vt:lpstr>PowerPoint Presentation</vt:lpstr>
      <vt:lpstr>PowerPoint Presentation</vt:lpstr>
      <vt:lpstr>PowerPoint Presentation</vt:lpstr>
      <vt:lpstr>Arrays</vt:lpstr>
      <vt:lpstr>Declaring Arrays</vt:lpstr>
      <vt:lpstr>Initializing Arrays</vt:lpstr>
      <vt:lpstr>Array Limits</vt:lpstr>
      <vt:lpstr>Flow-Control Statements</vt:lpstr>
      <vt:lpstr>If…Then</vt:lpstr>
      <vt:lpstr>Example</vt:lpstr>
      <vt:lpstr>If…Then…Else</vt:lpstr>
      <vt:lpstr>PowerPoint Presentation</vt:lpstr>
      <vt:lpstr>Select Case</vt:lpstr>
      <vt:lpstr>PowerPoint Presentation</vt:lpstr>
      <vt:lpstr>Exercises: Using the Select Case Statement</vt:lpstr>
      <vt:lpstr>Loop Structures</vt:lpstr>
      <vt:lpstr>For…Next</vt:lpstr>
      <vt:lpstr>PowerPoint Presentation</vt:lpstr>
      <vt:lpstr>Exercise: Iterating an Array with a For…Next Loop</vt:lpstr>
      <vt:lpstr>PowerPoint Presentation</vt:lpstr>
      <vt:lpstr>PowerPoint Presentation</vt:lpstr>
      <vt:lpstr>Do…Loop</vt:lpstr>
      <vt:lpstr>Two Variations</vt:lpstr>
      <vt:lpstr>While…End While</vt:lpstr>
      <vt:lpstr>Exercise: Reading an Unknown Number of Values</vt:lpstr>
      <vt:lpstr>Exercise</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Basic.NET  Introduction </dc:title>
  <dc:creator>Song Le</dc:creator>
  <cp:lastModifiedBy>Song Le</cp:lastModifiedBy>
  <cp:revision>12</cp:revision>
  <dcterms:created xsi:type="dcterms:W3CDTF">2021-07-21T02:45:52Z</dcterms:created>
  <dcterms:modified xsi:type="dcterms:W3CDTF">2021-08-02T15:32:28Z</dcterms:modified>
</cp:coreProperties>
</file>