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7" r:id="rId5"/>
    <p:sldId id="263" r:id="rId6"/>
    <p:sldId id="261" r:id="rId7"/>
    <p:sldId id="268" r:id="rId8"/>
    <p:sldId id="269" r:id="rId9"/>
    <p:sldId id="270" r:id="rId10"/>
    <p:sldId id="271" r:id="rId11"/>
    <p:sldId id="274" r:id="rId12"/>
    <p:sldId id="273" r:id="rId13"/>
    <p:sldId id="275" r:id="rId14"/>
    <p:sldId id="27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0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2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26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3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7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A6D1254-C9E6-49B7-85CD-5D9992ED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4ABBBC-9C0B-4F4B-8060-6A3340CA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Visual Basic.NET </a:t>
            </a:r>
            <a:br>
              <a:rPr lang="en-US" dirty="0"/>
            </a:br>
            <a:r>
              <a:rPr lang="en-US" altLang="zh-CN" dirty="0"/>
              <a:t>Using Procedures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C8822-6CB8-40F9-801A-1CD25BC8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070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Forms vs. Dialog Boxes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Dialog boxes</a:t>
            </a:r>
          </a:p>
          <a:p>
            <a:pPr lvl="1"/>
            <a:r>
              <a:rPr lang="en-US" dirty="0"/>
              <a:t>special types of forms with rather limited functionality</a:t>
            </a:r>
          </a:p>
          <a:p>
            <a:pPr lvl="1"/>
            <a:r>
              <a:rPr lang="en-US" dirty="0"/>
              <a:t>we use it to prompt the user for data</a:t>
            </a:r>
          </a:p>
          <a:p>
            <a:endParaRPr lang="en-US" dirty="0"/>
          </a:p>
          <a:p>
            <a:r>
              <a:rPr lang="en-US" dirty="0"/>
              <a:t>Typical dialog boxes used by 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simple dialog box that prompts users for a username and password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6DCDB8-F488-4138-9E12-25D6D8E2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979156"/>
            <a:ext cx="5451627" cy="2030731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A1C5E3-C91E-4931-92DC-E232FADE8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40" y="3719398"/>
            <a:ext cx="5451627" cy="1962585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8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Initiate a dialog box from within another form’s code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42" y="1905000"/>
            <a:ext cx="8911687" cy="4328890"/>
          </a:xfrm>
        </p:spPr>
        <p:txBody>
          <a:bodyPr/>
          <a:lstStyle/>
          <a:p>
            <a:r>
              <a:rPr lang="en-US" altLang="zh-CN" dirty="0"/>
              <a:t>The process of displaying a dialog box is no different than displaying another form.</a:t>
            </a:r>
          </a:p>
          <a:p>
            <a:r>
              <a:rPr lang="en-US" altLang="zh-CN" dirty="0"/>
              <a:t>Enter the following code in the event handler from which you want to initiate the dialog box: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9656B08-9FA1-4E60-B82B-B8450CBA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46" y="3795387"/>
            <a:ext cx="6790975" cy="13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1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Dialog Result Enumeration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489" y="1593574"/>
            <a:ext cx="8911687" cy="43288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B0289D7-25CE-436D-B362-127075A4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29" y="1729562"/>
            <a:ext cx="8858714" cy="353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Exercise: The Multiple Forms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/>
              <a:t>A main form</a:t>
            </a:r>
          </a:p>
          <a:p>
            <a:r>
              <a:rPr lang="en-US"/>
              <a:t>An auxiliary form</a:t>
            </a:r>
          </a:p>
          <a:p>
            <a:r>
              <a:rPr lang="en-US"/>
              <a:t>A dialog box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DE8C93-3C56-47C8-9B32-0E91C7D3C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928326"/>
            <a:ext cx="6953577" cy="4676280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178" y="1431235"/>
            <a:ext cx="8915400" cy="4750904"/>
          </a:xfrm>
        </p:spPr>
        <p:txBody>
          <a:bodyPr/>
          <a:lstStyle/>
          <a:p>
            <a:r>
              <a:rPr lang="en-US" dirty="0"/>
              <a:t>This variable is, in effect, a property of the main form and is declared with the following statements:</a:t>
            </a:r>
          </a:p>
          <a:p>
            <a:pPr lvl="1"/>
            <a:r>
              <a:rPr lang="en-US" dirty="0"/>
              <a:t>Public Shared </a:t>
            </a:r>
            <a:r>
              <a:rPr lang="en-US" dirty="0" err="1"/>
              <a:t>strProperty</a:t>
            </a:r>
            <a:r>
              <a:rPr lang="en-US" dirty="0"/>
              <a:t> As String = “Mastering VB.NET”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declaration must appear in the form’s declarations section:</a:t>
            </a:r>
          </a:p>
          <a:p>
            <a:pPr lvl="1"/>
            <a:r>
              <a:rPr lang="en-US" dirty="0"/>
              <a:t>Dim FRM As New </a:t>
            </a:r>
            <a:r>
              <a:rPr lang="en-US" dirty="0" err="1"/>
              <a:t>AuxiliaryForm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82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Raising an Event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F19507-3F67-478D-A525-5CC8B2F9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4" y="2341719"/>
            <a:ext cx="9218249" cy="2132289"/>
          </a:xfrm>
        </p:spPr>
      </p:pic>
    </p:spTree>
    <p:extLst>
      <p:ext uri="{BB962C8B-B14F-4D97-AF65-F5344CB8AC3E}">
        <p14:creationId xmlns:p14="http://schemas.microsoft.com/office/powerpoint/2010/main" val="96434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Displaying a Dialog Box and Reading Its Values</a:t>
            </a: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0726C08-DF63-4A2F-8FEC-3D1AC01AF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497" y="2124187"/>
            <a:ext cx="7489128" cy="3499999"/>
          </a:xfrm>
        </p:spPr>
      </p:pic>
    </p:spTree>
    <p:extLst>
      <p:ext uri="{BB962C8B-B14F-4D97-AF65-F5344CB8AC3E}">
        <p14:creationId xmlns:p14="http://schemas.microsoft.com/office/powerpoint/2010/main" val="145082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Setting the Dialog Box’s Dialog Result Property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2B848CA-4EB1-410E-8533-0C5DAA897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07" y="2653017"/>
            <a:ext cx="9420405" cy="2038188"/>
          </a:xfrm>
        </p:spPr>
      </p:pic>
    </p:spTree>
    <p:extLst>
      <p:ext uri="{BB962C8B-B14F-4D97-AF65-F5344CB8AC3E}">
        <p14:creationId xmlns:p14="http://schemas.microsoft.com/office/powerpoint/2010/main" val="171211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Designing Menus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Menu Editor</a:t>
            </a:r>
          </a:p>
          <a:p>
            <a:r>
              <a:rPr lang="en-US" dirty="0"/>
              <a:t>The </a:t>
            </a:r>
            <a:r>
              <a:rPr lang="en-US" dirty="0" err="1"/>
              <a:t>MenuItem</a:t>
            </a:r>
            <a:r>
              <a:rPr lang="en-US" dirty="0"/>
              <a:t> Object’s Properties</a:t>
            </a:r>
          </a:p>
          <a:p>
            <a:r>
              <a:rPr lang="en-US" dirty="0"/>
              <a:t>Manipulating Menus at Runtime</a:t>
            </a:r>
          </a:p>
          <a:p>
            <a:r>
              <a:rPr lang="en-US" dirty="0"/>
              <a:t>Iterating a Menu’s Items</a:t>
            </a:r>
          </a:p>
        </p:txBody>
      </p:sp>
    </p:spTree>
    <p:extLst>
      <p:ext uri="{BB962C8B-B14F-4D97-AF65-F5344CB8AC3E}">
        <p14:creationId xmlns:p14="http://schemas.microsoft.com/office/powerpoint/2010/main" val="2508715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Captions and Names of the File and Edit Menus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1739614C-C590-4576-9386-6C271A3CE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28" y="2233612"/>
            <a:ext cx="8047001" cy="35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AAA-2D43-4719-8787-F1B1659D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CCAC-4DED-4E22-A3FB-54887DDA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Appearance of Forms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Properties of Form Control 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Loading and Showing Forms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Designing Menus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Manipulating Menus at Runtime</a:t>
            </a:r>
          </a:p>
          <a:p>
            <a:r>
              <a:rPr lang="en-US" sz="2400" dirty="0">
                <a:solidFill>
                  <a:schemeClr val="tx1"/>
                </a:solidFill>
              </a:rPr>
              <a:t>Building Dynamic Forms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MenuItem</a:t>
            </a:r>
            <a:r>
              <a:rPr lang="en-US" altLang="zh-CN" dirty="0"/>
              <a:t> Object’s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Checked</a:t>
            </a:r>
          </a:p>
          <a:p>
            <a:r>
              <a:rPr lang="en-US" altLang="zh-CN" dirty="0" err="1"/>
              <a:t>DefaultItem</a:t>
            </a:r>
            <a:endParaRPr lang="en-US" altLang="zh-CN" dirty="0"/>
          </a:p>
          <a:p>
            <a:r>
              <a:rPr lang="en-US" altLang="zh-CN" dirty="0"/>
              <a:t>Enabled</a:t>
            </a:r>
          </a:p>
          <a:p>
            <a:r>
              <a:rPr lang="en-US" altLang="zh-CN" dirty="0" err="1"/>
              <a:t>IsParent</a:t>
            </a:r>
            <a:endParaRPr lang="en-US" altLang="zh-CN" dirty="0"/>
          </a:p>
          <a:p>
            <a:r>
              <a:rPr lang="en-US" altLang="zh-CN" dirty="0"/>
              <a:t>Mnemonic</a:t>
            </a:r>
          </a:p>
          <a:p>
            <a:r>
              <a:rPr lang="en-US" altLang="zh-CN" dirty="0"/>
              <a:t>Visible</a:t>
            </a:r>
          </a:p>
          <a:p>
            <a:r>
              <a:rPr lang="en-US" altLang="zh-CN" dirty="0" err="1"/>
              <a:t>MDIList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1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Manipulating Menus at Runtime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menus change at runtime to display more or fewer commands</a:t>
            </a:r>
          </a:p>
          <a:p>
            <a:pPr lvl="1"/>
            <a:r>
              <a:rPr lang="en-US" altLang="zh-CN" dirty="0"/>
              <a:t>Creating short and long versions of the same menu</a:t>
            </a:r>
          </a:p>
          <a:p>
            <a:pPr lvl="1"/>
            <a:r>
              <a:rPr lang="en-US" altLang="zh-CN" dirty="0"/>
              <a:t>Adding and removing menu commands at runtime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06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300"/>
              <a:t>Creating Short and Long Menus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altLang="zh-CN" dirty="0"/>
              <a:t>The two versions of the Font menu of the </a:t>
            </a:r>
            <a:r>
              <a:rPr lang="en-US" altLang="zh-CN" dirty="0" err="1"/>
              <a:t>LongMenu</a:t>
            </a:r>
            <a:r>
              <a:rPr lang="en-US" altLang="zh-CN" dirty="0"/>
              <a:t> application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9353CA-A15C-444C-8C0D-6A8955EE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432461"/>
            <a:ext cx="6953577" cy="3668011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394" y="1540189"/>
            <a:ext cx="8915400" cy="3777622"/>
          </a:xfrm>
        </p:spPr>
        <p:txBody>
          <a:bodyPr/>
          <a:lstStyle/>
          <a:p>
            <a:r>
              <a:rPr lang="en-US" dirty="0"/>
              <a:t>Stats() function: return Avg and </a:t>
            </a:r>
            <a:r>
              <a:rPr lang="en-US" dirty="0" err="1"/>
              <a:t>StDev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1B161F-72C9-48AC-A68F-072D03F3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259" y="2264487"/>
            <a:ext cx="7385430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99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MenuSize</a:t>
            </a:r>
            <a:r>
              <a:rPr lang="en-US" dirty="0"/>
              <a:t> Menu Item’s Click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394" y="1540189"/>
            <a:ext cx="8915400" cy="37776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649260-36E4-4CDD-A288-9167E7305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00" y="2042733"/>
            <a:ext cx="6671006" cy="327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</a:t>
            </a:r>
            <a:r>
              <a:rPr lang="en-US" dirty="0" err="1"/>
              <a:t>MenuItems</a:t>
            </a:r>
            <a:r>
              <a:rPr lang="en-US" dirty="0"/>
              <a:t> at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385" y="1905000"/>
            <a:ext cx="8915400" cy="37776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80889E1-95DD-4466-9D17-4208F416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68" y="2462739"/>
            <a:ext cx="7284047" cy="30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Dynamic Menu Items</a:t>
            </a:r>
            <a:endParaRPr lang="en-US" dirty="0"/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AC643F77-3FC1-4C0E-9BA2-D95E12198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11" y="2690564"/>
            <a:ext cx="8414444" cy="1476872"/>
          </a:xfrm>
        </p:spPr>
      </p:pic>
    </p:spTree>
    <p:extLst>
      <p:ext uri="{BB962C8B-B14F-4D97-AF65-F5344CB8AC3E}">
        <p14:creationId xmlns:p14="http://schemas.microsoft.com/office/powerpoint/2010/main" val="3231891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altLang="zh-CN" dirty="0"/>
              <a:t>Creating Context Menus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A context menu, (left) at design time and (right) at runtime</a:t>
            </a:r>
          </a:p>
          <a:p>
            <a:pPr lvl="2"/>
            <a:endParaRPr lang="en-US" dirty="0"/>
          </a:p>
        </p:txBody>
      </p:sp>
      <p:pic>
        <p:nvPicPr>
          <p:cNvPr id="6" name="Picture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0FE89FF-3DB8-493F-8906-DBAB8B3A5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43" y="1528072"/>
            <a:ext cx="6953577" cy="3476788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1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Iterating a Menu’s Items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490871"/>
            <a:ext cx="8915400" cy="5174972"/>
          </a:xfrm>
        </p:spPr>
        <p:txBody>
          <a:bodyPr>
            <a:normAutofit/>
          </a:bodyPr>
          <a:lstStyle/>
          <a:p>
            <a:r>
              <a:rPr lang="en-US" dirty="0"/>
              <a:t>The first command in the File menu can be accessed by the expression</a:t>
            </a:r>
          </a:p>
          <a:p>
            <a:pPr lvl="1"/>
            <a:r>
              <a:rPr lang="en-US" dirty="0" err="1"/>
              <a:t>Me.Menu.MenuItems</a:t>
            </a:r>
            <a:r>
              <a:rPr lang="en-US" dirty="0"/>
              <a:t>(0).</a:t>
            </a:r>
            <a:r>
              <a:rPr lang="en-US" dirty="0" err="1"/>
              <a:t>MenuItems</a:t>
            </a:r>
            <a:r>
              <a:rPr lang="en-US" dirty="0"/>
              <a:t>(0)</a:t>
            </a:r>
          </a:p>
          <a:p>
            <a:pPr lvl="1"/>
            <a:endParaRPr lang="en-US" dirty="0"/>
          </a:p>
          <a:p>
            <a:r>
              <a:rPr lang="en-US" dirty="0"/>
              <a:t>The second command on the same level as the File command (typically, the Edit menu).</a:t>
            </a:r>
          </a:p>
          <a:p>
            <a:pPr lvl="1"/>
            <a:r>
              <a:rPr lang="en-US" dirty="0" err="1"/>
              <a:t>Me.Menu.MenuItems</a:t>
            </a:r>
            <a:r>
              <a:rPr lang="en-US" dirty="0"/>
              <a:t>(1)</a:t>
            </a:r>
          </a:p>
          <a:p>
            <a:pPr lvl="1"/>
            <a:endParaRPr lang="en-US" dirty="0"/>
          </a:p>
          <a:p>
            <a:r>
              <a:rPr lang="en-US" dirty="0"/>
              <a:t>The same items can be accessed by name as well</a:t>
            </a:r>
          </a:p>
        </p:txBody>
      </p:sp>
    </p:spTree>
    <p:extLst>
      <p:ext uri="{BB962C8B-B14F-4D97-AF65-F5344CB8AC3E}">
        <p14:creationId xmlns:p14="http://schemas.microsoft.com/office/powerpoint/2010/main" val="146360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The </a:t>
            </a:r>
            <a:r>
              <a:rPr lang="en-US" dirty="0" err="1"/>
              <a:t>MapMenu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Access the items of a menu from within your application’s code.</a:t>
            </a:r>
          </a:p>
          <a:p>
            <a:r>
              <a:rPr lang="en-US" dirty="0"/>
              <a:t>A menu, a </a:t>
            </a:r>
            <a:r>
              <a:rPr lang="en-US" dirty="0" err="1"/>
              <a:t>TextBox</a:t>
            </a:r>
            <a:r>
              <a:rPr lang="en-US" dirty="0"/>
              <a:t> control, and a Button</a:t>
            </a:r>
          </a:p>
          <a:p>
            <a:pPr lvl="1"/>
            <a:r>
              <a:rPr lang="en-US" dirty="0"/>
              <a:t>Prints the menu’s structure on the </a:t>
            </a:r>
            <a:r>
              <a:rPr lang="en-US" dirty="0" err="1"/>
              <a:t>TextBox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4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Appearance of Forms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made up of </a:t>
            </a:r>
          </a:p>
          <a:p>
            <a:pPr lvl="1"/>
            <a:r>
              <a:rPr lang="en-US" dirty="0"/>
              <a:t>one or more forms</a:t>
            </a:r>
          </a:p>
          <a:p>
            <a:pPr lvl="1"/>
            <a:r>
              <a:rPr lang="en-US" dirty="0"/>
              <a:t>usually more than one </a:t>
            </a:r>
          </a:p>
          <a:p>
            <a:pPr lvl="1"/>
            <a:endParaRPr lang="en-US" dirty="0"/>
          </a:p>
          <a:p>
            <a:r>
              <a:rPr lang="en-US" altLang="zh-CN" dirty="0"/>
              <a:t>M</a:t>
            </a:r>
            <a:r>
              <a:rPr lang="en-US" dirty="0"/>
              <a:t>ain characteristic:</a:t>
            </a:r>
          </a:p>
          <a:p>
            <a:pPr lvl="1"/>
            <a:r>
              <a:rPr lang="en-US" dirty="0"/>
              <a:t>title bar</a:t>
            </a:r>
          </a:p>
          <a:p>
            <a:pPr lvl="1"/>
            <a:r>
              <a:rPr lang="en-US" dirty="0"/>
              <a:t>form’s caption</a:t>
            </a:r>
          </a:p>
        </p:txBody>
      </p:sp>
    </p:spTree>
    <p:extLst>
      <p:ext uri="{BB962C8B-B14F-4D97-AF65-F5344CB8AC3E}">
        <p14:creationId xmlns:p14="http://schemas.microsoft.com/office/powerpoint/2010/main" val="2895680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MapMenu</a:t>
            </a:r>
            <a:r>
              <a:rPr lang="en-US" dirty="0"/>
              <a:t> application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AFC96FAB-18BB-41E4-8C63-E500C712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53" y="1905000"/>
            <a:ext cx="5616293" cy="3803359"/>
          </a:xfrm>
        </p:spPr>
      </p:pic>
    </p:spTree>
    <p:extLst>
      <p:ext uri="{BB962C8B-B14F-4D97-AF65-F5344CB8AC3E}">
        <p14:creationId xmlns:p14="http://schemas.microsoft.com/office/powerpoint/2010/main" val="2595066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Top-Level Commands of a Menu</a:t>
            </a:r>
          </a:p>
        </p:txBody>
      </p:sp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FEC7ABF2-9933-4B5F-AD79-C16A0D06B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95" y="2701564"/>
            <a:ext cx="9129517" cy="1929434"/>
          </a:xfrm>
        </p:spPr>
      </p:pic>
    </p:spTree>
    <p:extLst>
      <p:ext uri="{BB962C8B-B14F-4D97-AF65-F5344CB8AC3E}">
        <p14:creationId xmlns:p14="http://schemas.microsoft.com/office/powerpoint/2010/main" val="2413298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Submenu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99444A9-D1FF-4430-82FA-FC91BD47E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31" y="2869543"/>
            <a:ext cx="7671959" cy="18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23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Dynamic Forms at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Form.Controls</a:t>
            </a:r>
            <a:r>
              <a:rPr lang="en-US" altLang="zh-CN" dirty="0"/>
              <a:t> Collection</a:t>
            </a:r>
          </a:p>
          <a:p>
            <a:pPr lvl="1"/>
            <a:r>
              <a:rPr lang="en-US" altLang="zh-CN" dirty="0"/>
              <a:t>Add method</a:t>
            </a:r>
          </a:p>
          <a:p>
            <a:pPr lvl="1"/>
            <a:r>
              <a:rPr lang="en-US" altLang="zh-CN" dirty="0"/>
              <a:t>Remove method</a:t>
            </a:r>
          </a:p>
          <a:p>
            <a:pPr lvl="1"/>
            <a:r>
              <a:rPr lang="en-US" altLang="zh-CN" dirty="0"/>
              <a:t>Count property</a:t>
            </a:r>
          </a:p>
          <a:p>
            <a:pPr lvl="1"/>
            <a:r>
              <a:rPr lang="en-US" altLang="zh-CN" dirty="0"/>
              <a:t>All method</a:t>
            </a:r>
          </a:p>
          <a:p>
            <a:pPr lvl="1"/>
            <a:r>
              <a:rPr lang="en-US" altLang="zh-CN" dirty="0"/>
              <a:t>Clear method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3112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The </a:t>
            </a:r>
            <a:r>
              <a:rPr lang="en-US" dirty="0" err="1"/>
              <a:t>DynamicForm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1" y="1905000"/>
            <a:ext cx="8915400" cy="3777622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86AE6BE-4153-415E-AD57-A8D1D43F5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017" y="2118636"/>
            <a:ext cx="5467351" cy="32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sz="3300"/>
              <a:t>Adding and Removing Controls at Runtime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3D1B11F-E8C3-416D-B133-1B7497E0B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17" y="412105"/>
            <a:ext cx="5016303" cy="5512420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50608862-D6C6-43B0-BDDD-E6D132BE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5" y="4423296"/>
            <a:ext cx="5451627" cy="1431052"/>
          </a:xfrm>
          <a:prstGeom prst="rect">
            <a:avLst/>
          </a:prstGeom>
        </p:spPr>
      </p:pic>
      <p:sp>
        <p:nvSpPr>
          <p:cNvPr id="24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56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898079-081F-4617-AC6B-429026673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en-US" dirty="0"/>
              <a:t>Reading the Controls on the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29EC8-5B3D-469E-942E-5E6E569E5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en-US" altLang="zh-CN" dirty="0"/>
              <a:t>These three properties return a True/False value indicating whether one or more of the control keys were down when the key was pressed.</a:t>
            </a:r>
          </a:p>
          <a:p>
            <a:endParaRPr lang="en-US" altLang="zh-CN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A264D6-79C3-44AB-9048-32678028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1542"/>
            <a:ext cx="5451627" cy="261678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FEE322E-802E-48B4-B874-EFAE3DC47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24" y="1523386"/>
            <a:ext cx="5451627" cy="763227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55D72A3F-A083-4502-838A-2C32C9800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4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Controls with a For Each…Next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1B1CC-7FF5-46B9-A089-ED0E8C487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225" y="2165350"/>
            <a:ext cx="7038975" cy="3257550"/>
          </a:xfrm>
        </p:spPr>
      </p:pic>
    </p:spTree>
    <p:extLst>
      <p:ext uri="{BB962C8B-B14F-4D97-AF65-F5344CB8AC3E}">
        <p14:creationId xmlns:p14="http://schemas.microsoft.com/office/powerpoint/2010/main" val="291979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>
            <a:normAutofit/>
          </a:bodyPr>
          <a:lstStyle/>
          <a:p>
            <a:r>
              <a:rPr lang="en-US" sz="3200"/>
              <a:t>Creating Event Handlers at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E3EEF-A3BA-4E9A-9B3C-548E2690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16" y="624110"/>
            <a:ext cx="6804596" cy="3484903"/>
          </a:xfrm>
        </p:spPr>
        <p:txBody>
          <a:bodyPr>
            <a:normAutofit/>
          </a:bodyPr>
          <a:lstStyle/>
          <a:p>
            <a:r>
              <a:rPr lang="en-US" altLang="zh-CN" dirty="0"/>
              <a:t>The statement that connects a control’s event to a specific event handler, is the </a:t>
            </a:r>
            <a:r>
              <a:rPr lang="en-US" altLang="zh-CN" dirty="0" err="1"/>
              <a:t>AddHandler</a:t>
            </a:r>
            <a:r>
              <a:rPr lang="en-US" altLang="zh-CN" dirty="0"/>
              <a:t> statement, whose syntax is:</a:t>
            </a:r>
          </a:p>
          <a:p>
            <a:pPr lvl="1"/>
            <a:r>
              <a:rPr lang="en-US" altLang="zh-CN" dirty="0" err="1"/>
              <a:t>AddHandler</a:t>
            </a:r>
            <a:r>
              <a:rPr lang="en-US" altLang="zh-CN" dirty="0"/>
              <a:t> </a:t>
            </a:r>
            <a:r>
              <a:rPr lang="en-US" altLang="zh-CN" dirty="0" err="1"/>
              <a:t>control.event</a:t>
            </a:r>
            <a:r>
              <a:rPr lang="en-US" altLang="zh-CN" dirty="0"/>
              <a:t>, New </a:t>
            </a:r>
            <a:r>
              <a:rPr lang="en-US" altLang="zh-CN" dirty="0" err="1"/>
              <a:t>System.EventHandler</a:t>
            </a:r>
            <a:r>
              <a:rPr lang="en-US" altLang="zh-CN" dirty="0"/>
              <a:t>(</a:t>
            </a:r>
            <a:r>
              <a:rPr lang="en-US" altLang="zh-CN" dirty="0" err="1"/>
              <a:t>AddressOf</a:t>
            </a:r>
            <a:r>
              <a:rPr lang="en-US" altLang="zh-CN" dirty="0"/>
              <a:t> </a:t>
            </a:r>
            <a:r>
              <a:rPr lang="en-US" altLang="zh-CN" dirty="0" err="1"/>
              <a:t>subName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Event Handlers Added at Runtime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E67795-1B16-4BA5-A24B-43948422D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16" y="4109013"/>
            <a:ext cx="6877621" cy="12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7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Elements of the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Example: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6E57843-9435-4434-83EB-10CC1FC5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56" y="2480252"/>
            <a:ext cx="3994288" cy="30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0C7D-B9B5-40E7-8CB1-27BC6F31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of the Control Menu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C3D5BC-E2E6-4184-8EA3-866A5C0E6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69" y="2204582"/>
            <a:ext cx="9099916" cy="3131506"/>
          </a:xfrm>
        </p:spPr>
      </p:pic>
    </p:spTree>
    <p:extLst>
      <p:ext uri="{BB962C8B-B14F-4D97-AF65-F5344CB8AC3E}">
        <p14:creationId xmlns:p14="http://schemas.microsoft.com/office/powerpoint/2010/main" val="327260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Form Control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3288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Accept Button, Cancel Button</a:t>
            </a:r>
          </a:p>
          <a:p>
            <a:r>
              <a:rPr lang="en-US" dirty="0"/>
              <a:t>Auto Scale</a:t>
            </a:r>
          </a:p>
          <a:p>
            <a:r>
              <a:rPr lang="en-US" dirty="0"/>
              <a:t>Auto Scroll</a:t>
            </a:r>
          </a:p>
          <a:p>
            <a:r>
              <a:rPr lang="en-US" dirty="0"/>
              <a:t>Border Style</a:t>
            </a:r>
          </a:p>
          <a:p>
            <a:r>
              <a:rPr lang="en-US" dirty="0"/>
              <a:t>Control Box</a:t>
            </a:r>
          </a:p>
          <a:p>
            <a:r>
              <a:rPr lang="en-US" dirty="0"/>
              <a:t>Minimize…, Maximize…</a:t>
            </a:r>
          </a:p>
          <a:p>
            <a:r>
              <a:rPr lang="en-US" dirty="0"/>
              <a:t>Size Grip Style</a:t>
            </a:r>
          </a:p>
          <a:p>
            <a:r>
              <a:rPr lang="en-US" dirty="0"/>
              <a:t>Start Position</a:t>
            </a:r>
          </a:p>
          <a:p>
            <a:r>
              <a:rPr lang="en-US" dirty="0"/>
              <a:t>Top, Left</a:t>
            </a:r>
          </a:p>
          <a:p>
            <a:r>
              <a:rPr lang="en-US" dirty="0"/>
              <a:t>Top Most</a:t>
            </a:r>
          </a:p>
          <a:p>
            <a:r>
              <a:rPr lang="en-US" dirty="0"/>
              <a:t>Width, Height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0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Showing Forms 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4328890"/>
          </a:xfrm>
        </p:spPr>
        <p:txBody>
          <a:bodyPr/>
          <a:lstStyle/>
          <a:p>
            <a:r>
              <a:rPr lang="en-US" dirty="0"/>
              <a:t>The Startup Form</a:t>
            </a:r>
          </a:p>
          <a:p>
            <a:pPr lvl="1"/>
            <a:r>
              <a:rPr lang="en-US" altLang="zh-CN" dirty="0"/>
              <a:t>A typical application has more than a single form</a:t>
            </a:r>
          </a:p>
          <a:p>
            <a:pPr lvl="1"/>
            <a:endParaRPr lang="en-US" dirty="0"/>
          </a:p>
          <a:p>
            <a:r>
              <a:rPr lang="en-US" dirty="0"/>
              <a:t>Controlling One Form from within Another</a:t>
            </a:r>
          </a:p>
          <a:p>
            <a:pPr lvl="1"/>
            <a:r>
              <a:rPr lang="en-US" altLang="zh-CN" dirty="0"/>
              <a:t>Sharing Variables between Forms</a:t>
            </a:r>
          </a:p>
          <a:p>
            <a:pPr lvl="1"/>
            <a:endParaRPr lang="en-US" altLang="zh-CN" dirty="0"/>
          </a:p>
          <a:p>
            <a:r>
              <a:rPr lang="en-US" dirty="0"/>
              <a:t>Forms vs. Dialog Boxes</a:t>
            </a:r>
          </a:p>
          <a:p>
            <a:endParaRPr lang="en-US" dirty="0"/>
          </a:p>
          <a:p>
            <a:r>
              <a:rPr lang="en-US" dirty="0"/>
              <a:t>The Multiple Forms Project</a:t>
            </a:r>
            <a:r>
              <a:rPr lang="en-US" altLang="zh-CN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81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/>
              <a:t>The Startup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Specify the form that’s displayed when the application in the properties window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Or start an application with a subroutine without loading a form.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Then open the Project Properties dialog box and specify that the project’s startup object is the subroutine Main().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FA82434F-2A88-415A-BB8B-26CE516C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084" y="645106"/>
            <a:ext cx="3869291" cy="2698831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B0AA6C3-436E-488D-99D8-40B8A9197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40" y="4189601"/>
            <a:ext cx="5451627" cy="10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3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281-240D-4C6D-A251-F1531B44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Controlling One Form from within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5738-3415-4CFD-8796-6B579BDB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4788135" cy="3855560"/>
          </a:xfrm>
        </p:spPr>
        <p:txBody>
          <a:bodyPr>
            <a:normAutofit/>
          </a:bodyPr>
          <a:lstStyle/>
          <a:p>
            <a:r>
              <a:rPr lang="en-US" sz="1600" dirty="0"/>
              <a:t>The Find &amp; Replace form acts on the contents of a control on another form.</a:t>
            </a:r>
          </a:p>
          <a:p>
            <a:endParaRPr lang="en-US" sz="1600" dirty="0"/>
          </a:p>
          <a:p>
            <a:r>
              <a:rPr lang="en-US" sz="1600" dirty="0"/>
              <a:t>Sharing Variables between Forms </a:t>
            </a:r>
          </a:p>
          <a:p>
            <a:pPr lvl="1"/>
            <a:r>
              <a:rPr lang="en-US" dirty="0"/>
              <a:t>via public variables.</a:t>
            </a:r>
          </a:p>
          <a:p>
            <a:pPr lvl="1"/>
            <a:r>
              <a:rPr lang="en-US" dirty="0"/>
              <a:t>FRM is a variable that references the form in which the public variables were declared.</a:t>
            </a:r>
          </a:p>
          <a:p>
            <a:pPr lvl="1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9DA595-CC59-4F50-859E-8E9A90665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9080" y="2124215"/>
            <a:ext cx="3805532" cy="378700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0B081B-FE70-4587-8B2B-8391D47E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28" y="2730139"/>
            <a:ext cx="3865226" cy="2560710"/>
          </a:xfrm>
          <a:prstGeom prst="rect">
            <a:avLst/>
          </a:prstGeom>
        </p:spPr>
      </p:pic>
      <p:pic>
        <p:nvPicPr>
          <p:cNvPr id="13" name="Picture 12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6AF7F549-3349-4D63-9B41-B9F3A9A7B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08" y="5520634"/>
            <a:ext cx="4091841" cy="71325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4EFAE689-F2F3-44FD-B38F-B1116E90CD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/>
          <a:stretch/>
        </p:blipFill>
        <p:spPr>
          <a:xfrm>
            <a:off x="2899008" y="4697197"/>
            <a:ext cx="4529591" cy="68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63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1062</TotalTime>
  <Words>765</Words>
  <Application>Microsoft Office PowerPoint</Application>
  <PresentationFormat>Widescreen</PresentationFormat>
  <Paragraphs>160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Wingdings 3</vt:lpstr>
      <vt:lpstr>Wisp</vt:lpstr>
      <vt:lpstr>Visual Basic.NET  Using Procedures</vt:lpstr>
      <vt:lpstr>ROAD MAP</vt:lpstr>
      <vt:lpstr>Appearance of Forms </vt:lpstr>
      <vt:lpstr>The Elements of the Form</vt:lpstr>
      <vt:lpstr>Commands of the Control Menu</vt:lpstr>
      <vt:lpstr>Properties of the Form Control</vt:lpstr>
      <vt:lpstr>Loading and Showing Forms </vt:lpstr>
      <vt:lpstr>The Startup Form</vt:lpstr>
      <vt:lpstr>Controlling One Form from within Another</vt:lpstr>
      <vt:lpstr>Forms vs. Dialog Boxes</vt:lpstr>
      <vt:lpstr>Initiate a dialog box from within another form’s code</vt:lpstr>
      <vt:lpstr>The Dialog Result Enumeration</vt:lpstr>
      <vt:lpstr>Exercise: The Multiple Forms Project</vt:lpstr>
      <vt:lpstr>Arguments</vt:lpstr>
      <vt:lpstr>Raising an Event</vt:lpstr>
      <vt:lpstr>Displaying a Dialog Box and Reading Its Values</vt:lpstr>
      <vt:lpstr>Setting the Dialog Box’s Dialog Result Property</vt:lpstr>
      <vt:lpstr>Designing Menus</vt:lpstr>
      <vt:lpstr>The Captions and Names of the File and Edit Menus</vt:lpstr>
      <vt:lpstr>The MenuItem Object’s Properties</vt:lpstr>
      <vt:lpstr>Manipulating Menus at Runtime</vt:lpstr>
      <vt:lpstr>Creating Short and Long Menus</vt:lpstr>
      <vt:lpstr>Returning Multiple Values</vt:lpstr>
      <vt:lpstr>The MenuSize Menu Item’s Click Event</vt:lpstr>
      <vt:lpstr>Adding and Removing MenuItems at Runtime</vt:lpstr>
      <vt:lpstr>Programming Dynamic Menu Items</vt:lpstr>
      <vt:lpstr>Creating Context Menus</vt:lpstr>
      <vt:lpstr>Iterating a Menu’s Items</vt:lpstr>
      <vt:lpstr>Exercise: The MapMenu Project</vt:lpstr>
      <vt:lpstr>The MapMenu application</vt:lpstr>
      <vt:lpstr>Printing the Top-Level Commands of a Menu</vt:lpstr>
      <vt:lpstr>Printing Submenu Items</vt:lpstr>
      <vt:lpstr>Building Dynamic Forms at Runtime</vt:lpstr>
      <vt:lpstr>Exercise: The DynamicForm Project</vt:lpstr>
      <vt:lpstr>Adding and Removing Controls at Runtime</vt:lpstr>
      <vt:lpstr>Reading the Controls on the Form</vt:lpstr>
      <vt:lpstr>Reading the Controls with a For Each…Next Loop</vt:lpstr>
      <vt:lpstr>Creating Event Handlers at Runtime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Basic.NET  Introduction </dc:title>
  <dc:creator>Song Le</dc:creator>
  <cp:lastModifiedBy>Song Le</cp:lastModifiedBy>
  <cp:revision>43</cp:revision>
  <dcterms:created xsi:type="dcterms:W3CDTF">2021-07-21T02:45:52Z</dcterms:created>
  <dcterms:modified xsi:type="dcterms:W3CDTF">2021-07-27T14:10:56Z</dcterms:modified>
</cp:coreProperties>
</file>