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3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5" r:id="rId39"/>
    <p:sldId id="306" r:id="rId40"/>
    <p:sldId id="307" r:id="rId41"/>
    <p:sldId id="308" r:id="rId42"/>
    <p:sldId id="309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286" r:id="rId54"/>
    <p:sldId id="303" r:id="rId55"/>
    <p:sldId id="287" r:id="rId56"/>
    <p:sldId id="304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29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26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6D1254-C9E6-49B7-85CD-5D9992ED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ABBBC-9C0B-4F4B-8060-6A3340CA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Visual Basic.NET </a:t>
            </a:r>
            <a:br>
              <a:rPr lang="en-US" dirty="0"/>
            </a:br>
            <a:r>
              <a:rPr lang="en-US" altLang="zh-CN" dirty="0"/>
              <a:t>Windows Control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8822-6CB8-40F9-801A-1CD25BC89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70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AcceptsReturn</a:t>
            </a:r>
            <a:r>
              <a:rPr lang="en-US" altLang="zh-CN" dirty="0"/>
              <a:t>, </a:t>
            </a:r>
            <a:r>
              <a:rPr lang="en-US" altLang="zh-CN" dirty="0" err="1"/>
              <a:t>AcceptsTab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764824"/>
            <a:ext cx="8915400" cy="3777622"/>
          </a:xfrm>
        </p:spPr>
        <p:txBody>
          <a:bodyPr/>
          <a:lstStyle/>
          <a:p>
            <a:r>
              <a:rPr lang="en-US" altLang="zh-CN" dirty="0"/>
              <a:t>Specify how the </a:t>
            </a:r>
            <a:r>
              <a:rPr lang="en-US" altLang="zh-CN" dirty="0" err="1"/>
              <a:t>TextBox</a:t>
            </a:r>
            <a:r>
              <a:rPr lang="en-US" altLang="zh-CN" dirty="0"/>
              <a:t> control reacts to the Return (Enter) and Tab keys</a:t>
            </a:r>
          </a:p>
          <a:p>
            <a:r>
              <a:rPr lang="en-US" altLang="zh-CN" dirty="0"/>
              <a:t>The Enter key activates the default button on the form, if there is one</a:t>
            </a:r>
          </a:p>
          <a:p>
            <a:r>
              <a:rPr lang="en-US" altLang="zh-CN" dirty="0"/>
              <a:t>Activated with Enter key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AcceptsTab</a:t>
            </a:r>
            <a:r>
              <a:rPr lang="en-US" altLang="zh-CN" dirty="0"/>
              <a:t> property determines how the control reacts to the Tab key</a:t>
            </a:r>
            <a:endParaRPr lang="en-US" altLang="zh-CN" b="1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4399FB-F515-4E4D-A619-C6ED6149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39" y="3097695"/>
            <a:ext cx="10097019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2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Maxlength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764824"/>
            <a:ext cx="8915400" cy="3777622"/>
          </a:xfrm>
        </p:spPr>
        <p:txBody>
          <a:bodyPr/>
          <a:lstStyle/>
          <a:p>
            <a:r>
              <a:rPr lang="en-US" altLang="zh-CN" dirty="0"/>
              <a:t>Determine the number of characters the </a:t>
            </a:r>
            <a:r>
              <a:rPr lang="en-US" altLang="zh-CN" dirty="0" err="1"/>
              <a:t>TextBox</a:t>
            </a:r>
            <a:r>
              <a:rPr lang="en-US" altLang="zh-CN" dirty="0"/>
              <a:t> control will accept</a:t>
            </a:r>
          </a:p>
          <a:p>
            <a:r>
              <a:rPr lang="en-US" altLang="zh-CN" dirty="0"/>
              <a:t>Default: 32767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1C426C-CFFB-4B11-A36A-CA1ED0102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05" y="2836378"/>
            <a:ext cx="10020815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4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Text-Manipulation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764824"/>
            <a:ext cx="8915400" cy="3777622"/>
          </a:xfrm>
        </p:spPr>
        <p:txBody>
          <a:bodyPr/>
          <a:lstStyle/>
          <a:p>
            <a:r>
              <a:rPr lang="en-US" altLang="zh-CN" dirty="0"/>
              <a:t>Text</a:t>
            </a:r>
          </a:p>
          <a:p>
            <a:r>
              <a:rPr lang="en-US" altLang="zh-CN" dirty="0"/>
              <a:t>Read Only, Locked</a:t>
            </a:r>
          </a:p>
          <a:p>
            <a:r>
              <a:rPr lang="en-US" altLang="zh-CN" dirty="0"/>
              <a:t>Lines</a:t>
            </a:r>
          </a:p>
          <a:p>
            <a:r>
              <a:rPr lang="en-US" altLang="zh-CN" dirty="0" err="1"/>
              <a:t>PasswordChar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618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764824"/>
            <a:ext cx="8915400" cy="3777622"/>
          </a:xfrm>
        </p:spPr>
        <p:txBody>
          <a:bodyPr/>
          <a:lstStyle/>
          <a:p>
            <a:r>
              <a:rPr lang="en-US" altLang="zh-CN" dirty="0"/>
              <a:t>Hold the control’s text</a:t>
            </a:r>
          </a:p>
          <a:p>
            <a:r>
              <a:rPr lang="en-US" altLang="zh-CN" dirty="0"/>
              <a:t>Available at design time so that you can assign some initial text to the control</a:t>
            </a:r>
          </a:p>
          <a:p>
            <a:r>
              <a:rPr lang="en-US" altLang="zh-CN" dirty="0"/>
              <a:t>Single-line </a:t>
            </a:r>
            <a:r>
              <a:rPr lang="en-US" altLang="zh-CN" dirty="0" err="1"/>
              <a:t>TextBox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controls, set the Text property to a short string, as usual</a:t>
            </a:r>
          </a:p>
          <a:p>
            <a:r>
              <a:rPr lang="en-US" altLang="zh-CN" dirty="0"/>
              <a:t>Multiline </a:t>
            </a:r>
            <a:r>
              <a:rPr lang="en-US" altLang="zh-CN" dirty="0" err="1"/>
              <a:t>TextBox</a:t>
            </a:r>
            <a:r>
              <a:rPr lang="en-US" altLang="zh-CN" dirty="0"/>
              <a:t> controls</a:t>
            </a:r>
          </a:p>
          <a:p>
            <a:pPr lvl="1"/>
            <a:r>
              <a:rPr lang="en-US" altLang="zh-CN" dirty="0"/>
              <a:t>open the Lines property and enter the text on the String Collection Editor window, which will appear</a:t>
            </a:r>
          </a:p>
        </p:txBody>
      </p:sp>
    </p:spTree>
    <p:extLst>
      <p:ext uri="{BB962C8B-B14F-4D97-AF65-F5344CB8AC3E}">
        <p14:creationId xmlns:p14="http://schemas.microsoft.com/office/powerpoint/2010/main" val="215983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, Locked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764824"/>
            <a:ext cx="8915400" cy="3777622"/>
          </a:xfrm>
        </p:spPr>
        <p:txBody>
          <a:bodyPr/>
          <a:lstStyle/>
          <a:p>
            <a:r>
              <a:rPr lang="en-US" altLang="zh-CN" dirty="0"/>
              <a:t>Display text on a </a:t>
            </a:r>
            <a:r>
              <a:rPr lang="en-US" altLang="zh-CN" dirty="0" err="1"/>
              <a:t>TextBox</a:t>
            </a:r>
            <a:r>
              <a:rPr lang="en-US" altLang="zh-CN" dirty="0"/>
              <a:t> control but prevent users from editing it</a:t>
            </a:r>
          </a:p>
          <a:p>
            <a:pPr lvl="1"/>
            <a:r>
              <a:rPr lang="en-US" altLang="zh-CN" dirty="0"/>
              <a:t>Set True</a:t>
            </a:r>
          </a:p>
          <a:p>
            <a:pPr lvl="1"/>
            <a:r>
              <a:rPr lang="en-US" altLang="zh-CN" dirty="0"/>
              <a:t>put text on the control from within your code, and users can view it, yet they can’t edit it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586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764824"/>
            <a:ext cx="8915400" cy="3777622"/>
          </a:xfrm>
        </p:spPr>
        <p:txBody>
          <a:bodyPr/>
          <a:lstStyle/>
          <a:p>
            <a:r>
              <a:rPr lang="en-US" altLang="zh-CN" dirty="0"/>
              <a:t>Access the text on the control </a:t>
            </a:r>
          </a:p>
          <a:p>
            <a:r>
              <a:rPr lang="en-US" altLang="zh-CN" dirty="0"/>
              <a:t>read-only</a:t>
            </a:r>
          </a:p>
          <a:p>
            <a:r>
              <a:rPr lang="en-US" altLang="zh-CN" dirty="0"/>
              <a:t>Lines is a string array where each element holds a line of text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B62A8A-7373-4FFF-B5B4-8C5418708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853" y="3392557"/>
            <a:ext cx="6794849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9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PasswordChar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764824"/>
            <a:ext cx="8915400" cy="3777622"/>
          </a:xfrm>
        </p:spPr>
        <p:txBody>
          <a:bodyPr/>
          <a:lstStyle/>
          <a:p>
            <a:r>
              <a:rPr lang="en-US" altLang="zh-CN" dirty="0"/>
              <a:t>Available at design time, this property turns the characters typed into any character you specify</a:t>
            </a:r>
          </a:p>
          <a:p>
            <a:r>
              <a:rPr lang="en-US" altLang="zh-CN" dirty="0"/>
              <a:t>Default value: is an empty string, </a:t>
            </a:r>
          </a:p>
        </p:txBody>
      </p:sp>
    </p:spTree>
    <p:extLst>
      <p:ext uri="{BB962C8B-B14F-4D97-AF65-F5344CB8AC3E}">
        <p14:creationId xmlns:p14="http://schemas.microsoft.com/office/powerpoint/2010/main" val="266596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Selection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764824"/>
            <a:ext cx="8915400" cy="3777622"/>
          </a:xfrm>
        </p:spPr>
        <p:txBody>
          <a:bodyPr/>
          <a:lstStyle/>
          <a:p>
            <a:r>
              <a:rPr lang="en-US" altLang="zh-CN" dirty="0"/>
              <a:t>Selected Text</a:t>
            </a:r>
          </a:p>
          <a:p>
            <a:r>
              <a:rPr lang="en-US" altLang="zh-CN" dirty="0" err="1"/>
              <a:t>SelectionStart</a:t>
            </a:r>
            <a:r>
              <a:rPr lang="en-US" altLang="zh-CN" dirty="0"/>
              <a:t>, </a:t>
            </a:r>
            <a:r>
              <a:rPr lang="en-US" altLang="zh-CN" dirty="0" err="1"/>
              <a:t>SelectionLength</a:t>
            </a:r>
            <a:endParaRPr lang="en-US" altLang="zh-CN" dirty="0"/>
          </a:p>
          <a:p>
            <a:r>
              <a:rPr lang="en-US" altLang="zh-CN" dirty="0" err="1"/>
              <a:t>HideSelection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9596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764824"/>
            <a:ext cx="8915400" cy="3777622"/>
          </a:xfrm>
        </p:spPr>
        <p:txBody>
          <a:bodyPr/>
          <a:lstStyle/>
          <a:p>
            <a:r>
              <a:rPr lang="en-US" altLang="zh-CN" dirty="0"/>
              <a:t>Returns the selected text, enabling you to manipulate the current selection from within your code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98BE9-DD17-4C2E-86C4-6C916E1D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07" y="3154723"/>
            <a:ext cx="9373082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SelectionStart</a:t>
            </a:r>
            <a:r>
              <a:rPr lang="en-US" altLang="zh-CN" dirty="0"/>
              <a:t>, </a:t>
            </a:r>
            <a:r>
              <a:rPr lang="en-US" altLang="zh-CN" dirty="0" err="1"/>
              <a:t>SelectionLength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764824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SelectionStart</a:t>
            </a:r>
            <a:endParaRPr lang="en-US" altLang="zh-CN" dirty="0"/>
          </a:p>
          <a:p>
            <a:pPr lvl="1"/>
            <a:r>
              <a:rPr lang="en-US" altLang="zh-CN" dirty="0"/>
              <a:t>Return or sets the position of the first character of the selected text in the control’s text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SelectionLength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Return or sets the length of the selected text.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524524-E0E6-47A6-A900-DB7F0F768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38" y="4710837"/>
            <a:ext cx="10230376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CAAA-2D43-4719-8787-F1B1659D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CCAC-4DED-4E22-A3FB-54887DDA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Introduction</a:t>
            </a:r>
          </a:p>
          <a:p>
            <a:pPr lvl="0"/>
            <a:r>
              <a:rPr lang="en-GB" altLang="zh-CN" sz="2400" dirty="0"/>
              <a:t>Textbox Control </a:t>
            </a:r>
            <a:endParaRPr lang="zh-CN" altLang="zh-CN" sz="2400" dirty="0"/>
          </a:p>
          <a:p>
            <a:pPr lvl="0"/>
            <a:r>
              <a:rPr lang="en-GB" altLang="zh-CN" sz="2400" dirty="0" err="1"/>
              <a:t>ListBox</a:t>
            </a:r>
            <a:r>
              <a:rPr lang="en-GB" altLang="zh-CN" sz="2400" dirty="0"/>
              <a:t>, </a:t>
            </a:r>
            <a:r>
              <a:rPr lang="en-GB" altLang="zh-CN" sz="2400" dirty="0" err="1"/>
              <a:t>CheckedListBox</a:t>
            </a:r>
            <a:r>
              <a:rPr lang="en-GB" altLang="zh-CN" sz="2400" dirty="0"/>
              <a:t> and </a:t>
            </a:r>
            <a:r>
              <a:rPr lang="en-GB" altLang="zh-CN" sz="2400" dirty="0" err="1"/>
              <a:t>ComboBox</a:t>
            </a:r>
            <a:r>
              <a:rPr lang="en-GB" altLang="zh-CN" sz="2400" dirty="0"/>
              <a:t> Controls</a:t>
            </a:r>
            <a:endParaRPr lang="zh-CN" altLang="zh-CN" sz="2400" dirty="0"/>
          </a:p>
          <a:p>
            <a:pPr lvl="0"/>
            <a:r>
              <a:rPr lang="en-GB" altLang="zh-CN" sz="2400" dirty="0" err="1"/>
              <a:t>ScrollBar</a:t>
            </a:r>
            <a:r>
              <a:rPr lang="en-GB" altLang="zh-CN" sz="2400" dirty="0"/>
              <a:t> and </a:t>
            </a:r>
            <a:r>
              <a:rPr lang="en-GB" altLang="zh-CN" sz="2400" dirty="0" err="1"/>
              <a:t>TrackBar</a:t>
            </a:r>
            <a:r>
              <a:rPr lang="en-GB" altLang="zh-CN" sz="2400" dirty="0"/>
              <a:t> Controls 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011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SelectionStart</a:t>
            </a:r>
            <a:r>
              <a:rPr lang="en-US" altLang="zh-CN" dirty="0"/>
              <a:t>, </a:t>
            </a:r>
            <a:r>
              <a:rPr lang="en-US" altLang="zh-CN" dirty="0" err="1"/>
              <a:t>SelectionLength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764824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dirty="0"/>
              <a:t>Example: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B2FE7E-15EA-4E35-BBFD-93BE08D9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44" y="2396505"/>
            <a:ext cx="5937555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2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HideSelection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81120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dirty="0"/>
              <a:t>The selected text on the </a:t>
            </a:r>
            <a:r>
              <a:rPr lang="en-US" altLang="zh-CN" dirty="0" err="1"/>
              <a:t>TextBox</a:t>
            </a:r>
            <a:r>
              <a:rPr lang="en-US" altLang="zh-CN" dirty="0"/>
              <a:t> will not remain highlighted when the user moves to another control or form</a:t>
            </a:r>
          </a:p>
          <a:p>
            <a:r>
              <a:rPr lang="en-US" altLang="zh-CN" dirty="0"/>
              <a:t>To change this…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HideSelection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Default: True</a:t>
            </a:r>
          </a:p>
          <a:p>
            <a:pPr lvl="1"/>
            <a:r>
              <a:rPr lang="en-US" altLang="zh-CN" dirty="0"/>
              <a:t>the text doesn’t remain high lighted when the text box loses the focus.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067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81120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dirty="0"/>
              <a:t>Select Method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Equivalent to setting the </a:t>
            </a:r>
            <a:r>
              <a:rPr lang="en-US" altLang="zh-CN" dirty="0" err="1"/>
              <a:t>SelectionStart</a:t>
            </a:r>
            <a:r>
              <a:rPr lang="en-US" altLang="zh-CN" dirty="0"/>
              <a:t> and </a:t>
            </a:r>
            <a:r>
              <a:rPr lang="en-US" altLang="zh-CN" dirty="0" err="1"/>
              <a:t>SelectionLength</a:t>
            </a:r>
            <a:r>
              <a:rPr lang="en-US" altLang="zh-CN" dirty="0"/>
              <a:t> properties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A1B050-1DA2-4B85-BE2B-F63D36F4E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728" y="2415059"/>
            <a:ext cx="4210266" cy="4508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05D923-3806-4107-9528-5DF3B176A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83" y="4008431"/>
            <a:ext cx="2997354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Edits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81120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dirty="0"/>
              <a:t>Edit:</a:t>
            </a:r>
          </a:p>
          <a:p>
            <a:pPr lvl="1"/>
            <a:r>
              <a:rPr lang="en-US" altLang="zh-CN" dirty="0"/>
              <a:t>insertion or deletion of characters. </a:t>
            </a:r>
          </a:p>
          <a:p>
            <a:endParaRPr lang="en-US" altLang="zh-CN" dirty="0"/>
          </a:p>
          <a:p>
            <a:r>
              <a:rPr lang="en-US" altLang="zh-CN" dirty="0" err="1"/>
              <a:t>TextBox</a:t>
            </a:r>
            <a:r>
              <a:rPr lang="en-US" altLang="zh-CN" dirty="0"/>
              <a:t> control can automatically undo the most recent edit operation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CanUndo</a:t>
            </a:r>
            <a:r>
              <a:rPr lang="en-US" altLang="zh-CN" dirty="0"/>
              <a:t> property is True, call Undo method 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816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687" y="624110"/>
            <a:ext cx="10151165" cy="1280890"/>
          </a:xfrm>
        </p:spPr>
        <p:txBody>
          <a:bodyPr>
            <a:normAutofit fontScale="90000"/>
          </a:bodyPr>
          <a:lstStyle/>
          <a:p>
            <a:r>
              <a:rPr lang="en-GB" altLang="zh-CN" dirty="0" err="1"/>
              <a:t>ListBox</a:t>
            </a:r>
            <a:r>
              <a:rPr lang="en-GB" altLang="zh-CN" dirty="0"/>
              <a:t>, </a:t>
            </a:r>
            <a:r>
              <a:rPr lang="en-GB" altLang="zh-CN" dirty="0" err="1"/>
              <a:t>CheckedListBox</a:t>
            </a:r>
            <a:r>
              <a:rPr lang="en-GB" altLang="zh-CN" dirty="0"/>
              <a:t> and </a:t>
            </a:r>
            <a:r>
              <a:rPr lang="en-GB" altLang="zh-CN" dirty="0" err="1"/>
              <a:t>ComboBox</a:t>
            </a:r>
            <a:r>
              <a:rPr lang="en-GB" altLang="zh-CN" dirty="0"/>
              <a:t> Controls</a:t>
            </a:r>
            <a:br>
              <a:rPr lang="zh-CN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457739"/>
            <a:ext cx="8915400" cy="5095461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ListBox</a:t>
            </a:r>
            <a:r>
              <a:rPr lang="en-US" altLang="zh-CN" dirty="0"/>
              <a:t> Controls</a:t>
            </a:r>
          </a:p>
          <a:p>
            <a:pPr lvl="1"/>
            <a:r>
              <a:rPr lang="en-US" altLang="zh-CN" dirty="0"/>
              <a:t>Occupy a user-specified amount of space on the form and is populated with a </a:t>
            </a:r>
            <a:r>
              <a:rPr lang="en-US" altLang="zh-CN" u="sng" dirty="0"/>
              <a:t>list of items</a:t>
            </a:r>
          </a:p>
          <a:p>
            <a:pPr lvl="1"/>
            <a:r>
              <a:rPr lang="en-US" altLang="zh-CN" dirty="0"/>
              <a:t>If the list of items is longer than can fit on the control, </a:t>
            </a:r>
            <a:r>
              <a:rPr lang="en-US" altLang="zh-CN" u="sng" dirty="0"/>
              <a:t>a vertical scroll bar </a:t>
            </a:r>
            <a:r>
              <a:rPr lang="en-US" altLang="zh-CN" dirty="0"/>
              <a:t>appears automatically</a:t>
            </a:r>
          </a:p>
          <a:p>
            <a:pPr lvl="1"/>
            <a:r>
              <a:rPr lang="en-US" altLang="zh-CN" dirty="0"/>
              <a:t>The items must be inserted in the </a:t>
            </a:r>
            <a:r>
              <a:rPr lang="en-US" altLang="zh-CN" dirty="0" err="1"/>
              <a:t>ListBox</a:t>
            </a:r>
            <a:r>
              <a:rPr lang="en-US" altLang="zh-CN" dirty="0"/>
              <a:t> control through the </a:t>
            </a:r>
            <a:r>
              <a:rPr lang="en-US" altLang="zh-CN" u="sng" dirty="0"/>
              <a:t>code</a:t>
            </a:r>
            <a:r>
              <a:rPr lang="en-US" altLang="zh-CN" dirty="0"/>
              <a:t> or via the Properties window</a:t>
            </a:r>
          </a:p>
          <a:p>
            <a:r>
              <a:rPr lang="en-US" altLang="zh-CN" dirty="0" err="1"/>
              <a:t>ComboBox</a:t>
            </a:r>
            <a:r>
              <a:rPr lang="en-US" altLang="zh-CN" dirty="0"/>
              <a:t> Control</a:t>
            </a:r>
          </a:p>
          <a:p>
            <a:pPr lvl="1"/>
            <a:r>
              <a:rPr lang="en-US" altLang="zh-CN" dirty="0"/>
              <a:t>an expandable </a:t>
            </a:r>
            <a:r>
              <a:rPr lang="en-US" altLang="zh-CN" dirty="0" err="1"/>
              <a:t>ListBox</a:t>
            </a:r>
            <a:r>
              <a:rPr lang="en-US" altLang="zh-CN" dirty="0"/>
              <a:t> control</a:t>
            </a:r>
          </a:p>
          <a:p>
            <a:pPr lvl="1"/>
            <a:r>
              <a:rPr lang="en-US" altLang="zh-CN" dirty="0"/>
              <a:t> the user can expand it to make a selection and collapse it after the selection is made</a:t>
            </a:r>
          </a:p>
          <a:p>
            <a:pPr lvl="1"/>
            <a:r>
              <a:rPr lang="en-US" altLang="zh-CN" dirty="0"/>
              <a:t>can </a:t>
            </a:r>
            <a:r>
              <a:rPr lang="en-US" altLang="zh-CN" u="sng" dirty="0"/>
              <a:t>enter new information </a:t>
            </a:r>
            <a:r>
              <a:rPr lang="en-US" altLang="zh-CN" dirty="0"/>
              <a:t>in the </a:t>
            </a:r>
            <a:r>
              <a:rPr lang="en-US" altLang="zh-CN" dirty="0" err="1"/>
              <a:t>ComboBo</a:t>
            </a:r>
            <a:endParaRPr lang="en-US" altLang="zh-CN" dirty="0"/>
          </a:p>
          <a:p>
            <a:r>
              <a:rPr lang="en-US" altLang="zh-CN" dirty="0" err="1"/>
              <a:t>CheckedListBoc</a:t>
            </a:r>
            <a:r>
              <a:rPr lang="en-US" altLang="zh-CN" dirty="0"/>
              <a:t> Control</a:t>
            </a:r>
          </a:p>
          <a:p>
            <a:pPr lvl="1"/>
            <a:r>
              <a:rPr lang="en-US" altLang="zh-CN" dirty="0"/>
              <a:t>a check box appears in front of each item</a:t>
            </a:r>
          </a:p>
          <a:p>
            <a:pPr lvl="1"/>
            <a:r>
              <a:rPr lang="en-US" altLang="zh-CN" dirty="0"/>
              <a:t> The user can select any number of items by checking the boxes in front of them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210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(</a:t>
            </a:r>
            <a:r>
              <a:rPr lang="en-US" dirty="0" err="1"/>
              <a:t>ListBox</a:t>
            </a:r>
            <a:r>
              <a:rPr lang="en-US" dirty="0"/>
              <a:t> &amp; </a:t>
            </a:r>
            <a:r>
              <a:rPr lang="en-US" dirty="0" err="1"/>
              <a:t>ComboBox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811206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r>
              <a:rPr lang="en-US" altLang="zh-CN" dirty="0" err="1"/>
              <a:t>IntegralHeight</a:t>
            </a:r>
            <a:endParaRPr lang="en-US" altLang="zh-CN" dirty="0"/>
          </a:p>
          <a:p>
            <a:r>
              <a:rPr lang="en-US" altLang="zh-CN" dirty="0"/>
              <a:t>Items</a:t>
            </a:r>
          </a:p>
          <a:p>
            <a:r>
              <a:rPr lang="en-US" altLang="zh-CN" dirty="0" err="1"/>
              <a:t>MultiColumn</a:t>
            </a:r>
            <a:endParaRPr lang="en-US" altLang="zh-CN" dirty="0"/>
          </a:p>
          <a:p>
            <a:r>
              <a:rPr lang="en-US" altLang="zh-CN" dirty="0" err="1"/>
              <a:t>SelectionMode</a:t>
            </a:r>
            <a:endParaRPr lang="en-US" altLang="zh-CN" dirty="0"/>
          </a:p>
          <a:p>
            <a:r>
              <a:rPr lang="en-US" altLang="zh-CN" dirty="0"/>
              <a:t>Sorted</a:t>
            </a:r>
          </a:p>
          <a:p>
            <a:r>
              <a:rPr lang="en-US" altLang="zh-CN" dirty="0"/>
              <a:t>Text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5145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IntegralHeight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811205"/>
            <a:ext cx="8915400" cy="4370933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r>
              <a:rPr lang="en-US" altLang="zh-CN" dirty="0"/>
              <a:t>a Boolean value (True/False)</a:t>
            </a:r>
          </a:p>
          <a:p>
            <a:r>
              <a:rPr lang="en-US" altLang="zh-CN" dirty="0"/>
              <a:t>Whether the control’s height will be adjusted to avoid the partial display of the last item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3640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811205"/>
            <a:ext cx="8915400" cy="4370933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r>
              <a:rPr lang="en-US" altLang="zh-CN" dirty="0"/>
              <a:t>A collection that holds the items on the control</a:t>
            </a:r>
          </a:p>
          <a:p>
            <a:r>
              <a:rPr lang="en-US" altLang="zh-CN" dirty="0"/>
              <a:t>Populate this list through the String Collection Editor window</a:t>
            </a:r>
          </a:p>
          <a:p>
            <a:r>
              <a:rPr lang="en-US" altLang="zh-CN" dirty="0"/>
              <a:t>At runtime you can access and manipulate the items through the methods and properties of the Items collection (later)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599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811205"/>
            <a:ext cx="8915400" cy="4370933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r>
              <a:rPr lang="en-US" altLang="zh-CN" dirty="0"/>
              <a:t>Display its items in multiple columns</a:t>
            </a:r>
          </a:p>
          <a:p>
            <a:r>
              <a:rPr lang="en-US" altLang="zh-CN" dirty="0"/>
              <a:t>Set its </a:t>
            </a:r>
            <a:r>
              <a:rPr lang="en-US" altLang="zh-CN" dirty="0" err="1"/>
              <a:t>MultiColumn</a:t>
            </a:r>
            <a:r>
              <a:rPr lang="en-US" altLang="zh-CN" dirty="0"/>
              <a:t> property to True</a:t>
            </a:r>
          </a:p>
          <a:p>
            <a:r>
              <a:rPr lang="en-US" altLang="zh-CN" dirty="0"/>
              <a:t>Problem with multicolumn </a:t>
            </a:r>
            <a:r>
              <a:rPr lang="en-US" altLang="zh-CN" dirty="0" err="1"/>
              <a:t>ListBoxes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you can’t specify the column in which each item will appear</a:t>
            </a:r>
          </a:p>
          <a:p>
            <a:pPr lvl="1"/>
            <a:r>
              <a:rPr lang="en-US" altLang="zh-CN" dirty="0"/>
              <a:t>Set this property to True for </a:t>
            </a:r>
            <a:r>
              <a:rPr lang="en-US" altLang="zh-CN" dirty="0" err="1"/>
              <a:t>ListBox</a:t>
            </a:r>
            <a:r>
              <a:rPr lang="en-US" altLang="zh-CN" dirty="0"/>
              <a:t> controls with a relatively small number of Items</a:t>
            </a:r>
          </a:p>
          <a:p>
            <a:pPr lvl="1"/>
            <a:r>
              <a:rPr lang="en-US" altLang="zh-CN" dirty="0"/>
              <a:t>do so only when you want to save space on the form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4779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SelectionMode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811205"/>
            <a:ext cx="8915400" cy="4370933"/>
          </a:xfrm>
        </p:spPr>
        <p:txBody>
          <a:bodyPr>
            <a:normAutofit/>
          </a:bodyPr>
          <a:lstStyle/>
          <a:p>
            <a:r>
              <a:rPr lang="en-US" altLang="zh-CN" dirty="0"/>
              <a:t>Determines how the user can select the list’s items and must be set at design time</a:t>
            </a:r>
          </a:p>
          <a:p>
            <a:r>
              <a:rPr lang="en-US" altLang="zh-CN" dirty="0"/>
              <a:t>whether the user can select multiple items and which method will be used for multiple selections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B62BED-2F7D-4F38-A581-2D91D313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83" y="3173396"/>
            <a:ext cx="9315929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basic controls</a:t>
            </a:r>
          </a:p>
          <a:p>
            <a:pPr lvl="1"/>
            <a:r>
              <a:rPr lang="en-US" dirty="0"/>
              <a:t>Its properties to build a user interface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8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811205"/>
            <a:ext cx="8915400" cy="4370933"/>
          </a:xfrm>
        </p:spPr>
        <p:txBody>
          <a:bodyPr>
            <a:normAutofit/>
          </a:bodyPr>
          <a:lstStyle/>
          <a:p>
            <a:r>
              <a:rPr lang="en-US" altLang="zh-CN" dirty="0"/>
              <a:t>Insert the proper place and maintaining some sort of organization</a:t>
            </a:r>
          </a:p>
          <a:p>
            <a:r>
              <a:rPr lang="en-US" altLang="zh-CN" dirty="0"/>
              <a:t>Set the control’s Sorted property to True</a:t>
            </a:r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ListBox</a:t>
            </a:r>
            <a:r>
              <a:rPr lang="en-US" altLang="zh-CN" dirty="0"/>
              <a:t> control</a:t>
            </a:r>
          </a:p>
          <a:p>
            <a:pPr lvl="1"/>
            <a:r>
              <a:rPr lang="en-US" altLang="zh-CN" dirty="0"/>
              <a:t>a text control </a:t>
            </a:r>
          </a:p>
          <a:p>
            <a:pPr lvl="1"/>
            <a:r>
              <a:rPr lang="en-US" altLang="zh-CN" dirty="0"/>
              <a:t>Don’t sort numeric data properly</a:t>
            </a:r>
          </a:p>
          <a:p>
            <a:pPr lvl="1"/>
            <a:r>
              <a:rPr lang="en-US" altLang="zh-CN" dirty="0"/>
              <a:t>Format them with leading zeros   ( “010”  “005” for number 10 and 5 )</a:t>
            </a:r>
          </a:p>
          <a:p>
            <a:pPr lvl="1"/>
            <a:r>
              <a:rPr lang="en-US" altLang="zh-CN" dirty="0"/>
              <a:t>Sorted in ascending and case-sensitive order</a:t>
            </a:r>
          </a:p>
          <a:p>
            <a:pPr lvl="1"/>
            <a:r>
              <a:rPr lang="en-US" altLang="zh-CN" dirty="0"/>
              <a:t>Cannot Change the default setting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980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811205"/>
            <a:ext cx="8915400" cy="4370933"/>
          </a:xfrm>
        </p:spPr>
        <p:txBody>
          <a:bodyPr>
            <a:normAutofit/>
          </a:bodyPr>
          <a:lstStyle/>
          <a:p>
            <a:r>
              <a:rPr lang="en-US" altLang="zh-CN" dirty="0"/>
              <a:t>Return the selected text on the control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6289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FA6BC-50B4-4D96-B3B5-83E81915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Items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D438D-7645-4408-877D-F09830E3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items to the list </a:t>
            </a:r>
          </a:p>
          <a:p>
            <a:r>
              <a:rPr lang="en-US" altLang="zh-CN" dirty="0"/>
              <a:t>Remove items from the list </a:t>
            </a:r>
          </a:p>
          <a:p>
            <a:r>
              <a:rPr lang="en-US" altLang="zh-CN" dirty="0"/>
              <a:t>Access individual items in the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54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61FD5-7E23-4F55-9BFC-2B3D2FC3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F09F8-F845-4A54-B51A-C1DB4145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Items.Add</a:t>
            </a:r>
            <a:r>
              <a:rPr lang="en-US" altLang="zh-CN" dirty="0"/>
              <a:t> or </a:t>
            </a:r>
            <a:r>
              <a:rPr lang="en-US" altLang="zh-CN" dirty="0" err="1"/>
              <a:t>Items.Insert</a:t>
            </a:r>
            <a:endParaRPr lang="en-US" altLang="zh-CN" dirty="0"/>
          </a:p>
          <a:p>
            <a:r>
              <a:rPr lang="en-US" altLang="zh-CN" dirty="0"/>
              <a:t>You can add any object to the </a:t>
            </a:r>
            <a:r>
              <a:rPr lang="en-US" altLang="zh-CN" dirty="0" err="1"/>
              <a:t>ListBox</a:t>
            </a:r>
            <a:r>
              <a:rPr lang="en-US" altLang="zh-CN" dirty="0"/>
              <a:t> control, but items are usually strings</a:t>
            </a:r>
          </a:p>
          <a:p>
            <a:r>
              <a:rPr lang="en-US" altLang="zh-CN" dirty="0"/>
              <a:t>The Add method appends new items to the end of the list, unless the Sorted property has been set to True.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D90CAB-E3B7-49C7-8CF2-4AD3D89A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20" y="4203000"/>
            <a:ext cx="2813195" cy="4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3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723C3-FA2C-4043-9D50-8EC53109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Clear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8FD8C-C736-471C-BA20-AD53F2EA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Removes all the items from the control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A70ABF-C9C4-41EE-A729-3ECD1A061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38" y="3877904"/>
            <a:ext cx="3389147" cy="7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89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DBBD4-A94A-46B8-8BE2-3CDD80DB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D1D90-9FB7-4FFC-9DA9-1067CB0B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number of items in the list</a:t>
            </a:r>
          </a:p>
          <a:p>
            <a:r>
              <a:rPr lang="en-US" altLang="zh-CN" dirty="0"/>
              <a:t>For…Next loop</a:t>
            </a:r>
          </a:p>
          <a:p>
            <a:pPr lvl="1"/>
            <a:r>
              <a:rPr lang="en-US" altLang="zh-CN" dirty="0"/>
              <a:t>loop’s counter must go from 0 to ListBox1.Items.Count –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165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E8079-68C2-4EBF-AD76-D41AF3B5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CopyTo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8D9F4-DA1E-4517-8EF9-7957F791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retrieves all the items from a </a:t>
            </a:r>
            <a:r>
              <a:rPr lang="en-US" altLang="zh-CN" dirty="0" err="1"/>
              <a:t>ListBox</a:t>
            </a:r>
            <a:r>
              <a:rPr lang="en-US" altLang="zh-CN" dirty="0"/>
              <a:t> control and stores them to the array passed to the method as argument</a:t>
            </a:r>
          </a:p>
          <a:p>
            <a:r>
              <a:rPr lang="en-US" altLang="zh-CN" dirty="0"/>
              <a:t>(name, index)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04BFFB-3318-4D04-970F-BC882ED9E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40" y="3371287"/>
            <a:ext cx="6186136" cy="61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59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E3FDD-7FD8-4021-84D1-337163C0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A6F94-7484-4BE1-A94F-8B9A545C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an item at a specific location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6BD692-F5A3-4143-B807-E6DC79E54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16" y="2976755"/>
            <a:ext cx="5477693" cy="7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56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5F2C1-F1D7-48C1-B95B-5F88A745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89DAA-6726-4FCF-B898-F0BF9E9E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Remove an item from the list</a:t>
            </a:r>
          </a:p>
          <a:p>
            <a:r>
              <a:rPr lang="en-US" altLang="zh-CN" dirty="0"/>
              <a:t>First find its position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8AEF70-FFFD-4AB3-A959-576524319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94" y="2904838"/>
            <a:ext cx="3518081" cy="4254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CE6348-21EB-492D-9B70-67DB9E44E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23" y="3790624"/>
            <a:ext cx="2997354" cy="4635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C46F0A-F297-4274-89DA-3D43D58FF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94" y="4866799"/>
            <a:ext cx="3429176" cy="4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85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D3975-F43B-45F0-A4DF-905701E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C3329-ADF8-446D-8619-ED461E26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Accepts an object as argument and returns a True/False value indicating whether the collection contains this object or not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14069-B2ED-4CC0-B9F8-2AC2C50C6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70" y="3790780"/>
            <a:ext cx="5321573" cy="125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4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Primary mechanism for displaying and entering text</a:t>
            </a:r>
          </a:p>
          <a:p>
            <a:r>
              <a:rPr lang="en-US" altLang="zh-CN" dirty="0"/>
              <a:t>A small text editor that provides all the basic text-editing facilities</a:t>
            </a:r>
          </a:p>
          <a:p>
            <a:pPr lvl="1"/>
            <a:r>
              <a:rPr lang="en-US" altLang="zh-CN" dirty="0"/>
              <a:t>inserting and selecting text</a:t>
            </a:r>
          </a:p>
          <a:p>
            <a:pPr lvl="1"/>
            <a:r>
              <a:rPr lang="en-US" altLang="zh-CN" dirty="0"/>
              <a:t>scrolling if the text doesn’t fit in the control’s area</a:t>
            </a:r>
          </a:p>
          <a:p>
            <a:pPr lvl="1"/>
            <a:r>
              <a:rPr lang="en-US" altLang="zh-CN" dirty="0"/>
              <a:t>exchanging text with other applications through the Clipboard</a:t>
            </a:r>
          </a:p>
        </p:txBody>
      </p:sp>
    </p:spTree>
    <p:extLst>
      <p:ext uri="{BB962C8B-B14F-4D97-AF65-F5344CB8AC3E}">
        <p14:creationId xmlns:p14="http://schemas.microsoft.com/office/powerpoint/2010/main" val="327260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098C5-7203-4E0F-AD91-8489F7A0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Selecting Items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8C77A-DBDA-4763-AA3A-51338E92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ListBox</a:t>
            </a:r>
            <a:r>
              <a:rPr lang="en-US" altLang="zh-CN" dirty="0"/>
              <a:t> control allows the user to select either one or multiple items</a:t>
            </a:r>
          </a:p>
          <a:p>
            <a:r>
              <a:rPr lang="en-US" altLang="zh-CN" dirty="0" err="1"/>
              <a:t>SelectionMode</a:t>
            </a:r>
            <a:r>
              <a:rPr lang="en-US" altLang="zh-CN" dirty="0"/>
              <a:t> Property</a:t>
            </a:r>
          </a:p>
          <a:p>
            <a:r>
              <a:rPr lang="en-US" altLang="zh-CN" dirty="0" err="1"/>
              <a:t>SelectedItems</a:t>
            </a:r>
            <a:r>
              <a:rPr lang="en-US" altLang="zh-CN" dirty="0"/>
              <a:t> property</a:t>
            </a:r>
          </a:p>
          <a:p>
            <a:r>
              <a:rPr lang="en-US" altLang="zh-CN" dirty="0" err="1"/>
              <a:t>SelectedItems.Count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reports the number of selected items</a:t>
            </a:r>
          </a:p>
          <a:p>
            <a:r>
              <a:rPr lang="en-US" altLang="zh-CN" dirty="0"/>
              <a:t>Example: iteration through all selected items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8E9AFA-C496-465F-A067-1C584F32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38" y="4635058"/>
            <a:ext cx="4813547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13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6A494-5A83-4FBB-9C03-0FD67D7A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AddItem</a:t>
            </a:r>
            <a:r>
              <a:rPr lang="en-US" altLang="zh-CN" dirty="0"/>
              <a:t> Button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1F773-56C7-4E52-921B-2DA0030C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</a:t>
            </a:r>
            <a:r>
              <a:rPr lang="en-US" altLang="zh-CN" dirty="0" err="1"/>
              <a:t>InputBox</a:t>
            </a:r>
            <a:r>
              <a:rPr lang="en-US" altLang="zh-CN" dirty="0"/>
              <a:t>() function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0799B-BC25-45CB-B1EC-5A0D95C60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26" y="2869595"/>
            <a:ext cx="7213971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40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00B1F-012E-4832-A754-E960DEA3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 Selected Item(s) Button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4A831-890B-4AC8-8458-0227A422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447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The Remove Selected Items button</a:t>
            </a:r>
          </a:p>
          <a:p>
            <a:pPr lvl="1"/>
            <a:r>
              <a:rPr lang="en-US" altLang="zh-CN" dirty="0"/>
              <a:t>scan all the items of the left list and remove the selected one(s)</a:t>
            </a:r>
          </a:p>
          <a:p>
            <a:pPr lvl="1"/>
            <a:r>
              <a:rPr lang="en-US" altLang="zh-CN" dirty="0"/>
              <a:t>To delete an item, you must have at least one item selected</a:t>
            </a:r>
          </a:p>
          <a:p>
            <a:r>
              <a:rPr lang="en-US" altLang="zh-CN" dirty="0"/>
              <a:t>Not safe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by name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B94436-04A2-46C3-93F2-84F6250D7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68" y="3501887"/>
            <a:ext cx="9715999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14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9724F-B8E6-4FB0-ABD8-AC14DE9A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25" y="287209"/>
            <a:ext cx="8911687" cy="1280890"/>
          </a:xfrm>
        </p:spPr>
        <p:txBody>
          <a:bodyPr/>
          <a:lstStyle/>
          <a:p>
            <a:r>
              <a:rPr lang="en-US" altLang="zh-CN" dirty="0"/>
              <a:t>The Arrow Button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DF7B2-F3A5-4000-877F-E623BC58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806" y="1325059"/>
            <a:ext cx="8915400" cy="4671898"/>
          </a:xfrm>
        </p:spPr>
        <p:txBody>
          <a:bodyPr/>
          <a:lstStyle/>
          <a:p>
            <a:r>
              <a:rPr lang="en-US" altLang="zh-CN" dirty="0"/>
              <a:t>The two Buttons with the single arrows transfer selected items from one list to another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99BDE6A-34A8-4D77-9409-8EE53C69F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48" y="2452909"/>
            <a:ext cx="5653542" cy="34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19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9724F-B8E6-4FB0-ABD8-AC14DE9A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25" y="287209"/>
            <a:ext cx="8911687" cy="1280890"/>
          </a:xfrm>
        </p:spPr>
        <p:txBody>
          <a:bodyPr/>
          <a:lstStyle/>
          <a:p>
            <a:r>
              <a:rPr lang="en-US" altLang="zh-CN" dirty="0"/>
              <a:t>The Arrow Button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DF7B2-F3A5-4000-877F-E623BC58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806" y="1325059"/>
            <a:ext cx="8915400" cy="4671898"/>
          </a:xfrm>
        </p:spPr>
        <p:txBody>
          <a:bodyPr/>
          <a:lstStyle/>
          <a:p>
            <a:r>
              <a:rPr lang="en-US" altLang="zh-CN" dirty="0"/>
              <a:t>First Arrow Button</a:t>
            </a:r>
          </a:p>
          <a:p>
            <a:r>
              <a:rPr lang="en-US" altLang="zh-CN" dirty="0"/>
              <a:t>transfer a single element only after it ensures that the list contains a selected item</a:t>
            </a:r>
          </a:p>
          <a:p>
            <a:pPr lvl="1"/>
            <a:r>
              <a:rPr lang="en-US" altLang="zh-CN" dirty="0"/>
              <a:t>Add the item to the second list</a:t>
            </a:r>
          </a:p>
          <a:p>
            <a:pPr lvl="1"/>
            <a:r>
              <a:rPr lang="en-US" altLang="zh-CN" dirty="0"/>
              <a:t>Remove the item from the original list</a:t>
            </a:r>
          </a:p>
          <a:p>
            <a:r>
              <a:rPr lang="en-US" altLang="zh-CN" dirty="0"/>
              <a:t>Second Arrow Button </a:t>
            </a:r>
          </a:p>
          <a:p>
            <a:pPr lvl="1"/>
            <a:r>
              <a:rPr lang="en-US" altLang="zh-CN" dirty="0"/>
              <a:t>transfer items in the opposite direction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30CFD6-9C48-4AC1-A87B-2C0B5C178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82" y="4058562"/>
            <a:ext cx="6600721" cy="23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9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CA6B-3F3A-47C9-B208-8EAAFD25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ComboBox</a:t>
            </a:r>
            <a:r>
              <a:rPr lang="en-US" altLang="zh-CN" dirty="0"/>
              <a:t> Control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9A1F4-0ECC-4DA2-97B1-20BB22520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047" y="1762539"/>
            <a:ext cx="8915400" cy="4387222"/>
          </a:xfrm>
        </p:spPr>
        <p:txBody>
          <a:bodyPr/>
          <a:lstStyle/>
          <a:p>
            <a:r>
              <a:rPr lang="en-US" altLang="zh-CN" dirty="0"/>
              <a:t>Recall:</a:t>
            </a:r>
          </a:p>
          <a:p>
            <a:r>
              <a:rPr lang="en-US" altLang="zh-CN" dirty="0"/>
              <a:t>Similar to the </a:t>
            </a:r>
            <a:r>
              <a:rPr lang="en-US" altLang="zh-CN" dirty="0" err="1"/>
              <a:t>ListBox</a:t>
            </a:r>
            <a:r>
              <a:rPr lang="en-US" altLang="zh-CN" dirty="0"/>
              <a:t> control in the sense that it contains multiple items of which the user may select one</a:t>
            </a:r>
          </a:p>
          <a:p>
            <a:r>
              <a:rPr lang="en-US" altLang="zh-CN" dirty="0"/>
              <a:t>BUT it typically occupies less space on-screen</a:t>
            </a:r>
          </a:p>
          <a:p>
            <a:r>
              <a:rPr lang="en-US" altLang="zh-CN" dirty="0"/>
              <a:t>An expandable </a:t>
            </a:r>
            <a:r>
              <a:rPr lang="en-US" altLang="zh-CN" dirty="0" err="1"/>
              <a:t>ListBox</a:t>
            </a:r>
            <a:r>
              <a:rPr lang="en-US" altLang="zh-CN" dirty="0"/>
              <a:t> control</a:t>
            </a:r>
          </a:p>
          <a:p>
            <a:r>
              <a:rPr lang="en-US" altLang="zh-CN" dirty="0"/>
              <a:t>Normally, it displays one line with the selected item</a:t>
            </a:r>
          </a:p>
          <a:p>
            <a:r>
              <a:rPr lang="en-US" altLang="zh-CN" dirty="0"/>
              <a:t>Difference (vs </a:t>
            </a:r>
            <a:r>
              <a:rPr lang="en-US" altLang="zh-CN" dirty="0" err="1"/>
              <a:t>ListBox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ComboBox</a:t>
            </a:r>
            <a:r>
              <a:rPr lang="en-US" altLang="zh-CN" dirty="0"/>
              <a:t> allows the user to specify items that don’t exist in the list</a:t>
            </a:r>
          </a:p>
          <a:p>
            <a:pPr lvl="1"/>
            <a:r>
              <a:rPr lang="en-US" altLang="zh-CN" dirty="0"/>
              <a:t>the Text property of the </a:t>
            </a:r>
            <a:r>
              <a:rPr lang="en-US" altLang="zh-CN" dirty="0" err="1"/>
              <a:t>ComboBox</a:t>
            </a:r>
            <a:r>
              <a:rPr lang="en-US" altLang="zh-CN" dirty="0"/>
              <a:t> is read-only at runtime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358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43146-FBAA-4D24-AD02-450D1D03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ComboBox</a:t>
            </a:r>
            <a:r>
              <a:rPr lang="en-US" altLang="zh-CN" dirty="0"/>
              <a:t> Control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0A8B1-64B1-4EED-8E0E-90A80ABB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Types of </a:t>
            </a:r>
            <a:r>
              <a:rPr lang="en-US" altLang="zh-CN" dirty="0" err="1"/>
              <a:t>ComboBox</a:t>
            </a:r>
            <a:r>
              <a:rPr lang="en-US" altLang="zh-CN" dirty="0"/>
              <a:t> Control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5A375E-3224-48B1-945D-477DEB194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21" y="2948400"/>
            <a:ext cx="8858705" cy="273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81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C4B5D-DE62-4E20-BEB3-B23BEA3A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ScrollBar</a:t>
            </a:r>
            <a:r>
              <a:rPr lang="en-US" altLang="zh-CN" dirty="0"/>
              <a:t> and </a:t>
            </a:r>
            <a:r>
              <a:rPr lang="en-US" altLang="zh-CN" dirty="0" err="1"/>
              <a:t>TrackBar</a:t>
            </a:r>
            <a:r>
              <a:rPr lang="en-US" altLang="zh-CN" dirty="0"/>
              <a:t> Control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EF462-355E-4DB9-AADF-4A43BBC9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290" y="1742660"/>
            <a:ext cx="8915400" cy="4379843"/>
          </a:xfrm>
        </p:spPr>
        <p:txBody>
          <a:bodyPr>
            <a:normAutofit/>
          </a:bodyPr>
          <a:lstStyle/>
          <a:p>
            <a:r>
              <a:rPr lang="en-US" altLang="zh-CN" dirty="0"/>
              <a:t>Let the user specify a magnitude by scrolling a selector between its </a:t>
            </a:r>
            <a:r>
              <a:rPr lang="en-US" altLang="zh-CN" b="1" dirty="0"/>
              <a:t>minimum</a:t>
            </a:r>
            <a:r>
              <a:rPr lang="en-US" altLang="zh-CN" dirty="0"/>
              <a:t> and </a:t>
            </a:r>
            <a:r>
              <a:rPr lang="en-US" altLang="zh-CN" b="1" dirty="0"/>
              <a:t>maximum</a:t>
            </a:r>
            <a:r>
              <a:rPr lang="en-US" altLang="zh-CN" dirty="0"/>
              <a:t> values</a:t>
            </a:r>
          </a:p>
          <a:p>
            <a:r>
              <a:rPr lang="en-US" altLang="zh-CN" dirty="0" err="1"/>
              <a:t>ScrollBar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Move up and down to navigate through document</a:t>
            </a:r>
          </a:p>
          <a:p>
            <a:pPr lvl="1"/>
            <a:r>
              <a:rPr lang="en-US" altLang="zh-CN" dirty="0"/>
              <a:t>should be used when the exact value isn’t as important as the value’s effect on another object or data element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TrackBar</a:t>
            </a:r>
            <a:endParaRPr lang="en-US" altLang="zh-CN" dirty="0"/>
          </a:p>
          <a:p>
            <a:pPr lvl="1"/>
            <a:r>
              <a:rPr lang="en-US" altLang="zh-CN" dirty="0"/>
              <a:t>Do not cover a continuous range of values</a:t>
            </a:r>
          </a:p>
          <a:p>
            <a:pPr lvl="1"/>
            <a:r>
              <a:rPr lang="en-US" altLang="zh-CN" dirty="0"/>
              <a:t>should be used when the user can type a numeric value and the value your application expects is a number in a specific range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6383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EF8A6-5FB9-45E4-8AC3-FF47D296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ScrollBar</a:t>
            </a:r>
            <a:r>
              <a:rPr lang="en-US" altLang="zh-CN" dirty="0"/>
              <a:t> Control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126E5-755E-4EE1-870F-490C97B5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long stripe with an indicator that lets the user select a value between the two ends of the control</a:t>
            </a:r>
          </a:p>
          <a:p>
            <a:r>
              <a:rPr lang="en-US" altLang="zh-CN" dirty="0"/>
              <a:t>can be positioned either vertically or horizontally</a:t>
            </a:r>
          </a:p>
          <a:p>
            <a:pPr lvl="1"/>
            <a:r>
              <a:rPr lang="en-US" altLang="zh-CN" dirty="0"/>
              <a:t>Use the Orientation property</a:t>
            </a:r>
          </a:p>
          <a:p>
            <a:r>
              <a:rPr lang="en-US" altLang="zh-CN" dirty="0"/>
              <a:t>The left (or bottom) end of the control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minimum value</a:t>
            </a:r>
          </a:p>
          <a:p>
            <a:pPr lvl="1"/>
            <a:r>
              <a:rPr lang="en-US" altLang="zh-CN" dirty="0"/>
              <a:t>the other end is the control’s maximum value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FE9483-8D0A-499C-A04B-68FF255F3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10" y="4512448"/>
            <a:ext cx="8522138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01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12490-AF6F-4D8E-8C97-4A5B962B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ScrollBar</a:t>
            </a:r>
            <a:r>
              <a:rPr lang="en-US" altLang="zh-CN" dirty="0"/>
              <a:t> Control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7E0D6-5EF1-4883-8F3A-FAA0D8735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69" y="1905000"/>
            <a:ext cx="8915400" cy="4866861"/>
          </a:xfrm>
        </p:spPr>
        <p:txBody>
          <a:bodyPr>
            <a:normAutofit/>
          </a:bodyPr>
          <a:lstStyle/>
          <a:p>
            <a:r>
              <a:rPr lang="en-US" altLang="zh-CN" dirty="0"/>
              <a:t>Minimum</a:t>
            </a:r>
          </a:p>
          <a:p>
            <a:pPr lvl="1"/>
            <a:r>
              <a:rPr lang="en-US" altLang="zh-CN" dirty="0"/>
              <a:t>The control’s minimum value</a:t>
            </a:r>
            <a:endParaRPr lang="zh-CN" altLang="en-US" dirty="0"/>
          </a:p>
          <a:p>
            <a:pPr lvl="1"/>
            <a:r>
              <a:rPr lang="en-US" altLang="zh-CN" dirty="0"/>
              <a:t>Default value = 0 </a:t>
            </a:r>
          </a:p>
          <a:p>
            <a:pPr lvl="1"/>
            <a:r>
              <a:rPr lang="en-US" altLang="zh-CN" dirty="0"/>
              <a:t>Can be set to negatives since it’s integer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Maximum</a:t>
            </a:r>
          </a:p>
          <a:p>
            <a:pPr lvl="1"/>
            <a:r>
              <a:rPr lang="en-US" altLang="zh-CN" dirty="0"/>
              <a:t>The control’s maximum value</a:t>
            </a:r>
            <a:endParaRPr lang="zh-CN" altLang="en-US" dirty="0"/>
          </a:p>
          <a:p>
            <a:pPr lvl="1"/>
            <a:r>
              <a:rPr lang="en-US" altLang="zh-CN" dirty="0"/>
              <a:t>Default value = 100</a:t>
            </a:r>
          </a:p>
          <a:p>
            <a:pPr lvl="1"/>
            <a:r>
              <a:rPr lang="en-US" altLang="zh-CN" dirty="0"/>
              <a:t>Can be set to any value</a:t>
            </a:r>
          </a:p>
          <a:p>
            <a:r>
              <a:rPr lang="en-US" altLang="zh-CN" dirty="0"/>
              <a:t>Value </a:t>
            </a:r>
          </a:p>
          <a:p>
            <a:pPr lvl="1"/>
            <a:r>
              <a:rPr lang="en-US" altLang="zh-CN" dirty="0"/>
              <a:t>The control’s current value</a:t>
            </a:r>
          </a:p>
          <a:p>
            <a:pPr lvl="1"/>
            <a:r>
              <a:rPr lang="en-US" altLang="zh-CN" dirty="0"/>
              <a:t>Specified by Indicator’s position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73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543" y="1636643"/>
            <a:ext cx="8915400" cy="3777622"/>
          </a:xfrm>
        </p:spPr>
        <p:txBody>
          <a:bodyPr/>
          <a:lstStyle/>
          <a:p>
            <a:r>
              <a:rPr lang="en-US" altLang="zh-CN" dirty="0"/>
              <a:t>Versatile data-entry tool</a:t>
            </a:r>
          </a:p>
          <a:p>
            <a:pPr lvl="1"/>
            <a:r>
              <a:rPr lang="en-US" altLang="zh-CN" dirty="0"/>
              <a:t>entering a single line of text, such as a number or a password, or for entering simple text files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8DD07B-5FDE-49E1-8AF3-24098D44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636" y="2827861"/>
            <a:ext cx="7074264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01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B90F2-136E-464A-82C6-5C3A94C5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ScrollBar</a:t>
            </a:r>
            <a:r>
              <a:rPr lang="en-US" altLang="zh-CN" dirty="0"/>
              <a:t> Control’s Events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B238-4C64-4C66-9E1F-0A8AF050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46104"/>
          </a:xfrm>
        </p:spPr>
        <p:txBody>
          <a:bodyPr/>
          <a:lstStyle/>
          <a:p>
            <a:r>
              <a:rPr lang="en-US" altLang="zh-CN" b="1" dirty="0"/>
              <a:t>By clicking the two arrows at its ends</a:t>
            </a:r>
          </a:p>
          <a:p>
            <a:pPr lvl="1"/>
            <a:r>
              <a:rPr lang="en-US" altLang="zh-CN" dirty="0"/>
              <a:t>The value of the control changes by the amount specified with the </a:t>
            </a:r>
            <a:r>
              <a:rPr lang="en-US" altLang="zh-CN" dirty="0" err="1"/>
              <a:t>SmallChange</a:t>
            </a:r>
            <a:r>
              <a:rPr lang="en-US" altLang="zh-CN" dirty="0"/>
              <a:t> property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By clicking the area between the indicator and the arrows</a:t>
            </a:r>
          </a:p>
          <a:p>
            <a:pPr lvl="1"/>
            <a:r>
              <a:rPr lang="en-US" altLang="zh-CN" dirty="0"/>
              <a:t>The value of the control changes by the amount specified with the </a:t>
            </a:r>
            <a:r>
              <a:rPr lang="en-US" altLang="zh-CN" dirty="0" err="1"/>
              <a:t>LargeChange</a:t>
            </a:r>
            <a:r>
              <a:rPr lang="en-US" altLang="zh-CN" dirty="0"/>
              <a:t> property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By dragging the indicator with the mouse.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60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3BF9A-1470-435A-95C7-DF4439D2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ScrollBar</a:t>
            </a:r>
            <a:r>
              <a:rPr lang="en-US" altLang="zh-CN" dirty="0"/>
              <a:t> Control’s Events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2E7A6D-070C-4D2E-997D-C17CAA027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15" y="1905000"/>
            <a:ext cx="8749607" cy="4577369"/>
          </a:xfrm>
        </p:spPr>
      </p:pic>
    </p:spTree>
    <p:extLst>
      <p:ext uri="{BB962C8B-B14F-4D97-AF65-F5344CB8AC3E}">
        <p14:creationId xmlns:p14="http://schemas.microsoft.com/office/powerpoint/2010/main" val="37253586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6A4FB-D037-47AB-BE30-1ABEB7E2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TrackBar</a:t>
            </a:r>
            <a:r>
              <a:rPr lang="en-US" altLang="zh-CN" dirty="0"/>
              <a:t> Control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EE893-1864-4E76-B447-BE5F211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</a:t>
            </a:r>
            <a:r>
              <a:rPr lang="en-US" altLang="zh-CN" dirty="0" err="1"/>
              <a:t>ScrollBar</a:t>
            </a:r>
            <a:r>
              <a:rPr lang="en-US" altLang="zh-CN" dirty="0"/>
              <a:t> Control 	</a:t>
            </a:r>
          </a:p>
          <a:p>
            <a:r>
              <a:rPr lang="en-US" altLang="zh-CN" dirty="0"/>
              <a:t>BUT lacks the </a:t>
            </a:r>
            <a:r>
              <a:rPr lang="en-US" altLang="zh-CN" u="sng" dirty="0"/>
              <a:t>granularity</a:t>
            </a:r>
            <a:r>
              <a:rPr lang="en-US" altLang="zh-CN" dirty="0"/>
              <a:t> of </a:t>
            </a:r>
            <a:r>
              <a:rPr lang="en-US" altLang="zh-CN" dirty="0" err="1"/>
              <a:t>ScrollBar</a:t>
            </a:r>
            <a:endParaRPr lang="en-US" altLang="zh-CN" dirty="0"/>
          </a:p>
          <a:p>
            <a:r>
              <a:rPr lang="en-US" altLang="zh-CN" dirty="0" err="1"/>
              <a:t>SmallChange</a:t>
            </a:r>
            <a:r>
              <a:rPr lang="en-US" altLang="zh-CN" dirty="0"/>
              <a:t> and </a:t>
            </a:r>
            <a:r>
              <a:rPr lang="en-US" altLang="zh-CN" dirty="0" err="1"/>
              <a:t>LargeChange</a:t>
            </a:r>
            <a:r>
              <a:rPr lang="en-US" altLang="zh-CN" dirty="0"/>
              <a:t> properties are available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AFEA87-50ED-44FA-A80C-A6B5F0E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33" y="3429000"/>
            <a:ext cx="10460600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9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81120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(1</a:t>
            </a:r>
            <a:r>
              <a:rPr lang="zh-CN" altLang="en-US" dirty="0"/>
              <a:t>）</a:t>
            </a:r>
            <a:r>
              <a:rPr lang="en-US" altLang="zh-CN" dirty="0"/>
              <a:t>If the </a:t>
            </a:r>
            <a:r>
              <a:rPr lang="en-US" altLang="zh-CN" dirty="0" err="1"/>
              <a:t>TextBox</a:t>
            </a:r>
            <a:r>
              <a:rPr lang="en-US" altLang="zh-CN" dirty="0"/>
              <a:t> control contains the string “ABCDEFGHI,” then the following statement will select the range “DEFG”: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Replaced following with a single call to the Select method: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(3) What does  </a:t>
            </a:r>
            <a:r>
              <a:rPr lang="en-US" altLang="zh-CN" dirty="0" err="1"/>
              <a:t>MultiExtended</a:t>
            </a:r>
            <a:r>
              <a:rPr lang="en-US" altLang="zh-CN" dirty="0"/>
              <a:t> mean in the </a:t>
            </a:r>
            <a:r>
              <a:rPr lang="en-US" altLang="zh-CN" dirty="0" err="1"/>
              <a:t>SelectionMode</a:t>
            </a:r>
            <a:r>
              <a:rPr lang="en-US" altLang="zh-CN" dirty="0"/>
              <a:t> Enumeration?</a:t>
            </a:r>
          </a:p>
          <a:p>
            <a:r>
              <a:rPr lang="en-US" altLang="zh-CN" dirty="0"/>
              <a:t>(4) How to sort the following items?</a:t>
            </a:r>
          </a:p>
          <a:p>
            <a:pPr marL="0" indent="0">
              <a:buNone/>
            </a:pPr>
            <a:r>
              <a:rPr lang="fi-FI" altLang="zh-CN" dirty="0"/>
              <a:t>					 “BA” “aA” “AA” “aa” “ba” “Aa” 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2323AD-4E78-4996-B4F7-F78656AAC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79" y="3269974"/>
            <a:ext cx="5632739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25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78000-CBC7-4D35-8CB7-BEA0A680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C2C9E-898A-4DB3-9538-99E90C8D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(5) Insert “new Item” at index 0 in ListBox1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(6) What’s the meaning of the </a:t>
            </a:r>
            <a:r>
              <a:rPr lang="en-US" altLang="zh-CN" dirty="0" err="1"/>
              <a:t>LargeDecrement</a:t>
            </a:r>
            <a:r>
              <a:rPr lang="en-US" altLang="zh-CN" dirty="0"/>
              <a:t> in  </a:t>
            </a:r>
            <a:r>
              <a:rPr lang="en-US" altLang="zh-CN" dirty="0" err="1"/>
              <a:t>ScrollBar</a:t>
            </a:r>
            <a:r>
              <a:rPr lang="en-US" altLang="zh-CN" dirty="0"/>
              <a:t> Control’s Events?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119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49" y="181120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dirty="0"/>
              <a:t>(1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(3)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(4) </a:t>
            </a:r>
            <a:r>
              <a:rPr lang="fi-FI" altLang="zh-CN" dirty="0"/>
              <a:t>“AA” “Aa” “aA” “aa” “BA” “ba”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B8FF79-D3A3-4B0B-B352-903EA20B0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05" y="1932004"/>
            <a:ext cx="2863997" cy="3873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F37A8E-C5D8-4354-BFF0-A53F33903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16" y="2555356"/>
            <a:ext cx="5524784" cy="5334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F06EC4-FAEA-4D95-84A7-2AA88CC63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99" y="3324765"/>
            <a:ext cx="6763098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5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77FD4-C2EA-4A31-9DD1-A0924492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1AF5B-74B0-411C-82AC-32C3ECA9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(5)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(6)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56CF86-0F55-4B40-9B71-B94663B1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698" y="1961322"/>
            <a:ext cx="4616603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1974A2-A15A-4F48-8744-5969709DA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85" y="3229336"/>
            <a:ext cx="7741939" cy="7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2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795" y="1905000"/>
            <a:ext cx="8915400" cy="3777622"/>
          </a:xfrm>
        </p:spPr>
        <p:txBody>
          <a:bodyPr/>
          <a:lstStyle/>
          <a:p>
            <a:r>
              <a:rPr lang="en-US" altLang="zh-CN" dirty="0" err="1"/>
              <a:t>Mutilines</a:t>
            </a:r>
            <a:endParaRPr lang="en-US" altLang="zh-CN" dirty="0"/>
          </a:p>
          <a:p>
            <a:r>
              <a:rPr lang="en-US" altLang="zh-CN" dirty="0"/>
              <a:t>Scrollbars</a:t>
            </a:r>
          </a:p>
          <a:p>
            <a:r>
              <a:rPr lang="en-US" altLang="zh-CN" dirty="0" err="1"/>
              <a:t>WordWrap</a:t>
            </a:r>
            <a:endParaRPr lang="en-US" altLang="zh-CN" dirty="0"/>
          </a:p>
          <a:p>
            <a:r>
              <a:rPr lang="en-US" altLang="zh-CN" dirty="0" err="1"/>
              <a:t>AcceptsReturn</a:t>
            </a:r>
            <a:r>
              <a:rPr lang="en-US" altLang="zh-CN" dirty="0"/>
              <a:t>, </a:t>
            </a:r>
            <a:r>
              <a:rPr lang="en-US" altLang="zh-CN" dirty="0" err="1"/>
              <a:t>AcceptsTab</a:t>
            </a:r>
            <a:endParaRPr lang="en-US" altLang="zh-CN" dirty="0"/>
          </a:p>
          <a:p>
            <a:r>
              <a:rPr lang="en-US" altLang="zh-CN" dirty="0" err="1"/>
              <a:t>Maxlength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273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795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Determine whether the </a:t>
            </a:r>
            <a:r>
              <a:rPr lang="en-US" altLang="zh-CN" dirty="0" err="1"/>
              <a:t>TextBox</a:t>
            </a:r>
            <a:r>
              <a:rPr lang="en-US" altLang="zh-CN" dirty="0"/>
              <a:t> control will hold a single line or multiple lines of text</a:t>
            </a:r>
          </a:p>
          <a:p>
            <a:r>
              <a:rPr lang="en-US" altLang="zh-CN" dirty="0"/>
              <a:t>By default, the control holds a single line of text</a:t>
            </a:r>
          </a:p>
          <a:p>
            <a:r>
              <a:rPr lang="en-US" altLang="zh-CN" dirty="0"/>
              <a:t>Set True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669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Scrollbars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795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Controls the attachment of scroll bars to the </a:t>
            </a:r>
            <a:r>
              <a:rPr lang="en-US" altLang="zh-CN" dirty="0" err="1"/>
              <a:t>TextBox</a:t>
            </a:r>
            <a:r>
              <a:rPr lang="en-US" altLang="zh-CN" dirty="0"/>
              <a:t> control if the text exceeds the control’s dimensions</a:t>
            </a:r>
          </a:p>
          <a:p>
            <a:r>
              <a:rPr lang="en-US" altLang="zh-CN" dirty="0"/>
              <a:t>Single-line text boxes </a:t>
            </a:r>
          </a:p>
          <a:p>
            <a:pPr lvl="1"/>
            <a:r>
              <a:rPr lang="en-US" altLang="zh-CN" dirty="0"/>
              <a:t>can’t have a scroll bar attached, even if the text exceeds the width of the control</a:t>
            </a:r>
          </a:p>
          <a:p>
            <a:r>
              <a:rPr lang="en-US" altLang="zh-CN" dirty="0"/>
              <a:t>Multiline text boxes </a:t>
            </a:r>
          </a:p>
          <a:p>
            <a:pPr lvl="1"/>
            <a:r>
              <a:rPr lang="en-US" altLang="zh-CN" dirty="0"/>
              <a:t>can have a horizontal or a vertical scroll bar, or both.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669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WordWrap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466" y="1393763"/>
            <a:ext cx="8915400" cy="3777622"/>
          </a:xfrm>
        </p:spPr>
        <p:txBody>
          <a:bodyPr/>
          <a:lstStyle/>
          <a:p>
            <a:r>
              <a:rPr lang="en-US" altLang="zh-CN" dirty="0"/>
              <a:t>Determines whether the text is wrapped automatically when it reaches the right edge of the control</a:t>
            </a:r>
          </a:p>
          <a:p>
            <a:r>
              <a:rPr lang="en-US" altLang="zh-CN" dirty="0"/>
              <a:t>The default value of this property is True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0BDAC4-CFA5-410F-9352-77034F43B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24" y="2562010"/>
            <a:ext cx="8342336" cy="40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492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1587</TotalTime>
  <Words>1707</Words>
  <Application>Microsoft Office PowerPoint</Application>
  <PresentationFormat>宽屏</PresentationFormat>
  <Paragraphs>329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0" baseType="lpstr">
      <vt:lpstr>Arial</vt:lpstr>
      <vt:lpstr>Century Gothic</vt:lpstr>
      <vt:lpstr>Wingdings 3</vt:lpstr>
      <vt:lpstr>Wisp</vt:lpstr>
      <vt:lpstr>Visual Basic.NET  Windows Control </vt:lpstr>
      <vt:lpstr>ROAD MAP</vt:lpstr>
      <vt:lpstr>INTRODUCTION</vt:lpstr>
      <vt:lpstr>Textbox Control </vt:lpstr>
      <vt:lpstr>Textbox Control </vt:lpstr>
      <vt:lpstr>Basic Properties</vt:lpstr>
      <vt:lpstr>MultiLines</vt:lpstr>
      <vt:lpstr>Scrollbars</vt:lpstr>
      <vt:lpstr>WordWrap</vt:lpstr>
      <vt:lpstr>AcceptsReturn, AcceptsTab</vt:lpstr>
      <vt:lpstr>Maxlength</vt:lpstr>
      <vt:lpstr>Text-Manipulation Properties</vt:lpstr>
      <vt:lpstr>Text</vt:lpstr>
      <vt:lpstr>ReadOnly, Locked</vt:lpstr>
      <vt:lpstr>Lines</vt:lpstr>
      <vt:lpstr>PasswordChar</vt:lpstr>
      <vt:lpstr>Text Selection Properties</vt:lpstr>
      <vt:lpstr>Selected Text</vt:lpstr>
      <vt:lpstr>SelectionStart, SelectionLength </vt:lpstr>
      <vt:lpstr>SelectionStart, SelectionLength </vt:lpstr>
      <vt:lpstr>HideSelection</vt:lpstr>
      <vt:lpstr>Text-Selection Methods</vt:lpstr>
      <vt:lpstr>Undoing Edits </vt:lpstr>
      <vt:lpstr>ListBox, CheckedListBox and ComboBox Controls </vt:lpstr>
      <vt:lpstr>Properties (ListBox &amp; ComboBox)</vt:lpstr>
      <vt:lpstr>IntegralHeight </vt:lpstr>
      <vt:lpstr>Items</vt:lpstr>
      <vt:lpstr>Multcolumns</vt:lpstr>
      <vt:lpstr>SelectionMode</vt:lpstr>
      <vt:lpstr>Sorted</vt:lpstr>
      <vt:lpstr>Texted</vt:lpstr>
      <vt:lpstr>The Items Collection</vt:lpstr>
      <vt:lpstr>Add</vt:lpstr>
      <vt:lpstr>Clear</vt:lpstr>
      <vt:lpstr>Count</vt:lpstr>
      <vt:lpstr>CopyTo</vt:lpstr>
      <vt:lpstr>Insert </vt:lpstr>
      <vt:lpstr>Remove </vt:lpstr>
      <vt:lpstr>Contains </vt:lpstr>
      <vt:lpstr>Selecting Items</vt:lpstr>
      <vt:lpstr>AddItem Button</vt:lpstr>
      <vt:lpstr>Remove Selected Item(s) Button </vt:lpstr>
      <vt:lpstr>The Arrow Button</vt:lpstr>
      <vt:lpstr>The Arrow Button</vt:lpstr>
      <vt:lpstr>The ComboBox Control </vt:lpstr>
      <vt:lpstr>The ComboBox Control </vt:lpstr>
      <vt:lpstr>The ScrollBar and TrackBar Control </vt:lpstr>
      <vt:lpstr>The ScrollBar Control </vt:lpstr>
      <vt:lpstr>The ScrollBar Control </vt:lpstr>
      <vt:lpstr>The ScrollBar Control’s Events</vt:lpstr>
      <vt:lpstr>The ScrollBar Control’s Events</vt:lpstr>
      <vt:lpstr>The TrackBar Control </vt:lpstr>
      <vt:lpstr>Exercise</vt:lpstr>
      <vt:lpstr>Exercise</vt:lpstr>
      <vt:lpstr>Answers</vt:lpstr>
      <vt:lpstr>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Basic.NET  Introduction </dc:title>
  <dc:creator>Song Le</dc:creator>
  <cp:lastModifiedBy>Jiayi Shen</cp:lastModifiedBy>
  <cp:revision>35</cp:revision>
  <dcterms:created xsi:type="dcterms:W3CDTF">2021-07-21T02:45:52Z</dcterms:created>
  <dcterms:modified xsi:type="dcterms:W3CDTF">2021-07-27T13:50:43Z</dcterms:modified>
</cp:coreProperties>
</file>