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8" r:id="rId28"/>
    <p:sldId id="289" r:id="rId29"/>
    <p:sldId id="282" r:id="rId30"/>
    <p:sldId id="283" r:id="rId31"/>
    <p:sldId id="284" r:id="rId32"/>
    <p:sldId id="285" r:id="rId33"/>
    <p:sldId id="286" r:id="rId34"/>
    <p:sldId id="290" r:id="rId35"/>
    <p:sldId id="27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0803B9-7C19-47FE-A91F-3200A713390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7"/>
            <p14:sldId id="288"/>
            <p14:sldId id="289"/>
            <p14:sldId id="282"/>
            <p14:sldId id="283"/>
            <p14:sldId id="284"/>
            <p14:sldId id="285"/>
            <p14:sldId id="286"/>
            <p14:sldId id="29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29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26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6D1254-C9E6-49B7-85CD-5D9992ED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ABBBC-9C0B-4F4B-8060-6A3340CA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Visual Basic.NET </a:t>
            </a:r>
            <a:br>
              <a:rPr lang="en-US" dirty="0"/>
            </a:br>
            <a:r>
              <a:rPr lang="en-US" altLang="zh-CN" dirty="0"/>
              <a:t>More Windows Control 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8822-6CB8-40F9-801A-1CD25BC8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70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218F-48AB-4729-B719-EE1DE8D2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Font Dialog Box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CE24A-32CD-469D-871E-D43455E1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the user review and select a font and its size and style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4D0EE6-51F7-4684-843E-6A843E05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33" y="2898417"/>
            <a:ext cx="6985359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6E548-264D-4171-86CF-85DEF331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Font Dialog Box’s Properties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31654-3C6B-4C01-BEBB-82AAC5C0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69" y="1921566"/>
            <a:ext cx="8915400" cy="49364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AllowScriptChange</a:t>
            </a:r>
            <a:endParaRPr lang="en-US" altLang="zh-CN" dirty="0"/>
          </a:p>
          <a:p>
            <a:pPr lvl="1"/>
            <a:r>
              <a:rPr lang="en-US" altLang="zh-CN" dirty="0"/>
              <a:t>a Boolean value</a:t>
            </a:r>
          </a:p>
          <a:p>
            <a:pPr lvl="1"/>
            <a:r>
              <a:rPr lang="en-US" altLang="zh-CN" dirty="0"/>
              <a:t>whether the Script combo box will be displayed on the Font common dialog</a:t>
            </a:r>
          </a:p>
          <a:p>
            <a:r>
              <a:rPr lang="en-US" altLang="zh-CN" dirty="0" err="1"/>
              <a:t>AllowSimulations</a:t>
            </a:r>
            <a:endParaRPr lang="en-US" altLang="zh-CN" dirty="0"/>
          </a:p>
          <a:p>
            <a:pPr lvl="1"/>
            <a:r>
              <a:rPr lang="en-US" altLang="zh-CN" dirty="0"/>
              <a:t>a Boolean value</a:t>
            </a:r>
          </a:p>
          <a:p>
            <a:pPr lvl="1"/>
            <a:r>
              <a:rPr lang="en-US" altLang="zh-CN" dirty="0"/>
              <a:t>whether the dialog box allows the display and </a:t>
            </a:r>
            <a:r>
              <a:rPr lang="en-US" altLang="zh-CN" dirty="0" err="1"/>
              <a:t>selection</a:t>
            </a:r>
            <a:r>
              <a:rPr lang="en-US" altLang="zh-CN" dirty="0"/>
              <a:t> of simulated fonts</a:t>
            </a:r>
          </a:p>
          <a:p>
            <a:r>
              <a:rPr lang="en-US" altLang="zh-CN" dirty="0" err="1"/>
              <a:t>AllowVectorFonts</a:t>
            </a:r>
            <a:endParaRPr lang="en-US" altLang="zh-CN" dirty="0"/>
          </a:p>
          <a:p>
            <a:pPr lvl="1"/>
            <a:r>
              <a:rPr lang="en-US" altLang="zh-CN" dirty="0"/>
              <a:t>a Boolean value</a:t>
            </a:r>
          </a:p>
          <a:p>
            <a:pPr lvl="1"/>
            <a:r>
              <a:rPr lang="en-US" altLang="zh-CN" dirty="0"/>
              <a:t>whether the dialog box allows the display and selection of vector fonts</a:t>
            </a:r>
          </a:p>
          <a:p>
            <a:r>
              <a:rPr lang="en-US" altLang="zh-CN" dirty="0" err="1"/>
              <a:t>AllowVerticalFonts</a:t>
            </a:r>
            <a:endParaRPr lang="en-US" altLang="zh-CN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dialog box allows the display and selection of both vertical and horizontal fonts</a:t>
            </a:r>
          </a:p>
          <a:p>
            <a:pPr lvl="1"/>
            <a:r>
              <a:rPr lang="en-US" altLang="zh-CN" dirty="0"/>
              <a:t>Default = False – horizontal fonts</a:t>
            </a:r>
          </a:p>
        </p:txBody>
      </p:sp>
    </p:spTree>
    <p:extLst>
      <p:ext uri="{BB962C8B-B14F-4D97-AF65-F5344CB8AC3E}">
        <p14:creationId xmlns:p14="http://schemas.microsoft.com/office/powerpoint/2010/main" val="241933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6E548-264D-4171-86CF-85DEF331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Font Dialog Box’s Properties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31654-3C6B-4C01-BEBB-82AAC5C0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Color</a:t>
            </a:r>
          </a:p>
          <a:p>
            <a:pPr lvl="1"/>
            <a:r>
              <a:rPr lang="en-US" altLang="zh-CN" dirty="0"/>
              <a:t>Set or return the selected font color. </a:t>
            </a:r>
          </a:p>
          <a:p>
            <a:r>
              <a:rPr lang="en-US" altLang="zh-CN" dirty="0" err="1"/>
              <a:t>FixedPitchOnly</a:t>
            </a:r>
            <a:endParaRPr lang="en-US" altLang="zh-CN" dirty="0"/>
          </a:p>
          <a:p>
            <a:pPr lvl="1"/>
            <a:r>
              <a:rPr lang="en-US" altLang="zh-CN" dirty="0"/>
              <a:t>a Boolean value</a:t>
            </a:r>
          </a:p>
          <a:p>
            <a:pPr lvl="1"/>
            <a:r>
              <a:rPr lang="en-US" altLang="zh-CN" dirty="0"/>
              <a:t>whether the dialog box allows only the selection of fixed-pitch fonts</a:t>
            </a:r>
          </a:p>
          <a:p>
            <a:pPr lvl="1"/>
            <a:r>
              <a:rPr lang="en-US" altLang="zh-CN" dirty="0"/>
              <a:t>Default = false – all fonts displayed on the common dialog</a:t>
            </a:r>
          </a:p>
          <a:p>
            <a:endParaRPr lang="en-US" altLang="zh-CN" dirty="0"/>
          </a:p>
          <a:p>
            <a:r>
              <a:rPr lang="en-US" altLang="zh-CN" dirty="0"/>
              <a:t>Font</a:t>
            </a:r>
          </a:p>
          <a:p>
            <a:pPr lvl="1"/>
            <a:r>
              <a:rPr lang="en-US" altLang="zh-CN" dirty="0"/>
              <a:t>a Font object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B5E18A-7188-4B02-8650-03AA15B56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81" y="5117419"/>
            <a:ext cx="5747045" cy="10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5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6E548-264D-4171-86CF-85DEF331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Font Dialog Box’s Properties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31654-3C6B-4C01-BEBB-82AAC5C0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461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FontMustExist</a:t>
            </a:r>
            <a:endParaRPr lang="en-US" altLang="zh-CN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dialog box forces the selection of an existing font</a:t>
            </a:r>
          </a:p>
          <a:p>
            <a:pPr lvl="1"/>
            <a:r>
              <a:rPr lang="en-US" altLang="zh-CN" dirty="0"/>
              <a:t>Default = True</a:t>
            </a:r>
          </a:p>
          <a:p>
            <a:r>
              <a:rPr lang="en-US" altLang="zh-CN" dirty="0" err="1"/>
              <a:t>MaxSize</a:t>
            </a:r>
            <a:r>
              <a:rPr lang="en-US" altLang="zh-CN" dirty="0"/>
              <a:t>, </a:t>
            </a:r>
            <a:r>
              <a:rPr lang="en-US" altLang="zh-CN" dirty="0" err="1"/>
              <a:t>MinSize</a:t>
            </a:r>
            <a:endParaRPr lang="en-US" altLang="zh-CN" dirty="0"/>
          </a:p>
          <a:p>
            <a:pPr lvl="1"/>
            <a:r>
              <a:rPr lang="en-US" altLang="zh-CN" dirty="0"/>
              <a:t>integers that determine the minimum and maximum point size the user can select</a:t>
            </a:r>
          </a:p>
          <a:p>
            <a:r>
              <a:rPr lang="en-US" altLang="zh-CN" dirty="0" err="1"/>
              <a:t>ScriptsOnly</a:t>
            </a:r>
            <a:endParaRPr lang="en-US" altLang="zh-CN" dirty="0"/>
          </a:p>
          <a:p>
            <a:pPr lvl="1"/>
            <a:r>
              <a:rPr lang="en-US" altLang="zh-CN" dirty="0"/>
              <a:t>whether the dialog box allows selection of fonts for Symbol character sets</a:t>
            </a:r>
          </a:p>
          <a:p>
            <a:pPr lvl="1"/>
            <a:r>
              <a:rPr lang="en-US" altLang="zh-CN" dirty="0"/>
              <a:t>Default  = True</a:t>
            </a:r>
          </a:p>
          <a:p>
            <a:r>
              <a:rPr lang="en-US" altLang="zh-CN" dirty="0" err="1"/>
              <a:t>ShowApply</a:t>
            </a:r>
            <a:endParaRPr lang="en-US" altLang="zh-CN" dirty="0"/>
          </a:p>
          <a:p>
            <a:pPr lvl="1"/>
            <a:r>
              <a:rPr lang="en-US" altLang="zh-CN" dirty="0"/>
              <a:t>a Boolean value</a:t>
            </a:r>
          </a:p>
          <a:p>
            <a:pPr lvl="1"/>
            <a:r>
              <a:rPr lang="en-US" altLang="zh-CN" dirty="0"/>
              <a:t>whether the dialog box provides an Apply button</a:t>
            </a:r>
          </a:p>
          <a:p>
            <a:pPr lvl="1"/>
            <a:r>
              <a:rPr lang="en-US" altLang="zh-CN" dirty="0"/>
              <a:t>Default = False</a:t>
            </a:r>
          </a:p>
        </p:txBody>
      </p:sp>
    </p:spTree>
    <p:extLst>
      <p:ext uri="{BB962C8B-B14F-4D97-AF65-F5344CB8AC3E}">
        <p14:creationId xmlns:p14="http://schemas.microsoft.com/office/powerpoint/2010/main" val="281106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6E548-264D-4171-86CF-85DEF331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Font Dialog Box’s Properties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31654-3C6B-4C01-BEBB-82AAC5C0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96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ShowColor</a:t>
            </a:r>
            <a:endParaRPr lang="en-US" altLang="zh-CN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dialog box allows the user to select a color for the font</a:t>
            </a:r>
          </a:p>
          <a:p>
            <a:r>
              <a:rPr lang="en-US" altLang="zh-CN" dirty="0" err="1"/>
              <a:t>ShowEffects</a:t>
            </a:r>
            <a:endParaRPr lang="en-US" altLang="zh-CN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dialog box contains controls to allow the user to specify special text effects</a:t>
            </a:r>
          </a:p>
          <a:p>
            <a:pPr lvl="1"/>
            <a:r>
              <a:rPr lang="en-US" altLang="zh-CN" dirty="0"/>
              <a:t>strikethrough and underline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95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B85B9-D1F7-4598-8B2B-3D10DC08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Open and Save As Dialog Boxes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F1431-CFBD-4A9A-9BA1-7A44FF78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most widely used common dialog boxes</a:t>
            </a:r>
          </a:p>
          <a:p>
            <a:r>
              <a:rPr lang="en-US" altLang="zh-CN" dirty="0"/>
              <a:t>Implemented by the </a:t>
            </a:r>
            <a:r>
              <a:rPr lang="en-US" altLang="zh-CN" u="sng" dirty="0" err="1"/>
              <a:t>OpenFileDialog</a:t>
            </a:r>
            <a:r>
              <a:rPr lang="en-US" altLang="zh-CN" dirty="0"/>
              <a:t> and </a:t>
            </a:r>
            <a:r>
              <a:rPr lang="en-US" altLang="zh-CN" u="sng" dirty="0" err="1"/>
              <a:t>SaveFileDialog</a:t>
            </a:r>
            <a:r>
              <a:rPr lang="en-US" altLang="zh-CN" dirty="0"/>
              <a:t> controls</a:t>
            </a:r>
          </a:p>
          <a:p>
            <a:r>
              <a:rPr lang="en-US" altLang="zh-CN" dirty="0"/>
              <a:t>Most of the their properties are common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69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B85B9-D1F7-4598-8B2B-3D10DC08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F1431-CFBD-4A9A-9BA1-7A44FF78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AddExtension</a:t>
            </a:r>
            <a:endParaRPr lang="en-US" altLang="zh-CN" dirty="0"/>
          </a:p>
          <a:p>
            <a:pPr lvl="1"/>
            <a:r>
              <a:rPr lang="en-US" altLang="zh-CN" dirty="0"/>
              <a:t>a Boolean value</a:t>
            </a:r>
          </a:p>
          <a:p>
            <a:pPr lvl="1"/>
            <a:r>
              <a:rPr lang="en-US" altLang="zh-CN" dirty="0"/>
              <a:t>whether the dialog box automatically adds an extension to a filename, if the user omits it</a:t>
            </a:r>
          </a:p>
          <a:p>
            <a:r>
              <a:rPr lang="en-US" altLang="zh-CN" dirty="0" err="1"/>
              <a:t>CheckFileExists</a:t>
            </a:r>
            <a:endParaRPr lang="en-US" altLang="zh-CN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dialog box displays a warning if the user enters the name of a file that does not exist</a:t>
            </a:r>
          </a:p>
          <a:p>
            <a:r>
              <a:rPr lang="en-US" altLang="zh-CN" dirty="0" err="1"/>
              <a:t>CheckPathExists</a:t>
            </a:r>
            <a:endParaRPr lang="en-US" altLang="zh-CN" dirty="0"/>
          </a:p>
          <a:p>
            <a:pPr lvl="1"/>
            <a:r>
              <a:rPr lang="en-US" altLang="zh-CN" dirty="0"/>
              <a:t>a Boolean value</a:t>
            </a:r>
          </a:p>
          <a:p>
            <a:pPr lvl="1"/>
            <a:r>
              <a:rPr lang="en-US" altLang="zh-CN" dirty="0"/>
              <a:t>whether the dialog box displays a warning if the user specifies a path that does not exist, as part of the user-supplied filename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61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0C0DF-6948-4D78-B140-F06C1F18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BE369-3654-40DD-A582-C77D8B9E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DefaultExtension</a:t>
            </a:r>
            <a:endParaRPr lang="en-US" altLang="zh-CN" dirty="0"/>
          </a:p>
          <a:p>
            <a:pPr lvl="1"/>
            <a:r>
              <a:rPr lang="en-US" altLang="zh-CN" dirty="0"/>
              <a:t>Set the default extension of the dialog box</a:t>
            </a:r>
          </a:p>
          <a:p>
            <a:pPr lvl="1"/>
            <a:r>
              <a:rPr lang="en-US" altLang="zh-CN" dirty="0"/>
              <a:t>TXT or DOC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DereferenceLinks</a:t>
            </a:r>
            <a:endParaRPr lang="en-US" altLang="zh-CN" dirty="0"/>
          </a:p>
          <a:p>
            <a:pPr lvl="1"/>
            <a:r>
              <a:rPr lang="en-US" altLang="zh-CN" dirty="0"/>
              <a:t>whether the dialog box returns the location of the file referenced by the shortcut or the location of the shortcut itself</a:t>
            </a:r>
          </a:p>
          <a:p>
            <a:pPr lvl="1"/>
            <a:r>
              <a:rPr lang="en-US" altLang="zh-CN" dirty="0"/>
              <a:t>C:\WINDOWS\SYSTEM32\lnkstub.exe</a:t>
            </a:r>
          </a:p>
          <a:p>
            <a:r>
              <a:rPr lang="en-US" altLang="zh-CN" dirty="0" err="1"/>
              <a:t>FileName</a:t>
            </a:r>
            <a:endParaRPr lang="en-US" altLang="zh-CN" dirty="0"/>
          </a:p>
          <a:p>
            <a:pPr lvl="1"/>
            <a:r>
              <a:rPr lang="en-US" altLang="zh-CN" dirty="0"/>
              <a:t>path of the file selected by the user on the control</a:t>
            </a:r>
          </a:p>
          <a:p>
            <a:pPr lvl="1"/>
            <a:r>
              <a:rPr lang="en-US" altLang="zh-CN" dirty="0"/>
              <a:t>The user can click OK/Cancel to select this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68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B1C19-FF20-49F6-8EE0-872DB28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0C32E-12BF-4365-894F-7A400358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5"/>
            <a:ext cx="8915400" cy="4525617"/>
          </a:xfrm>
        </p:spPr>
        <p:txBody>
          <a:bodyPr>
            <a:normAutofit/>
          </a:bodyPr>
          <a:lstStyle/>
          <a:p>
            <a:r>
              <a:rPr lang="en-US" altLang="zh-CN" dirty="0"/>
              <a:t>Filter </a:t>
            </a:r>
          </a:p>
          <a:p>
            <a:pPr lvl="1"/>
            <a:r>
              <a:rPr lang="en-US" altLang="zh-CN" dirty="0"/>
              <a:t>specify the type(s) of files displayed on the dialog box</a:t>
            </a:r>
          </a:p>
          <a:p>
            <a:pPr lvl="1"/>
            <a:r>
              <a:rPr lang="en-US" altLang="zh-CN" dirty="0"/>
              <a:t>“Text files|*.txt”</a:t>
            </a:r>
          </a:p>
          <a:p>
            <a:pPr lvl="1"/>
            <a:r>
              <a:rPr lang="en-US" altLang="zh-CN" dirty="0"/>
              <a:t>multiple extensions</a:t>
            </a:r>
          </a:p>
          <a:p>
            <a:r>
              <a:rPr lang="en-US" altLang="zh-CN" dirty="0" err="1"/>
              <a:t>FilterIndex</a:t>
            </a:r>
            <a:endParaRPr lang="en-US" altLang="zh-CN" dirty="0"/>
          </a:p>
          <a:p>
            <a:pPr lvl="1"/>
            <a:r>
              <a:rPr lang="en-US" altLang="zh-CN" dirty="0"/>
              <a:t>specify more than one filter for the Open dialog box, the filter specified first in the Filter property becomes the default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InitialDirectory</a:t>
            </a:r>
            <a:endParaRPr lang="en-US" altLang="zh-CN" dirty="0"/>
          </a:p>
          <a:p>
            <a:pPr lvl="1"/>
            <a:r>
              <a:rPr lang="en-US" altLang="zh-CN" dirty="0"/>
              <a:t>set the initial directory (folder) in which files are displayed the first time the Open and Save dialog boxes are opened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580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B9C3-EC91-48BF-9810-36FFFE43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78B1A-FCF6-4F81-B895-4394EE75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RestoreDirectory</a:t>
            </a:r>
            <a:endParaRPr lang="en-US" altLang="zh-CN" dirty="0"/>
          </a:p>
          <a:p>
            <a:pPr lvl="1"/>
            <a:r>
              <a:rPr lang="en-US" altLang="zh-CN" dirty="0"/>
              <a:t>a Boolean value</a:t>
            </a:r>
          </a:p>
          <a:p>
            <a:pPr lvl="1"/>
            <a:r>
              <a:rPr lang="en-US" altLang="zh-CN" dirty="0"/>
              <a:t>whether the dialog box restores the current directory before closing</a:t>
            </a:r>
          </a:p>
          <a:p>
            <a:pPr lvl="1"/>
            <a:r>
              <a:rPr lang="en-US" altLang="zh-CN" dirty="0"/>
              <a:t>Default = False</a:t>
            </a:r>
          </a:p>
          <a:p>
            <a:r>
              <a:rPr lang="en-US" altLang="zh-CN" dirty="0" err="1"/>
              <a:t>ValidateNames</a:t>
            </a:r>
            <a:endParaRPr lang="en-US" altLang="zh-CN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dialog box accepts only valid Win32 filenames</a:t>
            </a:r>
          </a:p>
          <a:p>
            <a:pPr lvl="1"/>
            <a:r>
              <a:rPr lang="en-US" altLang="zh-CN" dirty="0"/>
              <a:t>Default = True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1E2F28-1AC7-4609-9B10-3B73AE66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97" y="5548222"/>
            <a:ext cx="8693597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AAA-2D43-4719-8787-F1B1659D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CCAC-4DED-4E22-A3FB-54887DDA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Introduction</a:t>
            </a:r>
          </a:p>
          <a:p>
            <a:pPr lvl="0"/>
            <a:r>
              <a:rPr lang="en-GB" altLang="zh-CN" sz="2400" dirty="0"/>
              <a:t>Common Dialog Controls </a:t>
            </a:r>
            <a:endParaRPr lang="zh-CN" altLang="zh-CN" sz="2400" dirty="0"/>
          </a:p>
          <a:p>
            <a:pPr lvl="0"/>
            <a:r>
              <a:rPr lang="en-GB" altLang="zh-CN" sz="2400" dirty="0" err="1"/>
              <a:t>RichTextbox</a:t>
            </a:r>
            <a:r>
              <a:rPr lang="en-GB" altLang="zh-CN" sz="2400" dirty="0"/>
              <a:t> Controls </a:t>
            </a:r>
            <a:endParaRPr lang="zh-CN" altLang="zh-CN" sz="2400" dirty="0"/>
          </a:p>
          <a:p>
            <a:pPr lvl="0"/>
            <a:r>
              <a:rPr lang="en-GB" altLang="zh-CN" sz="2400" dirty="0"/>
              <a:t>RTF Language </a:t>
            </a:r>
            <a:endParaRPr lang="zh-CN" altLang="zh-C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60B39-4B67-4F15-9156-C3E80BE2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A4506-A6A5-4937-9FEC-DE8F8A34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945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FileNames</a:t>
            </a:r>
            <a:endParaRPr lang="en-US" altLang="zh-CN" dirty="0"/>
          </a:p>
          <a:p>
            <a:pPr lvl="1"/>
            <a:r>
              <a:rPr lang="en-US" altLang="zh-CN" dirty="0"/>
              <a:t>a collection</a:t>
            </a:r>
          </a:p>
          <a:p>
            <a:pPr lvl="1"/>
            <a:r>
              <a:rPr lang="en-US" altLang="zh-CN" dirty="0"/>
              <a:t>iterate through the filenames with an enumerator</a:t>
            </a:r>
          </a:p>
          <a:p>
            <a:r>
              <a:rPr lang="en-US" altLang="zh-CN" dirty="0" err="1"/>
              <a:t>MultiSelect</a:t>
            </a:r>
            <a:endParaRPr lang="en-US" altLang="zh-CN" dirty="0"/>
          </a:p>
          <a:p>
            <a:pPr lvl="1"/>
            <a:r>
              <a:rPr lang="en-US" altLang="zh-CN" dirty="0"/>
              <a:t>a Boolean value</a:t>
            </a:r>
          </a:p>
          <a:p>
            <a:pPr lvl="1"/>
            <a:r>
              <a:rPr lang="en-US" altLang="zh-CN" dirty="0"/>
              <a:t>whether the user can select multiple files on the dialog box</a:t>
            </a:r>
          </a:p>
          <a:p>
            <a:pPr lvl="1"/>
            <a:r>
              <a:rPr lang="en-US" altLang="zh-CN" dirty="0"/>
              <a:t>Default = False</a:t>
            </a:r>
          </a:p>
          <a:p>
            <a:r>
              <a:rPr lang="en-US" altLang="zh-CN" dirty="0" err="1"/>
              <a:t>ReadOnlyChecked</a:t>
            </a:r>
            <a:endParaRPr lang="en-US" altLang="zh-CN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Read-Only check box is initially selected when the dialog box first pops up</a:t>
            </a:r>
          </a:p>
          <a:p>
            <a:r>
              <a:rPr lang="en-US" altLang="zh-CN" dirty="0" err="1"/>
              <a:t>ShowReadOnly</a:t>
            </a:r>
            <a:endParaRPr lang="en-US" altLang="zh-CN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Read-Only check box is available</a:t>
            </a:r>
          </a:p>
        </p:txBody>
      </p:sp>
    </p:spTree>
    <p:extLst>
      <p:ext uri="{BB962C8B-B14F-4D97-AF65-F5344CB8AC3E}">
        <p14:creationId xmlns:p14="http://schemas.microsoft.com/office/powerpoint/2010/main" val="332658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ADCAD-4730-40C9-B3A2-44D2E9C6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Print </a:t>
            </a:r>
            <a:r>
              <a:rPr lang="en-US" altLang="zh-CN" dirty="0" err="1"/>
              <a:t>Diaog</a:t>
            </a:r>
            <a:r>
              <a:rPr lang="en-US" altLang="zh-CN" dirty="0"/>
              <a:t> Box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D7F5-4EFF-41F2-BB92-2C02512D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enables users to select a printer</a:t>
            </a:r>
          </a:p>
          <a:p>
            <a:r>
              <a:rPr lang="en-US" altLang="zh-CN" dirty="0"/>
              <a:t>set certain properties of the printout</a:t>
            </a:r>
          </a:p>
          <a:p>
            <a:pPr lvl="1"/>
            <a:r>
              <a:rPr lang="en-US" altLang="zh-CN" dirty="0"/>
              <a:t>  number of copies and pages to be printed</a:t>
            </a:r>
          </a:p>
          <a:p>
            <a:r>
              <a:rPr lang="en-US" altLang="zh-CN" dirty="0"/>
              <a:t>set up a specific printer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0553BA-BBAD-41A1-9859-9BE498EF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79" y="3873347"/>
            <a:ext cx="6020109" cy="29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A1607-D0BD-4DD2-BBBB-A634E1D2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Print Dialog Box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2CF11-9F9E-4C18-BD13-1BF747C3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AllowPrintToFile</a:t>
            </a:r>
            <a:endParaRPr lang="en-US" altLang="zh-CN" b="1" dirty="0"/>
          </a:p>
          <a:p>
            <a:pPr lvl="1"/>
            <a:r>
              <a:rPr lang="en-US" altLang="zh-CN" dirty="0"/>
              <a:t>a Boolean value</a:t>
            </a:r>
          </a:p>
          <a:p>
            <a:pPr lvl="1"/>
            <a:r>
              <a:rPr lang="en-US" altLang="zh-CN" dirty="0"/>
              <a:t>whether the user will be given the option to print to a file</a:t>
            </a:r>
            <a:endParaRPr lang="en-US" altLang="zh-CN" b="1" dirty="0"/>
          </a:p>
          <a:p>
            <a:r>
              <a:rPr lang="en-US" altLang="zh-CN" b="1" dirty="0" err="1"/>
              <a:t>AllowSelection</a:t>
            </a:r>
            <a:endParaRPr lang="en-US" altLang="zh-CN" b="1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user is allowed to print the current selection of the document</a:t>
            </a:r>
            <a:endParaRPr lang="en-US" altLang="zh-CN" b="1" dirty="0"/>
          </a:p>
          <a:p>
            <a:r>
              <a:rPr lang="en-US" altLang="zh-CN" b="1" dirty="0" err="1"/>
              <a:t>AllowSomePages</a:t>
            </a:r>
            <a:endParaRPr lang="en-US" altLang="zh-CN" b="1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Pages option on the dialog will be enabled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81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BBA97-2EB3-4556-A061-1EF3C736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RichTextBox</a:t>
            </a:r>
            <a:r>
              <a:rPr lang="en-US" altLang="zh-CN" dirty="0"/>
              <a:t>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21532-02BC-48F8-8AF7-32D3CEB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core of a full-blown word processor</a:t>
            </a:r>
          </a:p>
          <a:p>
            <a:r>
              <a:rPr lang="en-US" altLang="zh-CN" dirty="0"/>
              <a:t>Provide all the functionality of a </a:t>
            </a:r>
            <a:r>
              <a:rPr lang="en-US" altLang="zh-CN" dirty="0" err="1"/>
              <a:t>TextBox</a:t>
            </a:r>
            <a:r>
              <a:rPr lang="en-US" altLang="zh-CN" dirty="0"/>
              <a:t> control</a:t>
            </a:r>
          </a:p>
          <a:p>
            <a:r>
              <a:rPr lang="en-US" altLang="zh-CN" dirty="0"/>
              <a:t>Give you the capability to mix different fonts, sizes, and attributes</a:t>
            </a:r>
          </a:p>
          <a:p>
            <a:r>
              <a:rPr lang="en-US" altLang="zh-CN" dirty="0"/>
              <a:t>Gives you precise control over the margins of the text</a:t>
            </a:r>
          </a:p>
          <a:p>
            <a:endParaRPr lang="en-US" altLang="zh-CN" dirty="0"/>
          </a:p>
          <a:p>
            <a:r>
              <a:rPr lang="en-US" altLang="zh-CN" dirty="0"/>
              <a:t>No need to supply the formatting codes</a:t>
            </a:r>
          </a:p>
          <a:p>
            <a:r>
              <a:rPr lang="en-US" altLang="zh-CN" dirty="0"/>
              <a:t>Provide simple properties that turn the selected text into bold, change the alignment of the current paragraph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5220DB-A22F-48FF-829F-CFCDA7FA6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85" y="5511151"/>
            <a:ext cx="8801552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2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846D2-8ABD-4C5A-8C2B-E8C397A3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RTF Property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C7DF4-76F4-48BD-ADBA-789B004D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RTF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i="1" dirty="0"/>
              <a:t>Rich Text Format</a:t>
            </a:r>
          </a:p>
          <a:p>
            <a:pPr lvl="1"/>
            <a:r>
              <a:rPr lang="en-US" altLang="zh-CN" dirty="0"/>
              <a:t>a standard for storing formatting information along with the text</a:t>
            </a:r>
          </a:p>
          <a:p>
            <a:r>
              <a:rPr lang="en-US" altLang="zh-CN" dirty="0"/>
              <a:t>The text displayed on the control</a:t>
            </a:r>
          </a:p>
          <a:p>
            <a:r>
              <a:rPr lang="en-US" altLang="zh-CN" dirty="0"/>
              <a:t>Return the text </a:t>
            </a:r>
            <a:r>
              <a:rPr lang="en-US" altLang="zh-CN" i="1" dirty="0"/>
              <a:t>along with </a:t>
            </a:r>
            <a:r>
              <a:rPr lang="en-US" altLang="zh-CN" dirty="0"/>
              <a:t>any formatting information</a:t>
            </a:r>
          </a:p>
          <a:p>
            <a:r>
              <a:rPr lang="en-US" altLang="zh-CN" dirty="0"/>
              <a:t>Specify the text’s formatting, including paragraph indentation, font, and font size or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481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E0646-64B6-4309-BC7E-622C9E16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RTF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E4A16-20E3-4C91-A4A0-F453A011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basic knowledge of the RTF format</a:t>
            </a:r>
          </a:p>
          <a:p>
            <a:r>
              <a:rPr lang="en-US" altLang="zh-CN" dirty="0"/>
              <a:t>Simple Commands</a:t>
            </a:r>
          </a:p>
          <a:p>
            <a:r>
              <a:rPr lang="en-US" altLang="zh-CN" dirty="0"/>
              <a:t>ASCII strings</a:t>
            </a:r>
          </a:p>
          <a:p>
            <a:r>
              <a:rPr lang="en-US" altLang="zh-CN" dirty="0"/>
              <a:t>Similar to 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73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A2798-1E30-43AD-832D-A4A19C5C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RTF Language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C9791D-306D-44A8-9250-EA5B1789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899" y="1540189"/>
            <a:ext cx="8915400" cy="3777622"/>
          </a:xfrm>
        </p:spPr>
        <p:txBody>
          <a:bodyPr/>
          <a:lstStyle/>
          <a:p>
            <a:r>
              <a:rPr lang="en-US" altLang="zh-CN" dirty="0"/>
              <a:t>Open the WordPad application</a:t>
            </a:r>
          </a:p>
          <a:p>
            <a:r>
              <a:rPr lang="en-US" altLang="zh-CN" dirty="0"/>
              <a:t> choose Start ➢ Programs ➢ Accessories ➢ WordPad </a:t>
            </a:r>
          </a:p>
          <a:p>
            <a:r>
              <a:rPr lang="en-US" altLang="zh-CN" dirty="0"/>
              <a:t>enter a few lines of text </a:t>
            </a:r>
          </a:p>
          <a:p>
            <a:r>
              <a:rPr lang="en-US" altLang="zh-CN" dirty="0"/>
              <a:t>File ➢ Save As</a:t>
            </a:r>
          </a:p>
          <a:p>
            <a:r>
              <a:rPr lang="en-US" altLang="zh-CN" dirty="0"/>
              <a:t>Document.rtf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F269D6-F5B5-4DB7-9417-9214C74C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83" y="3826731"/>
            <a:ext cx="8160202" cy="30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39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E3610-B896-4438-B373-702284E6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RTF Language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FA2B8-1D5E-4759-9D6A-C8ABD475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formatting tags are prefixed with the backslash (\) symbol</a:t>
            </a:r>
          </a:p>
          <a:p>
            <a:r>
              <a:rPr lang="en-US" altLang="zh-CN" dirty="0"/>
              <a:t>Paragraphs are marked with the </a:t>
            </a:r>
            <a:r>
              <a:rPr lang="en-US" altLang="zh-CN" dirty="0">
                <a:solidFill>
                  <a:srgbClr val="FF0000"/>
                </a:solidFill>
              </a:rPr>
              <a:t>\par </a:t>
            </a:r>
            <a:r>
              <a:rPr lang="en-US" altLang="zh-CN" dirty="0"/>
              <a:t>tag</a:t>
            </a:r>
          </a:p>
          <a:p>
            <a:r>
              <a:rPr lang="en-US" altLang="zh-CN" dirty="0"/>
              <a:t>The entire document is enclosed in a pair of </a:t>
            </a:r>
            <a:r>
              <a:rPr lang="en-US" altLang="zh-CN" dirty="0">
                <a:solidFill>
                  <a:srgbClr val="FF0000"/>
                </a:solidFill>
              </a:rPr>
              <a:t>curly brackets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\li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ri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tags followed by a numeric value specify the amount of the left and right indentation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74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35E38-0A6E-42AE-B4DB-E0B3608F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RTF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8405E-FB0A-4423-B8FB-518BE322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RTF vs HTML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12217F-9BE3-4722-999A-43A89A89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16" y="3239033"/>
            <a:ext cx="8312577" cy="7112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7245C9-EF59-4F9F-8007-D813C0B4B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16" y="4369889"/>
            <a:ext cx="8496737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98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FE5A-7FC6-4C50-BC42-AF10F2C9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RTF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5ED09-6BB5-42B8-99BB-778E4C54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Simply manipulating a few properties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9ECAD-8613-42D4-A5B7-4DC949D33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83" y="3267564"/>
            <a:ext cx="8020462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1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set of controls for displaying common dialogs </a:t>
            </a:r>
          </a:p>
          <a:p>
            <a:pPr lvl="1"/>
            <a:r>
              <a:rPr lang="en-US" altLang="zh-CN" dirty="0"/>
              <a:t>such as Open or Color</a:t>
            </a:r>
          </a:p>
          <a:p>
            <a:endParaRPr lang="en-US" dirty="0"/>
          </a:p>
          <a:p>
            <a:r>
              <a:rPr lang="en-US" altLang="zh-CN" dirty="0"/>
              <a:t>common dialog controls are an essential part of a Windows application</a:t>
            </a:r>
          </a:p>
          <a:p>
            <a:pPr lvl="1"/>
            <a:r>
              <a:rPr lang="en-US" altLang="zh-CN" dirty="0"/>
              <a:t>they enable you to design user interfaces with the look and feel of a Windows application</a:t>
            </a:r>
            <a:endParaRPr lang="en-US" dirty="0"/>
          </a:p>
          <a:p>
            <a:r>
              <a:rPr lang="en-US" altLang="zh-CN" dirty="0"/>
              <a:t>Explore the </a:t>
            </a:r>
            <a:r>
              <a:rPr lang="en-US" altLang="zh-CN" dirty="0" err="1"/>
              <a:t>RichTextBox</a:t>
            </a:r>
            <a:r>
              <a:rPr lang="en-US" altLang="zh-CN" dirty="0"/>
              <a:t> control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8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EFEF8-F05B-4C7B-A6B3-64AC1E20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RichTextBox’s</a:t>
            </a:r>
            <a:r>
              <a:rPr lang="en-US" altLang="zh-CN" dirty="0"/>
              <a:t> 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D9152-4AB4-4FF3-B791-0AFE166E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C5ABB-7C37-4B77-985F-A18C2CA4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1536705"/>
            <a:ext cx="9195273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06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0062-7AF9-40DC-85CC-8A4E0D1F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88DF5-C0A8-4E21-9802-60F193C1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SaveFile</a:t>
            </a:r>
            <a:r>
              <a:rPr lang="en-US" altLang="zh-CN" b="1" dirty="0"/>
              <a:t> </a:t>
            </a:r>
            <a:r>
              <a:rPr lang="en-US" altLang="zh-CN" dirty="0"/>
              <a:t>saves the contents of the control to a disk file. </a:t>
            </a:r>
          </a:p>
          <a:p>
            <a:r>
              <a:rPr lang="en-US" altLang="zh-CN" b="1" dirty="0" err="1"/>
              <a:t>LoadFile</a:t>
            </a:r>
            <a:r>
              <a:rPr lang="en-US" altLang="zh-CN" b="1" dirty="0"/>
              <a:t> </a:t>
            </a:r>
            <a:r>
              <a:rPr lang="en-US" altLang="zh-CN" dirty="0"/>
              <a:t>loads the control from a disk file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083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94B88-B2D5-4669-A69C-4DBB680D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SaveFile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9A81AA8-0C25-4FC5-90CE-CA162205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pPr lvl="1"/>
            <a:r>
              <a:rPr lang="en-US" altLang="zh-CN" i="1" dirty="0"/>
              <a:t>path </a:t>
            </a:r>
            <a:r>
              <a:rPr lang="en-US" altLang="zh-CN" dirty="0"/>
              <a:t>is the path of the file in which the current document will be saved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SaveFile</a:t>
            </a:r>
            <a:r>
              <a:rPr lang="en-US" altLang="zh-CN" dirty="0"/>
              <a:t> method saves the document in RTF format and uses the RTF extension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8AEB6A64-FA1E-4A07-A757-DDE45F9C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57" y="2184668"/>
            <a:ext cx="3905451" cy="3365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8B4886-AEDF-41CB-9241-5A0B394EE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11" y="3565454"/>
            <a:ext cx="8998412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69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21DE1-2AE7-4F9E-AF67-2E5892A5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LoadFile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8F8BA-2BEE-4106-A533-56CF8E0F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pPr lvl="1"/>
            <a:r>
              <a:rPr lang="en-US" altLang="zh-CN" i="1" dirty="0"/>
              <a:t>filetype </a:t>
            </a:r>
            <a:r>
              <a:rPr lang="en-US" altLang="zh-CN" dirty="0"/>
              <a:t>argument is optional and can have one of the values of the </a:t>
            </a:r>
            <a:r>
              <a:rPr lang="en-US" altLang="zh-CN" dirty="0" err="1"/>
              <a:t>RichTextBoxStreamType</a:t>
            </a:r>
            <a:r>
              <a:rPr lang="en-US" altLang="zh-CN" dirty="0"/>
              <a:t> enumeration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10798B-BCD8-47C4-8A0C-A264158B6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67" y="2189220"/>
            <a:ext cx="4184865" cy="4254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7FA6B5-7A36-4FA4-A59A-1471AF3B0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022411"/>
            <a:ext cx="8877756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25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8E7B-A699-47CA-8B5D-13CD4888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Select, </a:t>
            </a:r>
            <a:r>
              <a:rPr lang="en-US" altLang="zh-CN" dirty="0" err="1"/>
              <a:t>SelectAll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63A45-9DAC-48CF-92D3-DDCB677A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Method</a:t>
            </a:r>
          </a:p>
          <a:p>
            <a:pPr lvl="1"/>
            <a:r>
              <a:rPr lang="en-US" altLang="zh-CN" dirty="0"/>
              <a:t>selects a section of the text on the control</a:t>
            </a:r>
          </a:p>
          <a:p>
            <a:pPr lvl="1"/>
            <a:r>
              <a:rPr lang="en-US" altLang="zh-CN" dirty="0"/>
              <a:t>accepts two arguments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SelectAll</a:t>
            </a:r>
            <a:r>
              <a:rPr lang="en-US" altLang="zh-CN" dirty="0"/>
              <a:t> Method</a:t>
            </a:r>
          </a:p>
          <a:p>
            <a:pPr lvl="1"/>
            <a:r>
              <a:rPr lang="en-US" altLang="zh-CN" dirty="0"/>
              <a:t>accepts no arguments and selects all the text on the control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2F1768-E498-4B62-BB8D-A69FB77E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17" y="3573197"/>
            <a:ext cx="3626036" cy="4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17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E6EB8-28AE-4290-8447-1458F1A4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C7AA4-2A16-4E6F-A014-C1659B22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What are four options for each image file type?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(2) What are the meaning of the </a:t>
            </a:r>
            <a:r>
              <a:rPr lang="en-US" altLang="zh-CN" dirty="0" err="1"/>
              <a:t>SelectionStart</a:t>
            </a:r>
            <a:r>
              <a:rPr lang="en-US" altLang="zh-CN" dirty="0"/>
              <a:t> in the </a:t>
            </a:r>
            <a:r>
              <a:rPr lang="en-US" altLang="zh-CN" dirty="0" err="1"/>
              <a:t>RichTextBox’s</a:t>
            </a:r>
            <a:r>
              <a:rPr lang="en-US" altLang="zh-CN" dirty="0"/>
              <a:t> properties?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22F47D-001B-46F1-870D-D6C38E83D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04" y="2642552"/>
            <a:ext cx="6979009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7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F7DC5-F046-403A-9616-74AD3F4D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Common Dialog Controls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5A5DE-10A8-47F0-9D67-DB9CF393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821" y="1530627"/>
            <a:ext cx="8915400" cy="4432852"/>
          </a:xfrm>
        </p:spPr>
        <p:txBody>
          <a:bodyPr/>
          <a:lstStyle/>
          <a:p>
            <a:r>
              <a:rPr lang="en-US" altLang="zh-CN" dirty="0"/>
              <a:t>A rather tedious, but quite common, task in nearly every application is to prompt the user for filenames, font names and sizes, or colors to be used by the application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2C22C2-C7C5-4FD9-A646-6E3AFF4D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20" y="2425148"/>
            <a:ext cx="6105710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6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551A3-73F7-417B-A8FB-76FD6BEF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Common Dialog Controls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4E150-CE13-4D28-8197-BC3051912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278"/>
            <a:ext cx="8915400" cy="48171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Invisible at runtime</a:t>
            </a:r>
          </a:p>
          <a:p>
            <a:r>
              <a:rPr lang="en-US" altLang="zh-CN" dirty="0"/>
              <a:t>Not placed on your forms</a:t>
            </a:r>
          </a:p>
          <a:p>
            <a:r>
              <a:rPr lang="en-US" altLang="zh-CN" b="1" dirty="0" err="1"/>
              <a:t>OpenFileDialog</a:t>
            </a:r>
            <a:endParaRPr lang="en-US" altLang="zh-CN" b="1" dirty="0"/>
          </a:p>
          <a:p>
            <a:pPr lvl="1"/>
            <a:r>
              <a:rPr lang="en-US" altLang="zh-CN" dirty="0"/>
              <a:t>Lets users select a file to open. </a:t>
            </a:r>
            <a:endParaRPr lang="en-US" altLang="zh-CN" b="1" dirty="0"/>
          </a:p>
          <a:p>
            <a:r>
              <a:rPr lang="en-US" altLang="zh-CN" b="1" dirty="0" err="1"/>
              <a:t>SaveFileDialog</a:t>
            </a:r>
            <a:endParaRPr lang="en-US" altLang="zh-CN" b="1" dirty="0"/>
          </a:p>
          <a:p>
            <a:pPr lvl="1"/>
            <a:r>
              <a:rPr lang="en-US" altLang="zh-CN" dirty="0"/>
              <a:t>Lets users select or specify a filename in which the current document will be saved</a:t>
            </a:r>
            <a:endParaRPr lang="en-US" altLang="zh-CN" b="1" dirty="0"/>
          </a:p>
          <a:p>
            <a:r>
              <a:rPr lang="en-US" altLang="zh-CN" b="1" dirty="0" err="1"/>
              <a:t>ColorDialog</a:t>
            </a:r>
            <a:endParaRPr lang="en-US" altLang="zh-CN" b="1" dirty="0"/>
          </a:p>
          <a:p>
            <a:pPr lvl="1"/>
            <a:r>
              <a:rPr lang="en-US" altLang="zh-CN" dirty="0"/>
              <a:t>Lets users select a color from a list of predefined colors, or specify custom color</a:t>
            </a:r>
            <a:endParaRPr lang="en-US" altLang="zh-CN" b="1" dirty="0"/>
          </a:p>
          <a:p>
            <a:r>
              <a:rPr lang="en-US" altLang="zh-CN" b="1" dirty="0" err="1"/>
              <a:t>FontDialog</a:t>
            </a:r>
            <a:endParaRPr lang="en-US" altLang="zh-CN" b="1" dirty="0"/>
          </a:p>
          <a:p>
            <a:pPr lvl="1"/>
            <a:r>
              <a:rPr lang="en-US" altLang="zh-CN" dirty="0"/>
              <a:t>Lets users select a typeface and style to be applied to the current text selection</a:t>
            </a:r>
            <a:endParaRPr lang="en-US" altLang="zh-CN" b="1" dirty="0"/>
          </a:p>
          <a:p>
            <a:r>
              <a:rPr lang="en-US" altLang="zh-CN" b="1" dirty="0" err="1"/>
              <a:t>PrintDialog</a:t>
            </a:r>
            <a:endParaRPr lang="en-US" altLang="zh-CN" b="1" dirty="0"/>
          </a:p>
          <a:p>
            <a:pPr lvl="1"/>
            <a:r>
              <a:rPr lang="en-US" altLang="zh-CN" dirty="0"/>
              <a:t>Lets users select and set up a printer 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69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52779-9CA6-4A86-8396-95C2DBC1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Common Dialog Controls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AD08C-58C0-44A4-9BD8-3AB210ED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 the control’s </a:t>
            </a:r>
            <a:r>
              <a:rPr lang="en-US" altLang="zh-CN" dirty="0" err="1"/>
              <a:t>ShowDialog</a:t>
            </a:r>
            <a:r>
              <a:rPr lang="en-US" altLang="zh-CN" dirty="0"/>
              <a:t> method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6206E5-E843-47E3-85AC-C49AC6628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65" y="3259873"/>
            <a:ext cx="6096313" cy="9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1D54D-D6E9-479F-B492-DF3A6B99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Color Dialog Box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3E9BA-6024-4AAB-A75B-B7EF8F68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047" y="1729409"/>
            <a:ext cx="8915400" cy="3777622"/>
          </a:xfrm>
        </p:spPr>
        <p:txBody>
          <a:bodyPr/>
          <a:lstStyle/>
          <a:p>
            <a:r>
              <a:rPr lang="en-US" altLang="zh-CN" dirty="0"/>
              <a:t>One of the simplest dialog boxes</a:t>
            </a:r>
          </a:p>
          <a:p>
            <a:r>
              <a:rPr lang="en-US" altLang="zh-CN" dirty="0"/>
              <a:t>Has a single property, Color</a:t>
            </a:r>
          </a:p>
          <a:p>
            <a:pPr lvl="1"/>
            <a:r>
              <a:rPr lang="en-US" altLang="zh-CN" dirty="0"/>
              <a:t>which returns the color selected by the user or sets the initially selected color when the user opens the dialog box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A5B8A5-48AB-4F10-9DDA-2AE88F0D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44" y="3429000"/>
            <a:ext cx="6794849" cy="831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9B53D4-BC07-4FD3-883E-A259D9528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48" y="4260893"/>
            <a:ext cx="6636091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9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EC0A1-ACD4-452F-86F5-F70F87FA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C59F7-4494-4D07-9E3D-0FE106DB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AllowFullOpen</a:t>
            </a:r>
            <a:endParaRPr lang="en-US" altLang="zh-CN" dirty="0"/>
          </a:p>
          <a:p>
            <a:pPr lvl="1"/>
            <a:r>
              <a:rPr lang="en-US" altLang="zh-CN" dirty="0"/>
              <a:t>Set True </a:t>
            </a:r>
          </a:p>
          <a:p>
            <a:pPr lvl="1"/>
            <a:r>
              <a:rPr lang="en-US" altLang="zh-CN" dirty="0"/>
              <a:t>users to be able to open up the dialog box and define their own custom colors</a:t>
            </a:r>
          </a:p>
          <a:p>
            <a:r>
              <a:rPr lang="en-US" altLang="zh-CN" dirty="0" err="1"/>
              <a:t>AnyColor</a:t>
            </a:r>
            <a:endParaRPr lang="en-US" altLang="zh-CN" dirty="0"/>
          </a:p>
          <a:p>
            <a:pPr lvl="1"/>
            <a:r>
              <a:rPr lang="en-US" altLang="zh-CN" dirty="0"/>
              <a:t>A Boolean value </a:t>
            </a:r>
          </a:p>
          <a:p>
            <a:pPr lvl="1"/>
            <a:r>
              <a:rPr lang="en-US" altLang="zh-CN" dirty="0"/>
              <a:t>whether the dialog box displays all available colors in the set of basic colors</a:t>
            </a:r>
          </a:p>
          <a:p>
            <a:r>
              <a:rPr lang="en-US" altLang="zh-CN" dirty="0"/>
              <a:t>Color</a:t>
            </a:r>
          </a:p>
          <a:p>
            <a:pPr lvl="1"/>
            <a:r>
              <a:rPr lang="en-US" altLang="zh-CN" dirty="0"/>
              <a:t>a Color value</a:t>
            </a:r>
          </a:p>
          <a:p>
            <a:pPr lvl="1"/>
            <a:r>
              <a:rPr lang="en-US" altLang="zh-CN" dirty="0"/>
              <a:t>Set to any valid color</a:t>
            </a:r>
          </a:p>
        </p:txBody>
      </p:sp>
    </p:spTree>
    <p:extLst>
      <p:ext uri="{BB962C8B-B14F-4D97-AF65-F5344CB8AC3E}">
        <p14:creationId xmlns:p14="http://schemas.microsoft.com/office/powerpoint/2010/main" val="282801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B04AA-4AA3-4314-B4DD-26C5EEDE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5A1CD-03DD-4630-99B3-9BE60FC5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CustomColors</a:t>
            </a:r>
            <a:endParaRPr lang="en-US" altLang="zh-CN" dirty="0"/>
          </a:p>
          <a:p>
            <a:pPr lvl="1"/>
            <a:r>
              <a:rPr lang="en-US" altLang="zh-CN" dirty="0"/>
              <a:t>Indicate the set of custom colors that will be shown in the common dialog</a:t>
            </a:r>
          </a:p>
          <a:p>
            <a:pPr lvl="1"/>
            <a:r>
              <a:rPr lang="en-US" altLang="zh-CN" dirty="0"/>
              <a:t>Display 16 additional custom colors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SolidColorOnly</a:t>
            </a:r>
            <a:endParaRPr lang="en-US" altLang="zh-CN" dirty="0"/>
          </a:p>
          <a:p>
            <a:pPr lvl="1"/>
            <a:r>
              <a:rPr lang="en-US" altLang="zh-CN" dirty="0"/>
              <a:t>Indicates whether the dialog box will restrict users to selecting solid colors only</a:t>
            </a:r>
          </a:p>
          <a:p>
            <a:pPr lvl="1"/>
            <a:r>
              <a:rPr lang="en-US" altLang="zh-CN" dirty="0"/>
              <a:t>Only 256 colors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892285-F83E-4254-9F57-6F84FFB8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84" y="3276600"/>
            <a:ext cx="5112013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585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</TotalTime>
  <Words>1335</Words>
  <Application>Microsoft Office PowerPoint</Application>
  <PresentationFormat>宽屏</PresentationFormat>
  <Paragraphs>274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Wingdings 3</vt:lpstr>
      <vt:lpstr>Wisp</vt:lpstr>
      <vt:lpstr>Visual Basic.NET  More Windows Control  </vt:lpstr>
      <vt:lpstr>ROAD MAP</vt:lpstr>
      <vt:lpstr>INTRODUCTION</vt:lpstr>
      <vt:lpstr>The Common Dialog Controls</vt:lpstr>
      <vt:lpstr>The Common Dialog Controls</vt:lpstr>
      <vt:lpstr>Using Common Dialog Controls </vt:lpstr>
      <vt:lpstr>The Color Dialog Box</vt:lpstr>
      <vt:lpstr>Properties </vt:lpstr>
      <vt:lpstr>Properties </vt:lpstr>
      <vt:lpstr>The Font Dialog Box </vt:lpstr>
      <vt:lpstr>The Font Dialog Box’s Properties </vt:lpstr>
      <vt:lpstr>The Font Dialog Box’s Properties </vt:lpstr>
      <vt:lpstr>The Font Dialog Box’s Properties </vt:lpstr>
      <vt:lpstr>The Font Dialog Box’s Properties </vt:lpstr>
      <vt:lpstr>The Open and Save As Dialog Boxes</vt:lpstr>
      <vt:lpstr>Properties </vt:lpstr>
      <vt:lpstr>Properties</vt:lpstr>
      <vt:lpstr>Properties</vt:lpstr>
      <vt:lpstr>Properties </vt:lpstr>
      <vt:lpstr>Properties</vt:lpstr>
      <vt:lpstr>The Print Diaog Box </vt:lpstr>
      <vt:lpstr>The Print Dialog Box </vt:lpstr>
      <vt:lpstr>The RichTextBox Control</vt:lpstr>
      <vt:lpstr>RTF Property </vt:lpstr>
      <vt:lpstr>The RTF Language</vt:lpstr>
      <vt:lpstr>The RTF Language</vt:lpstr>
      <vt:lpstr>The RTF Language </vt:lpstr>
      <vt:lpstr>The RTF Language</vt:lpstr>
      <vt:lpstr>The RTF Code</vt:lpstr>
      <vt:lpstr>The RichTextBox’s Properties</vt:lpstr>
      <vt:lpstr>Methods</vt:lpstr>
      <vt:lpstr>SaveFile </vt:lpstr>
      <vt:lpstr>LoadFile</vt:lpstr>
      <vt:lpstr>Select, SelectAll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Basic.NET  Introduction </dc:title>
  <dc:creator>Song Le</dc:creator>
  <cp:lastModifiedBy>Jiayi Shen</cp:lastModifiedBy>
  <cp:revision>26</cp:revision>
  <dcterms:created xsi:type="dcterms:W3CDTF">2021-07-21T02:45:52Z</dcterms:created>
  <dcterms:modified xsi:type="dcterms:W3CDTF">2021-07-28T02:13:23Z</dcterms:modified>
</cp:coreProperties>
</file>