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31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2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26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6D1254-C9E6-49B7-85CD-5D9992ED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ABBBC-9C0B-4F4B-8060-6A3340CA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Visual Basic.NET </a:t>
            </a:r>
            <a:br>
              <a:rPr lang="en-US" dirty="0"/>
            </a:br>
            <a:r>
              <a:rPr lang="en-US" dirty="0"/>
              <a:t>Introduction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8822-6CB8-40F9-801A-1CD25BC8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70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B1BB-8907-4026-BAEA-D4807509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604" y="239797"/>
            <a:ext cx="8911687" cy="1280890"/>
          </a:xfrm>
        </p:spPr>
        <p:txBody>
          <a:bodyPr/>
          <a:lstStyle/>
          <a:p>
            <a:r>
              <a:rPr lang="en-US" altLang="zh-CN" dirty="0"/>
              <a:t>Building the </a:t>
            </a:r>
            <a:r>
              <a:rPr lang="en-US" altLang="zh-CN" dirty="0" err="1"/>
              <a:t>FocusedTextBox</a:t>
            </a:r>
            <a:r>
              <a:rPr lang="en-US" altLang="zh-CN" dirty="0"/>
              <a:t>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AD7B3-E695-4858-9441-456F88AA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02" y="1736033"/>
            <a:ext cx="8915400" cy="4167809"/>
          </a:xfrm>
        </p:spPr>
        <p:txBody>
          <a:bodyPr/>
          <a:lstStyle/>
          <a:p>
            <a:r>
              <a:rPr lang="en-US" altLang="zh-CN" dirty="0"/>
              <a:t>Switch to the test project </a:t>
            </a:r>
          </a:p>
          <a:p>
            <a:pPr marL="457200" lvl="1" indent="0">
              <a:buNone/>
            </a:pPr>
            <a:r>
              <a:rPr lang="en-US" altLang="zh-CN" dirty="0"/>
              <a:t>and select the Project</a:t>
            </a:r>
          </a:p>
          <a:p>
            <a:r>
              <a:rPr lang="en-US" altLang="zh-CN" dirty="0"/>
              <a:t>Add Reference command</a:t>
            </a:r>
          </a:p>
          <a:p>
            <a:r>
              <a:rPr lang="en-US" altLang="zh-CN" dirty="0"/>
              <a:t>switch to the Projects tab</a:t>
            </a:r>
          </a:p>
          <a:p>
            <a:r>
              <a:rPr lang="en-US" altLang="zh-CN" dirty="0"/>
              <a:t>Your new control is now</a:t>
            </a:r>
          </a:p>
          <a:p>
            <a:pPr marL="0" indent="0">
              <a:buNone/>
            </a:pPr>
            <a:r>
              <a:rPr lang="en-US" altLang="zh-CN" dirty="0"/>
              <a:t>      referenced in the test 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03BE0-AD07-4333-A02B-7B46C60C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14" y="2539778"/>
            <a:ext cx="7702946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B1BB-8907-4026-BAEA-D4807509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604" y="239797"/>
            <a:ext cx="8911687" cy="1280890"/>
          </a:xfrm>
        </p:spPr>
        <p:txBody>
          <a:bodyPr/>
          <a:lstStyle/>
          <a:p>
            <a:r>
              <a:rPr lang="en-US" altLang="zh-CN" dirty="0"/>
              <a:t>Building the </a:t>
            </a:r>
            <a:r>
              <a:rPr lang="en-US" altLang="zh-CN" dirty="0" err="1"/>
              <a:t>FocusedTextBox</a:t>
            </a:r>
            <a:r>
              <a:rPr lang="en-US" altLang="zh-CN" dirty="0"/>
              <a:t>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AD7B3-E695-4858-9441-456F88AA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254" y="1709529"/>
            <a:ext cx="8915400" cy="4167809"/>
          </a:xfrm>
        </p:spPr>
        <p:txBody>
          <a:bodyPr/>
          <a:lstStyle/>
          <a:p>
            <a:r>
              <a:rPr lang="en-US" altLang="zh-CN" dirty="0"/>
              <a:t>Add some extra functionality to our custom </a:t>
            </a:r>
            <a:r>
              <a:rPr lang="en-US" altLang="zh-CN" dirty="0" err="1"/>
              <a:t>TextBox</a:t>
            </a:r>
            <a:r>
              <a:rPr lang="en-US" altLang="zh-CN" dirty="0"/>
              <a:t> control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CFA847-B38B-4332-A96B-3005A32C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79" y="2395850"/>
            <a:ext cx="8255424" cy="12446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EFF5E9-698F-4C75-803A-C348BF45D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40" y="4101398"/>
            <a:ext cx="3448227" cy="4508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546D54-AC87-410E-A030-150412B0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32" y="5148471"/>
            <a:ext cx="8198271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2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FBD97-8224-41FD-98BC-683B890E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58" y="306333"/>
            <a:ext cx="10106508" cy="1280890"/>
          </a:xfrm>
        </p:spPr>
        <p:txBody>
          <a:bodyPr/>
          <a:lstStyle/>
          <a:p>
            <a:r>
              <a:rPr lang="en-US" altLang="zh-CN" dirty="0"/>
              <a:t>overview of the control’s custom 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6B8C2-4F13-46FD-AAA6-F3970967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7443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EnterFocusColor</a:t>
            </a:r>
            <a:endParaRPr lang="en-US" altLang="zh-CN" b="1" dirty="0"/>
          </a:p>
          <a:p>
            <a:pPr lvl="1"/>
            <a:r>
              <a:rPr lang="en-US" altLang="zh-CN" dirty="0"/>
              <a:t>When the control receives the focus, its background color is set to this value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 err="1"/>
              <a:t>LeaveFocusColor</a:t>
            </a:r>
            <a:endParaRPr lang="en-US" altLang="zh-CN" b="1" dirty="0"/>
          </a:p>
          <a:p>
            <a:pPr lvl="1"/>
            <a:r>
              <a:rPr lang="en-US" altLang="zh-CN" dirty="0"/>
              <a:t>When the control loses the focus, its background color is set to this value</a:t>
            </a:r>
            <a:endParaRPr lang="en-US" altLang="zh-CN" b="1" dirty="0"/>
          </a:p>
          <a:p>
            <a:r>
              <a:rPr lang="en-US" altLang="zh-CN" b="1" dirty="0"/>
              <a:t>Mandatory</a:t>
            </a:r>
          </a:p>
          <a:p>
            <a:pPr lvl="1"/>
            <a:r>
              <a:rPr lang="en-US" altLang="zh-CN" dirty="0"/>
              <a:t>This property indicates whether the control corresponds to a required field, if Mandatory is True (Required), or an optional field, if Mandatory is False (Optional)</a:t>
            </a:r>
            <a:endParaRPr lang="en-US" altLang="zh-CN" b="1" dirty="0"/>
          </a:p>
          <a:p>
            <a:r>
              <a:rPr lang="en-US" altLang="zh-CN" b="1" dirty="0" err="1"/>
              <a:t>MandatoryColor</a:t>
            </a:r>
            <a:endParaRPr lang="en-US" altLang="zh-CN" b="1" dirty="0"/>
          </a:p>
          <a:p>
            <a:pPr lvl="1"/>
            <a:r>
              <a:rPr lang="en-US" altLang="zh-CN" dirty="0"/>
              <a:t>This is the background color of the control if its Mandatory property is required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36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7219E-08EB-4C20-9499-A6A1067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Compound 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CEF9-9BC0-445D-A01C-3D6C5130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compound control</a:t>
            </a:r>
          </a:p>
          <a:p>
            <a:pPr lvl="1"/>
            <a:r>
              <a:rPr lang="en-US" altLang="zh-CN" dirty="0"/>
              <a:t>A visible interface that combines multiple Windows controls</a:t>
            </a:r>
          </a:p>
          <a:p>
            <a:pPr lvl="1"/>
            <a:r>
              <a:rPr lang="en-US" altLang="zh-CN" dirty="0"/>
              <a:t>Doesn’t inherit the functionality of any specific control</a:t>
            </a:r>
          </a:p>
          <a:p>
            <a:pPr lvl="1"/>
            <a:r>
              <a:rPr lang="en-US" altLang="zh-CN" dirty="0"/>
              <a:t>Must expose its properties by providing your own code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419DC5-C748-41D6-AD14-D916E3F1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76" y="3853705"/>
            <a:ext cx="5181866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7219E-08EB-4C20-9499-A6A1067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Compound 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CEF9-9BC0-445D-A01C-3D6C5130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9" y="1828800"/>
            <a:ext cx="8915400" cy="3777622"/>
          </a:xfrm>
        </p:spPr>
        <p:txBody>
          <a:bodyPr/>
          <a:lstStyle/>
          <a:p>
            <a:r>
              <a:rPr lang="en-US" altLang="zh-CN" dirty="0"/>
              <a:t>When your compound control contains a </a:t>
            </a:r>
            <a:r>
              <a:rPr lang="en-US" altLang="zh-CN" dirty="0" err="1"/>
              <a:t>TextBox</a:t>
            </a:r>
            <a:r>
              <a:rPr lang="en-US" altLang="zh-CN" dirty="0"/>
              <a:t> and a </a:t>
            </a:r>
            <a:r>
              <a:rPr lang="en-US" altLang="zh-CN" dirty="0" err="1"/>
              <a:t>ComboBox</a:t>
            </a:r>
            <a:r>
              <a:rPr lang="en-US" altLang="zh-CN" dirty="0"/>
              <a:t> control</a:t>
            </a:r>
          </a:p>
          <a:p>
            <a:r>
              <a:rPr lang="en-US" altLang="zh-CN" dirty="0"/>
              <a:t>To raise the </a:t>
            </a:r>
            <a:r>
              <a:rPr lang="en-US" altLang="zh-CN" dirty="0" err="1"/>
              <a:t>TextChanged</a:t>
            </a:r>
            <a:r>
              <a:rPr lang="en-US" altLang="zh-CN" dirty="0"/>
              <a:t> event when the user edits the </a:t>
            </a:r>
            <a:r>
              <a:rPr lang="en-US" altLang="zh-CN" dirty="0" err="1"/>
              <a:t>TextBox</a:t>
            </a:r>
            <a:r>
              <a:rPr lang="en-US" altLang="zh-CN" dirty="0"/>
              <a:t> control and the (custom) </a:t>
            </a:r>
            <a:r>
              <a:rPr lang="en-US" altLang="zh-CN" dirty="0" err="1"/>
              <a:t>SelectionChanged</a:t>
            </a:r>
            <a:r>
              <a:rPr lang="en-US" altLang="zh-CN" dirty="0"/>
              <a:t> event </a:t>
            </a:r>
          </a:p>
          <a:p>
            <a:pPr lvl="1"/>
            <a:r>
              <a:rPr lang="en-US" altLang="zh-CN" dirty="0"/>
              <a:t>when the user selects another item in the </a:t>
            </a:r>
            <a:r>
              <a:rPr lang="en-US" altLang="zh-CN" dirty="0" err="1"/>
              <a:t>ComboBox</a:t>
            </a:r>
            <a:r>
              <a:rPr lang="en-US" altLang="zh-CN" dirty="0"/>
              <a:t> control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02B92F-5F5E-47A0-8333-61A15118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017" y="2805927"/>
            <a:ext cx="2978303" cy="5969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94A3B7-8D1D-4DD0-87F1-811952E9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55" y="3834506"/>
            <a:ext cx="9525490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D1CF6-37B4-4B85-B15F-D09D5278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User-Drawn 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273DD-DC5F-4485-BC0B-9C5A991E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user-drawn control </a:t>
            </a:r>
          </a:p>
          <a:p>
            <a:pPr lvl="1"/>
            <a:r>
              <a:rPr lang="en-US" altLang="zh-CN" dirty="0"/>
              <a:t>consists of a </a:t>
            </a:r>
            <a:r>
              <a:rPr lang="en-US" altLang="zh-CN" dirty="0" err="1"/>
              <a:t>UserControl</a:t>
            </a:r>
            <a:r>
              <a:rPr lang="en-US" altLang="zh-CN" dirty="0"/>
              <a:t> object with no constituent controls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Updating the control’s visible area with the appropriate code, which must appear in the control’s </a:t>
            </a:r>
            <a:r>
              <a:rPr lang="en-US" altLang="zh-CN" dirty="0" err="1"/>
              <a:t>OnPaint</a:t>
            </a:r>
            <a:r>
              <a:rPr lang="en-US" altLang="zh-CN" dirty="0"/>
              <a:t> method</a:t>
            </a:r>
          </a:p>
          <a:p>
            <a:pPr lvl="1"/>
            <a:r>
              <a:rPr lang="en-US" altLang="zh-CN" dirty="0"/>
              <a:t>called right before the </a:t>
            </a:r>
            <a:r>
              <a:rPr lang="en-US" altLang="zh-CN" dirty="0" err="1"/>
              <a:t>OnPaint</a:t>
            </a:r>
            <a:r>
              <a:rPr lang="en-US" altLang="zh-CN" dirty="0"/>
              <a:t> event is fired</a:t>
            </a:r>
          </a:p>
          <a:p>
            <a:pPr lvl="1"/>
            <a:r>
              <a:rPr lang="en-US" altLang="zh-CN" dirty="0"/>
              <a:t>if you override it, you can take control of the repaint process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734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D1CF6-37B4-4B85-B15F-D09D5278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User-Drawn 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273DD-DC5F-4485-BC0B-9C5A991E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942" y="1596887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Develop the Label3D control</a:t>
            </a:r>
          </a:p>
          <a:p>
            <a:pPr lvl="1"/>
            <a:r>
              <a:rPr lang="en-US" altLang="zh-CN" dirty="0"/>
              <a:t>an enhanced Label control </a:t>
            </a:r>
          </a:p>
          <a:p>
            <a:r>
              <a:rPr lang="en-US" altLang="zh-CN" dirty="0"/>
              <a:t>Provide all the members of the Label control plus a few highly desirable new features</a:t>
            </a:r>
          </a:p>
          <a:p>
            <a:pPr lvl="1"/>
            <a:r>
              <a:rPr lang="en-US" altLang="zh-CN" dirty="0"/>
              <a:t>the ability to align the text in all possible ways on the control, as well as in three-dimensional type </a:t>
            </a:r>
          </a:p>
          <a:p>
            <a:r>
              <a:rPr lang="en-US" altLang="zh-CN" dirty="0"/>
              <a:t>New Custom Control: Label 3 D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FlexLabel</a:t>
            </a:r>
            <a:r>
              <a:rPr lang="en-US" altLang="zh-CN" dirty="0"/>
              <a:t> project</a:t>
            </a:r>
          </a:p>
          <a:p>
            <a:pPr lvl="1"/>
            <a:r>
              <a:rPr lang="en-US" altLang="zh-CN" dirty="0"/>
              <a:t>the Label3D project &amp; the usual test 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AD0DC-B322-4F08-93AE-A29CB05C3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796022"/>
            <a:ext cx="5334000" cy="20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B131D-89BC-48B3-BD1F-44F9DFD1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Label3D Control’s Specifications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203F5-3D4B-466F-B8DD-BB4F485F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66" y="1384853"/>
            <a:ext cx="8915400" cy="3777622"/>
          </a:xfrm>
        </p:spPr>
        <p:txBody>
          <a:bodyPr/>
          <a:lstStyle/>
          <a:p>
            <a:r>
              <a:rPr lang="en-US" altLang="zh-CN" dirty="0"/>
              <a:t>Label 3D Control </a:t>
            </a:r>
          </a:p>
          <a:p>
            <a:r>
              <a:rPr lang="en-US" altLang="zh-CN" dirty="0"/>
              <a:t>Must provide the Caption and Font properties</a:t>
            </a:r>
          </a:p>
          <a:p>
            <a:r>
              <a:rPr lang="en-US" altLang="zh-CN" dirty="0"/>
              <a:t>Align its caption both vertically and horizontally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7D23EB-3F93-4079-807B-E699BECB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88" y="2890778"/>
            <a:ext cx="6282623" cy="37776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ED4682-E159-4582-BF98-180E89249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43" y="3628180"/>
            <a:ext cx="5898469" cy="22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31B3B-15BB-417E-92FF-5632762B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the Custom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A07AB-B438-4AB4-9012-C01003CF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Project: </a:t>
            </a:r>
            <a:r>
              <a:rPr lang="en-US" altLang="zh-CN" dirty="0" err="1"/>
              <a:t>FlexLabel</a:t>
            </a:r>
            <a:endParaRPr lang="en-US" altLang="zh-CN" dirty="0"/>
          </a:p>
          <a:p>
            <a:r>
              <a:rPr lang="en-US" altLang="zh-CN" dirty="0"/>
              <a:t>Rename the UserControl1 object to Label3D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E04130-A549-4A30-9993-602D4E84B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02" y="3171251"/>
            <a:ext cx="5137414" cy="793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3AF892-57FC-4CEC-87A5-47A730F5E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26" y="4723711"/>
            <a:ext cx="10027165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1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31B3B-15BB-417E-92FF-5632762B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the Custom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A07AB-B438-4AB4-9012-C01003CF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334" y="1808922"/>
            <a:ext cx="8915400" cy="3777622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Enum</a:t>
            </a:r>
            <a:r>
              <a:rPr lang="en-US" altLang="zh-CN" dirty="0"/>
              <a:t> statements for the</a:t>
            </a:r>
          </a:p>
          <a:p>
            <a:pPr marL="0" indent="0">
              <a:buNone/>
            </a:pPr>
            <a:r>
              <a:rPr lang="en-US" altLang="zh-CN" dirty="0"/>
              <a:t>    two enumerations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D0DA33-0A4C-4BD7-9A0B-BF4DD423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81" y="1905000"/>
            <a:ext cx="60888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4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AAA-2D43-4719-8787-F1B1659D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CAC-4DED-4E22-A3FB-54887DDA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Introduction</a:t>
            </a:r>
          </a:p>
          <a:p>
            <a:pPr lvl="0"/>
            <a:r>
              <a:rPr lang="en-GB" altLang="zh-CN" sz="2000" dirty="0"/>
              <a:t>Designing Windows Controls </a:t>
            </a:r>
            <a:endParaRPr lang="zh-CN" altLang="zh-CN" sz="2000" dirty="0"/>
          </a:p>
          <a:p>
            <a:pPr lvl="0"/>
            <a:r>
              <a:rPr lang="en-GB" altLang="zh-CN" sz="2000" dirty="0"/>
              <a:t>Enhancing Existing Controls </a:t>
            </a:r>
            <a:endParaRPr lang="zh-CN" altLang="zh-CN" sz="2000" dirty="0"/>
          </a:p>
          <a:p>
            <a:pPr lvl="0"/>
            <a:r>
              <a:rPr lang="en-GB" altLang="zh-CN" sz="2000" dirty="0"/>
              <a:t>Building Compound Controls </a:t>
            </a:r>
            <a:endParaRPr lang="zh-CN" altLang="zh-CN" sz="2000" dirty="0"/>
          </a:p>
          <a:p>
            <a:pPr lvl="0"/>
            <a:r>
              <a:rPr lang="en-GB" altLang="zh-CN" sz="2000" dirty="0"/>
              <a:t>Building User-Drawn Controls </a:t>
            </a:r>
            <a:endParaRPr lang="zh-CN" altLang="zh-CN" sz="2000" dirty="0"/>
          </a:p>
          <a:p>
            <a:pPr lvl="0"/>
            <a:r>
              <a:rPr lang="en-GB" altLang="zh-CN" sz="2000" dirty="0"/>
              <a:t>Designing irregular controls </a:t>
            </a:r>
            <a:endParaRPr lang="zh-CN" altLang="zh-CN" sz="2000" dirty="0"/>
          </a:p>
          <a:p>
            <a:pPr lvl="0"/>
            <a:r>
              <a:rPr lang="en-GB" altLang="zh-CN" sz="2000" dirty="0"/>
              <a:t>Owner-Drawn Controls </a:t>
            </a:r>
            <a:endParaRPr lang="zh-CN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2DEB8-9D22-4BAD-BEB3-ADE04CA8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the Custom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49589-03FD-4F8D-BBA4-E4D361DF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594" y="2047461"/>
            <a:ext cx="8915400" cy="3777622"/>
          </a:xfrm>
        </p:spPr>
        <p:txBody>
          <a:bodyPr/>
          <a:lstStyle/>
          <a:p>
            <a:r>
              <a:rPr lang="en-US" altLang="zh-CN" dirty="0"/>
              <a:t>To implement the Alignment </a:t>
            </a:r>
          </a:p>
          <a:p>
            <a:pPr marL="0" indent="0">
              <a:buNone/>
            </a:pPr>
            <a:r>
              <a:rPr lang="en-US" altLang="zh-CN" dirty="0"/>
              <a:t>     and Effect properties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BD04D6-D9D9-4F09-9E96-12549AE0C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35" y="1749286"/>
            <a:ext cx="5378565" cy="517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1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2DEB8-9D22-4BAD-BEB3-ADE04CA8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the Custom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49589-03FD-4F8D-BBA4-E4D361DF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594" y="2047461"/>
            <a:ext cx="8915400" cy="3777622"/>
          </a:xfrm>
        </p:spPr>
        <p:txBody>
          <a:bodyPr/>
          <a:lstStyle/>
          <a:p>
            <a:r>
              <a:rPr lang="en-US" altLang="zh-CN" dirty="0"/>
              <a:t>To implement the Caption property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EC51E6-0CFE-4E17-A74B-330F7D04C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94" y="2959840"/>
            <a:ext cx="5842300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0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30F61-B256-4F7A-91CE-C72A13FE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your New Control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48EA5-34B8-4975-83EC-7CB1BB03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add it to the Toolbox</a:t>
            </a:r>
          </a:p>
          <a:p>
            <a:r>
              <a:rPr lang="en-US" altLang="zh-CN" dirty="0"/>
              <a:t>Add the </a:t>
            </a:r>
            <a:r>
              <a:rPr lang="en-US" altLang="zh-CN" dirty="0" err="1"/>
              <a:t>TestProject</a:t>
            </a:r>
            <a:r>
              <a:rPr lang="en-US" altLang="zh-CN" dirty="0"/>
              <a:t> to the current solution</a:t>
            </a:r>
          </a:p>
          <a:p>
            <a:r>
              <a:rPr lang="en-US" altLang="zh-CN" dirty="0"/>
              <a:t>And Rename its Form to </a:t>
            </a:r>
            <a:r>
              <a:rPr lang="en-US" altLang="zh-CN" dirty="0" err="1"/>
              <a:t>TestForm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61E3AA-52F8-4CFB-9484-65A3AD7F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09264"/>
            <a:ext cx="824272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30F61-B256-4F7A-91CE-C72A13FE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your New Control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48EA5-34B8-4975-83EC-7CB1BB03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the corresponding property to the selected value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EC42EF-832F-4888-B440-48BE0B025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24" y="2575016"/>
            <a:ext cx="9233375" cy="18669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60F183-D5E0-422F-88C5-9177DFBD8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27" y="4442012"/>
            <a:ext cx="9080967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8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F116-D33C-4ADF-B01E-3B3B2C8E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Initializing a Custom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8E2BA-E4A0-4EBD-BACC-C2B6AB09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the appropriate code in the New() subroutine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7D2C5B-FFC6-4B98-B2D1-E073EF4DD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88" y="2920084"/>
            <a:ext cx="7417181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B25D8-327A-4413-AB19-6E35600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Changed Events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1EDFC-25FF-4B37-B3D9-843DCB58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Declare an event handler for each of the Changed events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8CCB8C-FAE5-4343-9198-84A0BF1F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87" y="3211418"/>
            <a:ext cx="5524784" cy="9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2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B25D8-327A-4413-AB19-6E35600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Changed Events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1EDFC-25FF-4B37-B3D9-843DCB58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Then declare the actual events and their handlers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681C0-DC63-45BE-B389-B5D203B5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83" y="3209346"/>
            <a:ext cx="8985712" cy="10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7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B25D8-327A-4413-AB19-6E35600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Changed Events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1EDFC-25FF-4B37-B3D9-843DCB58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finally invoke the event handlers from within the appropriate </a:t>
            </a:r>
            <a:r>
              <a:rPr lang="en-US" altLang="zh-CN" dirty="0" err="1"/>
              <a:t>On</a:t>
            </a:r>
            <a:r>
              <a:rPr lang="en-US" altLang="zh-CN" i="1" dirty="0" err="1"/>
              <a:t>EventName</a:t>
            </a:r>
            <a:r>
              <a:rPr lang="en-US" altLang="zh-CN" i="1" dirty="0"/>
              <a:t> </a:t>
            </a:r>
            <a:r>
              <a:rPr lang="en-US" altLang="zh-CN" dirty="0"/>
              <a:t>method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9BEE93-C786-4996-9A88-57D02704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63" y="2948384"/>
            <a:ext cx="9588993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8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FEE9-3B83-4458-B9EE-A74A994C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9A4ED-8854-40E5-8357-7C589324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(1) What does “</a:t>
            </a:r>
            <a:r>
              <a:rPr lang="en-US" altLang="zh-CN" dirty="0" err="1"/>
              <a:t>TopLeft</a:t>
            </a:r>
            <a:r>
              <a:rPr lang="en-US" altLang="zh-CN" dirty="0"/>
              <a:t>” mean in the setting of the Effect property?</a:t>
            </a:r>
          </a:p>
          <a:p>
            <a:r>
              <a:rPr lang="en-US" altLang="zh-CN" dirty="0"/>
              <a:t>(2) What does “Carved” mean in the setting of the Effect property?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62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029D0-3E33-423D-8BFB-18B13090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27029-4F04-4DAF-A866-23B64ED8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design custom Windows controls for .NET</a:t>
            </a:r>
          </a:p>
          <a:p>
            <a:endParaRPr lang="en-US" altLang="zh-CN" dirty="0"/>
          </a:p>
          <a:p>
            <a:r>
              <a:rPr lang="en-US" altLang="zh-CN" dirty="0"/>
              <a:t>how to build custom controls that combine multiple .NET control</a:t>
            </a:r>
          </a:p>
          <a:p>
            <a:pPr lvl="1"/>
            <a:r>
              <a:rPr lang="en-US" altLang="zh-CN" dirty="0"/>
              <a:t>Compound controls</a:t>
            </a:r>
          </a:p>
          <a:p>
            <a:endParaRPr lang="en-US" altLang="zh-CN" dirty="0"/>
          </a:p>
          <a:p>
            <a:r>
              <a:rPr lang="en-US" altLang="zh-CN" dirty="0"/>
              <a:t>To build user-drawn controls</a:t>
            </a:r>
          </a:p>
        </p:txBody>
      </p:sp>
    </p:spTree>
    <p:extLst>
      <p:ext uri="{BB962C8B-B14F-4D97-AF65-F5344CB8AC3E}">
        <p14:creationId xmlns:p14="http://schemas.microsoft.com/office/powerpoint/2010/main" val="353052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7FFC4-F52C-46AE-AE9B-8AE00BDD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Designing Windows Controls 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E6482-B782-4578-AD27-62E6702E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542" y="1782418"/>
            <a:ext cx="8915400" cy="4870173"/>
          </a:xfrm>
        </p:spPr>
        <p:txBody>
          <a:bodyPr>
            <a:normAutofit/>
          </a:bodyPr>
          <a:lstStyle/>
          <a:p>
            <a:r>
              <a:rPr lang="en-US" altLang="zh-CN" dirty="0"/>
              <a:t>Standard application</a:t>
            </a:r>
          </a:p>
          <a:p>
            <a:pPr lvl="1"/>
            <a:r>
              <a:rPr lang="en-US" altLang="zh-CN" dirty="0"/>
              <a:t>a main form</a:t>
            </a:r>
          </a:p>
          <a:p>
            <a:pPr lvl="1"/>
            <a:r>
              <a:rPr lang="en-US" altLang="zh-CN" dirty="0"/>
              <a:t> several (optional) auxiliary forms</a:t>
            </a:r>
          </a:p>
          <a:p>
            <a:pPr lvl="1"/>
            <a:r>
              <a:rPr lang="en-US" altLang="zh-CN" dirty="0"/>
              <a:t>interacts with the user through its interface</a:t>
            </a:r>
          </a:p>
          <a:p>
            <a:r>
              <a:rPr lang="en-US" altLang="zh-CN" dirty="0"/>
              <a:t>design of a Windows control </a:t>
            </a:r>
          </a:p>
          <a:p>
            <a:pPr lvl="1"/>
            <a:r>
              <a:rPr lang="en-US" altLang="zh-CN" dirty="0"/>
              <a:t>similar to the design of a form</a:t>
            </a:r>
          </a:p>
          <a:p>
            <a:pPr lvl="1"/>
            <a:r>
              <a:rPr lang="en-US" altLang="zh-CN" dirty="0"/>
              <a:t>place controls on a Form-like object (</a:t>
            </a:r>
            <a:r>
              <a:rPr lang="en-US" altLang="zh-CN" dirty="0" err="1"/>
              <a:t>UserControl</a:t>
            </a:r>
            <a:r>
              <a:rPr lang="en-US" altLang="zh-CN" dirty="0"/>
              <a:t>), which is the control’s surface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custom control is an application with a visible user interface as well as an invisible programming interface</a:t>
            </a:r>
          </a:p>
          <a:p>
            <a:endParaRPr lang="en-US" altLang="zh-CN" dirty="0"/>
          </a:p>
          <a:p>
            <a:r>
              <a:rPr lang="en-US" altLang="zh-CN" dirty="0"/>
              <a:t>manipulate the control</a:t>
            </a:r>
          </a:p>
          <a:p>
            <a:pPr lvl="1"/>
            <a:r>
              <a:rPr lang="en-US" altLang="zh-CN" dirty="0"/>
              <a:t>At design/ run time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76E5C-9F4C-4C2C-A40B-BE2ED27A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Enhancing Existing 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45F2C-3F0D-444B-8A4D-6EB2F9A0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.NET Windows controls are quite functional,</a:t>
            </a:r>
          </a:p>
          <a:p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err="1"/>
              <a:t>TextBox</a:t>
            </a:r>
            <a:r>
              <a:rPr lang="en-US" altLang="zh-CN" dirty="0"/>
              <a:t> control </a:t>
            </a:r>
          </a:p>
          <a:p>
            <a:pPr lvl="1"/>
            <a:r>
              <a:rPr lang="en-US" altLang="zh-CN" dirty="0"/>
              <a:t>Customize appearance: change its color/ contents/ control formats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best approach is to create a new Windows control with all the desired functionality and then reuse it in multiple projects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09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8E8DD-45DC-4F32-A97F-40B8E367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the </a:t>
            </a:r>
            <a:r>
              <a:rPr lang="en-US" altLang="zh-CN" dirty="0" err="1"/>
              <a:t>FocusedTextBox</a:t>
            </a:r>
            <a:r>
              <a:rPr lang="en-US" altLang="zh-CN" dirty="0"/>
              <a:t>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14F38-8D4E-4340-90F1-A191B7F5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713" y="1261242"/>
            <a:ext cx="8860803" cy="4320961"/>
          </a:xfrm>
        </p:spPr>
        <p:txBody>
          <a:bodyPr/>
          <a:lstStyle/>
          <a:p>
            <a:r>
              <a:rPr lang="en-US" altLang="zh-CN" dirty="0"/>
              <a:t>Call our new custom control </a:t>
            </a:r>
            <a:r>
              <a:rPr lang="en-US" altLang="zh-CN" dirty="0" err="1"/>
              <a:t>FocusedTextBox</a:t>
            </a:r>
            <a:endParaRPr lang="en-US" altLang="zh-CN" dirty="0"/>
          </a:p>
          <a:p>
            <a:r>
              <a:rPr lang="en-US" altLang="zh-CN" dirty="0"/>
              <a:t>Start a new VB project </a:t>
            </a:r>
          </a:p>
          <a:p>
            <a:r>
              <a:rPr lang="en-US" altLang="zh-CN" dirty="0"/>
              <a:t>On the New Project dialog box</a:t>
            </a:r>
          </a:p>
          <a:p>
            <a:r>
              <a:rPr lang="en-US" altLang="zh-CN" dirty="0"/>
              <a:t>select the template Windows Control Library</a:t>
            </a:r>
          </a:p>
          <a:p>
            <a:r>
              <a:rPr lang="en-US" altLang="zh-CN" dirty="0"/>
              <a:t> Name the project </a:t>
            </a:r>
            <a:r>
              <a:rPr lang="en-US" altLang="zh-CN" dirty="0" err="1"/>
              <a:t>FocusedTextBox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BC3785-6E6B-4FC2-85CB-D3DF24E37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024"/>
            <a:ext cx="6685722" cy="45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B1BB-8907-4026-BAEA-D4807509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the </a:t>
            </a:r>
            <a:r>
              <a:rPr lang="en-US" altLang="zh-CN" dirty="0" err="1"/>
              <a:t>FocusedTextBox</a:t>
            </a:r>
            <a:r>
              <a:rPr lang="en-US" altLang="zh-CN" dirty="0"/>
              <a:t>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AD7B3-E695-4858-9441-456F88AA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67809"/>
          </a:xfrm>
        </p:spPr>
        <p:txBody>
          <a:bodyPr/>
          <a:lstStyle/>
          <a:p>
            <a:r>
              <a:rPr lang="en-US" altLang="zh-CN" dirty="0"/>
              <a:t>Rename the UserControl1 object to </a:t>
            </a:r>
            <a:r>
              <a:rPr lang="en-US" altLang="zh-CN" dirty="0" err="1"/>
              <a:t>FocusedTextBox</a:t>
            </a:r>
            <a:endParaRPr lang="en-US" altLang="zh-CN" dirty="0"/>
          </a:p>
          <a:p>
            <a:pPr lvl="1"/>
            <a:r>
              <a:rPr lang="en-US" altLang="zh-CN" dirty="0"/>
              <a:t>Rename the class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7EB436-248A-491B-A2FE-E1733D24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73" y="3092417"/>
            <a:ext cx="4134062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4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B1BB-8907-4026-BAEA-D4807509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the </a:t>
            </a:r>
            <a:r>
              <a:rPr lang="en-US" altLang="zh-CN" dirty="0" err="1"/>
              <a:t>FocusedTextBox</a:t>
            </a:r>
            <a:r>
              <a:rPr lang="en-US" altLang="zh-CN" dirty="0"/>
              <a:t>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AD7B3-E695-4858-9441-456F88AA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67809"/>
          </a:xfrm>
        </p:spPr>
        <p:txBody>
          <a:bodyPr/>
          <a:lstStyle/>
          <a:p>
            <a:r>
              <a:rPr lang="en-US" altLang="zh-CN" dirty="0"/>
              <a:t>Inherit all the functionality of the </a:t>
            </a:r>
            <a:r>
              <a:rPr lang="en-US" altLang="zh-CN" dirty="0" err="1"/>
              <a:t>TextBox</a:t>
            </a:r>
            <a:r>
              <a:rPr lang="en-US" altLang="zh-CN" dirty="0"/>
              <a:t> control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CCDA44-0F53-43E7-8FF7-01C4D8336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19" y="3137003"/>
            <a:ext cx="5251720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4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B1BB-8907-4026-BAEA-D4807509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the </a:t>
            </a:r>
            <a:r>
              <a:rPr lang="en-US" altLang="zh-CN" dirty="0" err="1"/>
              <a:t>FocusedTextBox</a:t>
            </a:r>
            <a:r>
              <a:rPr lang="en-US" altLang="zh-CN" dirty="0"/>
              <a:t>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AD7B3-E695-4858-9441-456F88AA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67809"/>
          </a:xfrm>
        </p:spPr>
        <p:txBody>
          <a:bodyPr/>
          <a:lstStyle/>
          <a:p>
            <a:r>
              <a:rPr lang="en-US" altLang="zh-CN" dirty="0"/>
              <a:t>To test the control, place an instance of the custom control on the </a:t>
            </a:r>
            <a:r>
              <a:rPr lang="en-US" altLang="zh-CN" i="1" dirty="0"/>
              <a:t>Form1 </a:t>
            </a:r>
            <a:r>
              <a:rPr lang="en-US" altLang="zh-CN" dirty="0"/>
              <a:t>form of the test project</a:t>
            </a:r>
          </a:p>
          <a:p>
            <a:r>
              <a:rPr lang="en-US" altLang="zh-CN" dirty="0"/>
              <a:t>build the control </a:t>
            </a:r>
          </a:p>
          <a:p>
            <a:r>
              <a:rPr lang="en-US" altLang="zh-CN" dirty="0"/>
              <a:t>add a reference to this control to the test project</a:t>
            </a:r>
          </a:p>
          <a:p>
            <a:r>
              <a:rPr lang="en-US" altLang="zh-CN" dirty="0"/>
              <a:t>Select the </a:t>
            </a:r>
            <a:r>
              <a:rPr lang="en-US" altLang="zh-CN" dirty="0" err="1"/>
              <a:t>FocusedTextBox</a:t>
            </a:r>
            <a:r>
              <a:rPr lang="en-US" altLang="zh-CN" dirty="0"/>
              <a:t> item in the Solution Explorer</a:t>
            </a:r>
          </a:p>
          <a:p>
            <a:r>
              <a:rPr lang="en-US" altLang="zh-CN" dirty="0"/>
              <a:t>select the Build </a:t>
            </a:r>
            <a:r>
              <a:rPr lang="en-US" altLang="zh-CN" dirty="0" err="1"/>
              <a:t>FocusedTextBox</a:t>
            </a:r>
            <a:r>
              <a:rPr lang="en-US" altLang="zh-CN" dirty="0"/>
              <a:t> command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6059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313</TotalTime>
  <Words>794</Words>
  <Application>Microsoft Office PowerPoint</Application>
  <PresentationFormat>Widescreen</PresentationFormat>
  <Paragraphs>246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Wisp</vt:lpstr>
      <vt:lpstr>Visual Basic.NET  Introduction </vt:lpstr>
      <vt:lpstr>ROAD MAP</vt:lpstr>
      <vt:lpstr>Introduction</vt:lpstr>
      <vt:lpstr>Designing Windows Controls  </vt:lpstr>
      <vt:lpstr>Enhancing Existing Controls</vt:lpstr>
      <vt:lpstr>Building the FocusedTextBox Control</vt:lpstr>
      <vt:lpstr>Building the FocusedTextBox Control</vt:lpstr>
      <vt:lpstr>Building the FocusedTextBox Control</vt:lpstr>
      <vt:lpstr>Building the FocusedTextBox Control</vt:lpstr>
      <vt:lpstr>Building the FocusedTextBox Control</vt:lpstr>
      <vt:lpstr>Building the FocusedTextBox Control</vt:lpstr>
      <vt:lpstr>overview of the control’s custom properties</vt:lpstr>
      <vt:lpstr>Building Compound Controls</vt:lpstr>
      <vt:lpstr>Building Compound Controls</vt:lpstr>
      <vt:lpstr>Building User-Drawn Controls</vt:lpstr>
      <vt:lpstr>Building User-Drawn Controls</vt:lpstr>
      <vt:lpstr>The Label3D Control’s Specifications</vt:lpstr>
      <vt:lpstr>Designing the Custom Control</vt:lpstr>
      <vt:lpstr>Designing the Custom Control</vt:lpstr>
      <vt:lpstr>Designing the Custom Control</vt:lpstr>
      <vt:lpstr>Designing the Custom Control</vt:lpstr>
      <vt:lpstr>Test your New Control </vt:lpstr>
      <vt:lpstr>Test your New Control </vt:lpstr>
      <vt:lpstr>Initializing a Custom Control</vt:lpstr>
      <vt:lpstr>The Changed Events</vt:lpstr>
      <vt:lpstr>The Changed Events</vt:lpstr>
      <vt:lpstr>The Changed Events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Basic.NET  Introduction </dc:title>
  <dc:creator>Song Le</dc:creator>
  <cp:lastModifiedBy>Song Le</cp:lastModifiedBy>
  <cp:revision>25</cp:revision>
  <dcterms:created xsi:type="dcterms:W3CDTF">2021-07-21T02:45:52Z</dcterms:created>
  <dcterms:modified xsi:type="dcterms:W3CDTF">2021-08-02T15:31:59Z</dcterms:modified>
</cp:coreProperties>
</file>