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38" r:id="rId5"/>
    <p:sldId id="260" r:id="rId6"/>
    <p:sldId id="370" r:id="rId7"/>
    <p:sldId id="349" r:id="rId8"/>
    <p:sldId id="356" r:id="rId9"/>
    <p:sldId id="371" r:id="rId10"/>
    <p:sldId id="408" r:id="rId11"/>
    <p:sldId id="372" r:id="rId12"/>
    <p:sldId id="403" r:id="rId13"/>
    <p:sldId id="404" r:id="rId14"/>
    <p:sldId id="409" r:id="rId15"/>
    <p:sldId id="413" r:id="rId16"/>
    <p:sldId id="406" r:id="rId17"/>
    <p:sldId id="407" r:id="rId18"/>
    <p:sldId id="402" r:id="rId19"/>
    <p:sldId id="411" r:id="rId20"/>
    <p:sldId id="412" r:id="rId21"/>
    <p:sldId id="416" r:id="rId22"/>
    <p:sldId id="417" r:id="rId23"/>
    <p:sldId id="354" r:id="rId24"/>
    <p:sldId id="414" r:id="rId25"/>
    <p:sldId id="418" r:id="rId26"/>
    <p:sldId id="415" r:id="rId27"/>
    <p:sldId id="312" r:id="rId28"/>
    <p:sldId id="385" r:id="rId29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6D1"/>
    <a:srgbClr val="A9D18E"/>
    <a:srgbClr val="F4CCCC"/>
    <a:srgbClr val="E7E6E6"/>
    <a:srgbClr val="ADE8A9"/>
    <a:srgbClr val="C11434"/>
    <a:srgbClr val="AC75D5"/>
    <a:srgbClr val="0070C0"/>
    <a:srgbClr val="44546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7765" autoAdjust="0"/>
  </p:normalViewPr>
  <p:slideViewPr>
    <p:cSldViewPr snapToGrid="0" snapToObjects="1" showGuides="1">
      <p:cViewPr>
        <p:scale>
          <a:sx n="125" d="100"/>
          <a:sy n="125" d="100"/>
        </p:scale>
        <p:origin x="19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7E1D02ED-AB60-1146-B810-37D04719C00C}" type="datetimeFigureOut">
              <a:rPr kumimoji="1" lang="ko-KR" altLang="en-US" smtClean="0"/>
              <a:t>2022-08-12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68BBFCC2-75FE-9347-A155-69776C04C6EA}" type="datetimeFigureOut">
              <a:rPr kumimoji="1" lang="ko-KR" altLang="en-US" smtClean="0"/>
              <a:t>2022-08-12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94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NVM</a:t>
            </a:r>
            <a:r>
              <a:rPr kumimoji="1" lang="ko-KR" altLang="en-US" dirty="0"/>
              <a:t>을 효과적으로 이용할 수 없다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502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9822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NVM</a:t>
            </a:r>
            <a:r>
              <a:rPr kumimoji="1" lang="ko-KR" altLang="en-US" dirty="0"/>
              <a:t>을 효과적으로 이용할 수 없다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73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NVM</a:t>
            </a:r>
            <a:r>
              <a:rPr kumimoji="1" lang="ko-KR" altLang="en-US" dirty="0"/>
              <a:t>을 효과적으로 이용할 수 없다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806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Inode</a:t>
            </a:r>
            <a:r>
              <a:rPr kumimoji="1" lang="ko-KR" altLang="en-US"/>
              <a:t> </a:t>
            </a:r>
            <a:r>
              <a:rPr kumimoji="1" lang="en-US" altLang="ko-KR"/>
              <a:t>map</a:t>
            </a:r>
            <a:r>
              <a:rPr kumimoji="1" lang="ko-KR" altLang="en-US"/>
              <a:t> </a:t>
            </a:r>
            <a:r>
              <a:rPr kumimoji="1" lang="en-US" altLang="ko-KR"/>
              <a:t>size=2GB-&gt; 4KB</a:t>
            </a:r>
            <a:r>
              <a:rPr kumimoji="1" lang="ko-KR" altLang="en-US"/>
              <a:t>의 </a:t>
            </a:r>
            <a:r>
              <a:rPr kumimoji="1" lang="en-US" altLang="ko-KR"/>
              <a:t>inode-map block</a:t>
            </a:r>
            <a:r>
              <a:rPr kumimoji="1" lang="ko-KR" altLang="en-US"/>
              <a:t>으로 나눠서 관리</a:t>
            </a:r>
            <a:endParaRPr kumimoji="1" lang="en-US" altLang="ko-KR"/>
          </a:p>
          <a:p>
            <a:r>
              <a:rPr kumimoji="1" lang="en-US" altLang="ko-KR"/>
              <a:t>TIMB=2MB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511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NVM</a:t>
            </a:r>
            <a:r>
              <a:rPr kumimoji="1" lang="ko-KR" altLang="en-US" dirty="0"/>
              <a:t>을 효과적으로 이용할 수 없다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796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36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</a:t>
            </a:r>
            <a:r>
              <a:rPr kumimoji="1" lang="en-US" altLang="ko-KR" dirty="0"/>
              <a:t>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NVM</a:t>
            </a:r>
            <a:r>
              <a:rPr kumimoji="1" lang="ko-KR" altLang="en-US" dirty="0"/>
              <a:t>을 효과적으로 이용할 수 없다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156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067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Pftl-&gt; tables in DRAM</a:t>
            </a:r>
          </a:p>
          <a:p>
            <a:r>
              <a:rPr kumimoji="1" lang="en-US" altLang="ko-KR"/>
              <a:t>aftl=-&gt;</a:t>
            </a:r>
          </a:p>
          <a:p>
            <a:r>
              <a:rPr kumimoji="1" lang="en-US" altLang="ko-KR"/>
              <a:t>Dftl-&gt; in-flash mapping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92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7428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5896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38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4971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948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5962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300" dirty="0"/>
              <a:t>Let me begin my presentation.</a:t>
            </a:r>
          </a:p>
          <a:p>
            <a:r>
              <a:rPr lang="en-US" altLang="ko-KR" sz="1300" dirty="0"/>
              <a:t>Today I will give a presentation on “</a:t>
            </a:r>
            <a:r>
              <a:rPr kumimoji="1" lang="en-US" altLang="ko-KR" dirty="0">
                <a:ea typeface="GungSeo" pitchFamily="2" charset="-127"/>
              </a:rPr>
              <a:t>Fully Automatic Stream Management for Multi-Streamed SSDs Using Program Contexts</a:t>
            </a:r>
            <a:r>
              <a:rPr lang="en-US" altLang="ko-KR" sz="1300" dirty="0"/>
              <a:t>”</a:t>
            </a:r>
            <a:endParaRPr lang="ko-KR" altLang="ko-KR" sz="13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69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23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28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01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1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619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867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31237ED-2E43-E247-870D-A9BD16A03A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96603"/>
            <a:ext cx="395681" cy="394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17CD0-29D3-514E-8DDF-4AFA937C4732}"/>
              </a:ext>
            </a:extLst>
          </p:cNvPr>
          <p:cNvSpPr txBox="1"/>
          <p:nvPr userDrawn="1"/>
        </p:nvSpPr>
        <p:spPr>
          <a:xfrm>
            <a:off x="9928367" y="134637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B0CFBD1-9027-854A-97B6-2125F783E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021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DF94C-45EA-5948-8AA6-73836A826F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86" y="39455"/>
            <a:ext cx="395681" cy="39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474C2-40AE-F74C-830F-BEE8D5A9F447}"/>
              </a:ext>
            </a:extLst>
          </p:cNvPr>
          <p:cNvSpPr txBox="1"/>
          <p:nvPr userDrawn="1"/>
        </p:nvSpPr>
        <p:spPr>
          <a:xfrm>
            <a:off x="9928367" y="77489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33C817AD-2FEF-BE41-B460-CDDB2BF6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06" y="6562139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Contents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mdoo/bdbm_drv.gi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angwoojun/bluedbm.gi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0" y="2261506"/>
            <a:ext cx="12101079" cy="639243"/>
          </a:xfrm>
        </p:spPr>
        <p:txBody>
          <a:bodyPr anchor="t"/>
          <a:lstStyle/>
          <a:p>
            <a:r>
              <a:rPr kumimoji="1"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Application-Managed Flash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/>
              <a:t>2021. 06. 02</a:t>
            </a:r>
            <a:endParaRPr kumimoji="1" lang="en-US" altLang="ko-KR" dirty="0"/>
          </a:p>
          <a:p>
            <a:r>
              <a:rPr kumimoji="1" lang="en-US" altLang="ko-KR" dirty="0"/>
              <a:t>Presentation by Han, </a:t>
            </a:r>
            <a:r>
              <a:rPr kumimoji="1" lang="en-US" altLang="ko-KR" dirty="0" err="1"/>
              <a:t>Yejin</a:t>
            </a:r>
            <a:endParaRPr kumimoji="1" lang="en-US" altLang="ko-KR" dirty="0"/>
          </a:p>
          <a:p>
            <a:r>
              <a:rPr kumimoji="1" lang="en-US" altLang="ko-KR"/>
              <a:t>hyj0225@</a:t>
            </a:r>
            <a:r>
              <a:rPr kumimoji="1" lang="en-US" altLang="ko-KR" dirty="0"/>
              <a:t>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90921" y="3428380"/>
            <a:ext cx="7069158" cy="63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" altLang="ko-Kore-KR" sz="1400" i="1">
                <a:solidFill>
                  <a:schemeClr val="bg1"/>
                </a:solidFill>
              </a:rPr>
              <a:t>Sungjin Lee, Ming Liu, Sangwoo Jun, and Shuotao Xu, Jihong Kim, Arvind</a:t>
            </a:r>
            <a:endParaRPr lang="en" altLang="ko-Kore-KR" sz="1400" i="1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" altLang="ko-Kore-KR" sz="1400" i="1">
                <a:solidFill>
                  <a:schemeClr val="bg1"/>
                </a:solidFill>
              </a:rPr>
              <a:t>14th USENIX</a:t>
            </a:r>
            <a:r>
              <a:rPr lang="ko-KR" altLang="en-US" sz="1400" i="1">
                <a:solidFill>
                  <a:schemeClr val="bg1"/>
                </a:solidFill>
              </a:rPr>
              <a:t> </a:t>
            </a:r>
            <a:r>
              <a:rPr lang="en-US" altLang="ko-KR" sz="1400" i="1">
                <a:solidFill>
                  <a:schemeClr val="bg1"/>
                </a:solidFill>
              </a:rPr>
              <a:t>Conference on File and Storage Technologies (FAST ‘16). 2016.</a:t>
            </a:r>
            <a:endParaRPr kumimoji="1" lang="ko-KR" altLang="en-US" sz="900" i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9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211FCB4-07AF-44D2-959C-372111F8CBC7}"/>
              </a:ext>
            </a:extLst>
          </p:cNvPr>
          <p:cNvSpPr/>
          <p:nvPr/>
        </p:nvSpPr>
        <p:spPr>
          <a:xfrm>
            <a:off x="6272654" y="3470046"/>
            <a:ext cx="4648387" cy="10977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F40433-F8B6-44C0-BC89-49EA6AEF718A}"/>
              </a:ext>
            </a:extLst>
          </p:cNvPr>
          <p:cNvSpPr/>
          <p:nvPr/>
        </p:nvSpPr>
        <p:spPr>
          <a:xfrm>
            <a:off x="1288254" y="3472165"/>
            <a:ext cx="4648387" cy="10977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FADEC-2B64-4F3D-98D9-16C7BA2633FB}"/>
              </a:ext>
            </a:extLst>
          </p:cNvPr>
          <p:cNvSpPr/>
          <p:nvPr/>
        </p:nvSpPr>
        <p:spPr>
          <a:xfrm>
            <a:off x="402771" y="674170"/>
            <a:ext cx="1138645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Block I/O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400"/>
              <a:t>Only sequential writes with no in-place updates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/>
              <a:t>Sectors can be reused after the segment has been deallocated by TRIM</a:t>
            </a:r>
            <a:endParaRPr lang="en-US" altLang="ko-KR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302FD6-DC3A-426B-A033-E9B57B3D5D96}"/>
              </a:ext>
            </a:extLst>
          </p:cNvPr>
          <p:cNvSpPr/>
          <p:nvPr/>
        </p:nvSpPr>
        <p:spPr>
          <a:xfrm>
            <a:off x="1276229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0B0561-612D-45CB-97CB-0ED8B28EE743}"/>
              </a:ext>
            </a:extLst>
          </p:cNvPr>
          <p:cNvSpPr/>
          <p:nvPr/>
        </p:nvSpPr>
        <p:spPr>
          <a:xfrm>
            <a:off x="1567560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4B944D-4231-4169-A971-D700ADF49A95}"/>
              </a:ext>
            </a:extLst>
          </p:cNvPr>
          <p:cNvSpPr/>
          <p:nvPr/>
        </p:nvSpPr>
        <p:spPr>
          <a:xfrm>
            <a:off x="1858891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27B07B-5593-4F67-B295-40B2528482AD}"/>
              </a:ext>
            </a:extLst>
          </p:cNvPr>
          <p:cNvSpPr/>
          <p:nvPr/>
        </p:nvSpPr>
        <p:spPr>
          <a:xfrm>
            <a:off x="2150222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25963E-D338-4CB8-A7CE-20A5E299A74F}"/>
              </a:ext>
            </a:extLst>
          </p:cNvPr>
          <p:cNvSpPr/>
          <p:nvPr/>
        </p:nvSpPr>
        <p:spPr>
          <a:xfrm>
            <a:off x="2441554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B46628-A805-46C6-90CB-713F2D9F44F3}"/>
              </a:ext>
            </a:extLst>
          </p:cNvPr>
          <p:cNvSpPr/>
          <p:nvPr/>
        </p:nvSpPr>
        <p:spPr>
          <a:xfrm>
            <a:off x="2732885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F033DF-CD84-40EB-9877-580E99EA8DA5}"/>
              </a:ext>
            </a:extLst>
          </p:cNvPr>
          <p:cNvSpPr/>
          <p:nvPr/>
        </p:nvSpPr>
        <p:spPr>
          <a:xfrm>
            <a:off x="3024216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A6371-4EC7-4EB4-9288-A47DE60DD340}"/>
              </a:ext>
            </a:extLst>
          </p:cNvPr>
          <p:cNvSpPr/>
          <p:nvPr/>
        </p:nvSpPr>
        <p:spPr>
          <a:xfrm>
            <a:off x="3315547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F45033-406A-4A3A-B965-3943E9C16E64}"/>
              </a:ext>
            </a:extLst>
          </p:cNvPr>
          <p:cNvSpPr/>
          <p:nvPr/>
        </p:nvSpPr>
        <p:spPr>
          <a:xfrm>
            <a:off x="3606878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6C0DD0-7A6E-40AD-B7F0-DD3A27621FDD}"/>
              </a:ext>
            </a:extLst>
          </p:cNvPr>
          <p:cNvSpPr/>
          <p:nvPr/>
        </p:nvSpPr>
        <p:spPr>
          <a:xfrm>
            <a:off x="3898209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FC744-5238-473A-9FD2-58920CC75796}"/>
              </a:ext>
            </a:extLst>
          </p:cNvPr>
          <p:cNvSpPr/>
          <p:nvPr/>
        </p:nvSpPr>
        <p:spPr>
          <a:xfrm>
            <a:off x="4189540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9AFA5C-4620-4D60-9B50-21C9C9B878F9}"/>
              </a:ext>
            </a:extLst>
          </p:cNvPr>
          <p:cNvSpPr/>
          <p:nvPr/>
        </p:nvSpPr>
        <p:spPr>
          <a:xfrm>
            <a:off x="4480871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EAE4ED-706D-4B3B-88E0-F1299EA0ACAD}"/>
              </a:ext>
            </a:extLst>
          </p:cNvPr>
          <p:cNvSpPr/>
          <p:nvPr/>
        </p:nvSpPr>
        <p:spPr>
          <a:xfrm>
            <a:off x="4768695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28EEDD-2434-4C05-A0BB-57D90BDA23CF}"/>
              </a:ext>
            </a:extLst>
          </p:cNvPr>
          <p:cNvSpPr/>
          <p:nvPr/>
        </p:nvSpPr>
        <p:spPr>
          <a:xfrm>
            <a:off x="5060026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BC006D-56A7-4BAA-ACDC-76270B70FAE4}"/>
              </a:ext>
            </a:extLst>
          </p:cNvPr>
          <p:cNvSpPr/>
          <p:nvPr/>
        </p:nvSpPr>
        <p:spPr>
          <a:xfrm>
            <a:off x="5351357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4E8476-A6B0-42B3-A63F-173C0B1A64CD}"/>
              </a:ext>
            </a:extLst>
          </p:cNvPr>
          <p:cNvSpPr/>
          <p:nvPr/>
        </p:nvSpPr>
        <p:spPr>
          <a:xfrm>
            <a:off x="5642688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240D3-E0D2-4391-A1BC-01439A5404E8}"/>
              </a:ext>
            </a:extLst>
          </p:cNvPr>
          <p:cNvSpPr/>
          <p:nvPr/>
        </p:nvSpPr>
        <p:spPr>
          <a:xfrm>
            <a:off x="6255044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DF6354-2DA1-45C6-BDFB-DD5505D6DB78}"/>
              </a:ext>
            </a:extLst>
          </p:cNvPr>
          <p:cNvSpPr/>
          <p:nvPr/>
        </p:nvSpPr>
        <p:spPr>
          <a:xfrm>
            <a:off x="6546375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5BACBA-7983-4F78-83E3-8F65CDD0E27F}"/>
              </a:ext>
            </a:extLst>
          </p:cNvPr>
          <p:cNvSpPr/>
          <p:nvPr/>
        </p:nvSpPr>
        <p:spPr>
          <a:xfrm>
            <a:off x="6837706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6475E6-35B1-4A18-B202-91AE7BC873C0}"/>
              </a:ext>
            </a:extLst>
          </p:cNvPr>
          <p:cNvSpPr/>
          <p:nvPr/>
        </p:nvSpPr>
        <p:spPr>
          <a:xfrm>
            <a:off x="7129037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43E11-FBD7-4326-B8C4-DD6EE3AC7542}"/>
              </a:ext>
            </a:extLst>
          </p:cNvPr>
          <p:cNvSpPr/>
          <p:nvPr/>
        </p:nvSpPr>
        <p:spPr>
          <a:xfrm>
            <a:off x="7426930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EA7680-3A4D-4EB5-9F11-CC6A97AA817E}"/>
              </a:ext>
            </a:extLst>
          </p:cNvPr>
          <p:cNvSpPr/>
          <p:nvPr/>
        </p:nvSpPr>
        <p:spPr>
          <a:xfrm>
            <a:off x="7718261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A01C9E-7B70-4C91-A4C3-997932545532}"/>
              </a:ext>
            </a:extLst>
          </p:cNvPr>
          <p:cNvSpPr/>
          <p:nvPr/>
        </p:nvSpPr>
        <p:spPr>
          <a:xfrm>
            <a:off x="8009592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DBB8B-7FDB-483D-9BA3-25551909909F}"/>
              </a:ext>
            </a:extLst>
          </p:cNvPr>
          <p:cNvSpPr/>
          <p:nvPr/>
        </p:nvSpPr>
        <p:spPr>
          <a:xfrm>
            <a:off x="8300923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65343C-9D89-4943-973D-AA1E6774830E}"/>
              </a:ext>
            </a:extLst>
          </p:cNvPr>
          <p:cNvSpPr/>
          <p:nvPr/>
        </p:nvSpPr>
        <p:spPr>
          <a:xfrm>
            <a:off x="8592254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0FBCAF-A748-43A5-AD06-4384313BB088}"/>
              </a:ext>
            </a:extLst>
          </p:cNvPr>
          <p:cNvSpPr/>
          <p:nvPr/>
        </p:nvSpPr>
        <p:spPr>
          <a:xfrm>
            <a:off x="8883585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ADD376-89EB-492A-813E-FFD016A6C24A}"/>
              </a:ext>
            </a:extLst>
          </p:cNvPr>
          <p:cNvSpPr/>
          <p:nvPr/>
        </p:nvSpPr>
        <p:spPr>
          <a:xfrm>
            <a:off x="9174916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9E56C0-3F98-401A-BB52-D5E84AB13803}"/>
              </a:ext>
            </a:extLst>
          </p:cNvPr>
          <p:cNvSpPr/>
          <p:nvPr/>
        </p:nvSpPr>
        <p:spPr>
          <a:xfrm>
            <a:off x="9466246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7891B2-9C42-43E2-98AB-874954205555}"/>
              </a:ext>
            </a:extLst>
          </p:cNvPr>
          <p:cNvSpPr/>
          <p:nvPr/>
        </p:nvSpPr>
        <p:spPr>
          <a:xfrm>
            <a:off x="9764139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59BFDF-2F3D-4A80-99C2-C0B54C32D0B1}"/>
              </a:ext>
            </a:extLst>
          </p:cNvPr>
          <p:cNvSpPr/>
          <p:nvPr/>
        </p:nvSpPr>
        <p:spPr>
          <a:xfrm>
            <a:off x="10055470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431F5BA-8DC3-480A-8E63-05581FB1FD8E}"/>
              </a:ext>
            </a:extLst>
          </p:cNvPr>
          <p:cNvSpPr/>
          <p:nvPr/>
        </p:nvSpPr>
        <p:spPr>
          <a:xfrm>
            <a:off x="10346801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024419-CF40-4F4B-BF1B-B34447952533}"/>
              </a:ext>
            </a:extLst>
          </p:cNvPr>
          <p:cNvSpPr/>
          <p:nvPr/>
        </p:nvSpPr>
        <p:spPr>
          <a:xfrm>
            <a:off x="10638132" y="3457243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73E1A5-3E9A-4F4A-894E-4152979F1AE4}"/>
              </a:ext>
            </a:extLst>
          </p:cNvPr>
          <p:cNvCxnSpPr>
            <a:cxnSpLocks/>
          </p:cNvCxnSpPr>
          <p:nvPr/>
        </p:nvCxnSpPr>
        <p:spPr>
          <a:xfrm>
            <a:off x="402771" y="5299286"/>
            <a:ext cx="11386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9DD496D-ED7B-46BB-B1B9-EC67A4C418C6}"/>
              </a:ext>
            </a:extLst>
          </p:cNvPr>
          <p:cNvSpPr txBox="1"/>
          <p:nvPr/>
        </p:nvSpPr>
        <p:spPr>
          <a:xfrm>
            <a:off x="402771" y="4950457"/>
            <a:ext cx="7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A81887-842B-47D4-94AA-CB9364FD9E1F}"/>
              </a:ext>
            </a:extLst>
          </p:cNvPr>
          <p:cNvSpPr txBox="1"/>
          <p:nvPr/>
        </p:nvSpPr>
        <p:spPr>
          <a:xfrm>
            <a:off x="385519" y="5361654"/>
            <a:ext cx="85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ED4ADED-E346-46D5-9F58-4578A08BE9DE}"/>
              </a:ext>
            </a:extLst>
          </p:cNvPr>
          <p:cNvSpPr/>
          <p:nvPr/>
        </p:nvSpPr>
        <p:spPr>
          <a:xfrm>
            <a:off x="1276229" y="2180185"/>
            <a:ext cx="9639378" cy="461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Host Application</a:t>
            </a:r>
            <a:endParaRPr lang="ko-KR" altLang="en-US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86976E3-E284-49D6-BECA-3A2533C43DA1}"/>
              </a:ext>
            </a:extLst>
          </p:cNvPr>
          <p:cNvCxnSpPr>
            <a:cxnSpLocks/>
          </p:cNvCxnSpPr>
          <p:nvPr/>
        </p:nvCxnSpPr>
        <p:spPr>
          <a:xfrm>
            <a:off x="5934019" y="4592060"/>
            <a:ext cx="0" cy="358397"/>
          </a:xfrm>
          <a:prstGeom prst="line">
            <a:avLst/>
          </a:prstGeom>
          <a:ln w="28575">
            <a:solidFill>
              <a:srgbClr val="4454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3DDB8CC7-3A8A-4427-B576-42AB62644BE7}"/>
              </a:ext>
            </a:extLst>
          </p:cNvPr>
          <p:cNvCxnSpPr>
            <a:cxnSpLocks/>
          </p:cNvCxnSpPr>
          <p:nvPr/>
        </p:nvCxnSpPr>
        <p:spPr>
          <a:xfrm>
            <a:off x="10929463" y="4592060"/>
            <a:ext cx="0" cy="358397"/>
          </a:xfrm>
          <a:prstGeom prst="line">
            <a:avLst/>
          </a:prstGeom>
          <a:ln w="28575">
            <a:solidFill>
              <a:srgbClr val="4454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015B39F-BF35-4C1A-97C9-7D535AC93D3F}"/>
              </a:ext>
            </a:extLst>
          </p:cNvPr>
          <p:cNvSpPr txBox="1"/>
          <p:nvPr/>
        </p:nvSpPr>
        <p:spPr>
          <a:xfrm>
            <a:off x="2567517" y="4672506"/>
            <a:ext cx="223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Segment 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F4470FD-161A-4E17-9A99-80F7E75BD71B}"/>
              </a:ext>
            </a:extLst>
          </p:cNvPr>
          <p:cNvSpPr txBox="1"/>
          <p:nvPr/>
        </p:nvSpPr>
        <p:spPr>
          <a:xfrm>
            <a:off x="7700068" y="4672506"/>
            <a:ext cx="223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Segment 1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27B661A-26C1-47CD-8838-FA6A3261F32D}"/>
              </a:ext>
            </a:extLst>
          </p:cNvPr>
          <p:cNvCxnSpPr>
            <a:cxnSpLocks/>
          </p:cNvCxnSpPr>
          <p:nvPr/>
        </p:nvCxnSpPr>
        <p:spPr>
          <a:xfrm>
            <a:off x="1273456" y="4672506"/>
            <a:ext cx="466056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69186202-022B-47E4-AC4E-3D18CBA71E97}"/>
              </a:ext>
            </a:extLst>
          </p:cNvPr>
          <p:cNvCxnSpPr>
            <a:cxnSpLocks/>
          </p:cNvCxnSpPr>
          <p:nvPr/>
        </p:nvCxnSpPr>
        <p:spPr>
          <a:xfrm>
            <a:off x="6255044" y="4672506"/>
            <a:ext cx="466056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AD5C6BC-1EDC-4A72-BB99-5F427229152A}"/>
              </a:ext>
            </a:extLst>
          </p:cNvPr>
          <p:cNvCxnSpPr>
            <a:cxnSpLocks/>
          </p:cNvCxnSpPr>
          <p:nvPr/>
        </p:nvCxnSpPr>
        <p:spPr>
          <a:xfrm>
            <a:off x="6418043" y="2642085"/>
            <a:ext cx="0" cy="81515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십자형 3">
            <a:extLst>
              <a:ext uri="{FF2B5EF4-FFF2-40B4-BE49-F238E27FC236}">
                <a16:creationId xmlns:a16="http://schemas.microsoft.com/office/drawing/2014/main" id="{8907C195-85CE-4BB8-962E-86AE0F050DB2}"/>
              </a:ext>
            </a:extLst>
          </p:cNvPr>
          <p:cNvSpPr/>
          <p:nvPr/>
        </p:nvSpPr>
        <p:spPr>
          <a:xfrm rot="18900000">
            <a:off x="6244979" y="2851056"/>
            <a:ext cx="346124" cy="346124"/>
          </a:xfrm>
          <a:prstGeom prst="plus">
            <a:avLst>
              <a:gd name="adj" fmla="val 432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F02F3A-7832-41B8-B43E-B42D87D1B702}"/>
              </a:ext>
            </a:extLst>
          </p:cNvPr>
          <p:cNvSpPr txBox="1"/>
          <p:nvPr/>
        </p:nvSpPr>
        <p:spPr>
          <a:xfrm>
            <a:off x="4131567" y="2865031"/>
            <a:ext cx="223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Unable to overwrite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5609BD6-485F-46BE-BA80-AE07A2D6653A}"/>
              </a:ext>
            </a:extLst>
          </p:cNvPr>
          <p:cNvCxnSpPr>
            <a:cxnSpLocks/>
          </p:cNvCxnSpPr>
          <p:nvPr/>
        </p:nvCxnSpPr>
        <p:spPr>
          <a:xfrm>
            <a:off x="8742298" y="2642085"/>
            <a:ext cx="0" cy="80753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D57A979-D2DD-42F9-A035-8C5865F6CA8B}"/>
              </a:ext>
            </a:extLst>
          </p:cNvPr>
          <p:cNvSpPr txBox="1"/>
          <p:nvPr/>
        </p:nvSpPr>
        <p:spPr>
          <a:xfrm>
            <a:off x="8757538" y="2865031"/>
            <a:ext cx="223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TRIM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9320429-4CDC-4B06-9644-9D607B4132A0}"/>
              </a:ext>
            </a:extLst>
          </p:cNvPr>
          <p:cNvCxnSpPr>
            <a:cxnSpLocks/>
          </p:cNvCxnSpPr>
          <p:nvPr/>
        </p:nvCxnSpPr>
        <p:spPr>
          <a:xfrm>
            <a:off x="6258832" y="3256010"/>
            <a:ext cx="2333422" cy="0"/>
          </a:xfrm>
          <a:prstGeom prst="line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2DE21BA-22EF-4320-A708-036D64E5882C}"/>
              </a:ext>
            </a:extLst>
          </p:cNvPr>
          <p:cNvSpPr txBox="1"/>
          <p:nvPr/>
        </p:nvSpPr>
        <p:spPr>
          <a:xfrm>
            <a:off x="7270912" y="2877758"/>
            <a:ext cx="223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3D79AB-286A-41BB-9794-8B8C197229AA}"/>
              </a:ext>
            </a:extLst>
          </p:cNvPr>
          <p:cNvSpPr txBox="1"/>
          <p:nvPr/>
        </p:nvSpPr>
        <p:spPr>
          <a:xfrm rot="5400000">
            <a:off x="5980948" y="5724249"/>
            <a:ext cx="583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/>
              <a:t>… 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6814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9" grpId="1" animBg="1"/>
      <p:bldP spid="4" grpId="0" animBg="1"/>
      <p:bldP spid="58" grpId="0"/>
      <p:bldP spid="61" grpId="0"/>
      <p:bldP spid="61" grpId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ECD279-7FD3-4211-8AAA-15B6FAD491C4}"/>
              </a:ext>
            </a:extLst>
          </p:cNvPr>
          <p:cNvSpPr/>
          <p:nvPr/>
        </p:nvSpPr>
        <p:spPr>
          <a:xfrm>
            <a:off x="1088522" y="1975233"/>
            <a:ext cx="7141077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" altLang="ko-Kore-KR" sz="2400" b="1"/>
              <a:t>Block I/O interface</a:t>
            </a: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" altLang="ko-Kore-KR" sz="2400" b="1">
                <a:solidFill>
                  <a:srgbClr val="C00000"/>
                </a:solidFill>
              </a:rPr>
              <a:t>ALFS (AMF Log-structured File System)</a:t>
            </a:r>
            <a:endParaRPr lang="en" altLang="ko-Kore-KR" sz="24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" altLang="ko-Kore-KR" sz="2400" b="1"/>
              <a:t>AFTL (AMF Flash Translation Layer)</a:t>
            </a:r>
            <a:endParaRPr lang="en" altLang="ko-Kore-KR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75C5C4-41FF-481D-9296-86821EE70666}"/>
              </a:ext>
            </a:extLst>
          </p:cNvPr>
          <p:cNvSpPr/>
          <p:nvPr/>
        </p:nvSpPr>
        <p:spPr>
          <a:xfrm>
            <a:off x="402771" y="674170"/>
            <a:ext cx="1138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Application-Managed Flash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4060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C43386-F25E-4AD9-8C15-19AF53DE5F68}"/>
              </a:ext>
            </a:extLst>
          </p:cNvPr>
          <p:cNvSpPr/>
          <p:nvPr/>
        </p:nvSpPr>
        <p:spPr>
          <a:xfrm>
            <a:off x="402771" y="674170"/>
            <a:ext cx="113864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ALFS (AMF Log-structured File System)</a:t>
            </a:r>
          </a:p>
          <a:p>
            <a:endParaRPr lang="en-US" altLang="ko-KR" sz="1000" b="1">
              <a:solidFill>
                <a:srgbClr val="08348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7C44EA-CDF5-4923-A19E-2F7E96D8C97D}"/>
              </a:ext>
            </a:extLst>
          </p:cNvPr>
          <p:cNvSpPr/>
          <p:nvPr/>
        </p:nvSpPr>
        <p:spPr>
          <a:xfrm>
            <a:off x="3084479" y="3099159"/>
            <a:ext cx="6523978" cy="4801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AMF Block I/O Layer</a:t>
            </a:r>
            <a:endParaRPr lang="ko-KR" altLang="en-US" sz="24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BCA7555-F6F0-4D1E-AE6C-0466BF5C2750}"/>
              </a:ext>
            </a:extLst>
          </p:cNvPr>
          <p:cNvCxnSpPr>
            <a:cxnSpLocks/>
          </p:cNvCxnSpPr>
          <p:nvPr/>
        </p:nvCxnSpPr>
        <p:spPr>
          <a:xfrm>
            <a:off x="1494971" y="3758841"/>
            <a:ext cx="88246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AF2D1D-9119-4B4B-946C-7ABE53EACEA4}"/>
              </a:ext>
            </a:extLst>
          </p:cNvPr>
          <p:cNvSpPr txBox="1"/>
          <p:nvPr/>
        </p:nvSpPr>
        <p:spPr>
          <a:xfrm>
            <a:off x="1529673" y="3410012"/>
            <a:ext cx="719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  <a:endParaRPr lang="ko-KR" altLang="en-US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7D8F7D-D25B-4277-8858-BE90F5FB6783}"/>
              </a:ext>
            </a:extLst>
          </p:cNvPr>
          <p:cNvSpPr txBox="1"/>
          <p:nvPr/>
        </p:nvSpPr>
        <p:spPr>
          <a:xfrm>
            <a:off x="1512420" y="3821209"/>
            <a:ext cx="9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lang="ko-KR" altLang="en-US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CC8ABD-2A4A-4808-81F6-750056B447F1}"/>
              </a:ext>
            </a:extLst>
          </p:cNvPr>
          <p:cNvSpPr/>
          <p:nvPr/>
        </p:nvSpPr>
        <p:spPr>
          <a:xfrm>
            <a:off x="3084479" y="1537134"/>
            <a:ext cx="6523978" cy="14438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AMF Log-structured File System (ALFS)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(based on F2FS)</a:t>
            </a:r>
            <a:endParaRPr lang="ko-KR" altLang="en-US" sz="24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918B0BF-1B97-4AC2-A847-CAA5617922A9}"/>
              </a:ext>
            </a:extLst>
          </p:cNvPr>
          <p:cNvSpPr/>
          <p:nvPr/>
        </p:nvSpPr>
        <p:spPr>
          <a:xfrm>
            <a:off x="3084479" y="3932597"/>
            <a:ext cx="6523978" cy="1443846"/>
          </a:xfrm>
          <a:prstGeom prst="roundRect">
            <a:avLst/>
          </a:prstGeom>
          <a:solidFill>
            <a:srgbClr val="7196D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>
                <a:latin typeface="Tahoma" panose="020B0604030504040204" pitchFamily="34" charset="0"/>
                <a:cs typeface="Tahoma" panose="020B0604030504040204" pitchFamily="34" charset="0"/>
              </a:rPr>
              <a:t>AMF Flash Translation Layer (AFTL)</a:t>
            </a:r>
            <a:endParaRPr lang="ko-KR" altLang="en-US" sz="2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1C7541-72C6-4260-815F-4F85512286B0}"/>
              </a:ext>
            </a:extLst>
          </p:cNvPr>
          <p:cNvSpPr/>
          <p:nvPr/>
        </p:nvSpPr>
        <p:spPr>
          <a:xfrm>
            <a:off x="3084479" y="5506722"/>
            <a:ext cx="6523978" cy="67710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NAND Flash</a:t>
            </a:r>
            <a:endParaRPr lang="ko-KR" altLang="en-US" sz="24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C1486EB-1127-4B15-95A6-E3F827B93FC7}"/>
              </a:ext>
            </a:extLst>
          </p:cNvPr>
          <p:cNvSpPr/>
          <p:nvPr/>
        </p:nvSpPr>
        <p:spPr>
          <a:xfrm>
            <a:off x="3448761" y="4494356"/>
            <a:ext cx="2647238" cy="72192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Segment-level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Remapping</a:t>
            </a:r>
            <a:endParaRPr lang="ko-KR" altLang="en-US" sz="14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80743E7-FF10-4B14-9CA2-F1C70E54937D}"/>
              </a:ext>
            </a:extLst>
          </p:cNvPr>
          <p:cNvSpPr/>
          <p:nvPr/>
        </p:nvSpPr>
        <p:spPr>
          <a:xfrm>
            <a:off x="6598997" y="4494356"/>
            <a:ext cx="2647238" cy="72192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Wear-leveling &amp;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Bad-block management</a:t>
            </a:r>
            <a:endParaRPr lang="ko-KR" altLang="en-US" sz="14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5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C43386-F25E-4AD9-8C15-19AF53DE5F68}"/>
              </a:ext>
            </a:extLst>
          </p:cNvPr>
          <p:cNvSpPr/>
          <p:nvPr/>
        </p:nvSpPr>
        <p:spPr>
          <a:xfrm>
            <a:off x="402771" y="674170"/>
            <a:ext cx="1138645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ALFS (AMF Log-structured File System)</a:t>
            </a:r>
          </a:p>
          <a:p>
            <a:endParaRPr lang="en-US" altLang="ko-KR" sz="1000" b="1">
              <a:solidFill>
                <a:srgbClr val="08348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400"/>
              <a:t>File Layout and Operation                  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E8EA2-FE35-44ED-B7DA-93F7ED97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5" y="1975184"/>
            <a:ext cx="5891390" cy="33502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FF9E24-B3DE-426C-A909-0B7A9C2AD5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80"/>
          <a:stretch/>
        </p:blipFill>
        <p:spPr>
          <a:xfrm>
            <a:off x="6686362" y="2689097"/>
            <a:ext cx="5020376" cy="22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C43386-F25E-4AD9-8C15-19AF53DE5F68}"/>
              </a:ext>
            </a:extLst>
          </p:cNvPr>
          <p:cNvSpPr/>
          <p:nvPr/>
        </p:nvSpPr>
        <p:spPr>
          <a:xfrm>
            <a:off x="402771" y="674170"/>
            <a:ext cx="1138645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ALFS (AMF Log-structured File System)</a:t>
            </a:r>
          </a:p>
          <a:p>
            <a:endParaRPr lang="en-US" altLang="ko-KR" sz="1000" b="1">
              <a:solidFill>
                <a:srgbClr val="08348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400"/>
              <a:t>Check-point segments for quick mount and recovery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/>
              <a:t>Inode-map segments for fast searches of inodes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E487-6B9E-422F-84C0-59ADBD03E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99"/>
          <a:stretch/>
        </p:blipFill>
        <p:spPr>
          <a:xfrm>
            <a:off x="542954" y="2776826"/>
            <a:ext cx="5383046" cy="25134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971A0F-2EC4-404B-A99F-B4294892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319" y="2646469"/>
            <a:ext cx="5517365" cy="2448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570A25-D772-45A7-ADB1-1C4BA645C9B8}"/>
              </a:ext>
            </a:extLst>
          </p:cNvPr>
          <p:cNvSpPr txBox="1"/>
          <p:nvPr/>
        </p:nvSpPr>
        <p:spPr>
          <a:xfrm>
            <a:off x="1048002" y="5411679"/>
            <a:ext cx="385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rgbClr val="083486"/>
                </a:solidFill>
              </a:rPr>
              <a:t>Check-point segment handling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AE707-3409-4D22-8CAA-FF21C897331D}"/>
              </a:ext>
            </a:extLst>
          </p:cNvPr>
          <p:cNvSpPr txBox="1"/>
          <p:nvPr/>
        </p:nvSpPr>
        <p:spPr>
          <a:xfrm>
            <a:off x="7398002" y="5411679"/>
            <a:ext cx="385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rgbClr val="083486"/>
                </a:solidFill>
              </a:rPr>
              <a:t>Managing inode-map block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2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FADEC-2B64-4F3D-98D9-16C7BA2633FB}"/>
              </a:ext>
            </a:extLst>
          </p:cNvPr>
          <p:cNvSpPr/>
          <p:nvPr/>
        </p:nvSpPr>
        <p:spPr>
          <a:xfrm>
            <a:off x="402771" y="674170"/>
            <a:ext cx="11386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ALFS (AMF Log-structured File System)</a:t>
            </a:r>
          </a:p>
          <a:p>
            <a:endParaRPr lang="en-US" altLang="ko-KR" sz="2800" b="1">
              <a:solidFill>
                <a:srgbClr val="08348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FADF8E-5737-448C-9CC8-2D838BB5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33" y="1749233"/>
            <a:ext cx="9631119" cy="209579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6795AED-AD7F-4F22-9253-358C2B8B4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85" y="4221406"/>
            <a:ext cx="9412013" cy="196242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95478AE-69EE-49B1-8876-62C3944301BA}"/>
              </a:ext>
            </a:extLst>
          </p:cNvPr>
          <p:cNvSpPr txBox="1"/>
          <p:nvPr/>
        </p:nvSpPr>
        <p:spPr>
          <a:xfrm>
            <a:off x="487769" y="2335464"/>
            <a:ext cx="811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ALFS </a:t>
            </a:r>
          </a:p>
          <a:p>
            <a:r>
              <a:rPr lang="en-US" altLang="ko-KR" sz="1600" b="1"/>
              <a:t>with</a:t>
            </a:r>
          </a:p>
          <a:p>
            <a:r>
              <a:rPr lang="en-US" altLang="ko-KR" b="1"/>
              <a:t>AFTL</a:t>
            </a:r>
            <a:endParaRPr lang="ko-KR" alt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5F0ABF-79BB-4258-99E0-205D5F4C716B}"/>
              </a:ext>
            </a:extLst>
          </p:cNvPr>
          <p:cNvSpPr txBox="1"/>
          <p:nvPr/>
        </p:nvSpPr>
        <p:spPr>
          <a:xfrm>
            <a:off x="487769" y="4653222"/>
            <a:ext cx="7015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LFS </a:t>
            </a:r>
          </a:p>
          <a:p>
            <a:r>
              <a:rPr lang="en-US" altLang="ko-KR" sz="1600" b="1"/>
              <a:t>with</a:t>
            </a:r>
          </a:p>
          <a:p>
            <a:r>
              <a:rPr lang="en-US" altLang="ko-KR" b="1"/>
              <a:t>FTL</a:t>
            </a:r>
            <a:endParaRPr lang="ko-KR" altLang="en-US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643A03-F114-41BE-AB76-09219F8D7CAB}"/>
              </a:ext>
            </a:extLst>
          </p:cNvPr>
          <p:cNvSpPr/>
          <p:nvPr/>
        </p:nvSpPr>
        <p:spPr>
          <a:xfrm>
            <a:off x="402771" y="674170"/>
            <a:ext cx="1138645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ALFS (AMF Log-structured File System)</a:t>
            </a:r>
          </a:p>
          <a:p>
            <a:endParaRPr lang="en-US" altLang="ko-KR" sz="1000" b="1">
              <a:solidFill>
                <a:srgbClr val="08348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400"/>
              <a:t>Comparison with conventional LFS</a:t>
            </a:r>
            <a:endParaRPr lang="en-US" altLang="ko-KR" sz="24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F76D847-6D63-4D70-9857-37ECFC1F9F59}"/>
              </a:ext>
            </a:extLst>
          </p:cNvPr>
          <p:cNvCxnSpPr>
            <a:cxnSpLocks/>
          </p:cNvCxnSpPr>
          <p:nvPr/>
        </p:nvCxnSpPr>
        <p:spPr>
          <a:xfrm>
            <a:off x="402771" y="3991481"/>
            <a:ext cx="11386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DA21AC-D1D8-43CE-99AB-AF397C1B0610}"/>
              </a:ext>
            </a:extLst>
          </p:cNvPr>
          <p:cNvSpPr/>
          <p:nvPr/>
        </p:nvSpPr>
        <p:spPr>
          <a:xfrm>
            <a:off x="7566129" y="1457923"/>
            <a:ext cx="3991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 page copies + 2 block erasures</a:t>
            </a:r>
            <a:endParaRPr lang="ko-Kore-KR" altLang="en-US" b="1" i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CAADE0-AE08-4A81-8B1B-4D677717CB63}"/>
              </a:ext>
            </a:extLst>
          </p:cNvPr>
          <p:cNvSpPr/>
          <p:nvPr/>
        </p:nvSpPr>
        <p:spPr>
          <a:xfrm>
            <a:off x="7566129" y="6098546"/>
            <a:ext cx="3991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 page copies + 3 block erasures</a:t>
            </a:r>
            <a:endParaRPr lang="ko-Kore-KR" altLang="en-US" b="1" i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ECD279-7FD3-4211-8AAA-15B6FAD491C4}"/>
              </a:ext>
            </a:extLst>
          </p:cNvPr>
          <p:cNvSpPr/>
          <p:nvPr/>
        </p:nvSpPr>
        <p:spPr>
          <a:xfrm>
            <a:off x="1088522" y="1975233"/>
            <a:ext cx="7141077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" altLang="ko-Kore-KR" sz="2400" b="1"/>
              <a:t>Block I/O interface</a:t>
            </a: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" altLang="ko-Kore-KR" sz="2400" b="1"/>
              <a:t>ALFS (AMF Log-structured File System)</a:t>
            </a: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" altLang="ko-Kore-KR" sz="2400" b="1">
                <a:solidFill>
                  <a:srgbClr val="C00000"/>
                </a:solidFill>
              </a:rPr>
              <a:t>AFTL (AMF Flash Translation Layer)</a:t>
            </a:r>
            <a:endParaRPr lang="en" altLang="ko-Kore-KR" sz="2400" b="1" dirty="0">
              <a:solidFill>
                <a:srgbClr val="C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75C5C4-41FF-481D-9296-86821EE70666}"/>
              </a:ext>
            </a:extLst>
          </p:cNvPr>
          <p:cNvSpPr/>
          <p:nvPr/>
        </p:nvSpPr>
        <p:spPr>
          <a:xfrm>
            <a:off x="402771" y="674170"/>
            <a:ext cx="1138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Application-Managed Flash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9268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FADEC-2B64-4F3D-98D9-16C7BA2633FB}"/>
              </a:ext>
            </a:extLst>
          </p:cNvPr>
          <p:cNvSpPr/>
          <p:nvPr/>
        </p:nvSpPr>
        <p:spPr>
          <a:xfrm>
            <a:off x="402771" y="674170"/>
            <a:ext cx="1138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AFTL (AMF flash Translation Layer)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9835A-ED11-4ADD-AD3A-05CE4089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77" y="1438423"/>
            <a:ext cx="6691968" cy="39811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A7C08C-71BE-4924-8548-0CDF15E9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619" y="5419577"/>
            <a:ext cx="686848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5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4B60F0-F5BC-494B-A4C2-809ABABC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01" y="1625794"/>
            <a:ext cx="7277797" cy="236015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F02C3-8366-41FF-B01D-0258C1B327B5}"/>
              </a:ext>
            </a:extLst>
          </p:cNvPr>
          <p:cNvSpPr/>
          <p:nvPr/>
        </p:nvSpPr>
        <p:spPr bwMode="auto">
          <a:xfrm>
            <a:off x="7448898" y="1802724"/>
            <a:ext cx="2209800" cy="1312972"/>
          </a:xfrm>
          <a:prstGeom prst="rect">
            <a:avLst/>
          </a:prstGeom>
          <a:noFill/>
          <a:ln w="57150" cap="flat" cmpd="sng" algn="ctr">
            <a:solidFill>
              <a:srgbClr val="C1143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78922-83E1-4464-BBCD-77B2BB37C961}"/>
              </a:ext>
            </a:extLst>
          </p:cNvPr>
          <p:cNvSpPr txBox="1"/>
          <p:nvPr/>
        </p:nvSpPr>
        <p:spPr>
          <a:xfrm>
            <a:off x="2457101" y="4954387"/>
            <a:ext cx="771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including TIMB need</a:t>
            </a:r>
            <a:r>
              <a:rPr kumimoji="1" lang="en-US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tiny amount of host DRAM</a:t>
            </a:r>
            <a:endParaRPr kumimoji="1" lang="ko-Kore-KR" altLang="en-US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C63A7-5F53-4193-92A3-B894E167A5E6}"/>
              </a:ext>
            </a:extLst>
          </p:cNvPr>
          <p:cNvSpPr/>
          <p:nvPr/>
        </p:nvSpPr>
        <p:spPr>
          <a:xfrm>
            <a:off x="6220046" y="1802724"/>
            <a:ext cx="2200940" cy="1262172"/>
          </a:xfrm>
          <a:prstGeom prst="rect">
            <a:avLst/>
          </a:prstGeom>
          <a:solidFill>
            <a:srgbClr val="F4CCC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BC0B55-36EE-4B8E-B1E2-A5C74BBBD84F}"/>
              </a:ext>
            </a:extLst>
          </p:cNvPr>
          <p:cNvSpPr/>
          <p:nvPr/>
        </p:nvSpPr>
        <p:spPr>
          <a:xfrm>
            <a:off x="2457101" y="4442082"/>
            <a:ext cx="7617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AFTL maintains a </a:t>
            </a:r>
            <a:r>
              <a:rPr lang="en-US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smaller mapping table </a:t>
            </a: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than the page-level FTL</a:t>
            </a:r>
          </a:p>
          <a:p>
            <a:endParaRPr lang="ko-Kore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0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45AEEB-C997-4FCC-87D1-89414486298A}"/>
              </a:ext>
            </a:extLst>
          </p:cNvPr>
          <p:cNvSpPr/>
          <p:nvPr/>
        </p:nvSpPr>
        <p:spPr>
          <a:xfrm>
            <a:off x="402771" y="674170"/>
            <a:ext cx="1138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Performance measurment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9FFB8-2AC3-43BC-8881-F73565FFAA05}"/>
              </a:ext>
            </a:extLst>
          </p:cNvPr>
          <p:cNvSpPr txBox="1"/>
          <p:nvPr/>
        </p:nvSpPr>
        <p:spPr>
          <a:xfrm>
            <a:off x="836802" y="1767502"/>
            <a:ext cx="525919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en-US" altLang="ko-KR" b="1"/>
              <a:t>EXT4: only the FTL performed GC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en-US" altLang="ko-KR" b="1"/>
              <a:t>F2FS: both F2FS and the FTL performed GC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en-US" altLang="ko-KR" b="1"/>
              <a:t>AMF: only ALFS performed GC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47E71-EFC7-42B7-855F-5281C638A3A5}"/>
              </a:ext>
            </a:extLst>
          </p:cNvPr>
          <p:cNvSpPr txBox="1"/>
          <p:nvPr/>
        </p:nvSpPr>
        <p:spPr>
          <a:xfrm>
            <a:off x="836802" y="3805211"/>
            <a:ext cx="375590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en-US" altLang="ko-KR" b="1"/>
              <a:t>PFTL: no extra swapping I/Os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en-US" altLang="ko-KR" b="1"/>
              <a:t>AFTL: no extra swapping I/Os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en-US" altLang="ko-KR" b="1"/>
              <a:t>DFTL: incurred extra I/Os</a:t>
            </a:r>
          </a:p>
        </p:txBody>
      </p:sp>
    </p:spTree>
    <p:extLst>
      <p:ext uri="{BB962C8B-B14F-4D97-AF65-F5344CB8AC3E}">
        <p14:creationId xmlns:p14="http://schemas.microsoft.com/office/powerpoint/2010/main" val="219468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FE9B9C-BDDC-1E43-B29E-4A00D47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DD63C-DA25-764F-9C33-B39580A3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8626" y="1359602"/>
            <a:ext cx="4508500" cy="44497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Introduction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/>
              <a:t>Motivation</a:t>
            </a:r>
            <a:endParaRPr kumimoji="1" lang="en-US" altLang="ko-KR" sz="1800" dirty="0"/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/>
              <a:t>AMF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800"/>
              <a:t> 3-1. Block I/O interface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800"/>
              <a:t> 3-2. ALFS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800"/>
              <a:t> 3-3. AFTL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800"/>
              <a:t>4. Evaluation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800"/>
              <a:t>5. Conclusion</a:t>
            </a:r>
            <a:endParaRPr kumimoji="1" lang="en-US" altLang="ko-KR" sz="1800" dirty="0"/>
          </a:p>
          <a:p>
            <a:pPr marL="342900" indent="-342900">
              <a:lnSpc>
                <a:spcPct val="150000"/>
              </a:lnSpc>
            </a:pPr>
            <a:endParaRPr kumimoji="1" lang="en-US" altLang="ko-KR" sz="1800" dirty="0"/>
          </a:p>
          <a:p>
            <a:pPr marL="342900" indent="-342900">
              <a:lnSpc>
                <a:spcPct val="150000"/>
              </a:lnSpc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5653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B68C99-26F7-4EC1-9D42-3CAE0795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37" y="1920224"/>
            <a:ext cx="3468302" cy="446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031AD6-F22D-49D5-AC6B-1AE762D4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69" y="1920224"/>
            <a:ext cx="3237996" cy="44653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69D66E-F11C-4307-ABD6-58F4DDE0A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828" y="857479"/>
            <a:ext cx="5886901" cy="8783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E83AA1-7178-499C-A138-E330972EA35F}"/>
              </a:ext>
            </a:extLst>
          </p:cNvPr>
          <p:cNvSpPr txBox="1"/>
          <p:nvPr/>
        </p:nvSpPr>
        <p:spPr>
          <a:xfrm>
            <a:off x="260508" y="4536101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random writes, </a:t>
            </a:r>
          </a:p>
          <a:p>
            <a:r>
              <a:rPr kumimoji="1" lang="en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AMF outperforms </a:t>
            </a:r>
          </a:p>
          <a:p>
            <a:r>
              <a:rPr kumimoji="1" lang="en-US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1" lang="en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 other schemes</a:t>
            </a:r>
            <a:endParaRPr kumimoji="1" lang="ko-Kore-KR" altLang="en-US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5C1BF-6BBB-4DA9-BD31-4E8A28A1550A}"/>
              </a:ext>
            </a:extLst>
          </p:cNvPr>
          <p:cNvSpPr txBox="1"/>
          <p:nvPr/>
        </p:nvSpPr>
        <p:spPr>
          <a:xfrm>
            <a:off x="9189265" y="4536101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heavy workload,</a:t>
            </a:r>
          </a:p>
          <a:p>
            <a:r>
              <a:rPr kumimoji="1" lang="en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AMF achieves </a:t>
            </a:r>
          </a:p>
          <a:p>
            <a:r>
              <a:rPr kumimoji="1" lang="en-US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1" lang="en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best performance</a:t>
            </a:r>
            <a:endParaRPr kumimoji="1" lang="ko-Kore-KR" altLang="en-US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C1D858-73EA-4208-BC28-29F20027B619}"/>
              </a:ext>
            </a:extLst>
          </p:cNvPr>
          <p:cNvCxnSpPr>
            <a:cxnSpLocks/>
          </p:cNvCxnSpPr>
          <p:nvPr/>
        </p:nvCxnSpPr>
        <p:spPr>
          <a:xfrm>
            <a:off x="5762171" y="1920224"/>
            <a:ext cx="0" cy="44653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2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9F0D9-2238-4A60-A053-9E53AE6A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01" y="2079525"/>
            <a:ext cx="3227231" cy="4172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1F36AD-C379-4366-9640-8B6E63FF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631" y="2136619"/>
            <a:ext cx="5249008" cy="3572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7EDE7E-7FA6-4608-9467-B6B90C70FB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006"/>
          <a:stretch/>
        </p:blipFill>
        <p:spPr>
          <a:xfrm>
            <a:off x="341562" y="936871"/>
            <a:ext cx="5521911" cy="7144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507D44-4082-4A6D-90B1-A2684E0BF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840" y="934268"/>
            <a:ext cx="5535799" cy="7391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3410CD-8066-4223-9058-89A6647FADF1}"/>
              </a:ext>
            </a:extLst>
          </p:cNvPr>
          <p:cNvSpPr txBox="1"/>
          <p:nvPr/>
        </p:nvSpPr>
        <p:spPr>
          <a:xfrm>
            <a:off x="337361" y="3519304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AMF outperforms </a:t>
            </a:r>
          </a:p>
          <a:p>
            <a:r>
              <a:rPr kumimoji="1" lang="en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other schemes</a:t>
            </a:r>
            <a:endParaRPr kumimoji="1" lang="ko-Kore-KR" altLang="en-US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0A53D5-32E3-4D01-9FBE-892735C66B95}"/>
              </a:ext>
            </a:extLst>
          </p:cNvPr>
          <p:cNvSpPr txBox="1"/>
          <p:nvPr/>
        </p:nvSpPr>
        <p:spPr>
          <a:xfrm>
            <a:off x="7607213" y="5569185"/>
            <a:ext cx="368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five storage configurations show </a:t>
            </a:r>
            <a:r>
              <a:rPr kumimoji="1" lang="en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performance </a:t>
            </a:r>
            <a:endParaRPr kumimoji="1" lang="ko-Kore-KR" altLang="en-US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849CEA-E695-4464-AD2B-55FAA3FD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35" y="1198699"/>
            <a:ext cx="6063224" cy="3924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24E1EF-4492-42A8-964A-6630FEB3E84D}"/>
              </a:ext>
            </a:extLst>
          </p:cNvPr>
          <p:cNvSpPr txBox="1"/>
          <p:nvPr/>
        </p:nvSpPr>
        <p:spPr>
          <a:xfrm>
            <a:off x="2120812" y="5289969"/>
            <a:ext cx="869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AMF incurs </a:t>
            </a:r>
            <a:r>
              <a:rPr kumimoji="1" lang="en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28% fewer erase operations </a:t>
            </a:r>
            <a:r>
              <a:rPr kumimoji="1" lang="en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overall compared to </a:t>
            </a:r>
            <a:r>
              <a:rPr kumimoji="1" lang="en-US" altLang="ko-Kore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F2FS+DFTL</a:t>
            </a:r>
            <a:endParaRPr kumimoji="1" lang="ko-Kore-KR" altLang="en-US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2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R"/>
              <a:t>. </a:t>
            </a:r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C49BA-C91D-456F-B661-CC8CFC4A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85" y="2305468"/>
            <a:ext cx="5422771" cy="3227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A3842A-6107-4D12-98AC-C1111732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736" y="1854429"/>
            <a:ext cx="5419686" cy="41296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E98301-D4B3-4FB3-975F-DB128A8EA530}"/>
              </a:ext>
            </a:extLst>
          </p:cNvPr>
          <p:cNvSpPr/>
          <p:nvPr/>
        </p:nvSpPr>
        <p:spPr>
          <a:xfrm>
            <a:off x="1740181" y="1208098"/>
            <a:ext cx="3403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CPU utilization of AMF </a:t>
            </a:r>
          </a:p>
          <a:p>
            <a:r>
              <a:rPr lang="en-US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similar to</a:t>
            </a:r>
            <a:r>
              <a:rPr lang="en-US" altLang="ko-Kore-KR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F2FS and EXT4</a:t>
            </a:r>
            <a:r>
              <a:rPr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ore-KR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31B764-5CF7-4318-B422-6382FA4F40CB}"/>
              </a:ext>
            </a:extLst>
          </p:cNvPr>
          <p:cNvSpPr/>
          <p:nvPr/>
        </p:nvSpPr>
        <p:spPr>
          <a:xfrm>
            <a:off x="6764694" y="1208098"/>
            <a:ext cx="5197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AMF has the shortest I/O </a:t>
            </a:r>
          </a:p>
          <a:p>
            <a:r>
              <a:rPr lang="en-US" altLang="ko-Kore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times with small fluctuations </a:t>
            </a:r>
          </a:p>
        </p:txBody>
      </p:sp>
    </p:spTree>
    <p:extLst>
      <p:ext uri="{BB962C8B-B14F-4D97-AF65-F5344CB8AC3E}">
        <p14:creationId xmlns:p14="http://schemas.microsoft.com/office/powerpoint/2010/main" val="148998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5</a:t>
            </a:r>
            <a:r>
              <a:rPr kumimoji="1" lang="en-US" altLang="ko-KR"/>
              <a:t>. </a:t>
            </a:r>
            <a:r>
              <a:rPr kumimoji="1" lang="en-US" altLang="ko-KR" dirty="0"/>
              <a:t>Conclusions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296958-768F-5D45-84CC-981937EE176B}"/>
              </a:ext>
            </a:extLst>
          </p:cNvPr>
          <p:cNvSpPr/>
          <p:nvPr/>
        </p:nvSpPr>
        <p:spPr>
          <a:xfrm>
            <a:off x="1285490" y="2048574"/>
            <a:ext cx="9932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" altLang="ko-Kore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ew block I/O interface exposing flash storage as append-only segments</a:t>
            </a:r>
            <a:endParaRPr lang="ko-Kore-KR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9BCC8-D2B3-D14D-812F-9F904FAF7AC9}"/>
              </a:ext>
            </a:extLst>
          </p:cNvPr>
          <p:cNvSpPr/>
          <p:nvPr/>
        </p:nvSpPr>
        <p:spPr>
          <a:xfrm>
            <a:off x="1285490" y="3018534"/>
            <a:ext cx="9932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new FTL scheme (AFTL) and a new file system (ALFS)</a:t>
            </a:r>
            <a:endParaRPr lang="ko-Kore-KR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FF7387-3A5D-0941-BA83-761D6FB8DD99}"/>
              </a:ext>
            </a:extLst>
          </p:cNvPr>
          <p:cNvSpPr/>
          <p:nvPr/>
        </p:nvSpPr>
        <p:spPr>
          <a:xfrm>
            <a:off x="1285490" y="3952548"/>
            <a:ext cx="9141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DRAM in the flash controller by 128X, impoving performance of the file system by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ore-KR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7787F9-E50C-5748-AD25-32015FAEF0D5}"/>
              </a:ext>
            </a:extLst>
          </p:cNvPr>
          <p:cNvSpPr/>
          <p:nvPr/>
        </p:nvSpPr>
        <p:spPr>
          <a:xfrm>
            <a:off x="1285490" y="5428595"/>
            <a:ext cx="47021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i="1" dirty="0">
                <a:latin typeface="Tahoma" panose="020B0604030504040204" pitchFamily="34" charset="0"/>
                <a:cs typeface="Tahoma" panose="020B0604030504040204" pitchFamily="34" charset="0"/>
                <a:hlinkClick r:id="rId3"/>
              </a:rPr>
              <a:t>https://github.</a:t>
            </a:r>
            <a:r>
              <a:rPr lang="ko-Kore-KR" altLang="en-US" i="1">
                <a:latin typeface="Tahoma" panose="020B0604030504040204" pitchFamily="34" charset="0"/>
                <a:cs typeface="Tahoma" panose="020B0604030504040204" pitchFamily="34" charset="0"/>
                <a:hlinkClick r:id="rId3"/>
              </a:rPr>
              <a:t>com/</a:t>
            </a:r>
            <a:r>
              <a:rPr lang="en-US" altLang="en-US" i="1">
                <a:latin typeface="Tahoma" panose="020B0604030504040204" pitchFamily="34" charset="0"/>
                <a:cs typeface="Tahoma" panose="020B0604030504040204" pitchFamily="34" charset="0"/>
                <a:hlinkClick r:id="rId3"/>
              </a:rPr>
              <a:t>chamdoo/bdbm_drv.git</a:t>
            </a:r>
            <a:endParaRPr lang="en-US" altLang="en-US" i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i="1">
                <a:latin typeface="Tahoma" panose="020B0604030504040204" pitchFamily="34" charset="0"/>
                <a:cs typeface="Tahoma" panose="020B0604030504040204" pitchFamily="34" charset="0"/>
                <a:hlinkClick r:id="rId4"/>
              </a:rPr>
              <a:t>https://github.com/sangwoojun/bluedbm.git</a:t>
            </a:r>
            <a:endParaRPr lang="en-US" altLang="en-US" i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i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E01A0E-8E87-4E76-8277-038FA4E13ACA}"/>
              </a:ext>
            </a:extLst>
          </p:cNvPr>
          <p:cNvSpPr/>
          <p:nvPr/>
        </p:nvSpPr>
        <p:spPr>
          <a:xfrm>
            <a:off x="4546873" y="1351622"/>
            <a:ext cx="3098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u="sng">
                <a:solidFill>
                  <a:srgbClr val="C31E3C"/>
                </a:solidFill>
              </a:rPr>
              <a:t>AMF</a:t>
            </a:r>
            <a:endParaRPr lang="en" altLang="ko-Kore-KR" sz="2800" b="1" i="1" u="sng" dirty="0">
              <a:solidFill>
                <a:srgbClr val="C31E3C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23135-597B-4874-80CA-071B04891623}"/>
              </a:ext>
            </a:extLst>
          </p:cNvPr>
          <p:cNvSpPr/>
          <p:nvPr/>
        </p:nvSpPr>
        <p:spPr>
          <a:xfrm>
            <a:off x="887392" y="1238250"/>
            <a:ext cx="10417215" cy="3822992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67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94FA3A70-0E58-4FEE-8783-E1AB50D80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0" y="2261506"/>
            <a:ext cx="12101079" cy="639243"/>
          </a:xfrm>
        </p:spPr>
        <p:txBody>
          <a:bodyPr anchor="t"/>
          <a:lstStyle/>
          <a:p>
            <a:r>
              <a:rPr kumimoji="1"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Application-Managed Flash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435E025-E0FB-4C6D-9491-B0773D32C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/>
              <a:t>2021. 06. 02</a:t>
            </a:r>
            <a:endParaRPr kumimoji="1" lang="en-US" altLang="ko-KR" dirty="0"/>
          </a:p>
          <a:p>
            <a:r>
              <a:rPr kumimoji="1" lang="en-US" altLang="ko-KR" dirty="0"/>
              <a:t>Presentation by Han, </a:t>
            </a:r>
            <a:r>
              <a:rPr kumimoji="1" lang="en-US" altLang="ko-KR" dirty="0" err="1"/>
              <a:t>Yejin</a:t>
            </a:r>
            <a:endParaRPr kumimoji="1" lang="en-US" altLang="ko-KR" dirty="0"/>
          </a:p>
          <a:p>
            <a:r>
              <a:rPr kumimoji="1" lang="en-US" altLang="ko-KR"/>
              <a:t>hyj0225@</a:t>
            </a:r>
            <a:r>
              <a:rPr kumimoji="1" lang="en-US" altLang="ko-KR" dirty="0"/>
              <a:t>dankook.ac.kr</a:t>
            </a:r>
            <a:endParaRPr kumimoji="1" lang="ko-KR" alt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E11A0D9A-5DBF-4F6F-BBB8-8FF7512615A4}"/>
              </a:ext>
            </a:extLst>
          </p:cNvPr>
          <p:cNvSpPr txBox="1">
            <a:spLocks/>
          </p:cNvSpPr>
          <p:nvPr/>
        </p:nvSpPr>
        <p:spPr>
          <a:xfrm>
            <a:off x="90921" y="3428380"/>
            <a:ext cx="7069158" cy="63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" altLang="ko-Kore-KR" sz="1400" i="1">
                <a:solidFill>
                  <a:schemeClr val="bg1"/>
                </a:solidFill>
              </a:rPr>
              <a:t>Sungjin Lee, Ming Liu, Sangwoo Jun, and Shuotao Xu, Jihong Kim, Arvind</a:t>
            </a:r>
            <a:endParaRPr lang="en" altLang="ko-Kore-KR" sz="1400" i="1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" altLang="ko-Kore-KR" sz="1400" i="1">
                <a:solidFill>
                  <a:schemeClr val="bg1"/>
                </a:solidFill>
              </a:rPr>
              <a:t>14th USENIX</a:t>
            </a:r>
            <a:r>
              <a:rPr lang="ko-KR" altLang="en-US" sz="1400" i="1">
                <a:solidFill>
                  <a:schemeClr val="bg1"/>
                </a:solidFill>
              </a:rPr>
              <a:t> </a:t>
            </a:r>
            <a:r>
              <a:rPr lang="en-US" altLang="ko-KR" sz="1400" i="1">
                <a:solidFill>
                  <a:schemeClr val="bg1"/>
                </a:solidFill>
              </a:rPr>
              <a:t>Conference on File and Storage Technologies (FAST ‘16). 2016.</a:t>
            </a:r>
            <a:endParaRPr kumimoji="1" lang="ko-KR" altLang="en-US" sz="900" i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F9F4576-69FA-4A33-9E43-2E6AA272DF23}"/>
              </a:ext>
            </a:extLst>
          </p:cNvPr>
          <p:cNvSpPr txBox="1">
            <a:spLocks/>
          </p:cNvSpPr>
          <p:nvPr/>
        </p:nvSpPr>
        <p:spPr>
          <a:xfrm>
            <a:off x="4388860" y="4858514"/>
            <a:ext cx="3562834" cy="639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>
                <a:ea typeface="GungSeo" pitchFamily="2" charset="-127"/>
              </a:rPr>
              <a:t>Thank You!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32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ACC34C-123D-49B9-A169-0522B7430F15}"/>
              </a:ext>
            </a:extLst>
          </p:cNvPr>
          <p:cNvSpPr/>
          <p:nvPr/>
        </p:nvSpPr>
        <p:spPr>
          <a:xfrm>
            <a:off x="5803373" y="2314539"/>
            <a:ext cx="3352018" cy="384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1. Introduction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619D8F-DC93-4735-8A7C-88E667F18537}"/>
              </a:ext>
            </a:extLst>
          </p:cNvPr>
          <p:cNvSpPr/>
          <p:nvPr/>
        </p:nvSpPr>
        <p:spPr>
          <a:xfrm>
            <a:off x="105195" y="1107406"/>
            <a:ext cx="11848679" cy="95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NAND flash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become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preferred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electronics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FTL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an block I/O abstraction for interoperability with HDDs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4900D9E-D359-4582-AB4A-52D819C1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2" y="2903983"/>
            <a:ext cx="4732021" cy="2781617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9BB72F8-F13C-46E0-B0CD-210288F8F787}"/>
              </a:ext>
            </a:extLst>
          </p:cNvPr>
          <p:cNvCxnSpPr>
            <a:cxnSpLocks/>
          </p:cNvCxnSpPr>
          <p:nvPr/>
        </p:nvCxnSpPr>
        <p:spPr>
          <a:xfrm flipV="1">
            <a:off x="6463891" y="2884455"/>
            <a:ext cx="0" cy="3575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19F8DC0-FC62-47DE-8693-2F9B6F3876F7}"/>
              </a:ext>
            </a:extLst>
          </p:cNvPr>
          <p:cNvCxnSpPr>
            <a:cxnSpLocks/>
          </p:cNvCxnSpPr>
          <p:nvPr/>
        </p:nvCxnSpPr>
        <p:spPr>
          <a:xfrm flipV="1">
            <a:off x="7644991" y="2884456"/>
            <a:ext cx="0" cy="35753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A8426-E610-4EC1-A56C-89080D5B2E40}"/>
              </a:ext>
            </a:extLst>
          </p:cNvPr>
          <p:cNvSpPr/>
          <p:nvPr/>
        </p:nvSpPr>
        <p:spPr>
          <a:xfrm>
            <a:off x="6091395" y="2511440"/>
            <a:ext cx="1877906" cy="327171"/>
          </a:xfrm>
          <a:prstGeom prst="rect">
            <a:avLst/>
          </a:prstGeom>
          <a:solidFill>
            <a:srgbClr val="ADE8A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File System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628A24-189E-4074-98D9-EE2D0D7D2C3A}"/>
              </a:ext>
            </a:extLst>
          </p:cNvPr>
          <p:cNvSpPr txBox="1"/>
          <p:nvPr/>
        </p:nvSpPr>
        <p:spPr>
          <a:xfrm>
            <a:off x="5934336" y="3176663"/>
            <a:ext cx="126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Sectors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AAFF16-90E1-485F-8A43-ACB2E31A784A}"/>
              </a:ext>
            </a:extLst>
          </p:cNvPr>
          <p:cNvSpPr txBox="1"/>
          <p:nvPr/>
        </p:nvSpPr>
        <p:spPr>
          <a:xfrm>
            <a:off x="7123020" y="3176663"/>
            <a:ext cx="126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Sectors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E4197B1-7B8E-4B5C-A8B3-D77C0DFAC192}"/>
              </a:ext>
            </a:extLst>
          </p:cNvPr>
          <p:cNvCxnSpPr>
            <a:cxnSpLocks/>
          </p:cNvCxnSpPr>
          <p:nvPr/>
        </p:nvCxnSpPr>
        <p:spPr>
          <a:xfrm>
            <a:off x="5934336" y="3067243"/>
            <a:ext cx="223524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B63B934A-1082-40E6-A7A4-D661A12B1C5E}"/>
              </a:ext>
            </a:extLst>
          </p:cNvPr>
          <p:cNvSpPr/>
          <p:nvPr/>
        </p:nvSpPr>
        <p:spPr>
          <a:xfrm>
            <a:off x="8467520" y="4634700"/>
            <a:ext cx="403874" cy="6138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F0EB7C-A97C-459B-AC8E-3FF7F059797F}"/>
              </a:ext>
            </a:extLst>
          </p:cNvPr>
          <p:cNvSpPr/>
          <p:nvPr/>
        </p:nvSpPr>
        <p:spPr>
          <a:xfrm>
            <a:off x="9094551" y="2314539"/>
            <a:ext cx="2588307" cy="384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78A9342-949C-461D-9E2C-A9AFD9675768}"/>
              </a:ext>
            </a:extLst>
          </p:cNvPr>
          <p:cNvCxnSpPr>
            <a:cxnSpLocks/>
          </p:cNvCxnSpPr>
          <p:nvPr/>
        </p:nvCxnSpPr>
        <p:spPr>
          <a:xfrm flipV="1">
            <a:off x="9755069" y="2884455"/>
            <a:ext cx="0" cy="3575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F5BB9F6-80EB-407D-99FC-BE453C9FD92E}"/>
              </a:ext>
            </a:extLst>
          </p:cNvPr>
          <p:cNvCxnSpPr>
            <a:cxnSpLocks/>
          </p:cNvCxnSpPr>
          <p:nvPr/>
        </p:nvCxnSpPr>
        <p:spPr>
          <a:xfrm flipV="1">
            <a:off x="10936169" y="2884456"/>
            <a:ext cx="0" cy="35753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B37BF9-0A0B-4D95-838E-8F40312E30AD}"/>
              </a:ext>
            </a:extLst>
          </p:cNvPr>
          <p:cNvSpPr txBox="1"/>
          <p:nvPr/>
        </p:nvSpPr>
        <p:spPr>
          <a:xfrm>
            <a:off x="9225514" y="3176663"/>
            <a:ext cx="126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Sectors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6A2862-0008-4848-8DDE-491CFB1E84EB}"/>
              </a:ext>
            </a:extLst>
          </p:cNvPr>
          <p:cNvSpPr txBox="1"/>
          <p:nvPr/>
        </p:nvSpPr>
        <p:spPr>
          <a:xfrm>
            <a:off x="10414198" y="3176663"/>
            <a:ext cx="126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Sectors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9690B14-FEA7-4284-80B8-EF29DD77BAB1}"/>
              </a:ext>
            </a:extLst>
          </p:cNvPr>
          <p:cNvCxnSpPr>
            <a:cxnSpLocks/>
          </p:cNvCxnSpPr>
          <p:nvPr/>
        </p:nvCxnSpPr>
        <p:spPr>
          <a:xfrm>
            <a:off x="9225514" y="3067243"/>
            <a:ext cx="223524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633D8E2-9ECD-4654-8050-4CA84EE89920}"/>
              </a:ext>
            </a:extLst>
          </p:cNvPr>
          <p:cNvSpPr/>
          <p:nvPr/>
        </p:nvSpPr>
        <p:spPr>
          <a:xfrm>
            <a:off x="9352701" y="2511440"/>
            <a:ext cx="1877906" cy="327171"/>
          </a:xfrm>
          <a:prstGeom prst="rect">
            <a:avLst/>
          </a:prstGeom>
          <a:solidFill>
            <a:srgbClr val="ADE8A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File System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4D0EB5-7978-46A5-8FD7-ED605B3D5AFD}"/>
              </a:ext>
            </a:extLst>
          </p:cNvPr>
          <p:cNvSpPr txBox="1"/>
          <p:nvPr/>
        </p:nvSpPr>
        <p:spPr>
          <a:xfrm>
            <a:off x="8229127" y="2879545"/>
            <a:ext cx="1268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Device Interface</a:t>
            </a:r>
            <a:endParaRPr lang="ko-KR" altLang="en-US" sz="11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8A662D0-A595-4E1B-8C5F-B4AE7D3DF671}"/>
              </a:ext>
            </a:extLst>
          </p:cNvPr>
          <p:cNvSpPr/>
          <p:nvPr/>
        </p:nvSpPr>
        <p:spPr>
          <a:xfrm>
            <a:off x="5979278" y="4125229"/>
            <a:ext cx="2153290" cy="188907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36673-1AD5-4DF7-8FA8-F7560A2C6594}"/>
              </a:ext>
            </a:extLst>
          </p:cNvPr>
          <p:cNvSpPr txBox="1"/>
          <p:nvPr/>
        </p:nvSpPr>
        <p:spPr>
          <a:xfrm>
            <a:off x="7493788" y="44216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589B35-863A-479C-A075-AD1A131E7F09}"/>
              </a:ext>
            </a:extLst>
          </p:cNvPr>
          <p:cNvCxnSpPr>
            <a:cxnSpLocks/>
          </p:cNvCxnSpPr>
          <p:nvPr/>
        </p:nvCxnSpPr>
        <p:spPr>
          <a:xfrm flipV="1">
            <a:off x="6480798" y="4504569"/>
            <a:ext cx="0" cy="4365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7E87958-44A5-46AB-A186-D537B765C95A}"/>
              </a:ext>
            </a:extLst>
          </p:cNvPr>
          <p:cNvCxnSpPr>
            <a:cxnSpLocks/>
          </p:cNvCxnSpPr>
          <p:nvPr/>
        </p:nvCxnSpPr>
        <p:spPr>
          <a:xfrm flipV="1">
            <a:off x="7000478" y="4525205"/>
            <a:ext cx="0" cy="4031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D3A16DC-C505-4794-9F7A-CDD8CC736AE3}"/>
              </a:ext>
            </a:extLst>
          </p:cNvPr>
          <p:cNvCxnSpPr>
            <a:cxnSpLocks/>
          </p:cNvCxnSpPr>
          <p:nvPr/>
        </p:nvCxnSpPr>
        <p:spPr>
          <a:xfrm flipV="1">
            <a:off x="7521178" y="4525205"/>
            <a:ext cx="0" cy="4031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049FF2-AC3E-45D2-B6C9-17742EFDB9A2}"/>
              </a:ext>
            </a:extLst>
          </p:cNvPr>
          <p:cNvSpPr txBox="1"/>
          <p:nvPr/>
        </p:nvSpPr>
        <p:spPr>
          <a:xfrm>
            <a:off x="6257515" y="4248206"/>
            <a:ext cx="1571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/Write    Erase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6157F5-AF4E-4FE4-BACD-262FC7F53B6C}"/>
              </a:ext>
            </a:extLst>
          </p:cNvPr>
          <p:cNvSpPr txBox="1"/>
          <p:nvPr/>
        </p:nvSpPr>
        <p:spPr>
          <a:xfrm>
            <a:off x="6454197" y="4404169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29922A-3D1E-4621-A14E-EEED4FD4209D}"/>
              </a:ext>
            </a:extLst>
          </p:cNvPr>
          <p:cNvSpPr/>
          <p:nvPr/>
        </p:nvSpPr>
        <p:spPr>
          <a:xfrm>
            <a:off x="6096308" y="4941609"/>
            <a:ext cx="187790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Device Driver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십자형 60">
            <a:extLst>
              <a:ext uri="{FF2B5EF4-FFF2-40B4-BE49-F238E27FC236}">
                <a16:creationId xmlns:a16="http://schemas.microsoft.com/office/drawing/2014/main" id="{F1676CB7-E5E5-4DFC-8364-7D339C3446B8}"/>
              </a:ext>
            </a:extLst>
          </p:cNvPr>
          <p:cNvSpPr/>
          <p:nvPr/>
        </p:nvSpPr>
        <p:spPr>
          <a:xfrm rot="16200000">
            <a:off x="6933109" y="5351368"/>
            <a:ext cx="136771" cy="136771"/>
          </a:xfrm>
          <a:prstGeom prst="plus">
            <a:avLst>
              <a:gd name="adj" fmla="val 432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8242257-00EA-4CF9-805B-DC495BCEEC3E}"/>
              </a:ext>
            </a:extLst>
          </p:cNvPr>
          <p:cNvSpPr/>
          <p:nvPr/>
        </p:nvSpPr>
        <p:spPr>
          <a:xfrm>
            <a:off x="6096307" y="5612094"/>
            <a:ext cx="1872993" cy="27699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Flash Memory</a:t>
            </a:r>
            <a:endParaRPr lang="ko-KR" altLang="en-US" sz="140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41B1211-5EDD-4875-8074-D03B6887CE04}"/>
              </a:ext>
            </a:extLst>
          </p:cNvPr>
          <p:cNvSpPr/>
          <p:nvPr/>
        </p:nvSpPr>
        <p:spPr>
          <a:xfrm>
            <a:off x="9180214" y="4063135"/>
            <a:ext cx="2280544" cy="195116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0646A3F-368E-42DB-B1A5-36EBD96F2BDF}"/>
              </a:ext>
            </a:extLst>
          </p:cNvPr>
          <p:cNvSpPr/>
          <p:nvPr/>
        </p:nvSpPr>
        <p:spPr>
          <a:xfrm>
            <a:off x="9381152" y="4233019"/>
            <a:ext cx="1864491" cy="327171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FTL</a:t>
            </a:r>
            <a:endParaRPr lang="ko-KR" altLang="en-US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십자형 90">
            <a:extLst>
              <a:ext uri="{FF2B5EF4-FFF2-40B4-BE49-F238E27FC236}">
                <a16:creationId xmlns:a16="http://schemas.microsoft.com/office/drawing/2014/main" id="{714069F7-195C-4F83-9001-A0189DD7E065}"/>
              </a:ext>
            </a:extLst>
          </p:cNvPr>
          <p:cNvSpPr/>
          <p:nvPr/>
        </p:nvSpPr>
        <p:spPr>
          <a:xfrm rot="16200000">
            <a:off x="10232529" y="4669878"/>
            <a:ext cx="136771" cy="136771"/>
          </a:xfrm>
          <a:prstGeom prst="plus">
            <a:avLst>
              <a:gd name="adj" fmla="val 432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FC590FD-B086-41A4-A211-99CE725ECEF5}"/>
              </a:ext>
            </a:extLst>
          </p:cNvPr>
          <p:cNvSpPr/>
          <p:nvPr/>
        </p:nvSpPr>
        <p:spPr>
          <a:xfrm>
            <a:off x="9381152" y="4941609"/>
            <a:ext cx="187790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Device Driver</a:t>
            </a:r>
            <a:endParaRPr lang="ko-KR" altLang="en-US" sz="14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십자형 109">
            <a:extLst>
              <a:ext uri="{FF2B5EF4-FFF2-40B4-BE49-F238E27FC236}">
                <a16:creationId xmlns:a16="http://schemas.microsoft.com/office/drawing/2014/main" id="{496645D3-8F7C-4209-99C9-A72F7BB6FF19}"/>
              </a:ext>
            </a:extLst>
          </p:cNvPr>
          <p:cNvSpPr/>
          <p:nvPr/>
        </p:nvSpPr>
        <p:spPr>
          <a:xfrm rot="16200000">
            <a:off x="10217953" y="5351368"/>
            <a:ext cx="136771" cy="136771"/>
          </a:xfrm>
          <a:prstGeom prst="plus">
            <a:avLst>
              <a:gd name="adj" fmla="val 432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533E699-92AB-4B3B-BC65-088430E1F7DA}"/>
              </a:ext>
            </a:extLst>
          </p:cNvPr>
          <p:cNvSpPr/>
          <p:nvPr/>
        </p:nvSpPr>
        <p:spPr>
          <a:xfrm>
            <a:off x="9381151" y="5612094"/>
            <a:ext cx="1872993" cy="27699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Flash Memory</a:t>
            </a:r>
            <a:endParaRPr lang="ko-KR" altLang="en-US" sz="140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6F44BF4-CD4D-4C4A-9E75-4EE408A82F21}"/>
              </a:ext>
            </a:extLst>
          </p:cNvPr>
          <p:cNvSpPr/>
          <p:nvPr/>
        </p:nvSpPr>
        <p:spPr>
          <a:xfrm rot="5400000">
            <a:off x="10104658" y="2570940"/>
            <a:ext cx="430888" cy="2490989"/>
          </a:xfrm>
          <a:prstGeom prst="rect">
            <a:avLst/>
          </a:prstGeom>
          <a:solidFill>
            <a:srgbClr val="F4CCC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B3BBAE3-DB10-43A8-A479-E8F6DC4E0331}"/>
              </a:ext>
            </a:extLst>
          </p:cNvPr>
          <p:cNvCxnSpPr>
            <a:cxnSpLocks/>
          </p:cNvCxnSpPr>
          <p:nvPr/>
        </p:nvCxnSpPr>
        <p:spPr>
          <a:xfrm flipV="1">
            <a:off x="9753772" y="3622478"/>
            <a:ext cx="0" cy="4302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D00D414-05CE-4A81-B0BC-36101A6CE506}"/>
              </a:ext>
            </a:extLst>
          </p:cNvPr>
          <p:cNvCxnSpPr>
            <a:cxnSpLocks/>
          </p:cNvCxnSpPr>
          <p:nvPr/>
        </p:nvCxnSpPr>
        <p:spPr>
          <a:xfrm flipV="1">
            <a:off x="10934872" y="3641528"/>
            <a:ext cx="0" cy="411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75983B6-F8F1-4DF5-99A7-78DE878C8C7D}"/>
              </a:ext>
            </a:extLst>
          </p:cNvPr>
          <p:cNvSpPr txBox="1"/>
          <p:nvPr/>
        </p:nvSpPr>
        <p:spPr>
          <a:xfrm>
            <a:off x="9295655" y="3749247"/>
            <a:ext cx="126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Sectors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530E7F-9712-432B-9C63-F9D7DAA27347}"/>
              </a:ext>
            </a:extLst>
          </p:cNvPr>
          <p:cNvSpPr txBox="1"/>
          <p:nvPr/>
        </p:nvSpPr>
        <p:spPr>
          <a:xfrm>
            <a:off x="10457916" y="3685513"/>
            <a:ext cx="126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Sectors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F949F01-F9C3-4CBE-9429-6AF2669328C3}"/>
              </a:ext>
            </a:extLst>
          </p:cNvPr>
          <p:cNvSpPr/>
          <p:nvPr/>
        </p:nvSpPr>
        <p:spPr bwMode="auto">
          <a:xfrm>
            <a:off x="9225514" y="4145641"/>
            <a:ext cx="2161956" cy="467323"/>
          </a:xfrm>
          <a:prstGeom prst="rect">
            <a:avLst/>
          </a:prstGeom>
          <a:noFill/>
          <a:ln w="38100" cap="flat" cmpd="sng" algn="ctr">
            <a:solidFill>
              <a:srgbClr val="C1143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2. Background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8FFDEF-4E7F-4E45-923E-E26FDD27FC38}"/>
              </a:ext>
            </a:extLst>
          </p:cNvPr>
          <p:cNvSpPr/>
          <p:nvPr/>
        </p:nvSpPr>
        <p:spPr>
          <a:xfrm>
            <a:off x="402771" y="674170"/>
            <a:ext cx="11386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What are the purposes of the FTL?</a:t>
            </a:r>
          </a:p>
          <a:p>
            <a:pPr lvl="1"/>
            <a:endParaRPr lang="en-US" altLang="ko-KR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AB9B0-0A3F-4E72-8DBC-3C27AAADA92C}"/>
              </a:ext>
            </a:extLst>
          </p:cNvPr>
          <p:cNvSpPr txBox="1"/>
          <p:nvPr/>
        </p:nvSpPr>
        <p:spPr>
          <a:xfrm>
            <a:off x="7093323" y="2871885"/>
            <a:ext cx="4971928" cy="1697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 significant hardware resources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 I/Os for flash management (GC)</a:t>
            </a:r>
          </a:p>
          <a:p>
            <a:pPr marL="342900" indent="-342900">
              <a:lnSpc>
                <a:spcPct val="150000"/>
              </a:lnSpc>
              <a:buAutoNum type="arabicParenR" startAt="3"/>
            </a:pPr>
            <a:r>
              <a:rPr lang="en-US" altLang="ko-KR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 applications cannot predict the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bahavior of flash storage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EDD7B89-4FAC-436E-9831-1E8C73E4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497" y="4295739"/>
            <a:ext cx="545049" cy="548094"/>
          </a:xfrm>
          <a:prstGeom prst="rect">
            <a:avLst/>
          </a:prstGeom>
        </p:spPr>
      </p:pic>
      <p:pic>
        <p:nvPicPr>
          <p:cNvPr id="1026" name="Picture 2" descr="Fig. 16">
            <a:extLst>
              <a:ext uri="{FF2B5EF4-FFF2-40B4-BE49-F238E27FC236}">
                <a16:creationId xmlns:a16="http://schemas.microsoft.com/office/drawing/2014/main" id="{AD955067-4034-4DC1-B215-5291431EB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5" y="2127207"/>
            <a:ext cx="5859048" cy="36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758910-2AC2-4D66-A4FE-8B257F774FE4}"/>
              </a:ext>
            </a:extLst>
          </p:cNvPr>
          <p:cNvSpPr/>
          <p:nvPr/>
        </p:nvSpPr>
        <p:spPr>
          <a:xfrm>
            <a:off x="669467" y="1941414"/>
            <a:ext cx="6136686" cy="40005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B72944-2959-4728-9305-AF95139CE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125" y="2496868"/>
            <a:ext cx="1709976" cy="299603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56AB40-98F1-4DB6-8CA4-5EC5039776A3}"/>
              </a:ext>
            </a:extLst>
          </p:cNvPr>
          <p:cNvSpPr/>
          <p:nvPr/>
        </p:nvSpPr>
        <p:spPr>
          <a:xfrm>
            <a:off x="105195" y="1107406"/>
            <a:ext cx="11848679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Managing address translation, Garbage collection, wear-leveling, …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R"/>
              <a:t>. Background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8FFDEF-4E7F-4E45-923E-E26FDD27FC38}"/>
              </a:ext>
            </a:extLst>
          </p:cNvPr>
          <p:cNvSpPr/>
          <p:nvPr/>
        </p:nvSpPr>
        <p:spPr>
          <a:xfrm>
            <a:off x="402771" y="674170"/>
            <a:ext cx="1138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What are more issues of the FTL?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930495-57F9-4925-8413-CB418548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963" y="3996722"/>
            <a:ext cx="2114734" cy="19336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9E79F1-737A-4B4D-8BAE-96F7501C2C99}"/>
              </a:ext>
            </a:extLst>
          </p:cNvPr>
          <p:cNvSpPr/>
          <p:nvPr/>
        </p:nvSpPr>
        <p:spPr>
          <a:xfrm>
            <a:off x="105195" y="1107406"/>
            <a:ext cx="118486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logging between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FTL and the Host (double logging)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Wastes hardware resource and increases write pressure to flash devices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E94305-34AF-49EA-9405-639F1A5D2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06" y="2642379"/>
            <a:ext cx="4514107" cy="10272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CF7BE7-AE69-44A0-8498-3116B2E90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823" y="2347852"/>
            <a:ext cx="3351720" cy="407591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FA52F3-0527-4829-8E70-856B7DF66C84}"/>
              </a:ext>
            </a:extLst>
          </p:cNvPr>
          <p:cNvSpPr/>
          <p:nvPr/>
        </p:nvSpPr>
        <p:spPr>
          <a:xfrm>
            <a:off x="6847625" y="2347853"/>
            <a:ext cx="3351719" cy="24875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989EC6-4968-4624-84ED-5413E906D077}"/>
              </a:ext>
            </a:extLst>
          </p:cNvPr>
          <p:cNvCxnSpPr>
            <a:cxnSpLocks/>
          </p:cNvCxnSpPr>
          <p:nvPr/>
        </p:nvCxnSpPr>
        <p:spPr>
          <a:xfrm flipV="1">
            <a:off x="8402125" y="3151058"/>
            <a:ext cx="3584" cy="66505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BC76AE-6C08-4F74-AF57-08F3CD190F2C}"/>
              </a:ext>
            </a:extLst>
          </p:cNvPr>
          <p:cNvSpPr txBox="1"/>
          <p:nvPr/>
        </p:nvSpPr>
        <p:spPr>
          <a:xfrm>
            <a:off x="8612792" y="3244150"/>
            <a:ext cx="27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rgbClr val="C00000"/>
                </a:solidFill>
              </a:rPr>
              <a:t>Duplicate Functionality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1240FD8-8031-4DE5-9B88-42B0B97C2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847" y="2641031"/>
            <a:ext cx="3138262" cy="43811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17D49CC-0F48-460A-8526-885E9FD70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847" y="3831355"/>
            <a:ext cx="3138262" cy="44422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DE229F-0019-49DE-AF2F-1B678B51C407}"/>
              </a:ext>
            </a:extLst>
          </p:cNvPr>
          <p:cNvSpPr/>
          <p:nvPr/>
        </p:nvSpPr>
        <p:spPr bwMode="auto">
          <a:xfrm>
            <a:off x="6943847" y="2637916"/>
            <a:ext cx="3138262" cy="455123"/>
          </a:xfrm>
          <a:prstGeom prst="rect">
            <a:avLst/>
          </a:prstGeom>
          <a:noFill/>
          <a:ln w="19050" cap="flat" cmpd="sng" algn="ctr">
            <a:solidFill>
              <a:srgbClr val="C1143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DC334B-8419-4DC9-9FEB-9171414C5F27}"/>
              </a:ext>
            </a:extLst>
          </p:cNvPr>
          <p:cNvSpPr/>
          <p:nvPr/>
        </p:nvSpPr>
        <p:spPr bwMode="auto">
          <a:xfrm>
            <a:off x="6943743" y="3823546"/>
            <a:ext cx="3138262" cy="455123"/>
          </a:xfrm>
          <a:prstGeom prst="rect">
            <a:avLst/>
          </a:prstGeom>
          <a:noFill/>
          <a:ln w="19050" cap="flat" cmpd="sng" algn="ctr">
            <a:solidFill>
              <a:srgbClr val="C1143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/>
              <a:t>3.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0B526E-FD3E-470B-A0A3-96CFB06443BA}"/>
              </a:ext>
            </a:extLst>
          </p:cNvPr>
          <p:cNvSpPr txBox="1"/>
          <p:nvPr/>
        </p:nvSpPr>
        <p:spPr>
          <a:xfrm>
            <a:off x="1301209" y="1158323"/>
            <a:ext cx="4024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Device-managed Flash</a:t>
            </a:r>
            <a:endParaRPr lang="ko-KR" altLang="en-US" sz="2400" b="1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446108-342A-4837-8DB7-A991CB3420E4}"/>
              </a:ext>
            </a:extLst>
          </p:cNvPr>
          <p:cNvSpPr txBox="1"/>
          <p:nvPr/>
        </p:nvSpPr>
        <p:spPr>
          <a:xfrm>
            <a:off x="6866373" y="1158323"/>
            <a:ext cx="447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Application-managed Flash</a:t>
            </a:r>
            <a:endParaRPr lang="ko-KR" altLang="en-US" sz="2400" b="1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AB79F71-7D3A-48DD-B5B6-1D0CE4D0A717}"/>
              </a:ext>
            </a:extLst>
          </p:cNvPr>
          <p:cNvCxnSpPr/>
          <p:nvPr/>
        </p:nvCxnSpPr>
        <p:spPr>
          <a:xfrm>
            <a:off x="6212114" y="1138918"/>
            <a:ext cx="0" cy="5181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0512B926-5E48-4AC2-8E41-29FB3D6A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86" y="3950728"/>
            <a:ext cx="452280" cy="454807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8881B23-2007-48EB-AFB2-94B3C41DC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339" y="2415378"/>
            <a:ext cx="526152" cy="5406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D262813-B87C-4CBD-8880-EDBF8AF97B3F}"/>
              </a:ext>
            </a:extLst>
          </p:cNvPr>
          <p:cNvSpPr txBox="1"/>
          <p:nvPr/>
        </p:nvSpPr>
        <p:spPr>
          <a:xfrm>
            <a:off x="7063415" y="4938402"/>
            <a:ext cx="4900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/>
              <a:t>moves flash management </a:t>
            </a:r>
          </a:p>
          <a:p>
            <a:r>
              <a:rPr lang="en-US" altLang="ko-KR" b="1" i="1"/>
              <a:t>from the device to applications</a:t>
            </a:r>
            <a:endParaRPr lang="ko-KR" altLang="en-US" b="1" i="1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D562FA3-C926-4C77-943D-6760BC652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108" y="2275908"/>
            <a:ext cx="5049079" cy="21836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1C11F9-4C8E-4BE0-BCE5-219DF3922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71" y="2307355"/>
            <a:ext cx="4984320" cy="30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7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ECD279-7FD3-4211-8AAA-15B6FAD491C4}"/>
              </a:ext>
            </a:extLst>
          </p:cNvPr>
          <p:cNvSpPr/>
          <p:nvPr/>
        </p:nvSpPr>
        <p:spPr>
          <a:xfrm>
            <a:off x="1088522" y="1975233"/>
            <a:ext cx="7141077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" altLang="ko-Kore-KR" sz="2400" b="1">
                <a:solidFill>
                  <a:srgbClr val="C00000"/>
                </a:solidFill>
              </a:rPr>
              <a:t>Block I/O interface</a:t>
            </a:r>
            <a:endParaRPr lang="en" altLang="ko-Kore-KR" sz="24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" altLang="ko-Kore-KR" sz="2400" b="1"/>
              <a:t>ALFS (AMF Log-structured File System)</a:t>
            </a: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" altLang="ko-Kore-KR" sz="2400" b="1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" altLang="ko-Kore-KR" sz="2400" b="1"/>
              <a:t>AFTL (AMF Flash Translation Layer)</a:t>
            </a:r>
            <a:endParaRPr lang="en" altLang="ko-Kore-KR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0C1404-AD12-4494-BBA4-7D70C3C71D79}"/>
              </a:ext>
            </a:extLst>
          </p:cNvPr>
          <p:cNvSpPr/>
          <p:nvPr/>
        </p:nvSpPr>
        <p:spPr>
          <a:xfrm>
            <a:off x="402771" y="674170"/>
            <a:ext cx="1138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Application-Managed Flash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8975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B7E5D153-6552-40D8-BCD4-E95647E67451}"/>
              </a:ext>
            </a:extLst>
          </p:cNvPr>
          <p:cNvCxnSpPr>
            <a:cxnSpLocks/>
          </p:cNvCxnSpPr>
          <p:nvPr/>
        </p:nvCxnSpPr>
        <p:spPr>
          <a:xfrm>
            <a:off x="6150941" y="4114800"/>
            <a:ext cx="4616843" cy="1193667"/>
          </a:xfrm>
          <a:prstGeom prst="line">
            <a:avLst/>
          </a:prstGeom>
          <a:ln w="28575">
            <a:solidFill>
              <a:srgbClr val="C11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8E6145F-A0F5-46B6-A7E3-21E75CAF37F9}"/>
              </a:ext>
            </a:extLst>
          </p:cNvPr>
          <p:cNvCxnSpPr>
            <a:cxnSpLocks/>
          </p:cNvCxnSpPr>
          <p:nvPr/>
        </p:nvCxnSpPr>
        <p:spPr>
          <a:xfrm>
            <a:off x="4975635" y="5204911"/>
            <a:ext cx="4607" cy="128161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C384720-5216-41AE-A059-C5668DCD55B1}"/>
              </a:ext>
            </a:extLst>
          </p:cNvPr>
          <p:cNvCxnSpPr>
            <a:cxnSpLocks/>
          </p:cNvCxnSpPr>
          <p:nvPr/>
        </p:nvCxnSpPr>
        <p:spPr>
          <a:xfrm>
            <a:off x="7378336" y="5204911"/>
            <a:ext cx="4607" cy="128161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F09DF85-8870-4403-9992-CE2AB0B6EAFD}"/>
              </a:ext>
            </a:extLst>
          </p:cNvPr>
          <p:cNvCxnSpPr>
            <a:cxnSpLocks/>
          </p:cNvCxnSpPr>
          <p:nvPr/>
        </p:nvCxnSpPr>
        <p:spPr>
          <a:xfrm>
            <a:off x="9788140" y="5204911"/>
            <a:ext cx="4607" cy="128161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FADEC-2B64-4F3D-98D9-16C7BA2633FB}"/>
              </a:ext>
            </a:extLst>
          </p:cNvPr>
          <p:cNvSpPr/>
          <p:nvPr/>
        </p:nvSpPr>
        <p:spPr>
          <a:xfrm>
            <a:off x="402771" y="674170"/>
            <a:ext cx="11386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Block I/O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400"/>
              <a:t>AMF I/O is based on conventional block I/O</a:t>
            </a:r>
            <a:endParaRPr lang="en-US" altLang="ko-KR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302FD6-DC3A-426B-A033-E9B57B3D5D96}"/>
              </a:ext>
            </a:extLst>
          </p:cNvPr>
          <p:cNvSpPr/>
          <p:nvPr/>
        </p:nvSpPr>
        <p:spPr>
          <a:xfrm>
            <a:off x="1435575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0B0561-612D-45CB-97CB-0ED8B28EE743}"/>
              </a:ext>
            </a:extLst>
          </p:cNvPr>
          <p:cNvSpPr/>
          <p:nvPr/>
        </p:nvSpPr>
        <p:spPr>
          <a:xfrm>
            <a:off x="1726906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4B944D-4231-4169-A971-D700ADF49A95}"/>
              </a:ext>
            </a:extLst>
          </p:cNvPr>
          <p:cNvSpPr/>
          <p:nvPr/>
        </p:nvSpPr>
        <p:spPr>
          <a:xfrm>
            <a:off x="2018237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27B07B-5593-4F67-B295-40B2528482AD}"/>
              </a:ext>
            </a:extLst>
          </p:cNvPr>
          <p:cNvSpPr/>
          <p:nvPr/>
        </p:nvSpPr>
        <p:spPr>
          <a:xfrm>
            <a:off x="2309568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25963E-D338-4CB8-A7CE-20A5E299A74F}"/>
              </a:ext>
            </a:extLst>
          </p:cNvPr>
          <p:cNvSpPr/>
          <p:nvPr/>
        </p:nvSpPr>
        <p:spPr>
          <a:xfrm>
            <a:off x="2600900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B46628-A805-46C6-90CB-713F2D9F44F3}"/>
              </a:ext>
            </a:extLst>
          </p:cNvPr>
          <p:cNvSpPr/>
          <p:nvPr/>
        </p:nvSpPr>
        <p:spPr>
          <a:xfrm>
            <a:off x="2892231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F033DF-CD84-40EB-9877-580E99EA8DA5}"/>
              </a:ext>
            </a:extLst>
          </p:cNvPr>
          <p:cNvSpPr/>
          <p:nvPr/>
        </p:nvSpPr>
        <p:spPr>
          <a:xfrm>
            <a:off x="3183562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A6371-4EC7-4EB4-9288-A47DE60DD340}"/>
              </a:ext>
            </a:extLst>
          </p:cNvPr>
          <p:cNvSpPr/>
          <p:nvPr/>
        </p:nvSpPr>
        <p:spPr>
          <a:xfrm>
            <a:off x="3474893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F45033-406A-4A3A-B965-3943E9C16E64}"/>
              </a:ext>
            </a:extLst>
          </p:cNvPr>
          <p:cNvSpPr/>
          <p:nvPr/>
        </p:nvSpPr>
        <p:spPr>
          <a:xfrm>
            <a:off x="3766224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6C0DD0-7A6E-40AD-B7F0-DD3A27621FDD}"/>
              </a:ext>
            </a:extLst>
          </p:cNvPr>
          <p:cNvSpPr/>
          <p:nvPr/>
        </p:nvSpPr>
        <p:spPr>
          <a:xfrm>
            <a:off x="4057555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FC744-5238-473A-9FD2-58920CC75796}"/>
              </a:ext>
            </a:extLst>
          </p:cNvPr>
          <p:cNvSpPr/>
          <p:nvPr/>
        </p:nvSpPr>
        <p:spPr>
          <a:xfrm>
            <a:off x="4348886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9AFA5C-4620-4D60-9B50-21C9C9B878F9}"/>
              </a:ext>
            </a:extLst>
          </p:cNvPr>
          <p:cNvSpPr/>
          <p:nvPr/>
        </p:nvSpPr>
        <p:spPr>
          <a:xfrm>
            <a:off x="4640217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EAE4ED-706D-4B3B-88E0-F1299EA0ACAD}"/>
              </a:ext>
            </a:extLst>
          </p:cNvPr>
          <p:cNvSpPr/>
          <p:nvPr/>
        </p:nvSpPr>
        <p:spPr>
          <a:xfrm>
            <a:off x="4928041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28EEDD-2434-4C05-A0BB-57D90BDA23CF}"/>
              </a:ext>
            </a:extLst>
          </p:cNvPr>
          <p:cNvSpPr/>
          <p:nvPr/>
        </p:nvSpPr>
        <p:spPr>
          <a:xfrm>
            <a:off x="5219372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BC006D-56A7-4BAA-ACDC-76270B70FAE4}"/>
              </a:ext>
            </a:extLst>
          </p:cNvPr>
          <p:cNvSpPr/>
          <p:nvPr/>
        </p:nvSpPr>
        <p:spPr>
          <a:xfrm>
            <a:off x="5510703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4E8476-A6B0-42B3-A63F-173C0B1A64CD}"/>
              </a:ext>
            </a:extLst>
          </p:cNvPr>
          <p:cNvSpPr/>
          <p:nvPr/>
        </p:nvSpPr>
        <p:spPr>
          <a:xfrm>
            <a:off x="5802034" y="2991438"/>
            <a:ext cx="291331" cy="1123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240D3-E0D2-4391-A1BC-01439A5404E8}"/>
              </a:ext>
            </a:extLst>
          </p:cNvPr>
          <p:cNvSpPr/>
          <p:nvPr/>
        </p:nvSpPr>
        <p:spPr>
          <a:xfrm>
            <a:off x="6093365" y="2991438"/>
            <a:ext cx="291331" cy="112336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DF6354-2DA1-45C6-BDFB-DD5505D6DB78}"/>
              </a:ext>
            </a:extLst>
          </p:cNvPr>
          <p:cNvSpPr/>
          <p:nvPr/>
        </p:nvSpPr>
        <p:spPr>
          <a:xfrm>
            <a:off x="6384696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5BACBA-7983-4F78-83E3-8F65CDD0E27F}"/>
              </a:ext>
            </a:extLst>
          </p:cNvPr>
          <p:cNvSpPr/>
          <p:nvPr/>
        </p:nvSpPr>
        <p:spPr>
          <a:xfrm>
            <a:off x="6676027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6475E6-35B1-4A18-B202-91AE7BC873C0}"/>
              </a:ext>
            </a:extLst>
          </p:cNvPr>
          <p:cNvSpPr/>
          <p:nvPr/>
        </p:nvSpPr>
        <p:spPr>
          <a:xfrm>
            <a:off x="6967358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43E11-FBD7-4326-B8C4-DD6EE3AC7542}"/>
              </a:ext>
            </a:extLst>
          </p:cNvPr>
          <p:cNvSpPr/>
          <p:nvPr/>
        </p:nvSpPr>
        <p:spPr>
          <a:xfrm>
            <a:off x="7265251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EA7680-3A4D-4EB5-9F11-CC6A97AA817E}"/>
              </a:ext>
            </a:extLst>
          </p:cNvPr>
          <p:cNvSpPr/>
          <p:nvPr/>
        </p:nvSpPr>
        <p:spPr>
          <a:xfrm>
            <a:off x="7556582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A01C9E-7B70-4C91-A4C3-997932545532}"/>
              </a:ext>
            </a:extLst>
          </p:cNvPr>
          <p:cNvSpPr/>
          <p:nvPr/>
        </p:nvSpPr>
        <p:spPr>
          <a:xfrm>
            <a:off x="7847913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DBB8B-7FDB-483D-9BA3-25551909909F}"/>
              </a:ext>
            </a:extLst>
          </p:cNvPr>
          <p:cNvSpPr/>
          <p:nvPr/>
        </p:nvSpPr>
        <p:spPr>
          <a:xfrm>
            <a:off x="8139244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65343C-9D89-4943-973D-AA1E6774830E}"/>
              </a:ext>
            </a:extLst>
          </p:cNvPr>
          <p:cNvSpPr/>
          <p:nvPr/>
        </p:nvSpPr>
        <p:spPr>
          <a:xfrm>
            <a:off x="8430575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0FBCAF-A748-43A5-AD06-4384313BB088}"/>
              </a:ext>
            </a:extLst>
          </p:cNvPr>
          <p:cNvSpPr/>
          <p:nvPr/>
        </p:nvSpPr>
        <p:spPr>
          <a:xfrm>
            <a:off x="8721906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ADD376-89EB-492A-813E-FFD016A6C24A}"/>
              </a:ext>
            </a:extLst>
          </p:cNvPr>
          <p:cNvSpPr/>
          <p:nvPr/>
        </p:nvSpPr>
        <p:spPr>
          <a:xfrm>
            <a:off x="9013237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9E56C0-3F98-401A-BB52-D5E84AB13803}"/>
              </a:ext>
            </a:extLst>
          </p:cNvPr>
          <p:cNvSpPr/>
          <p:nvPr/>
        </p:nvSpPr>
        <p:spPr>
          <a:xfrm>
            <a:off x="9304567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7891B2-9C42-43E2-98AB-874954205555}"/>
              </a:ext>
            </a:extLst>
          </p:cNvPr>
          <p:cNvSpPr/>
          <p:nvPr/>
        </p:nvSpPr>
        <p:spPr>
          <a:xfrm>
            <a:off x="9602460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59BFDF-2F3D-4A80-99C2-C0B54C32D0B1}"/>
              </a:ext>
            </a:extLst>
          </p:cNvPr>
          <p:cNvSpPr/>
          <p:nvPr/>
        </p:nvSpPr>
        <p:spPr>
          <a:xfrm>
            <a:off x="9893791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431F5BA-8DC3-480A-8E63-05581FB1FD8E}"/>
              </a:ext>
            </a:extLst>
          </p:cNvPr>
          <p:cNvSpPr/>
          <p:nvPr/>
        </p:nvSpPr>
        <p:spPr>
          <a:xfrm>
            <a:off x="10185122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024419-CF40-4F4B-BF1B-B34447952533}"/>
              </a:ext>
            </a:extLst>
          </p:cNvPr>
          <p:cNvSpPr/>
          <p:nvPr/>
        </p:nvSpPr>
        <p:spPr>
          <a:xfrm>
            <a:off x="10476453" y="2991438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73E1A5-3E9A-4F4A-894E-4152979F1AE4}"/>
              </a:ext>
            </a:extLst>
          </p:cNvPr>
          <p:cNvCxnSpPr>
            <a:cxnSpLocks/>
          </p:cNvCxnSpPr>
          <p:nvPr/>
        </p:nvCxnSpPr>
        <p:spPr>
          <a:xfrm>
            <a:off x="402771" y="4833481"/>
            <a:ext cx="11386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4B6A8E-125D-4750-93A8-716D832CD0FB}"/>
              </a:ext>
            </a:extLst>
          </p:cNvPr>
          <p:cNvCxnSpPr>
            <a:cxnSpLocks/>
          </p:cNvCxnSpPr>
          <p:nvPr/>
        </p:nvCxnSpPr>
        <p:spPr>
          <a:xfrm>
            <a:off x="2568327" y="5204911"/>
            <a:ext cx="4607" cy="128161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4F6B81-C2E5-489A-87D4-C6BCBAB212CB}"/>
              </a:ext>
            </a:extLst>
          </p:cNvPr>
          <p:cNvSpPr txBox="1"/>
          <p:nvPr/>
        </p:nvSpPr>
        <p:spPr>
          <a:xfrm>
            <a:off x="6324568" y="2244499"/>
            <a:ext cx="204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4KB Sector</a:t>
            </a:r>
          </a:p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(IO: </a:t>
            </a:r>
            <a:r>
              <a:rPr lang="en-US" altLang="ko-KR" b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ko-KR" b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DD496D-ED7B-46BB-B1B9-EC67A4C418C6}"/>
              </a:ext>
            </a:extLst>
          </p:cNvPr>
          <p:cNvSpPr txBox="1"/>
          <p:nvPr/>
        </p:nvSpPr>
        <p:spPr>
          <a:xfrm>
            <a:off x="402771" y="4484652"/>
            <a:ext cx="7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A81887-842B-47D4-94AA-CB9364FD9E1F}"/>
              </a:ext>
            </a:extLst>
          </p:cNvPr>
          <p:cNvSpPr txBox="1"/>
          <p:nvPr/>
        </p:nvSpPr>
        <p:spPr>
          <a:xfrm>
            <a:off x="385519" y="4895849"/>
            <a:ext cx="85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25E907B-F4FB-4EF5-BC1E-E8C42130F3CB}"/>
              </a:ext>
            </a:extLst>
          </p:cNvPr>
          <p:cNvGrpSpPr/>
          <p:nvPr/>
        </p:nvGrpSpPr>
        <p:grpSpPr>
          <a:xfrm>
            <a:off x="9357989" y="5363144"/>
            <a:ext cx="848333" cy="875757"/>
            <a:chOff x="1461235" y="5359356"/>
            <a:chExt cx="1123362" cy="1159677"/>
          </a:xfrm>
          <a:solidFill>
            <a:schemeClr val="bg1"/>
          </a:solidFill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06978F8-D356-4F0F-BB73-ADA8C5C2A236}"/>
                </a:ext>
              </a:extLst>
            </p:cNvPr>
            <p:cNvSpPr/>
            <p:nvPr/>
          </p:nvSpPr>
          <p:spPr>
            <a:xfrm rot="5400000">
              <a:off x="1877250" y="4943341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809B6B0-547A-44B5-A1CA-0CECC18E60A0}"/>
                </a:ext>
              </a:extLst>
            </p:cNvPr>
            <p:cNvSpPr/>
            <p:nvPr/>
          </p:nvSpPr>
          <p:spPr>
            <a:xfrm rot="5400000">
              <a:off x="1877250" y="5230672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1A0C10-D30E-44CA-8EBA-1158167C0B92}"/>
                </a:ext>
              </a:extLst>
            </p:cNvPr>
            <p:cNvSpPr/>
            <p:nvPr/>
          </p:nvSpPr>
          <p:spPr>
            <a:xfrm rot="5400000">
              <a:off x="1877250" y="5524356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46B7A9A-A37A-47F6-A7D2-8386F2B10842}"/>
                </a:ext>
              </a:extLst>
            </p:cNvPr>
            <p:cNvSpPr/>
            <p:nvPr/>
          </p:nvSpPr>
          <p:spPr>
            <a:xfrm rot="5400000">
              <a:off x="1877250" y="5811687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A6B30A7-C541-49E7-8411-58807FBC67FC}"/>
              </a:ext>
            </a:extLst>
          </p:cNvPr>
          <p:cNvGrpSpPr/>
          <p:nvPr/>
        </p:nvGrpSpPr>
        <p:grpSpPr>
          <a:xfrm>
            <a:off x="4543675" y="5360245"/>
            <a:ext cx="848333" cy="875757"/>
            <a:chOff x="1461235" y="5359356"/>
            <a:chExt cx="1123362" cy="1159677"/>
          </a:xfrm>
          <a:solidFill>
            <a:schemeClr val="bg1"/>
          </a:solidFill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EC8046B-DB06-4BC2-8035-41898E69D074}"/>
                </a:ext>
              </a:extLst>
            </p:cNvPr>
            <p:cNvSpPr/>
            <p:nvPr/>
          </p:nvSpPr>
          <p:spPr>
            <a:xfrm rot="5400000">
              <a:off x="1877250" y="4943341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190DEF4-45B4-49A7-8D6E-EF5C70CD9346}"/>
                </a:ext>
              </a:extLst>
            </p:cNvPr>
            <p:cNvSpPr/>
            <p:nvPr/>
          </p:nvSpPr>
          <p:spPr>
            <a:xfrm rot="5400000">
              <a:off x="1877250" y="5230672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949F1D-688B-41BF-A0F2-A7B4B9DDE834}"/>
                </a:ext>
              </a:extLst>
            </p:cNvPr>
            <p:cNvSpPr/>
            <p:nvPr/>
          </p:nvSpPr>
          <p:spPr>
            <a:xfrm rot="5400000">
              <a:off x="1877250" y="5524356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ADB01E4-E837-42AF-9670-F6C322A280C4}"/>
                </a:ext>
              </a:extLst>
            </p:cNvPr>
            <p:cNvSpPr/>
            <p:nvPr/>
          </p:nvSpPr>
          <p:spPr>
            <a:xfrm rot="5400000">
              <a:off x="1877250" y="5811687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237CC3F-CD20-4F0B-AF96-CC0B4864F722}"/>
              </a:ext>
            </a:extLst>
          </p:cNvPr>
          <p:cNvGrpSpPr/>
          <p:nvPr/>
        </p:nvGrpSpPr>
        <p:grpSpPr>
          <a:xfrm>
            <a:off x="6936278" y="5360245"/>
            <a:ext cx="848333" cy="875757"/>
            <a:chOff x="1461235" y="5359356"/>
            <a:chExt cx="1123362" cy="1159677"/>
          </a:xfrm>
          <a:solidFill>
            <a:schemeClr val="bg1"/>
          </a:solidFill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47EDBF0-CD4C-4138-A544-CCF382371969}"/>
                </a:ext>
              </a:extLst>
            </p:cNvPr>
            <p:cNvSpPr/>
            <p:nvPr/>
          </p:nvSpPr>
          <p:spPr>
            <a:xfrm rot="5400000">
              <a:off x="1877250" y="4943341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F690425-4F0A-4350-B06F-54191F686AAD}"/>
                </a:ext>
              </a:extLst>
            </p:cNvPr>
            <p:cNvSpPr/>
            <p:nvPr/>
          </p:nvSpPr>
          <p:spPr>
            <a:xfrm rot="5400000">
              <a:off x="1877250" y="5230672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7ADF83E-7890-4ABE-9A43-D4CD221B76AF}"/>
                </a:ext>
              </a:extLst>
            </p:cNvPr>
            <p:cNvSpPr/>
            <p:nvPr/>
          </p:nvSpPr>
          <p:spPr>
            <a:xfrm rot="5400000">
              <a:off x="1877250" y="5524356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88C8791-4690-4353-ABAC-5ED3CDAF4877}"/>
                </a:ext>
              </a:extLst>
            </p:cNvPr>
            <p:cNvSpPr/>
            <p:nvPr/>
          </p:nvSpPr>
          <p:spPr>
            <a:xfrm rot="5400000">
              <a:off x="1877250" y="5811687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ED4ADED-E346-46D5-9F58-4578A08BE9DE}"/>
              </a:ext>
            </a:extLst>
          </p:cNvPr>
          <p:cNvSpPr/>
          <p:nvPr/>
        </p:nvSpPr>
        <p:spPr>
          <a:xfrm>
            <a:off x="1435575" y="1714380"/>
            <a:ext cx="9332209" cy="4619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Host Application</a:t>
            </a:r>
            <a:endParaRPr lang="ko-KR" altLang="en-US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7387434-9EEA-46F9-BD61-E22A760CDB52}"/>
              </a:ext>
            </a:extLst>
          </p:cNvPr>
          <p:cNvGrpSpPr/>
          <p:nvPr/>
        </p:nvGrpSpPr>
        <p:grpSpPr>
          <a:xfrm>
            <a:off x="2151071" y="5360245"/>
            <a:ext cx="848333" cy="875757"/>
            <a:chOff x="1461235" y="5359356"/>
            <a:chExt cx="1123362" cy="1159677"/>
          </a:xfrm>
          <a:solidFill>
            <a:schemeClr val="bg1"/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4427B48-3FFA-4C60-874C-7E67A7A252DD}"/>
                </a:ext>
              </a:extLst>
            </p:cNvPr>
            <p:cNvSpPr/>
            <p:nvPr/>
          </p:nvSpPr>
          <p:spPr>
            <a:xfrm rot="5400000">
              <a:off x="1877250" y="4943341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4AA2159-AE8C-4993-B283-334100C9996F}"/>
                </a:ext>
              </a:extLst>
            </p:cNvPr>
            <p:cNvSpPr/>
            <p:nvPr/>
          </p:nvSpPr>
          <p:spPr>
            <a:xfrm rot="5400000">
              <a:off x="1877250" y="5230672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588EFB8-D130-49CB-A606-6718E4823031}"/>
                </a:ext>
              </a:extLst>
            </p:cNvPr>
            <p:cNvSpPr/>
            <p:nvPr/>
          </p:nvSpPr>
          <p:spPr>
            <a:xfrm rot="5400000">
              <a:off x="1877250" y="5524356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85A8896-E27C-436F-A7AA-E58163A0CC7D}"/>
                </a:ext>
              </a:extLst>
            </p:cNvPr>
            <p:cNvSpPr/>
            <p:nvPr/>
          </p:nvSpPr>
          <p:spPr>
            <a:xfrm rot="5400000">
              <a:off x="1877250" y="5811687"/>
              <a:ext cx="291331" cy="11233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E7D0286-F721-495C-BBF5-3FCA88200D27}"/>
              </a:ext>
            </a:extLst>
          </p:cNvPr>
          <p:cNvSpPr/>
          <p:nvPr/>
        </p:nvSpPr>
        <p:spPr>
          <a:xfrm>
            <a:off x="1922893" y="5003695"/>
            <a:ext cx="1285875" cy="274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 #0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9EA6673-6F82-4D0B-BB86-82645C7E7A46}"/>
              </a:ext>
            </a:extLst>
          </p:cNvPr>
          <p:cNvSpPr/>
          <p:nvPr/>
        </p:nvSpPr>
        <p:spPr>
          <a:xfrm>
            <a:off x="4304918" y="5003695"/>
            <a:ext cx="1285875" cy="274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 #1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CCD434-395E-4F1B-864B-CBE72A8F3274}"/>
              </a:ext>
            </a:extLst>
          </p:cNvPr>
          <p:cNvSpPr/>
          <p:nvPr/>
        </p:nvSpPr>
        <p:spPr>
          <a:xfrm>
            <a:off x="6712404" y="5003695"/>
            <a:ext cx="1285875" cy="274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 #2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8144733-146E-4F67-9699-D02A176E3447}"/>
              </a:ext>
            </a:extLst>
          </p:cNvPr>
          <p:cNvSpPr/>
          <p:nvPr/>
        </p:nvSpPr>
        <p:spPr>
          <a:xfrm>
            <a:off x="9145202" y="5003695"/>
            <a:ext cx="1285875" cy="274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 #3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17C770-0F3A-4F70-9C9B-E3E920DF1710}"/>
              </a:ext>
            </a:extLst>
          </p:cNvPr>
          <p:cNvSpPr txBox="1"/>
          <p:nvPr/>
        </p:nvSpPr>
        <p:spPr>
          <a:xfrm>
            <a:off x="2399253" y="6436535"/>
            <a:ext cx="646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/>
              <a:t>…</a:t>
            </a:r>
            <a:endParaRPr lang="ko-KR" altLang="en-US" sz="1600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1785A-3FE9-4CE8-87BF-1C57178D6BFF}"/>
              </a:ext>
            </a:extLst>
          </p:cNvPr>
          <p:cNvSpPr txBox="1"/>
          <p:nvPr/>
        </p:nvSpPr>
        <p:spPr>
          <a:xfrm>
            <a:off x="4813665" y="6436535"/>
            <a:ext cx="646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/>
              <a:t>…</a:t>
            </a:r>
            <a:endParaRPr lang="ko-KR" altLang="en-US" sz="16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98E6EE-4D5C-4EC4-ADCB-53C0E12CD55D}"/>
              </a:ext>
            </a:extLst>
          </p:cNvPr>
          <p:cNvSpPr txBox="1"/>
          <p:nvPr/>
        </p:nvSpPr>
        <p:spPr>
          <a:xfrm>
            <a:off x="7201445" y="6436535"/>
            <a:ext cx="646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/>
              <a:t>…</a:t>
            </a:r>
            <a:endParaRPr lang="ko-KR" altLang="en-US" sz="16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951C4C-71E3-49F1-ADEE-7AD66DA4ACD7}"/>
              </a:ext>
            </a:extLst>
          </p:cNvPr>
          <p:cNvSpPr txBox="1"/>
          <p:nvPr/>
        </p:nvSpPr>
        <p:spPr>
          <a:xfrm>
            <a:off x="9623673" y="6436535"/>
            <a:ext cx="646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/>
              <a:t>…</a:t>
            </a:r>
            <a:endParaRPr lang="ko-KR" altLang="en-US" sz="1600" b="1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179DDF-D604-4080-8964-C61BD979382F}"/>
              </a:ext>
            </a:extLst>
          </p:cNvPr>
          <p:cNvSpPr txBox="1"/>
          <p:nvPr/>
        </p:nvSpPr>
        <p:spPr>
          <a:xfrm>
            <a:off x="4320157" y="3426160"/>
            <a:ext cx="67574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10    11   12    13    14   15   16    17    18   19    20   21    22    23   24    25   26  </a:t>
            </a:r>
            <a:r>
              <a:rPr lang="en-US" altLang="ko-KR" sz="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27   28    29   30    31</a:t>
            </a:r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B8218F-7FE9-4EF2-86D8-4517A75C06A9}"/>
              </a:ext>
            </a:extLst>
          </p:cNvPr>
          <p:cNvSpPr txBox="1"/>
          <p:nvPr/>
        </p:nvSpPr>
        <p:spPr>
          <a:xfrm>
            <a:off x="2437353" y="5349671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45A8BE-B327-486C-8787-C8460C691B14}"/>
              </a:ext>
            </a:extLst>
          </p:cNvPr>
          <p:cNvSpPr txBox="1"/>
          <p:nvPr/>
        </p:nvSpPr>
        <p:spPr>
          <a:xfrm>
            <a:off x="2437353" y="5561017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50D5BF-FDD8-4576-B28D-0CF85F4A8EC2}"/>
              </a:ext>
            </a:extLst>
          </p:cNvPr>
          <p:cNvSpPr txBox="1"/>
          <p:nvPr/>
        </p:nvSpPr>
        <p:spPr>
          <a:xfrm>
            <a:off x="2437353" y="5788507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9CFA46F-82EF-4AFE-B1B5-A95EF92809BB}"/>
              </a:ext>
            </a:extLst>
          </p:cNvPr>
          <p:cNvSpPr txBox="1"/>
          <p:nvPr/>
        </p:nvSpPr>
        <p:spPr>
          <a:xfrm>
            <a:off x="2405603" y="5997768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8626B55-60AD-4AA8-BE08-BBD3187B38B6}"/>
              </a:ext>
            </a:extLst>
          </p:cNvPr>
          <p:cNvSpPr txBox="1"/>
          <p:nvPr/>
        </p:nvSpPr>
        <p:spPr>
          <a:xfrm>
            <a:off x="4853351" y="5349671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CE4BA8-3DC4-433C-8DB0-D6DB7632188A}"/>
              </a:ext>
            </a:extLst>
          </p:cNvPr>
          <p:cNvSpPr txBox="1"/>
          <p:nvPr/>
        </p:nvSpPr>
        <p:spPr>
          <a:xfrm>
            <a:off x="4853351" y="5561017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3AE9EB7-C354-4669-AA34-D4A1E74D6056}"/>
              </a:ext>
            </a:extLst>
          </p:cNvPr>
          <p:cNvSpPr txBox="1"/>
          <p:nvPr/>
        </p:nvSpPr>
        <p:spPr>
          <a:xfrm>
            <a:off x="4853351" y="5788507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06272DB-9892-433B-AC8A-65A12C6104A6}"/>
              </a:ext>
            </a:extLst>
          </p:cNvPr>
          <p:cNvSpPr txBox="1"/>
          <p:nvPr/>
        </p:nvSpPr>
        <p:spPr>
          <a:xfrm>
            <a:off x="4821601" y="5997768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E8EC64-E32A-4567-A27B-D313838F010E}"/>
              </a:ext>
            </a:extLst>
          </p:cNvPr>
          <p:cNvSpPr txBox="1"/>
          <p:nvPr/>
        </p:nvSpPr>
        <p:spPr>
          <a:xfrm>
            <a:off x="7245955" y="5349671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AB8C4D-CE4B-4562-A3DB-1A3F4C6A754F}"/>
              </a:ext>
            </a:extLst>
          </p:cNvPr>
          <p:cNvSpPr txBox="1"/>
          <p:nvPr/>
        </p:nvSpPr>
        <p:spPr>
          <a:xfrm>
            <a:off x="7245955" y="5561017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7C83CDD-D3DD-475E-8FDC-1C0CFA7153D1}"/>
              </a:ext>
            </a:extLst>
          </p:cNvPr>
          <p:cNvSpPr txBox="1"/>
          <p:nvPr/>
        </p:nvSpPr>
        <p:spPr>
          <a:xfrm>
            <a:off x="7214205" y="5788507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B4ED193-9A47-4C45-96FF-B15BE54B76A3}"/>
              </a:ext>
            </a:extLst>
          </p:cNvPr>
          <p:cNvSpPr txBox="1"/>
          <p:nvPr/>
        </p:nvSpPr>
        <p:spPr>
          <a:xfrm>
            <a:off x="7214205" y="5997768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241AAE-AB64-4F29-A9ED-5002107F1ED2}"/>
              </a:ext>
            </a:extLst>
          </p:cNvPr>
          <p:cNvSpPr txBox="1"/>
          <p:nvPr/>
        </p:nvSpPr>
        <p:spPr>
          <a:xfrm>
            <a:off x="9667421" y="5349671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CEB0D89-2933-4A6E-BDA4-7DE70EF0CAFB}"/>
              </a:ext>
            </a:extLst>
          </p:cNvPr>
          <p:cNvSpPr txBox="1"/>
          <p:nvPr/>
        </p:nvSpPr>
        <p:spPr>
          <a:xfrm>
            <a:off x="9667421" y="5561017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DD0E4E-5B53-412F-A384-66E5EED6A908}"/>
              </a:ext>
            </a:extLst>
          </p:cNvPr>
          <p:cNvSpPr txBox="1"/>
          <p:nvPr/>
        </p:nvSpPr>
        <p:spPr>
          <a:xfrm>
            <a:off x="9628442" y="5788507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9A00C35-2713-46D7-B21D-0E29F951E327}"/>
              </a:ext>
            </a:extLst>
          </p:cNvPr>
          <p:cNvSpPr txBox="1"/>
          <p:nvPr/>
        </p:nvSpPr>
        <p:spPr>
          <a:xfrm>
            <a:off x="9635671" y="5997768"/>
            <a:ext cx="3551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7DC8DF1-C5A8-4F73-8449-669776939766}"/>
              </a:ext>
            </a:extLst>
          </p:cNvPr>
          <p:cNvSpPr/>
          <p:nvPr/>
        </p:nvSpPr>
        <p:spPr bwMode="auto">
          <a:xfrm>
            <a:off x="1432802" y="5308467"/>
            <a:ext cx="9334982" cy="1028833"/>
          </a:xfrm>
          <a:prstGeom prst="rect">
            <a:avLst/>
          </a:prstGeom>
          <a:noFill/>
          <a:ln w="19050" cap="flat" cmpd="sng" algn="ctr">
            <a:solidFill>
              <a:srgbClr val="C1143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CF6FA6D-0884-4EB8-B538-4E5B2CF6ACD2}"/>
              </a:ext>
            </a:extLst>
          </p:cNvPr>
          <p:cNvCxnSpPr>
            <a:cxnSpLocks/>
          </p:cNvCxnSpPr>
          <p:nvPr/>
        </p:nvCxnSpPr>
        <p:spPr>
          <a:xfrm>
            <a:off x="1432802" y="4126255"/>
            <a:ext cx="0" cy="1182212"/>
          </a:xfrm>
          <a:prstGeom prst="line">
            <a:avLst/>
          </a:prstGeom>
          <a:ln w="28575">
            <a:solidFill>
              <a:srgbClr val="C11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7713C54-C614-45FF-89EF-29D2F2688A8D}"/>
              </a:ext>
            </a:extLst>
          </p:cNvPr>
          <p:cNvSpPr txBox="1"/>
          <p:nvPr/>
        </p:nvSpPr>
        <p:spPr>
          <a:xfrm>
            <a:off x="10909235" y="3379993"/>
            <a:ext cx="646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/>
              <a:t>…</a:t>
            </a:r>
            <a:endParaRPr lang="ko-KR" altLang="en-US" sz="1600" b="1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86976E3-E284-49D6-BECA-3A2533C43DA1}"/>
              </a:ext>
            </a:extLst>
          </p:cNvPr>
          <p:cNvCxnSpPr>
            <a:cxnSpLocks/>
          </p:cNvCxnSpPr>
          <p:nvPr/>
        </p:nvCxnSpPr>
        <p:spPr>
          <a:xfrm>
            <a:off x="6093365" y="4126255"/>
            <a:ext cx="0" cy="358397"/>
          </a:xfrm>
          <a:prstGeom prst="line">
            <a:avLst/>
          </a:prstGeom>
          <a:ln w="28575">
            <a:solidFill>
              <a:srgbClr val="4454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3DDB8CC7-3A8A-4427-B576-42AB62644BE7}"/>
              </a:ext>
            </a:extLst>
          </p:cNvPr>
          <p:cNvCxnSpPr>
            <a:cxnSpLocks/>
          </p:cNvCxnSpPr>
          <p:nvPr/>
        </p:nvCxnSpPr>
        <p:spPr>
          <a:xfrm>
            <a:off x="10767784" y="4126255"/>
            <a:ext cx="0" cy="358397"/>
          </a:xfrm>
          <a:prstGeom prst="line">
            <a:avLst/>
          </a:prstGeom>
          <a:ln w="28575">
            <a:solidFill>
              <a:srgbClr val="4454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E8EDCA3-DD74-4386-B7A3-45766C2CB6B8}"/>
              </a:ext>
            </a:extLst>
          </p:cNvPr>
          <p:cNvSpPr txBox="1"/>
          <p:nvPr/>
        </p:nvSpPr>
        <p:spPr>
          <a:xfrm>
            <a:off x="152758" y="5535820"/>
            <a:ext cx="204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</a:t>
            </a:r>
          </a:p>
          <a:p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15B39F-BF35-4C1A-97C9-7D535AC93D3F}"/>
              </a:ext>
            </a:extLst>
          </p:cNvPr>
          <p:cNvSpPr txBox="1"/>
          <p:nvPr/>
        </p:nvSpPr>
        <p:spPr>
          <a:xfrm>
            <a:off x="2759215" y="4206701"/>
            <a:ext cx="2233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Segment 0</a:t>
            </a:r>
          </a:p>
          <a:p>
            <a:pPr algn="ctr"/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(IO:</a:t>
            </a:r>
            <a:r>
              <a:rPr lang="en-US" altLang="ko-KR" sz="1600" b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TRIM</a:t>
            </a:r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F4470FD-161A-4E17-9A99-80F7E75BD71B}"/>
              </a:ext>
            </a:extLst>
          </p:cNvPr>
          <p:cNvSpPr txBox="1"/>
          <p:nvPr/>
        </p:nvSpPr>
        <p:spPr>
          <a:xfrm>
            <a:off x="7538389" y="4206701"/>
            <a:ext cx="223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Segment 1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27B661A-26C1-47CD-8838-FA6A3261F32D}"/>
              </a:ext>
            </a:extLst>
          </p:cNvPr>
          <p:cNvCxnSpPr>
            <a:cxnSpLocks/>
          </p:cNvCxnSpPr>
          <p:nvPr/>
        </p:nvCxnSpPr>
        <p:spPr>
          <a:xfrm>
            <a:off x="1432802" y="4206701"/>
            <a:ext cx="466056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69186202-022B-47E4-AC4E-3D18CBA71E97}"/>
              </a:ext>
            </a:extLst>
          </p:cNvPr>
          <p:cNvCxnSpPr>
            <a:cxnSpLocks/>
          </p:cNvCxnSpPr>
          <p:nvPr/>
        </p:nvCxnSpPr>
        <p:spPr>
          <a:xfrm>
            <a:off x="6093365" y="4206701"/>
            <a:ext cx="466056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E957119-6C0C-4AA3-A9C5-09BEAE8B6B6C}"/>
              </a:ext>
            </a:extLst>
          </p:cNvPr>
          <p:cNvCxnSpPr>
            <a:cxnSpLocks/>
          </p:cNvCxnSpPr>
          <p:nvPr/>
        </p:nvCxnSpPr>
        <p:spPr>
          <a:xfrm>
            <a:off x="1432802" y="2890830"/>
            <a:ext cx="16129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A6A9A10-74AF-49A0-94BC-0E3B603BBE37}"/>
              </a:ext>
            </a:extLst>
          </p:cNvPr>
          <p:cNvCxnSpPr>
            <a:cxnSpLocks/>
          </p:cNvCxnSpPr>
          <p:nvPr/>
        </p:nvCxnSpPr>
        <p:spPr>
          <a:xfrm>
            <a:off x="6242197" y="2244499"/>
            <a:ext cx="0" cy="656840"/>
          </a:xfrm>
          <a:prstGeom prst="line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3E10B7F-F976-457B-8572-4D3C0FC16C00}"/>
              </a:ext>
            </a:extLst>
          </p:cNvPr>
          <p:cNvSpPr txBox="1"/>
          <p:nvPr/>
        </p:nvSpPr>
        <p:spPr>
          <a:xfrm>
            <a:off x="1376313" y="2562785"/>
            <a:ext cx="2045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Appending</a:t>
            </a:r>
            <a:endParaRPr lang="ko-KR" altLang="en-US" sz="1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5175C7-A500-44C6-9070-8F195DC52C13}"/>
              </a:ext>
            </a:extLst>
          </p:cNvPr>
          <p:cNvGrpSpPr/>
          <p:nvPr/>
        </p:nvGrpSpPr>
        <p:grpSpPr>
          <a:xfrm>
            <a:off x="1288254" y="3470048"/>
            <a:ext cx="9632787" cy="1099875"/>
            <a:chOff x="1288255" y="3729300"/>
            <a:chExt cx="9627352" cy="1099875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211FCB4-07AF-44D2-959C-372111F8CBC7}"/>
                </a:ext>
              </a:extLst>
            </p:cNvPr>
            <p:cNvSpPr/>
            <p:nvPr/>
          </p:nvSpPr>
          <p:spPr>
            <a:xfrm>
              <a:off x="6269843" y="3729300"/>
              <a:ext cx="4645764" cy="10977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F40433-F8B6-44C0-BC89-49EA6AEF718A}"/>
                </a:ext>
              </a:extLst>
            </p:cNvPr>
            <p:cNvSpPr/>
            <p:nvPr/>
          </p:nvSpPr>
          <p:spPr>
            <a:xfrm>
              <a:off x="1288255" y="3731419"/>
              <a:ext cx="4645764" cy="10977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제목 14">
            <a:extLst>
              <a:ext uri="{FF2B5EF4-FFF2-40B4-BE49-F238E27FC236}">
                <a16:creationId xmlns:a16="http://schemas.microsoft.com/office/drawing/2014/main" id="{8B6F35FB-CC88-F841-B24E-1DA4200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R"/>
              <a:t>. AMF</a:t>
            </a:r>
            <a:endParaRPr kumimoji="1"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762ADDB-2946-8140-B384-A574364C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FADEC-2B64-4F3D-98D9-16C7BA2633FB}"/>
              </a:ext>
            </a:extLst>
          </p:cNvPr>
          <p:cNvSpPr/>
          <p:nvPr/>
        </p:nvSpPr>
        <p:spPr>
          <a:xfrm>
            <a:off x="402771" y="674170"/>
            <a:ext cx="11386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083486"/>
                </a:solidFill>
              </a:rPr>
              <a:t>Block I/O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ore-KR" sz="2400"/>
              <a:t>Append-only Write</a:t>
            </a:r>
            <a:endParaRPr lang="en-US" altLang="ko-KR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302FD6-DC3A-426B-A033-E9B57B3D5D96}"/>
              </a:ext>
            </a:extLst>
          </p:cNvPr>
          <p:cNvSpPr/>
          <p:nvPr/>
        </p:nvSpPr>
        <p:spPr>
          <a:xfrm>
            <a:off x="1276229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0B0561-612D-45CB-97CB-0ED8B28EE743}"/>
              </a:ext>
            </a:extLst>
          </p:cNvPr>
          <p:cNvSpPr/>
          <p:nvPr/>
        </p:nvSpPr>
        <p:spPr>
          <a:xfrm>
            <a:off x="1567560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4B944D-4231-4169-A971-D700ADF49A95}"/>
              </a:ext>
            </a:extLst>
          </p:cNvPr>
          <p:cNvSpPr/>
          <p:nvPr/>
        </p:nvSpPr>
        <p:spPr>
          <a:xfrm>
            <a:off x="1858891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27B07B-5593-4F67-B295-40B2528482AD}"/>
              </a:ext>
            </a:extLst>
          </p:cNvPr>
          <p:cNvSpPr/>
          <p:nvPr/>
        </p:nvSpPr>
        <p:spPr>
          <a:xfrm>
            <a:off x="2150222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25963E-D338-4CB8-A7CE-20A5E299A74F}"/>
              </a:ext>
            </a:extLst>
          </p:cNvPr>
          <p:cNvSpPr/>
          <p:nvPr/>
        </p:nvSpPr>
        <p:spPr>
          <a:xfrm>
            <a:off x="2441554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B46628-A805-46C6-90CB-713F2D9F44F3}"/>
              </a:ext>
            </a:extLst>
          </p:cNvPr>
          <p:cNvSpPr/>
          <p:nvPr/>
        </p:nvSpPr>
        <p:spPr>
          <a:xfrm>
            <a:off x="2732885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F033DF-CD84-40EB-9877-580E99EA8DA5}"/>
              </a:ext>
            </a:extLst>
          </p:cNvPr>
          <p:cNvSpPr/>
          <p:nvPr/>
        </p:nvSpPr>
        <p:spPr>
          <a:xfrm>
            <a:off x="3024216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A6371-4EC7-4EB4-9288-A47DE60DD340}"/>
              </a:ext>
            </a:extLst>
          </p:cNvPr>
          <p:cNvSpPr/>
          <p:nvPr/>
        </p:nvSpPr>
        <p:spPr>
          <a:xfrm>
            <a:off x="3315547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F45033-406A-4A3A-B965-3943E9C16E64}"/>
              </a:ext>
            </a:extLst>
          </p:cNvPr>
          <p:cNvSpPr/>
          <p:nvPr/>
        </p:nvSpPr>
        <p:spPr>
          <a:xfrm>
            <a:off x="3606878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6C0DD0-7A6E-40AD-B7F0-DD3A27621FDD}"/>
              </a:ext>
            </a:extLst>
          </p:cNvPr>
          <p:cNvSpPr/>
          <p:nvPr/>
        </p:nvSpPr>
        <p:spPr>
          <a:xfrm>
            <a:off x="3898209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FC744-5238-473A-9FD2-58920CC75796}"/>
              </a:ext>
            </a:extLst>
          </p:cNvPr>
          <p:cNvSpPr/>
          <p:nvPr/>
        </p:nvSpPr>
        <p:spPr>
          <a:xfrm>
            <a:off x="4189540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9AFA5C-4620-4D60-9B50-21C9C9B878F9}"/>
              </a:ext>
            </a:extLst>
          </p:cNvPr>
          <p:cNvSpPr/>
          <p:nvPr/>
        </p:nvSpPr>
        <p:spPr>
          <a:xfrm>
            <a:off x="4480871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EAE4ED-706D-4B3B-88E0-F1299EA0ACAD}"/>
              </a:ext>
            </a:extLst>
          </p:cNvPr>
          <p:cNvSpPr/>
          <p:nvPr/>
        </p:nvSpPr>
        <p:spPr>
          <a:xfrm>
            <a:off x="4768695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28EEDD-2434-4C05-A0BB-57D90BDA23CF}"/>
              </a:ext>
            </a:extLst>
          </p:cNvPr>
          <p:cNvSpPr/>
          <p:nvPr/>
        </p:nvSpPr>
        <p:spPr>
          <a:xfrm>
            <a:off x="5060026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BC006D-56A7-4BAA-ACDC-76270B70FAE4}"/>
              </a:ext>
            </a:extLst>
          </p:cNvPr>
          <p:cNvSpPr/>
          <p:nvPr/>
        </p:nvSpPr>
        <p:spPr>
          <a:xfrm>
            <a:off x="5351357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4E8476-A6B0-42B3-A63F-173C0B1A64CD}"/>
              </a:ext>
            </a:extLst>
          </p:cNvPr>
          <p:cNvSpPr/>
          <p:nvPr/>
        </p:nvSpPr>
        <p:spPr>
          <a:xfrm>
            <a:off x="5642688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240D3-E0D2-4391-A1BC-01439A5404E8}"/>
              </a:ext>
            </a:extLst>
          </p:cNvPr>
          <p:cNvSpPr/>
          <p:nvPr/>
        </p:nvSpPr>
        <p:spPr>
          <a:xfrm>
            <a:off x="6255044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DF6354-2DA1-45C6-BDFB-DD5505D6DB78}"/>
              </a:ext>
            </a:extLst>
          </p:cNvPr>
          <p:cNvSpPr/>
          <p:nvPr/>
        </p:nvSpPr>
        <p:spPr>
          <a:xfrm>
            <a:off x="6546375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5BACBA-7983-4F78-83E3-8F65CDD0E27F}"/>
              </a:ext>
            </a:extLst>
          </p:cNvPr>
          <p:cNvSpPr/>
          <p:nvPr/>
        </p:nvSpPr>
        <p:spPr>
          <a:xfrm>
            <a:off x="6837706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6475E6-35B1-4A18-B202-91AE7BC873C0}"/>
              </a:ext>
            </a:extLst>
          </p:cNvPr>
          <p:cNvSpPr/>
          <p:nvPr/>
        </p:nvSpPr>
        <p:spPr>
          <a:xfrm>
            <a:off x="7129037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43E11-FBD7-4326-B8C4-DD6EE3AC7542}"/>
              </a:ext>
            </a:extLst>
          </p:cNvPr>
          <p:cNvSpPr/>
          <p:nvPr/>
        </p:nvSpPr>
        <p:spPr>
          <a:xfrm>
            <a:off x="7426930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EA7680-3A4D-4EB5-9F11-CC6A97AA817E}"/>
              </a:ext>
            </a:extLst>
          </p:cNvPr>
          <p:cNvSpPr/>
          <p:nvPr/>
        </p:nvSpPr>
        <p:spPr>
          <a:xfrm>
            <a:off x="7718261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A01C9E-7B70-4C91-A4C3-997932545532}"/>
              </a:ext>
            </a:extLst>
          </p:cNvPr>
          <p:cNvSpPr/>
          <p:nvPr/>
        </p:nvSpPr>
        <p:spPr>
          <a:xfrm>
            <a:off x="8009592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DBB8B-7FDB-483D-9BA3-25551909909F}"/>
              </a:ext>
            </a:extLst>
          </p:cNvPr>
          <p:cNvSpPr/>
          <p:nvPr/>
        </p:nvSpPr>
        <p:spPr>
          <a:xfrm>
            <a:off x="8300923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65343C-9D89-4943-973D-AA1E6774830E}"/>
              </a:ext>
            </a:extLst>
          </p:cNvPr>
          <p:cNvSpPr/>
          <p:nvPr/>
        </p:nvSpPr>
        <p:spPr>
          <a:xfrm>
            <a:off x="8592254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0FBCAF-A748-43A5-AD06-4384313BB088}"/>
              </a:ext>
            </a:extLst>
          </p:cNvPr>
          <p:cNvSpPr/>
          <p:nvPr/>
        </p:nvSpPr>
        <p:spPr>
          <a:xfrm>
            <a:off x="8883585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ADD376-89EB-492A-813E-FFD016A6C24A}"/>
              </a:ext>
            </a:extLst>
          </p:cNvPr>
          <p:cNvSpPr/>
          <p:nvPr/>
        </p:nvSpPr>
        <p:spPr>
          <a:xfrm>
            <a:off x="9174916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9E56C0-3F98-401A-BB52-D5E84AB13803}"/>
              </a:ext>
            </a:extLst>
          </p:cNvPr>
          <p:cNvSpPr/>
          <p:nvPr/>
        </p:nvSpPr>
        <p:spPr>
          <a:xfrm>
            <a:off x="9466246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7891B2-9C42-43E2-98AB-874954205555}"/>
              </a:ext>
            </a:extLst>
          </p:cNvPr>
          <p:cNvSpPr/>
          <p:nvPr/>
        </p:nvSpPr>
        <p:spPr>
          <a:xfrm>
            <a:off x="9764139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59BFDF-2F3D-4A80-99C2-C0B54C32D0B1}"/>
              </a:ext>
            </a:extLst>
          </p:cNvPr>
          <p:cNvSpPr/>
          <p:nvPr/>
        </p:nvSpPr>
        <p:spPr>
          <a:xfrm>
            <a:off x="10055470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431F5BA-8DC3-480A-8E63-05581FB1FD8E}"/>
              </a:ext>
            </a:extLst>
          </p:cNvPr>
          <p:cNvSpPr/>
          <p:nvPr/>
        </p:nvSpPr>
        <p:spPr>
          <a:xfrm>
            <a:off x="10346801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024419-CF40-4F4B-BF1B-B34447952533}"/>
              </a:ext>
            </a:extLst>
          </p:cNvPr>
          <p:cNvSpPr/>
          <p:nvPr/>
        </p:nvSpPr>
        <p:spPr>
          <a:xfrm>
            <a:off x="10638132" y="3457245"/>
            <a:ext cx="291331" cy="1123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73E1A5-3E9A-4F4A-894E-4152979F1AE4}"/>
              </a:ext>
            </a:extLst>
          </p:cNvPr>
          <p:cNvCxnSpPr>
            <a:cxnSpLocks/>
          </p:cNvCxnSpPr>
          <p:nvPr/>
        </p:nvCxnSpPr>
        <p:spPr>
          <a:xfrm>
            <a:off x="402771" y="5299288"/>
            <a:ext cx="11386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9DD496D-ED7B-46BB-B1B9-EC67A4C418C6}"/>
              </a:ext>
            </a:extLst>
          </p:cNvPr>
          <p:cNvSpPr txBox="1"/>
          <p:nvPr/>
        </p:nvSpPr>
        <p:spPr>
          <a:xfrm>
            <a:off x="402771" y="4950459"/>
            <a:ext cx="71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A81887-842B-47D4-94AA-CB9364FD9E1F}"/>
              </a:ext>
            </a:extLst>
          </p:cNvPr>
          <p:cNvSpPr txBox="1"/>
          <p:nvPr/>
        </p:nvSpPr>
        <p:spPr>
          <a:xfrm>
            <a:off x="385519" y="5361656"/>
            <a:ext cx="85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ED4ADED-E346-46D5-9F58-4578A08BE9DE}"/>
              </a:ext>
            </a:extLst>
          </p:cNvPr>
          <p:cNvSpPr/>
          <p:nvPr/>
        </p:nvSpPr>
        <p:spPr>
          <a:xfrm>
            <a:off x="1276229" y="2180187"/>
            <a:ext cx="9639378" cy="461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Host Application</a:t>
            </a:r>
            <a:endParaRPr lang="ko-KR" altLang="en-US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86976E3-E284-49D6-BECA-3A2533C43DA1}"/>
              </a:ext>
            </a:extLst>
          </p:cNvPr>
          <p:cNvCxnSpPr>
            <a:cxnSpLocks/>
          </p:cNvCxnSpPr>
          <p:nvPr/>
        </p:nvCxnSpPr>
        <p:spPr>
          <a:xfrm>
            <a:off x="5934019" y="4592062"/>
            <a:ext cx="0" cy="358397"/>
          </a:xfrm>
          <a:prstGeom prst="line">
            <a:avLst/>
          </a:prstGeom>
          <a:ln w="28575">
            <a:solidFill>
              <a:srgbClr val="4454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3DDB8CC7-3A8A-4427-B576-42AB62644BE7}"/>
              </a:ext>
            </a:extLst>
          </p:cNvPr>
          <p:cNvCxnSpPr>
            <a:cxnSpLocks/>
          </p:cNvCxnSpPr>
          <p:nvPr/>
        </p:nvCxnSpPr>
        <p:spPr>
          <a:xfrm>
            <a:off x="10929463" y="4592062"/>
            <a:ext cx="0" cy="358397"/>
          </a:xfrm>
          <a:prstGeom prst="line">
            <a:avLst/>
          </a:prstGeom>
          <a:ln w="28575">
            <a:solidFill>
              <a:srgbClr val="4454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015B39F-BF35-4C1A-97C9-7D535AC93D3F}"/>
              </a:ext>
            </a:extLst>
          </p:cNvPr>
          <p:cNvSpPr txBox="1"/>
          <p:nvPr/>
        </p:nvSpPr>
        <p:spPr>
          <a:xfrm>
            <a:off x="2567517" y="4672508"/>
            <a:ext cx="223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Segment 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F4470FD-161A-4E17-9A99-80F7E75BD71B}"/>
              </a:ext>
            </a:extLst>
          </p:cNvPr>
          <p:cNvSpPr txBox="1"/>
          <p:nvPr/>
        </p:nvSpPr>
        <p:spPr>
          <a:xfrm>
            <a:off x="7700068" y="4672508"/>
            <a:ext cx="223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Segment 1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27B661A-26C1-47CD-8838-FA6A3261F32D}"/>
              </a:ext>
            </a:extLst>
          </p:cNvPr>
          <p:cNvCxnSpPr>
            <a:cxnSpLocks/>
          </p:cNvCxnSpPr>
          <p:nvPr/>
        </p:nvCxnSpPr>
        <p:spPr>
          <a:xfrm>
            <a:off x="1273456" y="4672508"/>
            <a:ext cx="466056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69186202-022B-47E4-AC4E-3D18CBA71E97}"/>
              </a:ext>
            </a:extLst>
          </p:cNvPr>
          <p:cNvCxnSpPr>
            <a:cxnSpLocks/>
          </p:cNvCxnSpPr>
          <p:nvPr/>
        </p:nvCxnSpPr>
        <p:spPr>
          <a:xfrm>
            <a:off x="6255044" y="4672508"/>
            <a:ext cx="466056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A6A9A10-74AF-49A0-94BC-0E3B603BBE37}"/>
              </a:ext>
            </a:extLst>
          </p:cNvPr>
          <p:cNvCxnSpPr>
            <a:cxnSpLocks/>
          </p:cNvCxnSpPr>
          <p:nvPr/>
        </p:nvCxnSpPr>
        <p:spPr>
          <a:xfrm>
            <a:off x="1273456" y="3256012"/>
            <a:ext cx="9642151" cy="0"/>
          </a:xfrm>
          <a:prstGeom prst="line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31FAA41-D9FC-42B9-9462-2E22CAA3DD2B}"/>
              </a:ext>
            </a:extLst>
          </p:cNvPr>
          <p:cNvSpPr txBox="1"/>
          <p:nvPr/>
        </p:nvSpPr>
        <p:spPr>
          <a:xfrm>
            <a:off x="1244323" y="2887157"/>
            <a:ext cx="3733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Appending new data (WRITE)</a:t>
            </a:r>
            <a:endParaRPr lang="ko-KR" altLang="en-US" sz="1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0F26A1C-8867-45EB-B9EC-409C5463291A}"/>
              </a:ext>
            </a:extLst>
          </p:cNvPr>
          <p:cNvSpPr txBox="1"/>
          <p:nvPr/>
        </p:nvSpPr>
        <p:spPr>
          <a:xfrm rot="5400000">
            <a:off x="5980948" y="5724249"/>
            <a:ext cx="583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/>
              <a:t>… 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3598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C69931858F8C4396FB78763B0315F2" ma:contentTypeVersion="2" ma:contentTypeDescription="새 문서를 만듭니다." ma:contentTypeScope="" ma:versionID="94bc139aba876dd35c55247a99b9080c">
  <xsd:schema xmlns:xsd="http://www.w3.org/2001/XMLSchema" xmlns:xs="http://www.w3.org/2001/XMLSchema" xmlns:p="http://schemas.microsoft.com/office/2006/metadata/properties" xmlns:ns3="66be011d-2328-4583-a291-349f9c82bad5" targetNamespace="http://schemas.microsoft.com/office/2006/metadata/properties" ma:root="true" ma:fieldsID="1546cc82adf5f0107f9fc06e4ef10fde" ns3:_="">
    <xsd:import namespace="66be011d-2328-4583-a291-349f9c82ba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e011d-2328-4583-a291-349f9c82ba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81267D-22AC-4ACE-B3FB-D9A6355E64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C267D4-6D22-4FCC-8DCA-682BD5B7EB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e011d-2328-4583-a291-349f9c82ba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62CBA2-CB75-4903-97D0-B55D33086229}">
  <ds:schemaRefs>
    <ds:schemaRef ds:uri="66be011d-2328-4583-a291-349f9c82bad5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18567</TotalTime>
  <Words>1063</Words>
  <Application>Microsoft Office PowerPoint</Application>
  <PresentationFormat>와이드스크린</PresentationFormat>
  <Paragraphs>288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Application-Managed Flash</vt:lpstr>
      <vt:lpstr>PowerPoint 프레젠테이션</vt:lpstr>
      <vt:lpstr>1. Introduction</vt:lpstr>
      <vt:lpstr>2. Background</vt:lpstr>
      <vt:lpstr>2. Background</vt:lpstr>
      <vt:lpstr>3. AMF</vt:lpstr>
      <vt:lpstr>3. AMF</vt:lpstr>
      <vt:lpstr>3. AMF</vt:lpstr>
      <vt:lpstr>3. AMF</vt:lpstr>
      <vt:lpstr>3. AMF</vt:lpstr>
      <vt:lpstr>3. AMF</vt:lpstr>
      <vt:lpstr>3. AMF</vt:lpstr>
      <vt:lpstr>3. AMF</vt:lpstr>
      <vt:lpstr>3. AMF</vt:lpstr>
      <vt:lpstr>3. AMF</vt:lpstr>
      <vt:lpstr>3. AMF</vt:lpstr>
      <vt:lpstr>3. AMF</vt:lpstr>
      <vt:lpstr>4. Evaluation</vt:lpstr>
      <vt:lpstr>4. Evaluation</vt:lpstr>
      <vt:lpstr>4. Evaluation</vt:lpstr>
      <vt:lpstr>4. Evaluation</vt:lpstr>
      <vt:lpstr>4. Evaluation</vt:lpstr>
      <vt:lpstr>4. Evaluation</vt:lpstr>
      <vt:lpstr>5. Conclusions</vt:lpstr>
      <vt:lpstr>Application-Managed Flash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한예진</dc:creator>
  <cp:lastModifiedBy>한예진</cp:lastModifiedBy>
  <cp:revision>366</cp:revision>
  <cp:lastPrinted>2020-08-08T02:56:56Z</cp:lastPrinted>
  <dcterms:created xsi:type="dcterms:W3CDTF">2019-06-24T08:20:15Z</dcterms:created>
  <dcterms:modified xsi:type="dcterms:W3CDTF">2022-08-12T21:04:47Z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0x010100D0C69931858F8C4396FB78763B0315F2</vt:lpwstr>
  </property>
</Properties>
</file>