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38" r:id="rId5"/>
    <p:sldId id="260" r:id="rId6"/>
    <p:sldId id="370" r:id="rId7"/>
    <p:sldId id="408" r:id="rId8"/>
    <p:sldId id="417" r:id="rId9"/>
    <p:sldId id="356" r:id="rId10"/>
    <p:sldId id="415" r:id="rId11"/>
    <p:sldId id="409" r:id="rId12"/>
    <p:sldId id="361" r:id="rId13"/>
    <p:sldId id="416" r:id="rId14"/>
    <p:sldId id="329" r:id="rId15"/>
    <p:sldId id="382" r:id="rId16"/>
    <p:sldId id="410" r:id="rId17"/>
    <p:sldId id="412" r:id="rId18"/>
    <p:sldId id="300" r:id="rId19"/>
    <p:sldId id="385" r:id="rId20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C8C"/>
    <a:srgbClr val="0000FF"/>
    <a:srgbClr val="C11434"/>
    <a:srgbClr val="083486"/>
    <a:srgbClr val="F4CCCC"/>
    <a:srgbClr val="FFD9D9"/>
    <a:srgbClr val="FFC000"/>
    <a:srgbClr val="0092FF"/>
    <a:srgbClr val="70AD47"/>
    <a:srgbClr val="FFB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7529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7E1D02ED-AB60-1146-B810-37D04719C00C}" type="datetimeFigureOut">
              <a:rPr kumimoji="1" lang="ko-KR" altLang="en-US" smtClean="0"/>
              <a:t>2022-04-10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68BBFCC2-75FE-9347-A155-69776C04C6EA}" type="datetimeFigureOut">
              <a:rPr kumimoji="1" lang="ko-KR" altLang="en-US" smtClean="0"/>
              <a:t>2022-04-10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9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543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222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08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66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20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6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A7776D60-097D-40E2-A960-807CAF437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7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30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28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931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78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38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2101079" cy="639243"/>
          </a:xfrm>
        </p:spPr>
        <p:txBody>
          <a:bodyPr anchor="t"/>
          <a:lstStyle/>
          <a:p>
            <a:r>
              <a:rPr kumimoji="1" lang="en-US" altLang="ko-KR" sz="3600"/>
              <a:t>PRISM: Rethinking the RDMA Interface </a:t>
            </a:r>
            <a:br>
              <a:rPr kumimoji="1" lang="en-US" altLang="ko-KR" sz="3600"/>
            </a:br>
            <a:r>
              <a:rPr kumimoji="1" lang="en-US" altLang="ko-KR" sz="3600"/>
              <a:t>for Distributed Systems</a:t>
            </a:r>
            <a:endParaRPr kumimoji="1"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/>
              <a:t>2022. 04. 12</a:t>
            </a:r>
            <a:endParaRPr kumimoji="1" lang="en-US" altLang="ko-KR" dirty="0"/>
          </a:p>
          <a:p>
            <a:r>
              <a:rPr kumimoji="1" lang="en-US" altLang="ko-KR" dirty="0"/>
              <a:t>Presentation by Han, </a:t>
            </a:r>
            <a:r>
              <a:rPr kumimoji="1" lang="en-US" altLang="ko-KR" dirty="0" err="1"/>
              <a:t>Yejin</a:t>
            </a:r>
            <a:endParaRPr kumimoji="1" lang="en-US" altLang="ko-KR" dirty="0"/>
          </a:p>
          <a:p>
            <a:r>
              <a:rPr kumimoji="1" lang="en-US" altLang="ko-KR"/>
              <a:t>yj0225@</a:t>
            </a:r>
            <a:r>
              <a:rPr kumimoji="1" lang="en-US" altLang="ko-KR" dirty="0"/>
              <a:t>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19" y="3748002"/>
            <a:ext cx="11077823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i="1">
                <a:solidFill>
                  <a:schemeClr val="bg1"/>
                </a:solidFill>
              </a:rPr>
              <a:t>Matthew Burke, Sowmya Dharaniparagada, Shannon Joyner, Adriana Szekeres, Jacob Nelson, Irene Zhang, Dan R. K. Ports </a:t>
            </a:r>
          </a:p>
          <a:p>
            <a:pPr algn="l"/>
            <a:r>
              <a:rPr lang="en-US" altLang="ko-KR" sz="1500" i="1">
                <a:solidFill>
                  <a:schemeClr val="bg1"/>
                </a:solidFill>
              </a:rPr>
              <a:t>SOSP‘21</a:t>
            </a:r>
            <a:endParaRPr lang="en-US" altLang="ko-KR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9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4. PRISM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7196BD-B142-4CEE-91EA-50ECB5B5184B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PRISM implementation</a:t>
            </a:r>
            <a:endParaRPr lang="en-US" altLang="ko-Kore-KR" sz="2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50ACB0-D073-4F68-8F0A-C1C8C47EC32A}"/>
              </a:ext>
            </a:extLst>
          </p:cNvPr>
          <p:cNvSpPr/>
          <p:nvPr/>
        </p:nvSpPr>
        <p:spPr>
          <a:xfrm>
            <a:off x="339280" y="2818702"/>
            <a:ext cx="2689860" cy="166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1C4C0E-472E-4918-B989-0D615F6C7815}"/>
              </a:ext>
            </a:extLst>
          </p:cNvPr>
          <p:cNvSpPr/>
          <p:nvPr/>
        </p:nvSpPr>
        <p:spPr>
          <a:xfrm>
            <a:off x="523320" y="2928606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60F929-D421-4746-A555-70A098A00099}"/>
              </a:ext>
            </a:extLst>
          </p:cNvPr>
          <p:cNvSpPr/>
          <p:nvPr/>
        </p:nvSpPr>
        <p:spPr>
          <a:xfrm>
            <a:off x="728658" y="3664899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28606A-0462-4A15-A5BF-1920BEABAD1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506871" y="4000680"/>
            <a:ext cx="30804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BB8373-DF7E-464C-BF8E-368F8A52F4B6}"/>
              </a:ext>
            </a:extLst>
          </p:cNvPr>
          <p:cNvSpPr txBox="1"/>
          <p:nvPr/>
        </p:nvSpPr>
        <p:spPr>
          <a:xfrm>
            <a:off x="3036253" y="3631348"/>
            <a:ext cx="141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09051C-0CEA-49D3-81CF-A5B38FCD652E}"/>
              </a:ext>
            </a:extLst>
          </p:cNvPr>
          <p:cNvSpPr/>
          <p:nvPr/>
        </p:nvSpPr>
        <p:spPr>
          <a:xfrm>
            <a:off x="1798700" y="3664899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443B6F-E7EF-465D-8F6D-324073282F0E}"/>
              </a:ext>
            </a:extLst>
          </p:cNvPr>
          <p:cNvSpPr/>
          <p:nvPr/>
        </p:nvSpPr>
        <p:spPr>
          <a:xfrm>
            <a:off x="6636538" y="1050413"/>
            <a:ext cx="2689860" cy="166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8DCE39-702A-493B-8F41-46A38AE9909A}"/>
              </a:ext>
            </a:extLst>
          </p:cNvPr>
          <p:cNvSpPr/>
          <p:nvPr/>
        </p:nvSpPr>
        <p:spPr>
          <a:xfrm>
            <a:off x="6864902" y="1160317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10D6D5-E9B1-495D-BF72-D825D1DF2141}"/>
              </a:ext>
            </a:extLst>
          </p:cNvPr>
          <p:cNvSpPr/>
          <p:nvPr/>
        </p:nvSpPr>
        <p:spPr>
          <a:xfrm>
            <a:off x="8539058" y="1896610"/>
            <a:ext cx="670225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0323A7-A753-4141-BECB-9C9A4987A71E}"/>
              </a:ext>
            </a:extLst>
          </p:cNvPr>
          <p:cNvSpPr/>
          <p:nvPr/>
        </p:nvSpPr>
        <p:spPr>
          <a:xfrm>
            <a:off x="6820579" y="1896610"/>
            <a:ext cx="612068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AB063F-D479-435C-8001-08778A2EF11F}"/>
              </a:ext>
            </a:extLst>
          </p:cNvPr>
          <p:cNvSpPr/>
          <p:nvPr/>
        </p:nvSpPr>
        <p:spPr>
          <a:xfrm>
            <a:off x="6636538" y="2959217"/>
            <a:ext cx="2689860" cy="166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81E27D-8A9F-49B8-9B59-6ADB21D35E45}"/>
              </a:ext>
            </a:extLst>
          </p:cNvPr>
          <p:cNvSpPr/>
          <p:nvPr/>
        </p:nvSpPr>
        <p:spPr>
          <a:xfrm>
            <a:off x="6864902" y="3069121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E05366-0D2F-4D6B-80AC-B849EE71C5FC}"/>
              </a:ext>
            </a:extLst>
          </p:cNvPr>
          <p:cNvSpPr/>
          <p:nvPr/>
        </p:nvSpPr>
        <p:spPr>
          <a:xfrm>
            <a:off x="8381819" y="3805414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1D8777-F802-409C-A2DE-A32517F2F5DD}"/>
              </a:ext>
            </a:extLst>
          </p:cNvPr>
          <p:cNvSpPr/>
          <p:nvPr/>
        </p:nvSpPr>
        <p:spPr>
          <a:xfrm>
            <a:off x="6916617" y="3805414"/>
            <a:ext cx="887512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smartNIC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69DC10-E977-4A5D-BA93-C5286896D9FC}"/>
              </a:ext>
            </a:extLst>
          </p:cNvPr>
          <p:cNvSpPr/>
          <p:nvPr/>
        </p:nvSpPr>
        <p:spPr>
          <a:xfrm>
            <a:off x="6636538" y="4898793"/>
            <a:ext cx="2689860" cy="166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854778-B96D-4A2C-9B23-42AE7CB20258}"/>
              </a:ext>
            </a:extLst>
          </p:cNvPr>
          <p:cNvSpPr/>
          <p:nvPr/>
        </p:nvSpPr>
        <p:spPr>
          <a:xfrm>
            <a:off x="6864902" y="5008697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8A6DFAC-F11E-4385-9D18-D98C5C861823}"/>
              </a:ext>
            </a:extLst>
          </p:cNvPr>
          <p:cNvSpPr/>
          <p:nvPr/>
        </p:nvSpPr>
        <p:spPr>
          <a:xfrm>
            <a:off x="7614626" y="1896610"/>
            <a:ext cx="670225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E1E68A-2972-446F-81DB-C8245F3793EA}"/>
              </a:ext>
            </a:extLst>
          </p:cNvPr>
          <p:cNvSpPr/>
          <p:nvPr/>
        </p:nvSpPr>
        <p:spPr>
          <a:xfrm>
            <a:off x="8539058" y="5807587"/>
            <a:ext cx="670225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47FE1E-7F05-4B81-825C-042D7087AB3E}"/>
              </a:ext>
            </a:extLst>
          </p:cNvPr>
          <p:cNvSpPr/>
          <p:nvPr/>
        </p:nvSpPr>
        <p:spPr>
          <a:xfrm>
            <a:off x="6820579" y="5807587"/>
            <a:ext cx="612068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 descr="클라우드 무료 아이콘 - Icon-Icons.com">
            <a:extLst>
              <a:ext uri="{FF2B5EF4-FFF2-40B4-BE49-F238E27FC236}">
                <a16:creationId xmlns:a16="http://schemas.microsoft.com/office/drawing/2014/main" id="{9154E180-DB3F-4167-B88E-553E5EF6E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2667" r="96889">
                        <a14:foregroundMark x1="8889" y1="45333" x2="2667" y2="54222"/>
                        <a14:foregroundMark x1="90667" y1="48444" x2="96889" y2="61778"/>
                        <a14:foregroundMark x1="26222" y1="48444" x2="80000" y2="58667"/>
                        <a14:foregroundMark x1="56444" y1="31556" x2="23556" y2="65333"/>
                        <a14:foregroundMark x1="37333" y1="57333" x2="82222" y2="64444"/>
                        <a14:foregroundMark x1="60444" y1="58222" x2="59556" y2="74222"/>
                        <a14:foregroundMark x1="87111" y1="67556" x2="36444" y2="38667"/>
                        <a14:foregroundMark x1="36444" y1="38667" x2="40444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42" b="11713"/>
          <a:stretch/>
        </p:blipFill>
        <p:spPr bwMode="auto">
          <a:xfrm>
            <a:off x="4036261" y="3535809"/>
            <a:ext cx="1102135" cy="8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8E2A688-16C5-4A05-A158-3336ACA78624}"/>
              </a:ext>
            </a:extLst>
          </p:cNvPr>
          <p:cNvCxnSpPr>
            <a:stCxn id="54" idx="1"/>
            <a:endCxn id="6146" idx="0"/>
          </p:cNvCxnSpPr>
          <p:nvPr/>
        </p:nvCxnSpPr>
        <p:spPr>
          <a:xfrm rot="10800000" flipV="1">
            <a:off x="4587329" y="2232391"/>
            <a:ext cx="2233250" cy="130341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B6ACFC8-20D4-4B53-873A-B230E73A4D9A}"/>
              </a:ext>
            </a:extLst>
          </p:cNvPr>
          <p:cNvCxnSpPr>
            <a:cxnSpLocks/>
            <a:stCxn id="59" idx="1"/>
            <a:endCxn id="6146" idx="3"/>
          </p:cNvCxnSpPr>
          <p:nvPr/>
        </p:nvCxnSpPr>
        <p:spPr>
          <a:xfrm rot="10800000">
            <a:off x="5138397" y="3936135"/>
            <a:ext cx="1778221" cy="2050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D46E4C9-09B6-44C4-9DD9-93865DB2E649}"/>
              </a:ext>
            </a:extLst>
          </p:cNvPr>
          <p:cNvCxnSpPr>
            <a:cxnSpLocks/>
            <a:stCxn id="67" idx="1"/>
            <a:endCxn id="6146" idx="2"/>
          </p:cNvCxnSpPr>
          <p:nvPr/>
        </p:nvCxnSpPr>
        <p:spPr>
          <a:xfrm rot="10800000">
            <a:off x="4587329" y="4336460"/>
            <a:ext cx="2233250" cy="1806908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C71060C-DA4C-4A79-AD8C-5874CE67A872}"/>
              </a:ext>
            </a:extLst>
          </p:cNvPr>
          <p:cNvSpPr txBox="1"/>
          <p:nvPr/>
        </p:nvSpPr>
        <p:spPr>
          <a:xfrm>
            <a:off x="9580605" y="1493528"/>
            <a:ext cx="2399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Snap inspired Software RDMA Prototype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240D6E-ED02-4AEC-8518-1A90BA5AC4C8}"/>
              </a:ext>
            </a:extLst>
          </p:cNvPr>
          <p:cNvSpPr txBox="1"/>
          <p:nvPr/>
        </p:nvSpPr>
        <p:spPr>
          <a:xfrm>
            <a:off x="9580605" y="3453889"/>
            <a:ext cx="2399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Mellanox BlueField-1</a:t>
            </a:r>
          </a:p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SmartNIC Prototype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F2622D-E86C-4CBA-AC0C-A5F7D3BD1FF6}"/>
              </a:ext>
            </a:extLst>
          </p:cNvPr>
          <p:cNvSpPr txBox="1"/>
          <p:nvPr/>
        </p:nvSpPr>
        <p:spPr>
          <a:xfrm>
            <a:off x="9580605" y="5437114"/>
            <a:ext cx="2399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PRISM API could be added to a NIC ASIC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3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353524-1853-4DD5-9BAC-2F8553DCBD07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Applications designed with PRISM</a:t>
            </a:r>
            <a:endParaRPr lang="en-US" altLang="ko-KR" sz="2800" b="1" dirty="0">
              <a:solidFill>
                <a:srgbClr val="083486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96B79-0741-42AA-9A9F-D03685C26784}"/>
              </a:ext>
            </a:extLst>
          </p:cNvPr>
          <p:cNvSpPr/>
          <p:nvPr/>
        </p:nvSpPr>
        <p:spPr>
          <a:xfrm>
            <a:off x="849085" y="1782940"/>
            <a:ext cx="10493828" cy="418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PRISM-KV</a:t>
            </a:r>
            <a:r>
              <a:rPr kumimoji="1"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Key-Value Store that implements both read and write operations using the 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One Sided PRISM API</a:t>
            </a:r>
          </a:p>
          <a:p>
            <a:pPr>
              <a:lnSpc>
                <a:spcPct val="150000"/>
              </a:lnSpc>
            </a:pPr>
            <a:endParaRPr kumimoji="1"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PRISM-RS</a:t>
            </a:r>
            <a:r>
              <a:rPr kumimoji="1"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replicated storage system that implements the ABD quorum 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replication protocol</a:t>
            </a:r>
          </a:p>
          <a:p>
            <a:pPr>
              <a:lnSpc>
                <a:spcPct val="150000"/>
              </a:lnSpc>
            </a:pPr>
            <a:endParaRPr kumimoji="1"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PRISM-TX</a:t>
            </a:r>
            <a:r>
              <a:rPr kumimoji="1"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transactional storage system that implements a timestamp-based optimistic concurrency control protocol using PRISM’s primitives.</a:t>
            </a:r>
          </a:p>
          <a:p>
            <a:pPr>
              <a:lnSpc>
                <a:spcPct val="150000"/>
              </a:lnSpc>
            </a:pPr>
            <a:endParaRPr kumimoji="1"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9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6878-2BB5-4BEA-AD58-7485F67A0BA5}"/>
              </a:ext>
            </a:extLst>
          </p:cNvPr>
          <p:cNvSpPr txBox="1"/>
          <p:nvPr/>
        </p:nvSpPr>
        <p:spPr>
          <a:xfrm>
            <a:off x="279918" y="793102"/>
            <a:ext cx="409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ko-KR" sz="2000" b="1"/>
              <a:t>PRISM-KV: Key-Value Storage</a:t>
            </a:r>
            <a:endParaRPr kumimoji="1" lang="ko-Kore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C6953-F18B-4F6B-86D4-6F2047F4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2085734"/>
            <a:ext cx="5558266" cy="3119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B8258-CD55-420E-B931-A64BD2C3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28" y="2032929"/>
            <a:ext cx="5558267" cy="3058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3D7048-9AC9-41D3-B811-89D975E5BCFA}"/>
              </a:ext>
            </a:extLst>
          </p:cNvPr>
          <p:cNvSpPr txBox="1"/>
          <p:nvPr/>
        </p:nvSpPr>
        <p:spPr>
          <a:xfrm>
            <a:off x="857752" y="5413124"/>
            <a:ext cx="4255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 difference is about 2X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22% higher read throughput</a:t>
            </a:r>
            <a:endParaRPr lang="ko-KR" altLang="en-US" b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C12AD9-566D-4AA0-A9AA-4EB5D95FEC49}"/>
              </a:ext>
            </a:extLst>
          </p:cNvPr>
          <p:cNvSpPr/>
          <p:nvPr/>
        </p:nvSpPr>
        <p:spPr>
          <a:xfrm>
            <a:off x="4053369" y="2079384"/>
            <a:ext cx="1172925" cy="250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939C50-8C43-4B3D-A830-07F79A6D3062}"/>
              </a:ext>
            </a:extLst>
          </p:cNvPr>
          <p:cNvSpPr/>
          <p:nvPr/>
        </p:nvSpPr>
        <p:spPr>
          <a:xfrm>
            <a:off x="9787419" y="2079384"/>
            <a:ext cx="1172925" cy="250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A9732D-EA00-418F-B432-4784C128AB5F}"/>
              </a:ext>
            </a:extLst>
          </p:cNvPr>
          <p:cNvSpPr txBox="1"/>
          <p:nvPr/>
        </p:nvSpPr>
        <p:spPr>
          <a:xfrm>
            <a:off x="7114269" y="5413123"/>
            <a:ext cx="370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matches RDMA-enabled Pilaf </a:t>
            </a:r>
          </a:p>
          <a:p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50/50 mixed workload</a:t>
            </a:r>
            <a:endParaRPr lang="ko-KR" altLang="en-US" b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0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6878-2BB5-4BEA-AD58-7485F67A0BA5}"/>
              </a:ext>
            </a:extLst>
          </p:cNvPr>
          <p:cNvSpPr txBox="1"/>
          <p:nvPr/>
        </p:nvSpPr>
        <p:spPr>
          <a:xfrm>
            <a:off x="279918" y="793102"/>
            <a:ext cx="458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ko-KR" sz="2000" b="1"/>
              <a:t>PRISM-RS: Replicated Block Store</a:t>
            </a:r>
            <a:endParaRPr kumimoji="1" lang="ko-Kore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7412F-7899-4F07-920C-D8CFA52E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3" y="2004777"/>
            <a:ext cx="5696125" cy="3115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07976-2388-46DE-9612-EE3861A9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57" y="1966029"/>
            <a:ext cx="5604827" cy="31157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25AA0-F810-4E51-9419-0E1FCC820C60}"/>
              </a:ext>
            </a:extLst>
          </p:cNvPr>
          <p:cNvSpPr/>
          <p:nvPr/>
        </p:nvSpPr>
        <p:spPr>
          <a:xfrm>
            <a:off x="4287936" y="2026761"/>
            <a:ext cx="1093690" cy="250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DA321-870E-4B56-9654-BF8B223AB48E}"/>
              </a:ext>
            </a:extLst>
          </p:cNvPr>
          <p:cNvSpPr/>
          <p:nvPr/>
        </p:nvSpPr>
        <p:spPr>
          <a:xfrm>
            <a:off x="9155211" y="1988661"/>
            <a:ext cx="1093690" cy="250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B76CF-0B2E-48EB-B484-FBBE67EE326A}"/>
              </a:ext>
            </a:extLst>
          </p:cNvPr>
          <p:cNvSpPr txBox="1"/>
          <p:nvPr/>
        </p:nvSpPr>
        <p:spPr>
          <a:xfrm>
            <a:off x="1305621" y="5405162"/>
            <a:ext cx="3506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l-GR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faster than ABD-LOCK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~4million more ops/sec</a:t>
            </a:r>
            <a:endParaRPr lang="ko-KR" altLang="en-US" b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94AB8-C2D1-4F03-843E-D2F8BA2B1A4E}"/>
              </a:ext>
            </a:extLst>
          </p:cNvPr>
          <p:cNvSpPr txBox="1"/>
          <p:nvPr/>
        </p:nvSpPr>
        <p:spPr>
          <a:xfrm>
            <a:off x="7180949" y="5413124"/>
            <a:ext cx="3948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Dramatic benefits where there is contention on popular keys</a:t>
            </a:r>
            <a:endParaRPr lang="ko-KR" altLang="en-US" b="1" i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0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6878-2BB5-4BEA-AD58-7485F67A0BA5}"/>
              </a:ext>
            </a:extLst>
          </p:cNvPr>
          <p:cNvSpPr txBox="1"/>
          <p:nvPr/>
        </p:nvSpPr>
        <p:spPr>
          <a:xfrm>
            <a:off x="279918" y="793102"/>
            <a:ext cx="451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ko-KR" b="1"/>
              <a:t>PRISM-TX: Distributed Transactions</a:t>
            </a:r>
            <a:endParaRPr kumimoji="1" lang="ko-Kore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5B6EA4-BB43-40D8-B037-0368484C42B3}"/>
              </a:ext>
            </a:extLst>
          </p:cNvPr>
          <p:cNvGrpSpPr/>
          <p:nvPr/>
        </p:nvGrpSpPr>
        <p:grpSpPr>
          <a:xfrm>
            <a:off x="6228763" y="2007162"/>
            <a:ext cx="5844227" cy="3149117"/>
            <a:chOff x="6324170" y="2079384"/>
            <a:chExt cx="5515406" cy="29529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478074-CC12-44F4-A283-30F6513E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170" y="2087421"/>
              <a:ext cx="5515406" cy="294495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3DD1457-28B2-4D1D-8AE8-9DD2E8C68F0F}"/>
                </a:ext>
              </a:extLst>
            </p:cNvPr>
            <p:cNvSpPr/>
            <p:nvPr/>
          </p:nvSpPr>
          <p:spPr>
            <a:xfrm>
              <a:off x="9787419" y="2079384"/>
              <a:ext cx="1172925" cy="250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0BD558-A150-4F14-9B2C-FDDBF34B9098}"/>
              </a:ext>
            </a:extLst>
          </p:cNvPr>
          <p:cNvGrpSpPr/>
          <p:nvPr/>
        </p:nvGrpSpPr>
        <p:grpSpPr>
          <a:xfrm>
            <a:off x="251773" y="1963516"/>
            <a:ext cx="5844227" cy="3192764"/>
            <a:chOff x="479943" y="2087421"/>
            <a:chExt cx="5300704" cy="28958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D27B3F-00C7-435F-8424-9EDF6DC27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43" y="2087421"/>
              <a:ext cx="5300704" cy="289583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805E63-EA6D-4F08-8581-43C0FA530BD8}"/>
                </a:ext>
              </a:extLst>
            </p:cNvPr>
            <p:cNvSpPr/>
            <p:nvPr/>
          </p:nvSpPr>
          <p:spPr>
            <a:xfrm>
              <a:off x="4006083" y="2127009"/>
              <a:ext cx="1172925" cy="250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F743EE-0E3E-4FCA-A275-D12781E06C14}"/>
              </a:ext>
            </a:extLst>
          </p:cNvPr>
          <p:cNvSpPr txBox="1"/>
          <p:nvPr/>
        </p:nvSpPr>
        <p:spPr>
          <a:xfrm>
            <a:off x="1474253" y="5397201"/>
            <a:ext cx="3506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</a:t>
            </a:r>
            <a:r>
              <a:rPr lang="el-GR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faster than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million more txns/s</a:t>
            </a:r>
            <a:endParaRPr lang="ko-KR" altLang="en-US" b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9D4C5-576A-4BE3-957D-6BE4E468B7C3}"/>
              </a:ext>
            </a:extLst>
          </p:cNvPr>
          <p:cNvSpPr txBox="1"/>
          <p:nvPr/>
        </p:nvSpPr>
        <p:spPr>
          <a:xfrm>
            <a:off x="7210889" y="5414493"/>
            <a:ext cx="401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C114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Maintains performance benefit under high contention</a:t>
            </a:r>
            <a:endParaRPr lang="ko-KR" altLang="en-US" b="1">
              <a:solidFill>
                <a:srgbClr val="C11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0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6</a:t>
            </a:r>
            <a:r>
              <a:rPr kumimoji="1" lang="en-US" altLang="ko-KR"/>
              <a:t>. </a:t>
            </a:r>
            <a:r>
              <a:rPr kumimoji="1" lang="en-US" altLang="ko-KR" dirty="0"/>
              <a:t>Conclusion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697DA5-B5B0-064C-91E2-FF17911A4665}"/>
              </a:ext>
            </a:extLst>
          </p:cNvPr>
          <p:cNvSpPr/>
          <p:nvPr/>
        </p:nvSpPr>
        <p:spPr>
          <a:xfrm>
            <a:off x="1396448" y="2264674"/>
            <a:ext cx="9423952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b="1"/>
              <a:t>The current RDMA Interface isn’t expressive enough to benefit most distributed systems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b="1"/>
              <a:t>PRISM proposes a set of generic primitives that extend the RDMA API</a:t>
            </a:r>
          </a:p>
          <a:p>
            <a:pPr>
              <a:lnSpc>
                <a:spcPct val="150000"/>
              </a:lnSpc>
            </a:pPr>
            <a:r>
              <a:rPr lang="en-US" altLang="ko-Kore-KR" b="1"/>
              <a:t>    : Indirect, enhanced CAS, allocation, operation chanining</a:t>
            </a:r>
          </a:p>
          <a:p>
            <a:pPr>
              <a:lnSpc>
                <a:spcPct val="150000"/>
              </a:lnSpc>
            </a:pPr>
            <a:endParaRPr lang="en-US" altLang="ko-Kore-KR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b="1"/>
              <a:t>Demonstrate the PRISM API’s benefits by designing 3 new applications</a:t>
            </a:r>
          </a:p>
          <a:p>
            <a:pPr>
              <a:lnSpc>
                <a:spcPct val="150000"/>
              </a:lnSpc>
            </a:pPr>
            <a:r>
              <a:rPr lang="en-US" altLang="ko-Kore-KR" b="1"/>
              <a:t>    : PRISM-KV, PRISM-RS, PRISM-TX</a:t>
            </a:r>
            <a:r>
              <a:rPr lang="en" altLang="ko-Kore-KR"/>
              <a:t>	</a:t>
            </a:r>
            <a:endParaRPr lang="en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41808-3E78-4EAE-9DDB-0CB41AF19284}"/>
              </a:ext>
            </a:extLst>
          </p:cNvPr>
          <p:cNvSpPr/>
          <p:nvPr/>
        </p:nvSpPr>
        <p:spPr>
          <a:xfrm>
            <a:off x="887392" y="1409066"/>
            <a:ext cx="10417215" cy="4363084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92157F-2B65-4B64-ACE4-DC11D41126C6}"/>
              </a:ext>
            </a:extLst>
          </p:cNvPr>
          <p:cNvSpPr/>
          <p:nvPr/>
        </p:nvSpPr>
        <p:spPr>
          <a:xfrm>
            <a:off x="4546873" y="1522438"/>
            <a:ext cx="3098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u="sng">
                <a:solidFill>
                  <a:srgbClr val="C31E3C"/>
                </a:solidFill>
              </a:rPr>
              <a:t>PRISM</a:t>
            </a:r>
            <a:endParaRPr lang="en" altLang="ko-Kore-KR" sz="2800" b="1" i="1" u="sng" dirty="0">
              <a:solidFill>
                <a:srgbClr val="C31E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4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2101079" cy="639243"/>
          </a:xfrm>
        </p:spPr>
        <p:txBody>
          <a:bodyPr anchor="t"/>
          <a:lstStyle/>
          <a:p>
            <a:r>
              <a:rPr kumimoji="1" lang="en-US" altLang="ko-KR" sz="3600"/>
              <a:t>PRISM: Rethinking the RDMA Interface </a:t>
            </a:r>
            <a:br>
              <a:rPr kumimoji="1" lang="en-US" altLang="ko-KR" sz="3600"/>
            </a:br>
            <a:r>
              <a:rPr kumimoji="1" lang="en-US" altLang="ko-KR" sz="3600"/>
              <a:t>for Distributed Systems</a:t>
            </a:r>
            <a:endParaRPr kumimoji="1"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/>
              <a:t>2022. 04. 12</a:t>
            </a:r>
          </a:p>
          <a:p>
            <a:r>
              <a:rPr kumimoji="1" lang="en-US" altLang="ko-KR"/>
              <a:t>Presentation by Han, Yejin</a:t>
            </a:r>
          </a:p>
          <a:p>
            <a:r>
              <a:rPr kumimoji="1" lang="en-US" altLang="ko-KR"/>
              <a:t>yj0225@dankook.ac.kr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0" y="3748002"/>
            <a:ext cx="11507031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i="1">
                <a:solidFill>
                  <a:schemeClr val="bg1"/>
                </a:solidFill>
              </a:rPr>
              <a:t>Matthew Burke, Sowmya Dharaniparagada, Shannon Joyner, Adriana Szekeres, Jacob Nelson, Irene Zhang, Dan R. K. Ports </a:t>
            </a:r>
          </a:p>
          <a:p>
            <a:pPr algn="l"/>
            <a:r>
              <a:rPr lang="en-US" altLang="ko-KR" sz="1500" i="1">
                <a:solidFill>
                  <a:schemeClr val="bg1"/>
                </a:solidFill>
              </a:rPr>
              <a:t>SOSP‘21</a:t>
            </a:r>
            <a:endParaRPr lang="en-US" altLang="ko-KR" sz="1500" i="1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A4EE78-5750-4C7D-8432-13C4D0827E00}"/>
              </a:ext>
            </a:extLst>
          </p:cNvPr>
          <p:cNvSpPr txBox="1">
            <a:spLocks/>
          </p:cNvSpPr>
          <p:nvPr/>
        </p:nvSpPr>
        <p:spPr>
          <a:xfrm>
            <a:off x="4388860" y="4858514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ea typeface="GungSeo" pitchFamily="2" charset="-127"/>
              </a:rPr>
              <a:t>Thank You!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32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508500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Background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Motivation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PRISM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Evaluation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Conclusion</a:t>
            </a:r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1. Introduction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90FE6C-DC1D-446C-B99E-FEF99A1DD7EE}"/>
              </a:ext>
            </a:extLst>
          </p:cNvPr>
          <p:cNvSpPr/>
          <p:nvPr/>
        </p:nvSpPr>
        <p:spPr>
          <a:xfrm>
            <a:off x="402771" y="674170"/>
            <a:ext cx="113864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Remote Direct Memory Access (RDMA)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Network bandwidth increases relative to CPU speed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Kernel bypassing, CPU Offloading technology</a:t>
            </a:r>
            <a:endParaRPr lang="en-US" altLang="ko-KR" sz="2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A21A8F-40C0-40EB-AA6D-A62412EF1251}"/>
              </a:ext>
            </a:extLst>
          </p:cNvPr>
          <p:cNvGrpSpPr/>
          <p:nvPr/>
        </p:nvGrpSpPr>
        <p:grpSpPr>
          <a:xfrm>
            <a:off x="6672568" y="2216507"/>
            <a:ext cx="4737300" cy="3997351"/>
            <a:chOff x="7051928" y="2381135"/>
            <a:chExt cx="4737300" cy="399735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89DC87-4CC7-4A6D-8A74-2B4EE2A6D516}"/>
                </a:ext>
              </a:extLst>
            </p:cNvPr>
            <p:cNvSpPr/>
            <p:nvPr/>
          </p:nvSpPr>
          <p:spPr>
            <a:xfrm>
              <a:off x="7051928" y="2381135"/>
              <a:ext cx="3832698" cy="18450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0CA531-E4E3-4F43-9B11-10EF245C51C9}"/>
                </a:ext>
              </a:extLst>
            </p:cNvPr>
            <p:cNvSpPr/>
            <p:nvPr/>
          </p:nvSpPr>
          <p:spPr>
            <a:xfrm>
              <a:off x="7372941" y="3345713"/>
              <a:ext cx="1001950" cy="6719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DRAM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246641-A42E-4448-92EC-7DB36B47B5DE}"/>
                </a:ext>
              </a:extLst>
            </p:cNvPr>
            <p:cNvSpPr/>
            <p:nvPr/>
          </p:nvSpPr>
          <p:spPr>
            <a:xfrm>
              <a:off x="8666720" y="3346065"/>
              <a:ext cx="778213" cy="6715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58D5C-DCD0-44BE-9708-DEDAD96AFEDE}"/>
                </a:ext>
              </a:extLst>
            </p:cNvPr>
            <p:cNvSpPr/>
            <p:nvPr/>
          </p:nvSpPr>
          <p:spPr>
            <a:xfrm>
              <a:off x="9736762" y="3346065"/>
              <a:ext cx="778213" cy="671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NIC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3DE2940-6019-4451-8E93-F41E24A93028}"/>
                </a:ext>
              </a:extLst>
            </p:cNvPr>
            <p:cNvSpPr/>
            <p:nvPr/>
          </p:nvSpPr>
          <p:spPr>
            <a:xfrm>
              <a:off x="7051928" y="4533484"/>
              <a:ext cx="3832698" cy="184500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46BD4BD-9F47-490E-8C2B-19D7A6789BCC}"/>
                </a:ext>
              </a:extLst>
            </p:cNvPr>
            <p:cNvSpPr/>
            <p:nvPr/>
          </p:nvSpPr>
          <p:spPr>
            <a:xfrm>
              <a:off x="7372941" y="4726602"/>
              <a:ext cx="1001950" cy="6719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DRAM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A2D1B3-B216-4431-BC96-CBBF55AC46D0}"/>
                </a:ext>
              </a:extLst>
            </p:cNvPr>
            <p:cNvSpPr/>
            <p:nvPr/>
          </p:nvSpPr>
          <p:spPr>
            <a:xfrm>
              <a:off x="8666720" y="4726954"/>
              <a:ext cx="778213" cy="6715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D3D2BE-3E1D-4E9A-BC16-2E6227A12A9A}"/>
                </a:ext>
              </a:extLst>
            </p:cNvPr>
            <p:cNvSpPr/>
            <p:nvPr/>
          </p:nvSpPr>
          <p:spPr>
            <a:xfrm>
              <a:off x="9736762" y="4726954"/>
              <a:ext cx="778213" cy="671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NIC</a:t>
              </a:r>
              <a:endParaRPr lang="ko-KR" altLang="en-US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27C46A-CBF3-4C4E-8A78-6BD78E37B9A1}"/>
                </a:ext>
              </a:extLst>
            </p:cNvPr>
            <p:cNvSpPr txBox="1"/>
            <p:nvPr/>
          </p:nvSpPr>
          <p:spPr>
            <a:xfrm>
              <a:off x="7167445" y="2423823"/>
              <a:ext cx="14129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A</a:t>
              </a:r>
              <a:endParaRPr lang="ko-KR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96441-E321-4D7D-950F-377F68EA08BF}"/>
                </a:ext>
              </a:extLst>
            </p:cNvPr>
            <p:cNvSpPr txBox="1"/>
            <p:nvPr/>
          </p:nvSpPr>
          <p:spPr>
            <a:xfrm>
              <a:off x="7167445" y="5960894"/>
              <a:ext cx="14129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B</a:t>
              </a:r>
              <a:endParaRPr lang="ko-KR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C4E85B0-C693-4801-A944-CBB59565AF74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8374891" y="3681670"/>
              <a:ext cx="291829" cy="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816C1C5-8303-40E3-9D6B-C5DD9DA16CE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9444933" y="3681846"/>
              <a:ext cx="2918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D921E-BFFF-4A54-AC8D-B057505F472F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8374891" y="5062559"/>
              <a:ext cx="291829" cy="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5FA3E9B-7869-4501-8882-1C6117F5B6BC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9444933" y="5062735"/>
              <a:ext cx="2918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F9F841CE-CA34-4EC9-B3FD-2169C3C0BC45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H="1">
              <a:off x="8999716" y="2219913"/>
              <a:ext cx="352" cy="2251953"/>
            </a:xfrm>
            <a:prstGeom prst="bentConnector3">
              <a:avLst>
                <a:gd name="adj1" fmla="val -6494318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8FFA3636-9233-4F07-9CEF-98D61C5F297F}"/>
                </a:ext>
              </a:extLst>
            </p:cNvPr>
            <p:cNvCxnSpPr>
              <a:cxnSpLocks/>
              <a:stCxn id="30" idx="2"/>
              <a:endCxn id="32" idx="2"/>
            </p:cNvCxnSpPr>
            <p:nvPr/>
          </p:nvCxnSpPr>
          <p:spPr>
            <a:xfrm rot="16200000" flipH="1">
              <a:off x="8999892" y="4272538"/>
              <a:ext cx="12700" cy="2251953"/>
            </a:xfrm>
            <a:prstGeom prst="bentConnector3">
              <a:avLst>
                <a:gd name="adj1" fmla="val 23287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0696095-D4C8-4869-B919-74BBAAB817C6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10125869" y="4017626"/>
              <a:ext cx="0" cy="709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2509E992-DF97-4DA8-A401-BA85EF0E323F}"/>
                </a:ext>
              </a:extLst>
            </p:cNvPr>
            <p:cNvSpPr/>
            <p:nvPr/>
          </p:nvSpPr>
          <p:spPr>
            <a:xfrm rot="5400000">
              <a:off x="9637615" y="4290469"/>
              <a:ext cx="681109" cy="166462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138599B3-A606-415F-B4D1-5BB40BA273DB}"/>
                </a:ext>
              </a:extLst>
            </p:cNvPr>
            <p:cNvSpPr/>
            <p:nvPr/>
          </p:nvSpPr>
          <p:spPr>
            <a:xfrm rot="16200000">
              <a:off x="7941833" y="5431824"/>
              <a:ext cx="208635" cy="166462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DB50ADC9-3C63-4D4E-B7E5-38E2F9A6D568}"/>
                </a:ext>
              </a:extLst>
            </p:cNvPr>
            <p:cNvSpPr/>
            <p:nvPr/>
          </p:nvSpPr>
          <p:spPr>
            <a:xfrm rot="16200000">
              <a:off x="9873853" y="5431824"/>
              <a:ext cx="208635" cy="166462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3E30CA2-4EA1-48AB-BBB1-AD20808625B2}"/>
                </a:ext>
              </a:extLst>
            </p:cNvPr>
            <p:cNvSpPr/>
            <p:nvPr/>
          </p:nvSpPr>
          <p:spPr>
            <a:xfrm>
              <a:off x="8002909" y="5536030"/>
              <a:ext cx="2015854" cy="83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8BD0CD61-A0F5-4E1D-AFA8-01163517B017}"/>
                </a:ext>
              </a:extLst>
            </p:cNvPr>
            <p:cNvSpPr/>
            <p:nvPr/>
          </p:nvSpPr>
          <p:spPr>
            <a:xfrm rot="5400000">
              <a:off x="7471280" y="3038636"/>
              <a:ext cx="422650" cy="1664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22DB1C-EBEC-4A6B-B00E-02EC4443C0EF}"/>
                </a:ext>
              </a:extLst>
            </p:cNvPr>
            <p:cNvSpPr/>
            <p:nvPr/>
          </p:nvSpPr>
          <p:spPr>
            <a:xfrm rot="5400000">
              <a:off x="10076096" y="3038634"/>
              <a:ext cx="422651" cy="166462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434E6A4-9C90-4DA9-81C3-A936E5B8C841}"/>
                </a:ext>
              </a:extLst>
            </p:cNvPr>
            <p:cNvSpPr/>
            <p:nvPr/>
          </p:nvSpPr>
          <p:spPr>
            <a:xfrm rot="10800000">
              <a:off x="7641199" y="2910535"/>
              <a:ext cx="2683427" cy="833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24DE7692-90F1-4AA9-90F7-FE57EC490209}"/>
                </a:ext>
              </a:extLst>
            </p:cNvPr>
            <p:cNvSpPr/>
            <p:nvPr/>
          </p:nvSpPr>
          <p:spPr>
            <a:xfrm rot="16200000">
              <a:off x="10060218" y="5548837"/>
              <a:ext cx="454407" cy="1664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B21C445F-C34E-4724-9D29-FFD976757DE0}"/>
                </a:ext>
              </a:extLst>
            </p:cNvPr>
            <p:cNvSpPr/>
            <p:nvPr/>
          </p:nvSpPr>
          <p:spPr>
            <a:xfrm rot="16200000">
              <a:off x="7425253" y="5532961"/>
              <a:ext cx="422651" cy="166462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FE4D49-0CA9-4718-8899-C6A8B2C67B10}"/>
                </a:ext>
              </a:extLst>
            </p:cNvPr>
            <p:cNvSpPr/>
            <p:nvPr/>
          </p:nvSpPr>
          <p:spPr>
            <a:xfrm>
              <a:off x="7594922" y="5775929"/>
              <a:ext cx="2687880" cy="833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115F41C4-0FF4-42B0-9730-0321F43C832F}"/>
                </a:ext>
              </a:extLst>
            </p:cNvPr>
            <p:cNvSpPr/>
            <p:nvPr/>
          </p:nvSpPr>
          <p:spPr>
            <a:xfrm rot="16200000">
              <a:off x="10063155" y="5551773"/>
              <a:ext cx="448535" cy="1664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49A90FCD-BBF5-4BF1-A0CA-363CF18511F7}"/>
                </a:ext>
              </a:extLst>
            </p:cNvPr>
            <p:cNvSpPr/>
            <p:nvPr/>
          </p:nvSpPr>
          <p:spPr>
            <a:xfrm rot="16200000">
              <a:off x="9946869" y="4290469"/>
              <a:ext cx="681110" cy="1664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DD224A-BCC8-4DE2-AFA4-77F68BDD9F50}"/>
                </a:ext>
              </a:extLst>
            </p:cNvPr>
            <p:cNvSpPr txBox="1"/>
            <p:nvPr/>
          </p:nvSpPr>
          <p:spPr>
            <a:xfrm>
              <a:off x="10376286" y="4190158"/>
              <a:ext cx="1412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Tahoma" panose="020B0604030504040204" pitchFamily="34" charset="0"/>
                  <a:cs typeface="Tahoma" panose="020B0604030504040204" pitchFamily="34" charset="0"/>
                </a:rPr>
                <a:t>Network</a:t>
              </a:r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4BE2B243-349A-4D03-8598-B1DAECEEF960}"/>
                </a:ext>
              </a:extLst>
            </p:cNvPr>
            <p:cNvSpPr/>
            <p:nvPr/>
          </p:nvSpPr>
          <p:spPr>
            <a:xfrm>
              <a:off x="9458255" y="3780087"/>
              <a:ext cx="268679" cy="166462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37FC0092-4C5F-402F-851C-090A7499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1950" y="2578803"/>
            <a:ext cx="3675579" cy="30651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1D46D0-84A2-4B54-872B-005795394BB2}"/>
              </a:ext>
            </a:extLst>
          </p:cNvPr>
          <p:cNvSpPr txBox="1"/>
          <p:nvPr/>
        </p:nvSpPr>
        <p:spPr>
          <a:xfrm>
            <a:off x="1951470" y="2708266"/>
            <a:ext cx="245653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ore-KR" sz="1600">
                <a:solidFill>
                  <a:srgbClr val="124C8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Bandwidth</a:t>
            </a:r>
            <a:endParaRPr lang="ko-KR" altLang="en-US" sz="1600">
              <a:solidFill>
                <a:srgbClr val="124C8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DED0BE-2D64-4A4A-A70D-7D4D69460EB0}"/>
              </a:ext>
            </a:extLst>
          </p:cNvPr>
          <p:cNvSpPr txBox="1"/>
          <p:nvPr/>
        </p:nvSpPr>
        <p:spPr>
          <a:xfrm>
            <a:off x="2756518" y="3151167"/>
            <a:ext cx="13052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Speed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224DB4-4EF8-42B4-99CB-2B9F7BF685DE}"/>
              </a:ext>
            </a:extLst>
          </p:cNvPr>
          <p:cNvSpPr/>
          <p:nvPr/>
        </p:nvSpPr>
        <p:spPr>
          <a:xfrm>
            <a:off x="1010882" y="2459250"/>
            <a:ext cx="4372510" cy="3463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0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2. Background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8FFDEF-4E7F-4E45-923E-E26FDD27FC38}"/>
              </a:ext>
            </a:extLst>
          </p:cNvPr>
          <p:cNvSpPr/>
          <p:nvPr/>
        </p:nvSpPr>
        <p:spPr>
          <a:xfrm>
            <a:off x="402771" y="674170"/>
            <a:ext cx="11386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RDMA provides two types of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Two-sided / One-sided operations</a:t>
            </a:r>
          </a:p>
          <a:p>
            <a:pPr lvl="1"/>
            <a:endParaRPr lang="en-US" altLang="ko-Kore-KR" sz="2800"/>
          </a:p>
          <a:p>
            <a:pPr lvl="1"/>
            <a:endParaRPr lang="en-US" altLang="ko-KR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A77004-2645-48EF-B7E6-B20419B16C4D}"/>
              </a:ext>
            </a:extLst>
          </p:cNvPr>
          <p:cNvSpPr/>
          <p:nvPr/>
        </p:nvSpPr>
        <p:spPr>
          <a:xfrm>
            <a:off x="1728572" y="2100766"/>
            <a:ext cx="2689860" cy="183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DE538C-CD5D-4578-92BA-8F533D0DB5D3}"/>
              </a:ext>
            </a:extLst>
          </p:cNvPr>
          <p:cNvSpPr/>
          <p:nvPr/>
        </p:nvSpPr>
        <p:spPr>
          <a:xfrm>
            <a:off x="1912612" y="2217848"/>
            <a:ext cx="2258322" cy="40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7D860-85D5-4F4E-88A7-5DA9F019C713}"/>
              </a:ext>
            </a:extLst>
          </p:cNvPr>
          <p:cNvSpPr/>
          <p:nvPr/>
        </p:nvSpPr>
        <p:spPr>
          <a:xfrm>
            <a:off x="2117950" y="3080212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B631EB-C268-421B-8805-2D408B8313B2}"/>
              </a:ext>
            </a:extLst>
          </p:cNvPr>
          <p:cNvSpPr/>
          <p:nvPr/>
        </p:nvSpPr>
        <p:spPr>
          <a:xfrm>
            <a:off x="1728572" y="4192353"/>
            <a:ext cx="2689860" cy="183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2A7FE9-0C34-405D-9C10-A974C9DDC298}"/>
              </a:ext>
            </a:extLst>
          </p:cNvPr>
          <p:cNvSpPr/>
          <p:nvPr/>
        </p:nvSpPr>
        <p:spPr>
          <a:xfrm>
            <a:off x="1912612" y="4309435"/>
            <a:ext cx="2258322" cy="40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B4308-B77F-4E31-B1CE-26CE87E0A57A}"/>
              </a:ext>
            </a:extLst>
          </p:cNvPr>
          <p:cNvSpPr/>
          <p:nvPr/>
        </p:nvSpPr>
        <p:spPr>
          <a:xfrm>
            <a:off x="2117950" y="5171799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8A30D7-E80A-4F34-A56A-078EEACEB8FE}"/>
              </a:ext>
            </a:extLst>
          </p:cNvPr>
          <p:cNvSpPr/>
          <p:nvPr/>
        </p:nvSpPr>
        <p:spPr>
          <a:xfrm>
            <a:off x="5644316" y="2100766"/>
            <a:ext cx="2689860" cy="183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BB392A-0FA2-44AC-AABA-CD9EBD46F6D8}"/>
              </a:ext>
            </a:extLst>
          </p:cNvPr>
          <p:cNvSpPr/>
          <p:nvPr/>
        </p:nvSpPr>
        <p:spPr>
          <a:xfrm>
            <a:off x="5828356" y="2217848"/>
            <a:ext cx="2258322" cy="40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C01B2D-E29B-4FBA-8513-04CF929410AC}"/>
              </a:ext>
            </a:extLst>
          </p:cNvPr>
          <p:cNvSpPr/>
          <p:nvPr/>
        </p:nvSpPr>
        <p:spPr>
          <a:xfrm>
            <a:off x="7146318" y="3080212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803F1F-79AB-4674-9556-05D87D42B749}"/>
              </a:ext>
            </a:extLst>
          </p:cNvPr>
          <p:cNvSpPr/>
          <p:nvPr/>
        </p:nvSpPr>
        <p:spPr>
          <a:xfrm>
            <a:off x="5644316" y="4192353"/>
            <a:ext cx="2689860" cy="183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96B93E-0379-452D-9F2E-8E55E2FEFC2C}"/>
              </a:ext>
            </a:extLst>
          </p:cNvPr>
          <p:cNvSpPr/>
          <p:nvPr/>
        </p:nvSpPr>
        <p:spPr>
          <a:xfrm>
            <a:off x="5828356" y="4309435"/>
            <a:ext cx="2258322" cy="40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9AA33A-EBFC-4510-97FC-ACB1BBE2D31A}"/>
              </a:ext>
            </a:extLst>
          </p:cNvPr>
          <p:cNvSpPr/>
          <p:nvPr/>
        </p:nvSpPr>
        <p:spPr>
          <a:xfrm>
            <a:off x="8715153" y="4647190"/>
            <a:ext cx="3247547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CPU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Restrictive Interface</a:t>
            </a:r>
            <a:endParaRPr lang="ko-KR" altLang="en-US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1B5180-42FB-4AF5-991C-D3308239F8B7}"/>
              </a:ext>
            </a:extLst>
          </p:cNvPr>
          <p:cNvSpPr/>
          <p:nvPr/>
        </p:nvSpPr>
        <p:spPr>
          <a:xfrm>
            <a:off x="8715153" y="2661652"/>
            <a:ext cx="3247547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CPU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Generalizable Interface</a:t>
            </a:r>
            <a:endParaRPr lang="ko-KR" altLang="en-US" b="1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5AC2B-B481-411A-B990-B5CF94E500B9}"/>
              </a:ext>
            </a:extLst>
          </p:cNvPr>
          <p:cNvSpPr txBox="1"/>
          <p:nvPr/>
        </p:nvSpPr>
        <p:spPr>
          <a:xfrm>
            <a:off x="1912612" y="4909013"/>
            <a:ext cx="1275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read/write()</a:t>
            </a:r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E1DC9C-CE4E-4A3B-B57E-AE3A9D77717C}"/>
              </a:ext>
            </a:extLst>
          </p:cNvPr>
          <p:cNvSpPr txBox="1"/>
          <p:nvPr/>
        </p:nvSpPr>
        <p:spPr>
          <a:xfrm>
            <a:off x="2117950" y="2798376"/>
            <a:ext cx="778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send()</a:t>
            </a:r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E10D57-2FB6-4C68-B037-7E6689474B22}"/>
              </a:ext>
            </a:extLst>
          </p:cNvPr>
          <p:cNvSpPr txBox="1"/>
          <p:nvPr/>
        </p:nvSpPr>
        <p:spPr>
          <a:xfrm>
            <a:off x="7270067" y="2798376"/>
            <a:ext cx="778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recv()</a:t>
            </a:r>
            <a:endParaRPr lang="ko-KR" altLang="en-US" sz="14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357E04B-BDF0-4C16-97E8-A88076F667E6}"/>
              </a:ext>
            </a:extLst>
          </p:cNvPr>
          <p:cNvSpPr/>
          <p:nvPr/>
        </p:nvSpPr>
        <p:spPr>
          <a:xfrm>
            <a:off x="7146318" y="5171799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E92672-7ECD-4482-896B-C19B14EB5D1D}"/>
              </a:ext>
            </a:extLst>
          </p:cNvPr>
          <p:cNvSpPr txBox="1"/>
          <p:nvPr/>
        </p:nvSpPr>
        <p:spPr>
          <a:xfrm>
            <a:off x="498132" y="4714421"/>
            <a:ext cx="92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</a:p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Sided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FF5745-9940-4021-B087-4F5C0C634D23}"/>
              </a:ext>
            </a:extLst>
          </p:cNvPr>
          <p:cNvSpPr txBox="1"/>
          <p:nvPr/>
        </p:nvSpPr>
        <p:spPr>
          <a:xfrm>
            <a:off x="498132" y="2735321"/>
            <a:ext cx="92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</a:p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Sided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82326D3-DAC4-4201-AC2E-8CC7DB08AE1D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2896163" y="3415993"/>
            <a:ext cx="42501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49CB26-36A4-4F8B-B01F-AF63EFCDC904}"/>
              </a:ext>
            </a:extLst>
          </p:cNvPr>
          <p:cNvSpPr/>
          <p:nvPr/>
        </p:nvSpPr>
        <p:spPr>
          <a:xfrm>
            <a:off x="3187992" y="3080212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2C240A-DF3F-46BB-AC2A-76B7C0571F12}"/>
              </a:ext>
            </a:extLst>
          </p:cNvPr>
          <p:cNvSpPr/>
          <p:nvPr/>
        </p:nvSpPr>
        <p:spPr>
          <a:xfrm>
            <a:off x="5986008" y="3080212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A38529C-7AF9-4713-88E6-07528E7F5734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2896163" y="5507580"/>
            <a:ext cx="3089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8276D8-21B9-434F-BBFE-891A22A65EF5}"/>
              </a:ext>
            </a:extLst>
          </p:cNvPr>
          <p:cNvSpPr/>
          <p:nvPr/>
        </p:nvSpPr>
        <p:spPr>
          <a:xfrm>
            <a:off x="3187992" y="5171799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76518B-6513-4256-BE5B-A602EEF855C8}"/>
              </a:ext>
            </a:extLst>
          </p:cNvPr>
          <p:cNvSpPr/>
          <p:nvPr/>
        </p:nvSpPr>
        <p:spPr>
          <a:xfrm>
            <a:off x="5986008" y="5171799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6080F43-AD58-408E-A8B2-FE346BBD0C98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6439306" y="4653588"/>
            <a:ext cx="454020" cy="5824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2. Background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8FFDEF-4E7F-4E45-923E-E26FDD27FC38}"/>
              </a:ext>
            </a:extLst>
          </p:cNvPr>
          <p:cNvSpPr/>
          <p:nvPr/>
        </p:nvSpPr>
        <p:spPr>
          <a:xfrm>
            <a:off x="402771" y="674170"/>
            <a:ext cx="11386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Indirect reads: One-sided vs. Two-sided</a:t>
            </a:r>
            <a:endParaRPr lang="en-US" altLang="ko-Kore-KR" sz="2800"/>
          </a:p>
          <a:p>
            <a:pPr lvl="1"/>
            <a:endParaRPr lang="en-US" altLang="ko-Kore-KR" sz="2800"/>
          </a:p>
          <a:p>
            <a:pPr lvl="1"/>
            <a:endParaRPr lang="en-US" altLang="ko-KR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9AA33A-EBFC-4510-97FC-ACB1BBE2D31A}"/>
              </a:ext>
            </a:extLst>
          </p:cNvPr>
          <p:cNvSpPr/>
          <p:nvPr/>
        </p:nvSpPr>
        <p:spPr>
          <a:xfrm>
            <a:off x="186228" y="4885599"/>
            <a:ext cx="2385390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CPU involved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Roundtrips</a:t>
            </a:r>
            <a:endParaRPr lang="ko-KR" altLang="en-US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1B5180-42FB-4AF5-991C-D3308239F8B7}"/>
              </a:ext>
            </a:extLst>
          </p:cNvPr>
          <p:cNvSpPr/>
          <p:nvPr/>
        </p:nvSpPr>
        <p:spPr>
          <a:xfrm>
            <a:off x="403302" y="2333167"/>
            <a:ext cx="3247547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Involves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Roundtrip</a:t>
            </a:r>
            <a:endParaRPr lang="ko-KR" altLang="en-US" b="1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E92672-7ECD-4482-896B-C19B14EB5D1D}"/>
              </a:ext>
            </a:extLst>
          </p:cNvPr>
          <p:cNvSpPr txBox="1"/>
          <p:nvPr/>
        </p:nvSpPr>
        <p:spPr>
          <a:xfrm>
            <a:off x="634926" y="4462995"/>
            <a:ext cx="1615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Sided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FF5745-9940-4021-B087-4F5C0C634D23}"/>
              </a:ext>
            </a:extLst>
          </p:cNvPr>
          <p:cNvSpPr txBox="1"/>
          <p:nvPr/>
        </p:nvSpPr>
        <p:spPr>
          <a:xfrm>
            <a:off x="650166" y="1840826"/>
            <a:ext cx="15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Sided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8A65C7-7563-4D15-B879-9A4914299D75}"/>
              </a:ext>
            </a:extLst>
          </p:cNvPr>
          <p:cNvSpPr/>
          <p:nvPr/>
        </p:nvSpPr>
        <p:spPr>
          <a:xfrm>
            <a:off x="7401865" y="1457449"/>
            <a:ext cx="3709306" cy="137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3A1C6E-CED0-440B-B903-003CA36CE3E1}"/>
              </a:ext>
            </a:extLst>
          </p:cNvPr>
          <p:cNvSpPr/>
          <p:nvPr/>
        </p:nvSpPr>
        <p:spPr>
          <a:xfrm>
            <a:off x="7728437" y="1835365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34AE3-3D8E-4B75-BA23-A28B9087FA1D}"/>
              </a:ext>
            </a:extLst>
          </p:cNvPr>
          <p:cNvSpPr/>
          <p:nvPr/>
        </p:nvSpPr>
        <p:spPr>
          <a:xfrm>
            <a:off x="7728437" y="2109680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AC9ED2-E568-457A-8575-E50563010207}"/>
              </a:ext>
            </a:extLst>
          </p:cNvPr>
          <p:cNvSpPr/>
          <p:nvPr/>
        </p:nvSpPr>
        <p:spPr>
          <a:xfrm>
            <a:off x="7728437" y="2384767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8E1C35-A881-4D00-9EF8-55F08EACBE2A}"/>
              </a:ext>
            </a:extLst>
          </p:cNvPr>
          <p:cNvSpPr txBox="1"/>
          <p:nvPr/>
        </p:nvSpPr>
        <p:spPr>
          <a:xfrm>
            <a:off x="7728437" y="1457450"/>
            <a:ext cx="1427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15C92D-5BE5-4193-AFA8-72999660E5F7}"/>
              </a:ext>
            </a:extLst>
          </p:cNvPr>
          <p:cNvSpPr txBox="1"/>
          <p:nvPr/>
        </p:nvSpPr>
        <p:spPr>
          <a:xfrm>
            <a:off x="9666116" y="2514992"/>
            <a:ext cx="1739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memory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13B5A1-730E-4A27-8630-8BF21421336D}"/>
              </a:ext>
            </a:extLst>
          </p:cNvPr>
          <p:cNvSpPr/>
          <p:nvPr/>
        </p:nvSpPr>
        <p:spPr>
          <a:xfrm>
            <a:off x="9182610" y="1835366"/>
            <a:ext cx="1539713" cy="679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93F470-5618-4792-9ED1-1DCF8157F6B8}"/>
              </a:ext>
            </a:extLst>
          </p:cNvPr>
          <p:cNvSpPr txBox="1"/>
          <p:nvPr/>
        </p:nvSpPr>
        <p:spPr>
          <a:xfrm>
            <a:off x="9225447" y="1457450"/>
            <a:ext cx="1539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Extents Region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8A858920-C571-46B5-B1C8-3A85A97CCF55}"/>
              </a:ext>
            </a:extLst>
          </p:cNvPr>
          <p:cNvSpPr/>
          <p:nvPr/>
        </p:nvSpPr>
        <p:spPr>
          <a:xfrm rot="19991401">
            <a:off x="6860812" y="2094380"/>
            <a:ext cx="3018424" cy="1491557"/>
          </a:xfrm>
          <a:prstGeom prst="arc">
            <a:avLst>
              <a:gd name="adj1" fmla="val 15686347"/>
              <a:gd name="adj2" fmla="val 21304621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E6CDC5-FB1A-421E-921A-7894E00430A3}"/>
              </a:ext>
            </a:extLst>
          </p:cNvPr>
          <p:cNvSpPr txBox="1"/>
          <p:nvPr/>
        </p:nvSpPr>
        <p:spPr>
          <a:xfrm>
            <a:off x="9691003" y="2051230"/>
            <a:ext cx="88200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“tie:yellow”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F90D2D-1239-4CC7-BF56-E6418A0A9692}"/>
              </a:ext>
            </a:extLst>
          </p:cNvPr>
          <p:cNvSpPr/>
          <p:nvPr/>
        </p:nvSpPr>
        <p:spPr>
          <a:xfrm>
            <a:off x="9810589" y="2996765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42D93E-5FC5-4404-A4AA-69559C35F00E}"/>
              </a:ext>
            </a:extLst>
          </p:cNvPr>
          <p:cNvSpPr/>
          <p:nvPr/>
        </p:nvSpPr>
        <p:spPr>
          <a:xfrm>
            <a:off x="2631411" y="1808634"/>
            <a:ext cx="2689860" cy="1992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3DB4B8-848C-463E-8301-2C721F5C13E7}"/>
              </a:ext>
            </a:extLst>
          </p:cNvPr>
          <p:cNvSpPr/>
          <p:nvPr/>
        </p:nvSpPr>
        <p:spPr>
          <a:xfrm>
            <a:off x="2815451" y="2040017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49AA24-86F7-4ABD-8CF1-A0350D6126ED}"/>
              </a:ext>
            </a:extLst>
          </p:cNvPr>
          <p:cNvSpPr/>
          <p:nvPr/>
        </p:nvSpPr>
        <p:spPr>
          <a:xfrm>
            <a:off x="3020789" y="2994424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476027D-AF7D-4B4C-AC67-654E26C6F523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3799002" y="3330205"/>
            <a:ext cx="6011587" cy="23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704324-6EDD-4741-9288-6355F22D8272}"/>
              </a:ext>
            </a:extLst>
          </p:cNvPr>
          <p:cNvSpPr txBox="1"/>
          <p:nvPr/>
        </p:nvSpPr>
        <p:spPr>
          <a:xfrm>
            <a:off x="5761648" y="2945301"/>
            <a:ext cx="141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857FB01-FDAD-45CE-B03E-3DBB4DD320AD}"/>
              </a:ext>
            </a:extLst>
          </p:cNvPr>
          <p:cNvCxnSpPr>
            <a:cxnSpLocks/>
            <a:stCxn id="63" idx="0"/>
            <a:endCxn id="33" idx="1"/>
          </p:cNvCxnSpPr>
          <p:nvPr/>
        </p:nvCxnSpPr>
        <p:spPr>
          <a:xfrm rot="16200000" flipV="1">
            <a:off x="8588171" y="1385239"/>
            <a:ext cx="751792" cy="2471259"/>
          </a:xfrm>
          <a:prstGeom prst="bentConnector4">
            <a:avLst>
              <a:gd name="adj1" fmla="val 26495"/>
              <a:gd name="adj2" fmla="val 1092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80CAE4-2672-451F-8F8F-6F40BDD2F053}"/>
              </a:ext>
            </a:extLst>
          </p:cNvPr>
          <p:cNvSpPr/>
          <p:nvPr/>
        </p:nvSpPr>
        <p:spPr>
          <a:xfrm>
            <a:off x="7169128" y="1298674"/>
            <a:ext cx="4133644" cy="2484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5683801-13CD-40CD-8570-F4D3124D9B6A}"/>
              </a:ext>
            </a:extLst>
          </p:cNvPr>
          <p:cNvCxnSpPr>
            <a:cxnSpLocks/>
          </p:cNvCxnSpPr>
          <p:nvPr/>
        </p:nvCxnSpPr>
        <p:spPr>
          <a:xfrm flipH="1" flipV="1">
            <a:off x="3799002" y="3427573"/>
            <a:ext cx="6011587" cy="1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0F540E2-5331-403A-8C26-665BC7E8501A}"/>
              </a:ext>
            </a:extLst>
          </p:cNvPr>
          <p:cNvSpPr/>
          <p:nvPr/>
        </p:nvSpPr>
        <p:spPr>
          <a:xfrm>
            <a:off x="4090831" y="2994424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F5E2E80-A8EE-4AB8-BF2B-2BE32204D763}"/>
              </a:ext>
            </a:extLst>
          </p:cNvPr>
          <p:cNvSpPr/>
          <p:nvPr/>
        </p:nvSpPr>
        <p:spPr>
          <a:xfrm>
            <a:off x="7401865" y="4117843"/>
            <a:ext cx="3709306" cy="137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D346B14-79EB-4017-8744-658404E2C474}"/>
              </a:ext>
            </a:extLst>
          </p:cNvPr>
          <p:cNvSpPr/>
          <p:nvPr/>
        </p:nvSpPr>
        <p:spPr>
          <a:xfrm>
            <a:off x="7728437" y="4495759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75521A-4927-419B-948F-F42884460B95}"/>
              </a:ext>
            </a:extLst>
          </p:cNvPr>
          <p:cNvSpPr/>
          <p:nvPr/>
        </p:nvSpPr>
        <p:spPr>
          <a:xfrm>
            <a:off x="7728437" y="4770074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238B5CC-2446-46C4-9AE6-A94010E676F2}"/>
              </a:ext>
            </a:extLst>
          </p:cNvPr>
          <p:cNvSpPr/>
          <p:nvPr/>
        </p:nvSpPr>
        <p:spPr>
          <a:xfrm>
            <a:off x="7728437" y="5045161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2B77B-C312-47D0-AB88-501EB4C5A2C4}"/>
              </a:ext>
            </a:extLst>
          </p:cNvPr>
          <p:cNvSpPr txBox="1"/>
          <p:nvPr/>
        </p:nvSpPr>
        <p:spPr>
          <a:xfrm>
            <a:off x="7728437" y="4117844"/>
            <a:ext cx="1427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573808-0E10-4CCB-904E-6C992C2A1ADD}"/>
              </a:ext>
            </a:extLst>
          </p:cNvPr>
          <p:cNvSpPr txBox="1"/>
          <p:nvPr/>
        </p:nvSpPr>
        <p:spPr>
          <a:xfrm>
            <a:off x="9607045" y="5168533"/>
            <a:ext cx="1739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memory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8741B1-D877-4686-A482-D8E8A4045E28}"/>
              </a:ext>
            </a:extLst>
          </p:cNvPr>
          <p:cNvSpPr/>
          <p:nvPr/>
        </p:nvSpPr>
        <p:spPr>
          <a:xfrm>
            <a:off x="9182610" y="4495760"/>
            <a:ext cx="1539713" cy="679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66FDC-14BC-4DF0-9D77-34DA1DFCB386}"/>
              </a:ext>
            </a:extLst>
          </p:cNvPr>
          <p:cNvSpPr txBox="1"/>
          <p:nvPr/>
        </p:nvSpPr>
        <p:spPr>
          <a:xfrm>
            <a:off x="9225447" y="4117844"/>
            <a:ext cx="1539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Extents Region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B56546C6-0661-45DB-9712-34353F4F98C0}"/>
              </a:ext>
            </a:extLst>
          </p:cNvPr>
          <p:cNvSpPr/>
          <p:nvPr/>
        </p:nvSpPr>
        <p:spPr>
          <a:xfrm rot="19991401">
            <a:off x="6882667" y="4735732"/>
            <a:ext cx="3018424" cy="1491557"/>
          </a:xfrm>
          <a:prstGeom prst="arc">
            <a:avLst>
              <a:gd name="adj1" fmla="val 15686347"/>
              <a:gd name="adj2" fmla="val 21304621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480F-8AFE-4F1E-9AC8-D8FF3381D05A}"/>
              </a:ext>
            </a:extLst>
          </p:cNvPr>
          <p:cNvSpPr txBox="1"/>
          <p:nvPr/>
        </p:nvSpPr>
        <p:spPr>
          <a:xfrm>
            <a:off x="9691003" y="4711624"/>
            <a:ext cx="88200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“tie:yellow”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50B6CD-0F71-4C61-A3A6-D54415FBAD05}"/>
              </a:ext>
            </a:extLst>
          </p:cNvPr>
          <p:cNvSpPr/>
          <p:nvPr/>
        </p:nvSpPr>
        <p:spPr>
          <a:xfrm>
            <a:off x="9810589" y="5657159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AE3A8A-AB0C-4EDF-B038-E1556D6ADDB9}"/>
              </a:ext>
            </a:extLst>
          </p:cNvPr>
          <p:cNvSpPr/>
          <p:nvPr/>
        </p:nvSpPr>
        <p:spPr>
          <a:xfrm>
            <a:off x="8078197" y="5657159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2454923-AFDA-4AB5-909E-78931816C0B4}"/>
              </a:ext>
            </a:extLst>
          </p:cNvPr>
          <p:cNvSpPr/>
          <p:nvPr/>
        </p:nvSpPr>
        <p:spPr>
          <a:xfrm>
            <a:off x="2631411" y="4469028"/>
            <a:ext cx="2689860" cy="1992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8CFE55-DB54-4D4B-AF0B-01459A2CB15C}"/>
              </a:ext>
            </a:extLst>
          </p:cNvPr>
          <p:cNvSpPr/>
          <p:nvPr/>
        </p:nvSpPr>
        <p:spPr>
          <a:xfrm>
            <a:off x="2815451" y="4700411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B732F8D-B0AB-49B1-9049-502943AC69AF}"/>
              </a:ext>
            </a:extLst>
          </p:cNvPr>
          <p:cNvSpPr/>
          <p:nvPr/>
        </p:nvSpPr>
        <p:spPr>
          <a:xfrm>
            <a:off x="3020789" y="5654818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4F380C2-9D3E-4978-B13D-667D8F87B61D}"/>
              </a:ext>
            </a:extLst>
          </p:cNvPr>
          <p:cNvCxnSpPr>
            <a:cxnSpLocks/>
          </p:cNvCxnSpPr>
          <p:nvPr/>
        </p:nvCxnSpPr>
        <p:spPr>
          <a:xfrm>
            <a:off x="3799002" y="5829619"/>
            <a:ext cx="4279195" cy="23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471E985-FDE4-4D48-8CB3-50D59BE1271D}"/>
              </a:ext>
            </a:extLst>
          </p:cNvPr>
          <p:cNvSpPr txBox="1"/>
          <p:nvPr/>
        </p:nvSpPr>
        <p:spPr>
          <a:xfrm>
            <a:off x="5761648" y="5040660"/>
            <a:ext cx="141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EE471A90-CA42-4C88-B26D-18F7F434376E}"/>
              </a:ext>
            </a:extLst>
          </p:cNvPr>
          <p:cNvCxnSpPr>
            <a:cxnSpLocks/>
            <a:endCxn id="81" idx="1"/>
          </p:cNvCxnSpPr>
          <p:nvPr/>
        </p:nvCxnSpPr>
        <p:spPr>
          <a:xfrm rot="16200000" flipV="1">
            <a:off x="7738753" y="4895051"/>
            <a:ext cx="718236" cy="738867"/>
          </a:xfrm>
          <a:prstGeom prst="bentConnector4">
            <a:avLst>
              <a:gd name="adj1" fmla="val 30070"/>
              <a:gd name="adj2" fmla="val 130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FAAE939-AE36-47DD-88D5-C89993069FA5}"/>
              </a:ext>
            </a:extLst>
          </p:cNvPr>
          <p:cNvSpPr/>
          <p:nvPr/>
        </p:nvSpPr>
        <p:spPr>
          <a:xfrm>
            <a:off x="7169128" y="3959068"/>
            <a:ext cx="4133644" cy="2484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58DD6E5-2095-448F-A76B-1B3102EA6BF0}"/>
              </a:ext>
            </a:extLst>
          </p:cNvPr>
          <p:cNvCxnSpPr>
            <a:cxnSpLocks/>
          </p:cNvCxnSpPr>
          <p:nvPr/>
        </p:nvCxnSpPr>
        <p:spPr>
          <a:xfrm flipH="1">
            <a:off x="3799002" y="5919434"/>
            <a:ext cx="42791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2550B5-AEE0-48EE-8CBE-7EB7E7FFFCC2}"/>
              </a:ext>
            </a:extLst>
          </p:cNvPr>
          <p:cNvSpPr/>
          <p:nvPr/>
        </p:nvSpPr>
        <p:spPr>
          <a:xfrm>
            <a:off x="8078197" y="2996765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42D124B-542A-4870-A1C5-7D5A27732516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 flipH="1" flipV="1">
            <a:off x="10059800" y="2492260"/>
            <a:ext cx="823434" cy="202985"/>
          </a:xfrm>
          <a:prstGeom prst="bentConnector4">
            <a:avLst>
              <a:gd name="adj1" fmla="val 50207"/>
              <a:gd name="adj2" fmla="val 2126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94E59-0757-496A-9C0F-6862A7D84A9D}"/>
              </a:ext>
            </a:extLst>
          </p:cNvPr>
          <p:cNvSpPr txBox="1"/>
          <p:nvPr/>
        </p:nvSpPr>
        <p:spPr>
          <a:xfrm>
            <a:off x="2656397" y="5276254"/>
            <a:ext cx="277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Tahoma" panose="020B0604030504040204" pitchFamily="34" charset="0"/>
                <a:cs typeface="Tahoma" panose="020B0604030504040204" pitchFamily="34" charset="0"/>
              </a:rPr>
              <a:t>read() ptr</a:t>
            </a:r>
          </a:p>
          <a:p>
            <a:r>
              <a:rPr lang="en-US" altLang="ko-KR" sz="1200" b="1">
                <a:latin typeface="Tahoma" panose="020B0604030504040204" pitchFamily="34" charset="0"/>
                <a:cs typeface="Tahoma" panose="020B0604030504040204" pitchFamily="34" charset="0"/>
              </a:rPr>
              <a:t>read() extent value 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367C961-E3BA-43D4-8F1B-F84850966119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8856410" y="4842429"/>
            <a:ext cx="834593" cy="1150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EF1D7BD-8492-4E96-92E8-AB3B9E769DB1}"/>
              </a:ext>
            </a:extLst>
          </p:cNvPr>
          <p:cNvCxnSpPr>
            <a:cxnSpLocks/>
          </p:cNvCxnSpPr>
          <p:nvPr/>
        </p:nvCxnSpPr>
        <p:spPr>
          <a:xfrm>
            <a:off x="3799002" y="6068917"/>
            <a:ext cx="4279195" cy="23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9EE8A64-D89F-466B-851B-37FF13E67B67}"/>
              </a:ext>
            </a:extLst>
          </p:cNvPr>
          <p:cNvCxnSpPr>
            <a:cxnSpLocks/>
          </p:cNvCxnSpPr>
          <p:nvPr/>
        </p:nvCxnSpPr>
        <p:spPr>
          <a:xfrm flipH="1">
            <a:off x="3799002" y="6158732"/>
            <a:ext cx="42791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621ED7-2FBB-429B-B800-A3928B073998}"/>
              </a:ext>
            </a:extLst>
          </p:cNvPr>
          <p:cNvSpPr/>
          <p:nvPr/>
        </p:nvSpPr>
        <p:spPr>
          <a:xfrm>
            <a:off x="4090831" y="5654818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Motivation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8FFDEF-4E7F-4E45-923E-E26FDD27FC38}"/>
              </a:ext>
            </a:extLst>
          </p:cNvPr>
          <p:cNvSpPr/>
          <p:nvPr/>
        </p:nvSpPr>
        <p:spPr>
          <a:xfrm>
            <a:off x="402771" y="674170"/>
            <a:ext cx="11386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Difficulty of adapting applications to run on RDMA</a:t>
            </a:r>
            <a:endParaRPr lang="en-US" altLang="ko-KR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/>
              <a:t>Applications are limited to the current RDMA read/write interface</a:t>
            </a:r>
            <a:endParaRPr lang="en-US" altLang="ko-KR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5CF8E4-0351-45ED-8835-6F26DA3CFFB9}"/>
              </a:ext>
            </a:extLst>
          </p:cNvPr>
          <p:cNvGrpSpPr/>
          <p:nvPr/>
        </p:nvGrpSpPr>
        <p:grpSpPr>
          <a:xfrm>
            <a:off x="1069282" y="2084576"/>
            <a:ext cx="3219203" cy="3945115"/>
            <a:chOff x="3720164" y="2139136"/>
            <a:chExt cx="2984887" cy="4513375"/>
          </a:xfrm>
        </p:grpSpPr>
        <p:pic>
          <p:nvPicPr>
            <p:cNvPr id="2050" name="Picture 2" descr="Imgflip - Create and Share Awesome Images">
              <a:extLst>
                <a:ext uri="{FF2B5EF4-FFF2-40B4-BE49-F238E27FC236}">
                  <a16:creationId xmlns:a16="http://schemas.microsoft.com/office/drawing/2014/main" id="{C69F7BD6-50F6-4740-94AC-FCB01D39E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164" y="2139136"/>
              <a:ext cx="2984887" cy="451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ECDA91-37F4-464B-B872-1488A1A1C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64732">
              <a:off x="4067927" y="2588051"/>
              <a:ext cx="792944" cy="41903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659D952-4F66-43C3-9241-35849E10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13687">
              <a:off x="5141315" y="2428201"/>
              <a:ext cx="554712" cy="35687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13F3F3B-A449-4CA7-8F53-2D168F42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41877">
              <a:off x="5084279" y="2481621"/>
              <a:ext cx="162685" cy="35687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C0C775-B0D1-4307-BD7D-60257C03A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41877">
              <a:off x="5648011" y="2437284"/>
              <a:ext cx="132265" cy="29014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AB45923-EB4F-46C3-871D-14D55879DDF4}"/>
              </a:ext>
            </a:extLst>
          </p:cNvPr>
          <p:cNvSpPr txBox="1"/>
          <p:nvPr/>
        </p:nvSpPr>
        <p:spPr>
          <a:xfrm rot="21205203">
            <a:off x="2405784" y="2272683"/>
            <a:ext cx="1118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one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trip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9A93-58E1-4740-B3F0-0E0B26495177}"/>
              </a:ext>
            </a:extLst>
          </p:cNvPr>
          <p:cNvSpPr txBox="1"/>
          <p:nvPr/>
        </p:nvSpPr>
        <p:spPr>
          <a:xfrm rot="21015518">
            <a:off x="1220855" y="2429623"/>
            <a:ext cx="1302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CPU </a:t>
            </a:r>
          </a:p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involved</a:t>
            </a:r>
          </a:p>
        </p:txBody>
      </p:sp>
      <p:pic>
        <p:nvPicPr>
          <p:cNvPr id="49" name="Picture 4" descr="Daily Struggle / Two Buttons | Know Your Meme">
            <a:extLst>
              <a:ext uri="{FF2B5EF4-FFF2-40B4-BE49-F238E27FC236}">
                <a16:creationId xmlns:a16="http://schemas.microsoft.com/office/drawing/2014/main" id="{16646D7A-0567-4465-9F12-5E85D27F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98" y="2084576"/>
            <a:ext cx="3219203" cy="39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130DAE-070A-420C-BA89-041A580607F9}"/>
              </a:ext>
            </a:extLst>
          </p:cNvPr>
          <p:cNvSpPr txBox="1"/>
          <p:nvPr/>
        </p:nvSpPr>
        <p:spPr>
          <a:xfrm rot="21205203">
            <a:off x="9216398" y="2262382"/>
            <a:ext cx="1118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one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trip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29BA72-EC55-4A5E-989F-4F2C4A5866FC}"/>
              </a:ext>
            </a:extLst>
          </p:cNvPr>
          <p:cNvSpPr txBox="1"/>
          <p:nvPr/>
        </p:nvSpPr>
        <p:spPr>
          <a:xfrm rot="21015518">
            <a:off x="8007549" y="2429623"/>
            <a:ext cx="1302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CPU </a:t>
            </a:r>
          </a:p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involved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8B5E325-85B1-41CB-8068-569D8EF8E0C7}"/>
              </a:ext>
            </a:extLst>
          </p:cNvPr>
          <p:cNvSpPr/>
          <p:nvPr/>
        </p:nvSpPr>
        <p:spPr>
          <a:xfrm>
            <a:off x="5548969" y="3901132"/>
            <a:ext cx="964734" cy="8724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57EEE-2C88-43D4-B15B-00966C534658}"/>
              </a:ext>
            </a:extLst>
          </p:cNvPr>
          <p:cNvSpPr txBox="1"/>
          <p:nvPr/>
        </p:nvSpPr>
        <p:spPr>
          <a:xfrm>
            <a:off x="4310542" y="2826041"/>
            <a:ext cx="3506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 the RDMA interface</a:t>
            </a:r>
            <a:endParaRPr lang="ko-KR" altLang="en-US" sz="2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4. PRISM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7196BD-B142-4CEE-91EA-50ECB5B5184B}"/>
              </a:ext>
            </a:extLst>
          </p:cNvPr>
          <p:cNvSpPr/>
          <p:nvPr/>
        </p:nvSpPr>
        <p:spPr>
          <a:xfrm>
            <a:off x="402771" y="674170"/>
            <a:ext cx="113864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PRISM’s API design principles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Generality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Minimal interface complexity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Minimal implementation complexity</a:t>
            </a:r>
            <a:endParaRPr lang="en-US" altLang="ko-KR" sz="2800" b="1" dirty="0">
              <a:solidFill>
                <a:srgbClr val="083486"/>
              </a:solidFill>
            </a:endParaRPr>
          </a:p>
        </p:txBody>
      </p:sp>
      <p:pic>
        <p:nvPicPr>
          <p:cNvPr id="4098" name="Picture 2" descr="Simple Memes">
            <a:extLst>
              <a:ext uri="{FF2B5EF4-FFF2-40B4-BE49-F238E27FC236}">
                <a16:creationId xmlns:a16="http://schemas.microsoft.com/office/drawing/2014/main" id="{A0C77777-1F14-47B6-B4E0-CE2DCEEC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3530029"/>
            <a:ext cx="3676650" cy="279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7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4. PRISM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7196BD-B142-4CEE-91EA-50ECB5B5184B}"/>
              </a:ext>
            </a:extLst>
          </p:cNvPr>
          <p:cNvSpPr/>
          <p:nvPr/>
        </p:nvSpPr>
        <p:spPr>
          <a:xfrm>
            <a:off x="402771" y="674170"/>
            <a:ext cx="113864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PRISM Primitives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Indirect, Enhanced CAS, Allocation, Operation Chaining</a:t>
            </a:r>
            <a:endParaRPr lang="en-US" altLang="ko-KR" sz="2800"/>
          </a:p>
          <a:p>
            <a:endParaRPr lang="en-US" altLang="ko-KR" sz="2800" b="1" dirty="0">
              <a:solidFill>
                <a:srgbClr val="083486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4A345F-3EED-49F5-B064-37236BF6E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46632"/>
              </p:ext>
            </p:extLst>
          </p:nvPr>
        </p:nvGraphicFramePr>
        <p:xfrm>
          <a:off x="1702815" y="2059165"/>
          <a:ext cx="8128000" cy="3286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136">
                  <a:extLst>
                    <a:ext uri="{9D8B030D-6E8A-4147-A177-3AD203B41FA5}">
                      <a16:colId xmlns:a16="http://schemas.microsoft.com/office/drawing/2014/main" val="2949039607"/>
                    </a:ext>
                  </a:extLst>
                </a:gridCol>
                <a:gridCol w="5642864">
                  <a:extLst>
                    <a:ext uri="{9D8B030D-6E8A-4147-A177-3AD203B41FA5}">
                      <a16:colId xmlns:a16="http://schemas.microsoft.com/office/drawing/2014/main" val="3551828988"/>
                    </a:ext>
                  </a:extLst>
                </a:gridCol>
              </a:tblGrid>
              <a:tr h="82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Indirect Reads/Writes</a:t>
                      </a:r>
                      <a:endParaRPr lang="ko-KR" altLang="en-US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The target address specified by the operation can instead</a:t>
                      </a:r>
                    </a:p>
                    <a:p>
                      <a:pPr latinLnBrk="1"/>
                      <a:r>
                        <a:rPr lang="en-US" altLang="ko-KR" sz="16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be interpreted as a pointer to the actual target</a:t>
                      </a:r>
                      <a:endParaRPr lang="ko-KR" altLang="en-US" sz="16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40113"/>
                  </a:ext>
                </a:extLst>
              </a:tr>
              <a:tr h="82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Enhanced 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Compare And Swap</a:t>
                      </a:r>
                      <a:endParaRPr lang="ko-KR" altLang="en-US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Extends RDMA CAS to provide support for arithmetic comparisons (&gt;, &lt;) during the compare phase</a:t>
                      </a:r>
                      <a:endParaRPr lang="ko-KR" altLang="en-US" sz="16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70032"/>
                  </a:ext>
                </a:extLst>
              </a:tr>
              <a:tr h="82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Allows memory allocation on the data-plane from a pre-registered pool of memory</a:t>
                      </a:r>
                      <a:endParaRPr lang="ko-KR" altLang="en-US" sz="16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18583"/>
                  </a:ext>
                </a:extLst>
              </a:tr>
              <a:tr h="82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Operation chaining</a:t>
                      </a:r>
                      <a:endParaRPr lang="ko-KR" altLang="en-US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Allows for the execution of a chain of other PRISM primitives at the NIC</a:t>
                      </a:r>
                      <a:endParaRPr lang="ko-KR" altLang="en-US" sz="16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4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4. PRISM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7196BD-B142-4CEE-91EA-50ECB5B5184B}"/>
              </a:ext>
            </a:extLst>
          </p:cNvPr>
          <p:cNvSpPr/>
          <p:nvPr/>
        </p:nvSpPr>
        <p:spPr>
          <a:xfrm>
            <a:off x="402771" y="674170"/>
            <a:ext cx="113864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Indirect Reads with PRISM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No CPU involved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800"/>
              <a:t>1 Network Roundtrip</a:t>
            </a:r>
            <a:endParaRPr lang="en-US" altLang="ko-KR" sz="2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3AA404-B7A3-411F-B360-FB7B7C7AF2AC}"/>
              </a:ext>
            </a:extLst>
          </p:cNvPr>
          <p:cNvSpPr/>
          <p:nvPr/>
        </p:nvSpPr>
        <p:spPr>
          <a:xfrm>
            <a:off x="6612581" y="3128308"/>
            <a:ext cx="3709306" cy="1818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39122-55AC-4122-AF9C-5E16B9F14443}"/>
              </a:ext>
            </a:extLst>
          </p:cNvPr>
          <p:cNvSpPr/>
          <p:nvPr/>
        </p:nvSpPr>
        <p:spPr>
          <a:xfrm>
            <a:off x="6939153" y="3547543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00FC8C-DC3C-47A2-94E9-68954D7ACAF9}"/>
              </a:ext>
            </a:extLst>
          </p:cNvPr>
          <p:cNvSpPr/>
          <p:nvPr/>
        </p:nvSpPr>
        <p:spPr>
          <a:xfrm>
            <a:off x="6939153" y="3821858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D25CDC-9EF1-4213-A5BF-DF237C291EED}"/>
              </a:ext>
            </a:extLst>
          </p:cNvPr>
          <p:cNvSpPr/>
          <p:nvPr/>
        </p:nvSpPr>
        <p:spPr>
          <a:xfrm>
            <a:off x="6939153" y="4096945"/>
            <a:ext cx="1223734" cy="270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B18A37-FEA3-4CE5-ACD6-98E6BD435DA7}"/>
              </a:ext>
            </a:extLst>
          </p:cNvPr>
          <p:cNvSpPr txBox="1"/>
          <p:nvPr/>
        </p:nvSpPr>
        <p:spPr>
          <a:xfrm>
            <a:off x="6939153" y="3169628"/>
            <a:ext cx="1427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2E1E4-F914-4EB1-AC06-307277CF0FB5}"/>
              </a:ext>
            </a:extLst>
          </p:cNvPr>
          <p:cNvSpPr txBox="1"/>
          <p:nvPr/>
        </p:nvSpPr>
        <p:spPr>
          <a:xfrm>
            <a:off x="8774049" y="4581129"/>
            <a:ext cx="1739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memory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9FC03-8DB8-42AE-B1F2-40AB380EA329}"/>
              </a:ext>
            </a:extLst>
          </p:cNvPr>
          <p:cNvSpPr/>
          <p:nvPr/>
        </p:nvSpPr>
        <p:spPr>
          <a:xfrm>
            <a:off x="8393326" y="3547544"/>
            <a:ext cx="1539713" cy="10588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6DA07-2B5B-4D89-961A-77ED6405FEE4}"/>
              </a:ext>
            </a:extLst>
          </p:cNvPr>
          <p:cNvSpPr txBox="1"/>
          <p:nvPr/>
        </p:nvSpPr>
        <p:spPr>
          <a:xfrm>
            <a:off x="8436163" y="3169628"/>
            <a:ext cx="1539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Extents Region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687C0CA5-B10D-4272-97AA-B093BD3357F0}"/>
              </a:ext>
            </a:extLst>
          </p:cNvPr>
          <p:cNvSpPr/>
          <p:nvPr/>
        </p:nvSpPr>
        <p:spPr>
          <a:xfrm rot="19991401">
            <a:off x="6252481" y="3793179"/>
            <a:ext cx="3018424" cy="1491557"/>
          </a:xfrm>
          <a:prstGeom prst="arc">
            <a:avLst>
              <a:gd name="adj1" fmla="val 15686347"/>
              <a:gd name="adj2" fmla="val 21304621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ED535-5FAF-453D-B178-35B28CEE50A7}"/>
              </a:ext>
            </a:extLst>
          </p:cNvPr>
          <p:cNvSpPr txBox="1"/>
          <p:nvPr/>
        </p:nvSpPr>
        <p:spPr>
          <a:xfrm>
            <a:off x="8901719" y="3763408"/>
            <a:ext cx="88200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“tie:yellow”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12CBD1-1AE7-47A5-A013-D0A389BF80D0}"/>
              </a:ext>
            </a:extLst>
          </p:cNvPr>
          <p:cNvSpPr txBox="1"/>
          <p:nvPr/>
        </p:nvSpPr>
        <p:spPr>
          <a:xfrm>
            <a:off x="8794257" y="4145933"/>
            <a:ext cx="14275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“shoes:brown”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2C22D4-3468-479F-8FB0-6E2F079802BC}"/>
              </a:ext>
            </a:extLst>
          </p:cNvPr>
          <p:cNvSpPr/>
          <p:nvPr/>
        </p:nvSpPr>
        <p:spPr>
          <a:xfrm>
            <a:off x="9021305" y="5237450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598D77-3CE3-4C00-9634-C925B25900C8}"/>
              </a:ext>
            </a:extLst>
          </p:cNvPr>
          <p:cNvSpPr/>
          <p:nvPr/>
        </p:nvSpPr>
        <p:spPr>
          <a:xfrm>
            <a:off x="7288913" y="5237450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50ACB0-D073-4F68-8F0A-C1C8C47EC32A}"/>
              </a:ext>
            </a:extLst>
          </p:cNvPr>
          <p:cNvSpPr/>
          <p:nvPr/>
        </p:nvSpPr>
        <p:spPr>
          <a:xfrm>
            <a:off x="1489789" y="4049319"/>
            <a:ext cx="2689860" cy="2063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1C4C0E-472E-4918-B989-0D615F6C7815}"/>
              </a:ext>
            </a:extLst>
          </p:cNvPr>
          <p:cNvSpPr/>
          <p:nvPr/>
        </p:nvSpPr>
        <p:spPr>
          <a:xfrm>
            <a:off x="1673829" y="4280702"/>
            <a:ext cx="2258322" cy="61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memory</a:t>
            </a:r>
            <a:endParaRPr lang="ko-KR" altLang="en-US" sz="16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60F929-D421-4746-A555-70A098A00099}"/>
              </a:ext>
            </a:extLst>
          </p:cNvPr>
          <p:cNvSpPr/>
          <p:nvPr/>
        </p:nvSpPr>
        <p:spPr>
          <a:xfrm>
            <a:off x="1879167" y="5235109"/>
            <a:ext cx="778213" cy="671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28606A-0462-4A15-A5BF-1920BEABAD1F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2657380" y="5570890"/>
            <a:ext cx="4631533" cy="2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BB8373-DF7E-464C-BF8E-368F8A52F4B6}"/>
              </a:ext>
            </a:extLst>
          </p:cNvPr>
          <p:cNvSpPr txBox="1"/>
          <p:nvPr/>
        </p:nvSpPr>
        <p:spPr>
          <a:xfrm>
            <a:off x="4830704" y="5201557"/>
            <a:ext cx="141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27A8357-DA26-4DE8-9EF8-E6B165BFCADA}"/>
              </a:ext>
            </a:extLst>
          </p:cNvPr>
          <p:cNvCxnSpPr>
            <a:cxnSpLocks/>
            <a:stCxn id="33" idx="0"/>
            <a:endCxn id="20" idx="1"/>
          </p:cNvCxnSpPr>
          <p:nvPr/>
        </p:nvCxnSpPr>
        <p:spPr>
          <a:xfrm rot="16200000" flipV="1">
            <a:off x="6668438" y="4227867"/>
            <a:ext cx="1280299" cy="738867"/>
          </a:xfrm>
          <a:prstGeom prst="bentConnector4">
            <a:avLst>
              <a:gd name="adj1" fmla="val 44716"/>
              <a:gd name="adj2" fmla="val 130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BB1E3C-0EE4-44CD-986A-7F2723E0691F}"/>
              </a:ext>
            </a:extLst>
          </p:cNvPr>
          <p:cNvCxnSpPr>
            <a:cxnSpLocks/>
          </p:cNvCxnSpPr>
          <p:nvPr/>
        </p:nvCxnSpPr>
        <p:spPr>
          <a:xfrm>
            <a:off x="7804573" y="3909525"/>
            <a:ext cx="0" cy="1205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6199A1F-79EE-456A-90A4-65580C291547}"/>
              </a:ext>
            </a:extLst>
          </p:cNvPr>
          <p:cNvCxnSpPr>
            <a:cxnSpLocks/>
          </p:cNvCxnSpPr>
          <p:nvPr/>
        </p:nvCxnSpPr>
        <p:spPr>
          <a:xfrm flipV="1">
            <a:off x="8067126" y="3814504"/>
            <a:ext cx="828503" cy="14229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44BC714-A923-474D-851D-5DDC52B4965D}"/>
              </a:ext>
            </a:extLst>
          </p:cNvPr>
          <p:cNvCxnSpPr>
            <a:cxnSpLocks/>
            <a:stCxn id="29" idx="1"/>
            <a:endCxn id="69" idx="3"/>
          </p:cNvCxnSpPr>
          <p:nvPr/>
        </p:nvCxnSpPr>
        <p:spPr>
          <a:xfrm rot="10800000" flipV="1">
            <a:off x="8626595" y="3894212"/>
            <a:ext cx="275125" cy="1601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B46A96-8969-4069-A5D0-8F5DD0248703}"/>
              </a:ext>
            </a:extLst>
          </p:cNvPr>
          <p:cNvSpPr txBox="1"/>
          <p:nvPr/>
        </p:nvSpPr>
        <p:spPr>
          <a:xfrm>
            <a:off x="7998108" y="5341391"/>
            <a:ext cx="628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760E54-43FB-451F-90AB-AAACFBE82B57}"/>
              </a:ext>
            </a:extLst>
          </p:cNvPr>
          <p:cNvSpPr txBox="1"/>
          <p:nvPr/>
        </p:nvSpPr>
        <p:spPr>
          <a:xfrm>
            <a:off x="7571868" y="4979107"/>
            <a:ext cx="628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BC0775-CF35-4FD7-A3A6-31C111CC5828}"/>
              </a:ext>
            </a:extLst>
          </p:cNvPr>
          <p:cNvSpPr/>
          <p:nvPr/>
        </p:nvSpPr>
        <p:spPr>
          <a:xfrm>
            <a:off x="6379844" y="2966383"/>
            <a:ext cx="4133644" cy="31460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D65202A-87D9-4427-8F33-94EDDF92CE34}"/>
              </a:ext>
            </a:extLst>
          </p:cNvPr>
          <p:cNvCxnSpPr>
            <a:cxnSpLocks/>
          </p:cNvCxnSpPr>
          <p:nvPr/>
        </p:nvCxnSpPr>
        <p:spPr>
          <a:xfrm flipH="1">
            <a:off x="2655816" y="5668258"/>
            <a:ext cx="4633097" cy="8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09051C-0CEA-49D3-81CF-A5B38FCD652E}"/>
              </a:ext>
            </a:extLst>
          </p:cNvPr>
          <p:cNvSpPr/>
          <p:nvPr/>
        </p:nvSpPr>
        <p:spPr>
          <a:xfrm>
            <a:off x="2949209" y="5235109"/>
            <a:ext cx="778213" cy="671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NIC</a:t>
            </a:r>
            <a:endParaRPr lang="ko-KR" altLang="en-US" sz="20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28CC92D-72EE-489F-BD7D-CE4A03906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92"/>
          <a:stretch/>
        </p:blipFill>
        <p:spPr>
          <a:xfrm>
            <a:off x="807463" y="2201907"/>
            <a:ext cx="2155720" cy="1297846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FE4DA6A-11CA-4101-AA39-2A8BCA034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08" b="-886"/>
          <a:stretch/>
        </p:blipFill>
        <p:spPr>
          <a:xfrm>
            <a:off x="3007658" y="2214232"/>
            <a:ext cx="2155720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C69931858F8C4396FB78763B0315F2" ma:contentTypeVersion="2" ma:contentTypeDescription="새 문서를 만듭니다." ma:contentTypeScope="" ma:versionID="94bc139aba876dd35c55247a99b9080c">
  <xsd:schema xmlns:xsd="http://www.w3.org/2001/XMLSchema" xmlns:xs="http://www.w3.org/2001/XMLSchema" xmlns:p="http://schemas.microsoft.com/office/2006/metadata/properties" xmlns:ns3="66be011d-2328-4583-a291-349f9c82bad5" targetNamespace="http://schemas.microsoft.com/office/2006/metadata/properties" ma:root="true" ma:fieldsID="1546cc82adf5f0107f9fc06e4ef10fde" ns3:_="">
    <xsd:import namespace="66be011d-2328-4583-a291-349f9c82ba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e011d-2328-4583-a291-349f9c82ba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81267D-22AC-4ACE-B3FB-D9A6355E6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62CBA2-CB75-4903-97D0-B55D33086229}">
  <ds:schemaRefs>
    <ds:schemaRef ds:uri="66be011d-2328-4583-a291-349f9c82bad5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8C267D4-6D22-4FCC-8DCA-682BD5B7EB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e011d-2328-4583-a291-349f9c82ba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25704</TotalTime>
  <Words>713</Words>
  <Application>Microsoft Office PowerPoint</Application>
  <PresentationFormat>와이드스크린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Tahoma</vt:lpstr>
      <vt:lpstr>Wingdings</vt:lpstr>
      <vt:lpstr>Office 테마</vt:lpstr>
      <vt:lpstr>PRISM: Rethinking the RDMA Interface  for Distributed Systems</vt:lpstr>
      <vt:lpstr>PowerPoint 프레젠테이션</vt:lpstr>
      <vt:lpstr>1. Introduction</vt:lpstr>
      <vt:lpstr>2. Background</vt:lpstr>
      <vt:lpstr>2. Background</vt:lpstr>
      <vt:lpstr>3. Motivation</vt:lpstr>
      <vt:lpstr>4. PRISM</vt:lpstr>
      <vt:lpstr>4. PRISM</vt:lpstr>
      <vt:lpstr>4. PRISM</vt:lpstr>
      <vt:lpstr>4. PRISM</vt:lpstr>
      <vt:lpstr>5. Evaluation</vt:lpstr>
      <vt:lpstr>5. Evaluation</vt:lpstr>
      <vt:lpstr>5. Evaluation</vt:lpstr>
      <vt:lpstr>5. Evaluation</vt:lpstr>
      <vt:lpstr>6. Conclusion</vt:lpstr>
      <vt:lpstr>PRISM: Rethinking the RDMA Interface  for Distributed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한예진</dc:creator>
  <cp:lastModifiedBy>한예진</cp:lastModifiedBy>
  <cp:revision>307</cp:revision>
  <cp:lastPrinted>2020-08-08T02:56:56Z</cp:lastPrinted>
  <dcterms:created xsi:type="dcterms:W3CDTF">2019-06-24T08:20:15Z</dcterms:created>
  <dcterms:modified xsi:type="dcterms:W3CDTF">2022-04-11T08:50:20Z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0x010100D0C69931858F8C4396FB78763B0315F2</vt:lpwstr>
  </property>
</Properties>
</file>