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2" r:id="rId2"/>
    <p:sldId id="335" r:id="rId3"/>
    <p:sldId id="339" r:id="rId4"/>
    <p:sldId id="341" r:id="rId5"/>
    <p:sldId id="344" r:id="rId6"/>
    <p:sldId id="334" r:id="rId7"/>
    <p:sldId id="345" r:id="rId8"/>
    <p:sldId id="328" r:id="rId9"/>
    <p:sldId id="324" r:id="rId10"/>
    <p:sldId id="325" r:id="rId11"/>
    <p:sldId id="342" r:id="rId12"/>
    <p:sldId id="338" r:id="rId13"/>
    <p:sldId id="336" r:id="rId14"/>
    <p:sldId id="337" r:id="rId15"/>
    <p:sldId id="343" r:id="rId16"/>
    <p:sldId id="327" r:id="rId17"/>
    <p:sldId id="329" r:id="rId18"/>
    <p:sldId id="330" r:id="rId19"/>
    <p:sldId id="340" r:id="rId20"/>
    <p:sldId id="333" r:id="rId21"/>
    <p:sldId id="31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B4AB"/>
    <a:srgbClr val="EDF8FE"/>
    <a:srgbClr val="0B2D86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3" autoAdjust="0"/>
  </p:normalViewPr>
  <p:slideViewPr>
    <p:cSldViewPr snapToGrid="0" snapToObjects="1" showGuides="1">
      <p:cViewPr>
        <p:scale>
          <a:sx n="76" d="100"/>
          <a:sy n="76" d="100"/>
        </p:scale>
        <p:origin x="1950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3" d="100"/>
          <a:sy n="63" d="100"/>
        </p:scale>
        <p:origin x="26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2022-05-31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2022-05-31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93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9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6656" y="2417840"/>
            <a:ext cx="5938687" cy="1185039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76" y="219933"/>
            <a:ext cx="8382099" cy="677842"/>
          </a:xfrm>
        </p:spPr>
        <p:txBody>
          <a:bodyPr anchor="ctr">
            <a:normAutofit/>
          </a:bodyPr>
          <a:lstStyle>
            <a:lvl1pPr>
              <a:defRPr sz="36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3103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51E04B2-50B1-F345-A5F2-9019B6DE1370}"/>
              </a:ext>
            </a:extLst>
          </p:cNvPr>
          <p:cNvCxnSpPr>
            <a:cxnSpLocks/>
          </p:cNvCxnSpPr>
          <p:nvPr userDrawn="1"/>
        </p:nvCxnSpPr>
        <p:spPr>
          <a:xfrm>
            <a:off x="0" y="1030778"/>
            <a:ext cx="4903470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6" y="1230284"/>
            <a:ext cx="11102008" cy="5090506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buFontTx/>
              <a:buChar char="-"/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s://github.com/Azure/AzurePublicDataset/blob/master/AzureFunctionsDataset2019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95" y="2251370"/>
            <a:ext cx="11759209" cy="1414023"/>
          </a:xfrm>
        </p:spPr>
        <p:txBody>
          <a:bodyPr anchor="t"/>
          <a:lstStyle/>
          <a:p>
            <a:r>
              <a:rPr lang="en-US" altLang="ko-KR" sz="3200"/>
              <a:t>Serverless in the Wild: Characterizing and Optimizing the Serverless Workload at a Large Cloud Provider</a:t>
            </a:r>
            <a:endParaRPr lang="en-US" altLang="ko-KR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 dirty="0"/>
              <a:t>2022</a:t>
            </a:r>
            <a:r>
              <a:rPr kumimoji="1" lang="en-US" altLang="ko-KR"/>
              <a:t>. 05. 31</a:t>
            </a:r>
            <a:endParaRPr kumimoji="1" lang="en-US" altLang="ko-KR" dirty="0"/>
          </a:p>
          <a:p>
            <a:r>
              <a:rPr kumimoji="1" lang="en-US" altLang="ko-KR" dirty="0"/>
              <a:t>Presented </a:t>
            </a:r>
            <a:r>
              <a:rPr kumimoji="1" lang="en-US" altLang="ko-KR"/>
              <a:t>by Yejin Han</a:t>
            </a:r>
            <a:endParaRPr kumimoji="1" lang="en-US" altLang="ko-KR" dirty="0"/>
          </a:p>
          <a:p>
            <a:r>
              <a:rPr kumimoji="1" lang="en-US" altLang="ko-KR"/>
              <a:t>yj0225@</a:t>
            </a:r>
            <a:r>
              <a:rPr kumimoji="1" lang="en-US" altLang="ko-KR" dirty="0"/>
              <a:t>dankook.ac.kr</a:t>
            </a:r>
            <a:endParaRPr kumimoji="1"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BA102A0-D562-E497-D25E-998C3DFF12B0}"/>
              </a:ext>
            </a:extLst>
          </p:cNvPr>
          <p:cNvSpPr txBox="1">
            <a:spLocks/>
          </p:cNvSpPr>
          <p:nvPr/>
        </p:nvSpPr>
        <p:spPr>
          <a:xfrm>
            <a:off x="90919" y="3684356"/>
            <a:ext cx="12532881" cy="69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700" i="1">
                <a:solidFill>
                  <a:schemeClr val="bg1"/>
                </a:solidFill>
              </a:rPr>
              <a:t>Mohammad Shahrad, Rodrigo Fonseca, Íñigo Goiri, Gohar Chaudhry, Paul Batum, Jason Cooke, </a:t>
            </a:r>
          </a:p>
          <a:p>
            <a:pPr algn="l">
              <a:lnSpc>
                <a:spcPct val="100000"/>
              </a:lnSpc>
            </a:pPr>
            <a:r>
              <a:rPr lang="en-US" altLang="ko-KR" sz="1700" i="1">
                <a:solidFill>
                  <a:schemeClr val="bg1"/>
                </a:solidFill>
              </a:rPr>
              <a:t>Eduardo Laureano, Colby Tresness, Mark Russinovich, and Ricardo Bianchini</a:t>
            </a:r>
          </a:p>
          <a:p>
            <a:pPr algn="l">
              <a:lnSpc>
                <a:spcPct val="100000"/>
              </a:lnSpc>
            </a:pPr>
            <a:r>
              <a:rPr lang="en-US" altLang="ko-KR" sz="1600" i="1">
                <a:solidFill>
                  <a:schemeClr val="bg1"/>
                </a:solidFill>
              </a:rPr>
              <a:t>USENIX ATC‘20</a:t>
            </a:r>
            <a:endParaRPr lang="en-US" altLang="ko-K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1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FaaS Workload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Invocations per application</a:t>
            </a:r>
          </a:p>
          <a:p>
            <a:pPr lvl="1"/>
            <a:r>
              <a:rPr lang="en-US" altLang="ko-KR" sz="2000"/>
              <a:t>Daily invocations varies by over 8 orders of magnitude</a:t>
            </a:r>
          </a:p>
          <a:p>
            <a:pPr lvl="1"/>
            <a:r>
              <a:rPr lang="en-US" altLang="ko-KR" sz="2000"/>
              <a:t>Vast majority of functions are invoked very infrequently</a:t>
            </a:r>
            <a:endParaRPr lang="ko-KR" altLang="en-US" sz="2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B5ACE52-4455-E894-9B9A-E249C7BB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64" y="5430440"/>
            <a:ext cx="10046804" cy="3368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DF5846-8FBC-49CE-96D2-47E0A3A9F93D}"/>
              </a:ext>
            </a:extLst>
          </p:cNvPr>
          <p:cNvSpPr txBox="1"/>
          <p:nvPr/>
        </p:nvSpPr>
        <p:spPr>
          <a:xfrm>
            <a:off x="7463479" y="595419"/>
            <a:ext cx="4606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weeks of all invocations to Azure Functions in July 2019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characterization of the workload of a large serverless provider</a:t>
            </a:r>
          </a:p>
          <a:p>
            <a:pPr algn="ctr"/>
            <a:endParaRPr lang="en-US" altLang="ko-KR" sz="11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ko-KR" altLang="en-US" sz="11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B80557-75B1-1E2F-6BEA-19C73B51C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8" y="2539218"/>
            <a:ext cx="11900423" cy="2749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3BD16-639B-5866-B140-A5C36E8C0D74}"/>
              </a:ext>
            </a:extLst>
          </p:cNvPr>
          <p:cNvSpPr txBox="1"/>
          <p:nvPr/>
        </p:nvSpPr>
        <p:spPr>
          <a:xfrm>
            <a:off x="1500567" y="5958124"/>
            <a:ext cx="945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IAT (Inter-arrival time) of invocation, we can pre-warming the application </a:t>
            </a:r>
            <a:endParaRPr kumimoji="1" lang="ko-Kore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C7443-05F0-B6A6-8074-AFC32BCB663F}"/>
              </a:ext>
            </a:extLst>
          </p:cNvPr>
          <p:cNvSpPr txBox="1"/>
          <p:nvPr/>
        </p:nvSpPr>
        <p:spPr>
          <a:xfrm>
            <a:off x="10468111" y="2673794"/>
            <a:ext cx="744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18.6%</a:t>
            </a:r>
            <a:endParaRPr lang="ko-KR" altLang="en-US" sz="14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315F0-1F4F-6A85-F9D4-0DD5533AE341}"/>
              </a:ext>
            </a:extLst>
          </p:cNvPr>
          <p:cNvSpPr txBox="1"/>
          <p:nvPr/>
        </p:nvSpPr>
        <p:spPr>
          <a:xfrm>
            <a:off x="932352" y="3778107"/>
            <a:ext cx="744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45%</a:t>
            </a:r>
            <a:endParaRPr lang="ko-KR" altLang="en-US" sz="14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91AFC-12B0-8E6A-2028-B2D4BC041A3B}"/>
              </a:ext>
            </a:extLst>
          </p:cNvPr>
          <p:cNvSpPr txBox="1"/>
          <p:nvPr/>
        </p:nvSpPr>
        <p:spPr>
          <a:xfrm>
            <a:off x="932352" y="3150187"/>
            <a:ext cx="744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82%</a:t>
            </a:r>
            <a:endParaRPr lang="ko-KR" altLang="en-US" sz="14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F7579-69D2-42CC-161F-1B24105E7001}"/>
              </a:ext>
            </a:extLst>
          </p:cNvPr>
          <p:cNvSpPr txBox="1"/>
          <p:nvPr/>
        </p:nvSpPr>
        <p:spPr>
          <a:xfrm>
            <a:off x="6672933" y="3402242"/>
            <a:ext cx="269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Workload skewness</a:t>
            </a:r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9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FaaS Workload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6896" y="1230284"/>
            <a:ext cx="5279272" cy="5090506"/>
          </a:xfrm>
        </p:spPr>
        <p:txBody>
          <a:bodyPr>
            <a:normAutofit/>
          </a:bodyPr>
          <a:lstStyle/>
          <a:p>
            <a:r>
              <a:rPr lang="en-US" altLang="ko-KR" sz="2400"/>
              <a:t>Function execution times</a:t>
            </a:r>
          </a:p>
          <a:p>
            <a:pPr lvl="1"/>
            <a:r>
              <a:rPr lang="en-US" altLang="ko-KR" sz="2000"/>
              <a:t>Same sale as the cold start times</a:t>
            </a:r>
          </a:p>
          <a:p>
            <a:pPr lvl="1"/>
            <a:r>
              <a:rPr lang="en-US" altLang="ko-KR" sz="2000"/>
              <a:t>Execution times are short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B60FB-198F-31E9-221D-0DC5C7A2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5" y="2455512"/>
            <a:ext cx="5279272" cy="3040543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2239DB6-6993-58E7-9A60-A581E0AF049D}"/>
              </a:ext>
            </a:extLst>
          </p:cNvPr>
          <p:cNvSpPr txBox="1">
            <a:spLocks/>
          </p:cNvSpPr>
          <p:nvPr/>
        </p:nvSpPr>
        <p:spPr>
          <a:xfrm>
            <a:off x="6220044" y="1230284"/>
            <a:ext cx="5279272" cy="509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Tx/>
              <a:buChar char="-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Memory Usage</a:t>
            </a:r>
          </a:p>
          <a:p>
            <a:pPr lvl="1"/>
            <a:r>
              <a:rPr lang="en-US" altLang="ko-KR" sz="2000"/>
              <a:t>Applications tend to remain memory resident for longer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AFA84-2759-E087-E3DF-CB13966A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61" y="2455512"/>
            <a:ext cx="4911904" cy="30975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5D85BB-15AA-29B9-683B-86883F2FCC2F}"/>
              </a:ext>
            </a:extLst>
          </p:cNvPr>
          <p:cNvSpPr txBox="1"/>
          <p:nvPr/>
        </p:nvSpPr>
        <p:spPr>
          <a:xfrm>
            <a:off x="7463479" y="595419"/>
            <a:ext cx="4606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weeks of all invocations to Azure Functions in July 2019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characterization of the workload of a large serverless provider</a:t>
            </a:r>
          </a:p>
          <a:p>
            <a:pPr algn="ctr"/>
            <a:endParaRPr lang="en-US" altLang="ko-KR" sz="11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ko-KR" altLang="en-US" sz="11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97F3FD-C272-81D7-4085-D22ACC2BE8CB}"/>
              </a:ext>
            </a:extLst>
          </p:cNvPr>
          <p:cNvSpPr txBox="1"/>
          <p:nvPr/>
        </p:nvSpPr>
        <p:spPr>
          <a:xfrm>
            <a:off x="754347" y="5623579"/>
            <a:ext cx="45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cold starts is important</a:t>
            </a:r>
            <a:endParaRPr kumimoji="1" lang="ko-Kore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1D40E3-07CB-4630-02EF-045BC965202C}"/>
              </a:ext>
            </a:extLst>
          </p:cNvPr>
          <p:cNvSpPr txBox="1"/>
          <p:nvPr/>
        </p:nvSpPr>
        <p:spPr>
          <a:xfrm>
            <a:off x="5926794" y="5623579"/>
            <a:ext cx="614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is important in keep-alive decision for FaaS</a:t>
            </a:r>
            <a:endParaRPr kumimoji="1" lang="ko-Kore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6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Cold Starts and Resource Wastage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How to manage cold starts in FaaS?</a:t>
            </a:r>
          </a:p>
          <a:p>
            <a:pPr lvl="1"/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2EE24-5384-0090-0815-660E5CAF8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68" y="2007039"/>
            <a:ext cx="948822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Hybrid Histogram Policy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The policy of hybrid histogram</a:t>
            </a:r>
          </a:p>
          <a:p>
            <a:pPr lvl="1"/>
            <a:r>
              <a:rPr lang="en-US" altLang="ko-KR" sz="2200"/>
              <a:t>Pre-warming window / keep-alive window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70D8C8-ABD4-44EF-76F5-5F9BDECE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2" y="2505238"/>
            <a:ext cx="4306145" cy="3710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5B86A6-B000-0783-CB51-650BA9DE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2505238"/>
            <a:ext cx="5386288" cy="2965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EAEDC-F744-D8E8-3631-7CDFBABA92BA}"/>
              </a:ext>
            </a:extLst>
          </p:cNvPr>
          <p:cNvSpPr txBox="1"/>
          <p:nvPr/>
        </p:nvSpPr>
        <p:spPr>
          <a:xfrm>
            <a:off x="7593806" y="2197461"/>
            <a:ext cx="4490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ARIMA: Autoregressive Integrated Moving Average</a:t>
            </a:r>
            <a:endParaRPr lang="ko-KR" altLang="en-US" sz="14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Hybrid Histogram Policy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Three main components of the policy</a:t>
            </a:r>
          </a:p>
          <a:p>
            <a:pPr lvl="1"/>
            <a:r>
              <a:rPr lang="en-US" altLang="ko-KR" sz="2000"/>
              <a:t>A range-limited histogram</a:t>
            </a:r>
          </a:p>
          <a:p>
            <a:pPr lvl="1"/>
            <a:r>
              <a:rPr lang="en-US" altLang="ko-KR" sz="2000"/>
              <a:t>Standard keep-alive approach</a:t>
            </a:r>
          </a:p>
          <a:p>
            <a:pPr lvl="1"/>
            <a:r>
              <a:rPr lang="en-US" altLang="ko-KR" sz="2000"/>
              <a:t>Time-series forecast component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751582-6B75-C880-4D01-BAA7CF35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1" y="3098259"/>
            <a:ext cx="4874474" cy="2529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E1C40D-FCFD-89D7-EFCF-8D1821139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00" y="1901611"/>
            <a:ext cx="5193574" cy="425909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A923B64-0F31-2873-D6F5-26251A76F54A}"/>
              </a:ext>
            </a:extLst>
          </p:cNvPr>
          <p:cNvCxnSpPr>
            <a:cxnSpLocks/>
          </p:cNvCxnSpPr>
          <p:nvPr/>
        </p:nvCxnSpPr>
        <p:spPr>
          <a:xfrm flipH="1">
            <a:off x="8277574" y="2108718"/>
            <a:ext cx="16556" cy="3153747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BA23D00-305C-FDC6-147A-2AF24C6798A8}"/>
              </a:ext>
            </a:extLst>
          </p:cNvPr>
          <p:cNvCxnSpPr>
            <a:cxnSpLocks/>
          </p:cNvCxnSpPr>
          <p:nvPr/>
        </p:nvCxnSpPr>
        <p:spPr>
          <a:xfrm flipH="1">
            <a:off x="9873109" y="2108718"/>
            <a:ext cx="16556" cy="3153747"/>
          </a:xfrm>
          <a:prstGeom prst="line">
            <a:avLst/>
          </a:prstGeom>
          <a:ln w="571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2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Implementation in Apache OpenWhisk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Apache OpenWhisk</a:t>
            </a:r>
          </a:p>
          <a:p>
            <a:pPr lvl="1"/>
            <a:r>
              <a:rPr lang="en-US" altLang="ko-KR" sz="2000"/>
              <a:t>Open-sourced industry-grade (IBM Cloud Functions)</a:t>
            </a:r>
          </a:p>
          <a:p>
            <a:pPr lvl="1"/>
            <a:r>
              <a:rPr lang="en-US" altLang="ko-KR" sz="2000"/>
              <a:t>Functions run in docker containers</a:t>
            </a:r>
          </a:p>
          <a:p>
            <a:pPr lvl="1"/>
            <a:r>
              <a:rPr lang="en-US" altLang="ko-KR" sz="2000"/>
              <a:t>Uses 10-minute fixed keep-alive</a:t>
            </a:r>
          </a:p>
          <a:p>
            <a:pPr lvl="1"/>
            <a:r>
              <a:rPr lang="en-US" altLang="ko-KR" sz="2000"/>
              <a:t>Built a distributed setup with 19 VMs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E26999-B71B-1551-213C-F49F9D27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33" y="2247441"/>
            <a:ext cx="4623371" cy="4073349"/>
          </a:xfrm>
          <a:prstGeom prst="rect">
            <a:avLst/>
          </a:prstGeom>
        </p:spPr>
      </p:pic>
      <p:pic>
        <p:nvPicPr>
          <p:cNvPr id="6146" name="Picture 2" descr="Index of /images/logo">
            <a:extLst>
              <a:ext uri="{FF2B5EF4-FFF2-40B4-BE49-F238E27FC236}">
                <a16:creationId xmlns:a16="http://schemas.microsoft.com/office/drawing/2014/main" id="{A9C3B2DC-9E77-D5A7-84EC-D32BBDB4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5" y="4163369"/>
            <a:ext cx="5319510" cy="10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E4A4DE-43F2-B170-291D-6AE5442B1531}"/>
              </a:ext>
            </a:extLst>
          </p:cNvPr>
          <p:cNvSpPr/>
          <p:nvPr/>
        </p:nvSpPr>
        <p:spPr>
          <a:xfrm>
            <a:off x="8923805" y="3466322"/>
            <a:ext cx="836015" cy="42454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5F61F2-0DE0-88A5-84F4-CE617BFD63A4}"/>
              </a:ext>
            </a:extLst>
          </p:cNvPr>
          <p:cNvSpPr/>
          <p:nvPr/>
        </p:nvSpPr>
        <p:spPr>
          <a:xfrm>
            <a:off x="7122997" y="4959220"/>
            <a:ext cx="1199909" cy="42454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322904-6DB4-6615-9B2C-C84C65246BFC}"/>
              </a:ext>
            </a:extLst>
          </p:cNvPr>
          <p:cNvSpPr/>
          <p:nvPr/>
        </p:nvSpPr>
        <p:spPr>
          <a:xfrm>
            <a:off x="8741857" y="4959220"/>
            <a:ext cx="1199909" cy="42454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7EAB0-8DA6-C3CA-4000-CB487F4292F1}"/>
              </a:ext>
            </a:extLst>
          </p:cNvPr>
          <p:cNvSpPr/>
          <p:nvPr/>
        </p:nvSpPr>
        <p:spPr>
          <a:xfrm>
            <a:off x="10408995" y="4959220"/>
            <a:ext cx="1199909" cy="42454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2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Experiment Setup</a:t>
            </a:r>
            <a:endParaRPr lang="en-US" altLang="ko-KR" dirty="0"/>
          </a:p>
          <a:p>
            <a:pPr lvl="1"/>
            <a:r>
              <a:rPr lang="en-US" altLang="ko-KR" b="0"/>
              <a:t>Simulation</a:t>
            </a:r>
          </a:p>
          <a:p>
            <a:pPr lvl="2"/>
            <a:r>
              <a:rPr lang="en-US" altLang="ko-KR" b="0"/>
              <a:t>Workload: all function invocations across Azure between July 15</a:t>
            </a:r>
            <a:r>
              <a:rPr lang="en-US" altLang="ko-KR" b="0" baseline="30000"/>
              <a:t>th</a:t>
            </a:r>
            <a:r>
              <a:rPr lang="en-US" altLang="ko-KR" b="0"/>
              <a:t> and Jylu 20</a:t>
            </a:r>
            <a:r>
              <a:rPr lang="en-US" altLang="ko-KR" b="0" baseline="30000"/>
              <a:t>th</a:t>
            </a:r>
            <a:r>
              <a:rPr lang="en-US" altLang="ko-KR" b="0"/>
              <a:t> </a:t>
            </a:r>
          </a:p>
          <a:p>
            <a:pPr lvl="2"/>
            <a:r>
              <a:rPr lang="en-US" altLang="ko-KR" b="0"/>
              <a:t>Generates an array of invocation times and infer whether each invocation would be a cold start</a:t>
            </a:r>
          </a:p>
          <a:p>
            <a:pPr lvl="2"/>
            <a:endParaRPr lang="en-US" altLang="ko-KR" b="0"/>
          </a:p>
          <a:p>
            <a:pPr lvl="1"/>
            <a:r>
              <a:rPr lang="en-US" altLang="ko-KR"/>
              <a:t>Real experiments</a:t>
            </a:r>
          </a:p>
          <a:p>
            <a:pPr lvl="2"/>
            <a:r>
              <a:rPr lang="en-US" altLang="ko-KR"/>
              <a:t>Workload: scaled-down version of the trace</a:t>
            </a:r>
          </a:p>
          <a:p>
            <a:pPr lvl="2"/>
            <a:r>
              <a:rPr lang="en-US" altLang="ko-KR"/>
              <a:t>19VM:  One VM with 8 cores, 8GB of memory hosts / 18 VM with 2 cores, 4 GB of memory 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D32E1-2315-602D-A745-F6CD7A283326}"/>
              </a:ext>
            </a:extLst>
          </p:cNvPr>
          <p:cNvSpPr txBox="1"/>
          <p:nvPr/>
        </p:nvSpPr>
        <p:spPr>
          <a:xfrm>
            <a:off x="2384284" y="4839194"/>
            <a:ext cx="734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☞ </a:t>
            </a:r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 and experimental results show the same trends</a:t>
            </a:r>
          </a:p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in both cold start and memory consumption behaviors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Evaluation: simulation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6896" y="1230284"/>
            <a:ext cx="4581884" cy="5090506"/>
          </a:xfrm>
        </p:spPr>
        <p:txBody>
          <a:bodyPr/>
          <a:lstStyle/>
          <a:p>
            <a:r>
              <a:rPr lang="en-US" altLang="ko-KR"/>
              <a:t>Fixed keep-alive policy     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B529-6686-556D-B13D-48716398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6" y="1651992"/>
            <a:ext cx="4581884" cy="3784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D9FC3C-585B-0AA9-190C-A86B8A8B2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7" y="1651992"/>
            <a:ext cx="4491044" cy="3762988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4A1CCE3F-6057-0ACA-0254-C4277A79DAF6}"/>
              </a:ext>
            </a:extLst>
          </p:cNvPr>
          <p:cNvSpPr txBox="1">
            <a:spLocks/>
          </p:cNvSpPr>
          <p:nvPr/>
        </p:nvSpPr>
        <p:spPr>
          <a:xfrm>
            <a:off x="6858002" y="1230284"/>
            <a:ext cx="4581884" cy="509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Tx/>
              <a:buChar char="-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Hybrid policy using a histogram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9DCFF-BF9C-697E-F92A-688CD64919AA}"/>
              </a:ext>
            </a:extLst>
          </p:cNvPr>
          <p:cNvSpPr txBox="1"/>
          <p:nvPr/>
        </p:nvSpPr>
        <p:spPr>
          <a:xfrm>
            <a:off x="6858002" y="5554366"/>
            <a:ext cx="469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policies r</a:t>
            </a:r>
            <a:r>
              <a:rPr kumimoji="1" lang="en" altLang="ko-Kore-KR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educe cold starts </a:t>
            </a:r>
          </a:p>
          <a:p>
            <a:r>
              <a:rPr kumimoji="1" lang="en" altLang="ko-Kore-KR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significantly with lower memory waste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160D4-6F99-0571-411A-FE08637F9D30}"/>
              </a:ext>
            </a:extLst>
          </p:cNvPr>
          <p:cNvSpPr txBox="1"/>
          <p:nvPr/>
        </p:nvSpPr>
        <p:spPr>
          <a:xfrm>
            <a:off x="972238" y="5554366"/>
            <a:ext cx="321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Longer keep-alive reduces cold starts significantly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29B20A-BF44-120A-1B57-829783514C22}"/>
              </a:ext>
            </a:extLst>
          </p:cNvPr>
          <p:cNvSpPr/>
          <p:nvPr/>
        </p:nvSpPr>
        <p:spPr>
          <a:xfrm>
            <a:off x="7174230" y="3638550"/>
            <a:ext cx="1341120" cy="1143000"/>
          </a:xfrm>
          <a:prstGeom prst="rect">
            <a:avLst/>
          </a:prstGeom>
          <a:noFill/>
          <a:ln w="38100">
            <a:solidFill>
              <a:srgbClr val="44B4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2C017-E381-6D69-1C66-75D035017AF0}"/>
              </a:ext>
            </a:extLst>
          </p:cNvPr>
          <p:cNvSpPr txBox="1"/>
          <p:nvPr/>
        </p:nvSpPr>
        <p:spPr>
          <a:xfrm>
            <a:off x="8490747" y="3562350"/>
            <a:ext cx="222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Pareto frontier</a:t>
            </a:r>
            <a:endParaRPr kumimoji="1" lang="ko-Kore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Evaluation: simulation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6896" y="1230284"/>
            <a:ext cx="5468103" cy="5090506"/>
          </a:xfrm>
        </p:spPr>
        <p:txBody>
          <a:bodyPr/>
          <a:lstStyle/>
          <a:p>
            <a:r>
              <a:rPr lang="en-US" altLang="ko-KR"/>
              <a:t>Impact of the histogram cutoff percentiles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961EE96-B8A9-B261-4BED-DC83060D8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89"/>
          <a:stretch/>
        </p:blipFill>
        <p:spPr>
          <a:xfrm>
            <a:off x="506896" y="2152230"/>
            <a:ext cx="5391902" cy="28905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FBB386-1D8B-AD2C-5212-7EEB89E93E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99"/>
          <a:stretch/>
        </p:blipFill>
        <p:spPr>
          <a:xfrm>
            <a:off x="6217002" y="2152230"/>
            <a:ext cx="5391902" cy="3028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658BB3-DECB-EC08-6436-961A18674730}"/>
              </a:ext>
            </a:extLst>
          </p:cNvPr>
          <p:cNvSpPr txBox="1"/>
          <p:nvPr/>
        </p:nvSpPr>
        <p:spPr>
          <a:xfrm>
            <a:off x="896037" y="5304550"/>
            <a:ext cx="500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wasted memory time goes down by 15%,</a:t>
            </a:r>
          </a:p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compared to with no cutoff [0,100]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FA7AB5B7-9375-F69C-D6E9-3AA79EBCEBF6}"/>
              </a:ext>
            </a:extLst>
          </p:cNvPr>
          <p:cNvSpPr txBox="1">
            <a:spLocks/>
          </p:cNvSpPr>
          <p:nvPr/>
        </p:nvSpPr>
        <p:spPr>
          <a:xfrm>
            <a:off x="6287939" y="1230284"/>
            <a:ext cx="5468103" cy="509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Tx/>
              <a:buChar char="-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Impact of unloading and pre-warming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CD7E6-669F-8FB6-2959-7FA19B8CC325}"/>
              </a:ext>
            </a:extLst>
          </p:cNvPr>
          <p:cNvSpPr txBox="1"/>
          <p:nvPr/>
        </p:nvSpPr>
        <p:spPr>
          <a:xfrm>
            <a:off x="6606143" y="5304550"/>
            <a:ext cx="500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 (Pre-warming) reduce the wasted</a:t>
            </a:r>
          </a:p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time significantly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3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Evaluation: real experiment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52112" y="1230284"/>
            <a:ext cx="5417654" cy="5090506"/>
          </a:xfrm>
        </p:spPr>
        <p:txBody>
          <a:bodyPr/>
          <a:lstStyle/>
          <a:p>
            <a:r>
              <a:rPr lang="en-US" altLang="ko-KR"/>
              <a:t>Simulation results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E1E354-097B-2EC1-0F4D-BBDBB2DC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88"/>
          <a:stretch/>
        </p:blipFill>
        <p:spPr>
          <a:xfrm>
            <a:off x="6179487" y="1927787"/>
            <a:ext cx="5334744" cy="300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22AD3-5188-B8A3-A24E-8E88EF42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3" y="1927786"/>
            <a:ext cx="4421462" cy="3002425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E9807C2-5DC7-348C-845E-F801497C1960}"/>
              </a:ext>
            </a:extLst>
          </p:cNvPr>
          <p:cNvSpPr txBox="1">
            <a:spLocks/>
          </p:cNvSpPr>
          <p:nvPr/>
        </p:nvSpPr>
        <p:spPr>
          <a:xfrm>
            <a:off x="7174230" y="1230284"/>
            <a:ext cx="5417654" cy="509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Tx/>
              <a:buChar char="-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Experimental results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27308-7269-08B5-D02B-E1C26AF7023D}"/>
              </a:ext>
            </a:extLst>
          </p:cNvPr>
          <p:cNvSpPr txBox="1"/>
          <p:nvPr/>
        </p:nvSpPr>
        <p:spPr>
          <a:xfrm>
            <a:off x="288076" y="5304550"/>
            <a:ext cx="554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exec time reduction: 32.5%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99</a:t>
            </a:r>
            <a:r>
              <a:rPr kumimoji="1" lang="en-US" altLang="en-US" b="1" i="1" baseline="3000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-percentile exec time reduction: 82.4%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ABFE5-45AB-B5E2-02FB-741E3A86814F}"/>
              </a:ext>
            </a:extLst>
          </p:cNvPr>
          <p:cNvSpPr txBox="1"/>
          <p:nvPr/>
        </p:nvSpPr>
        <p:spPr>
          <a:xfrm>
            <a:off x="6570611" y="5304550"/>
            <a:ext cx="554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memory reduction: 15.6%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 overhead: &lt; 1ms (835.7us)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2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75" y="219933"/>
            <a:ext cx="10367483" cy="677842"/>
          </a:xfrm>
        </p:spPr>
        <p:txBody>
          <a:bodyPr>
            <a:normAutofit/>
          </a:bodyPr>
          <a:lstStyle/>
          <a:p>
            <a:r>
              <a:rPr lang="en-US" altLang="ko-KR"/>
              <a:t>What is Serverless?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Very attractive abtraction to users:</a:t>
            </a:r>
          </a:p>
          <a:p>
            <a:pPr lvl="1"/>
            <a:r>
              <a:rPr lang="en-US" altLang="ko-KR" sz="2000"/>
              <a:t>Pay for only usage</a:t>
            </a:r>
          </a:p>
          <a:p>
            <a:pPr lvl="1"/>
            <a:r>
              <a:rPr lang="en-US" altLang="ko-KR" sz="2000"/>
              <a:t>No worry about servers</a:t>
            </a:r>
          </a:p>
          <a:p>
            <a:pPr lvl="2"/>
            <a:r>
              <a:rPr lang="en-US" altLang="ko-KR" sz="1800"/>
              <a:t>Provisioning, reserving, configuring, patching, managing</a:t>
            </a:r>
          </a:p>
          <a:p>
            <a:pPr lvl="2"/>
            <a:endParaRPr lang="en-US" altLang="ko-KR" sz="1800"/>
          </a:p>
          <a:p>
            <a:r>
              <a:rPr lang="en-US" altLang="ko-KR" sz="2200"/>
              <a:t>Most popular offering: Function-as-a-Service (FaaS)</a:t>
            </a:r>
          </a:p>
          <a:p>
            <a:pPr lvl="1"/>
            <a:r>
              <a:rPr lang="en-US" altLang="ko-KR" sz="2000"/>
              <a:t>Intuitive, event-based interface for developing cloud-based applications</a:t>
            </a:r>
          </a:p>
          <a:p>
            <a:pPr lvl="1"/>
            <a:r>
              <a:rPr lang="en-US" altLang="ko-KR" sz="2000"/>
              <a:t>Users upload the code, provider enables a handle for the code to run</a:t>
            </a:r>
            <a:endParaRPr lang="en-US" altLang="ko-KR" sz="2000" dirty="0"/>
          </a:p>
        </p:txBody>
      </p:sp>
      <p:pic>
        <p:nvPicPr>
          <p:cNvPr id="5122" name="Picture 2" descr="⚡️ Serverless + Github Actions로 자동 배포! (1) - Serverless 앱 구성하기">
            <a:extLst>
              <a:ext uri="{FF2B5EF4-FFF2-40B4-BE49-F238E27FC236}">
                <a16:creationId xmlns:a16="http://schemas.microsoft.com/office/drawing/2014/main" id="{C4817227-99D7-1FE3-A6A0-55A6E8FB2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26" y="4065928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2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06896" y="2428874"/>
            <a:ext cx="11102008" cy="38919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Characterize the users’ real FaaS workloads of Azure Functions from provider’s perspective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A dynamic policy leveraging small histogram to reduce cold starts at a low resource cost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Azure Functions sanitized traces available: </a:t>
            </a:r>
            <a:r>
              <a:rPr lang="en-US" altLang="ko-KR" sz="1600">
                <a:hlinkClick r:id="rId2"/>
              </a:rPr>
              <a:t>https://github.com/Azure/AzurePublicDataset/blob/master/AzureFunctionsDataset2019.md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  <p:pic>
        <p:nvPicPr>
          <p:cNvPr id="3076" name="Picture 4" descr="Clapping GIFs | Tenor">
            <a:extLst>
              <a:ext uri="{FF2B5EF4-FFF2-40B4-BE49-F238E27FC236}">
                <a16:creationId xmlns:a16="http://schemas.microsoft.com/office/drawing/2014/main" id="{B8463F50-F1D7-9E07-A170-3C2E5714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422529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D2C93A-102E-76C8-182D-43AC4B7B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540" y="1344174"/>
            <a:ext cx="8296920" cy="8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84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18A23-73B7-BA4A-9BFA-F5F94C3E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20" y="2261506"/>
            <a:ext cx="11759209" cy="639243"/>
          </a:xfrm>
        </p:spPr>
        <p:txBody>
          <a:bodyPr anchor="t"/>
          <a:lstStyle/>
          <a:p>
            <a:r>
              <a:rPr lang="en-US" altLang="ko-KR" sz="3200"/>
              <a:t>Serverless in the Wild: Characterizing and Optimizing </a:t>
            </a:r>
            <a:br>
              <a:rPr lang="en-US" altLang="ko-KR" sz="3200"/>
            </a:br>
            <a:r>
              <a:rPr lang="en-US" altLang="ko-KR" sz="3200"/>
              <a:t>the Serverless Workload at a Large Cloud Provider</a:t>
            </a:r>
            <a:endParaRPr lang="en-US" altLang="ko-KR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0F9D9-C627-734C-88DB-048E5508A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34498"/>
            <a:ext cx="5938687" cy="973084"/>
          </a:xfrm>
        </p:spPr>
        <p:txBody>
          <a:bodyPr/>
          <a:lstStyle/>
          <a:p>
            <a:r>
              <a:rPr kumimoji="1" lang="en-US" altLang="ko-KR"/>
              <a:t>2022. 05. 31</a:t>
            </a:r>
          </a:p>
          <a:p>
            <a:r>
              <a:rPr kumimoji="1" lang="en-US" altLang="ko-KR"/>
              <a:t>Presented by Yejin Han</a:t>
            </a:r>
          </a:p>
          <a:p>
            <a:r>
              <a:rPr kumimoji="1" lang="en-US" altLang="ko-KR"/>
              <a:t>yj0225@dankook.ac.kr</a:t>
            </a:r>
            <a:endParaRPr kumimoji="1"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39429C1C-87C0-3B47-91E7-E27A021261E3}"/>
              </a:ext>
            </a:extLst>
          </p:cNvPr>
          <p:cNvSpPr txBox="1">
            <a:spLocks/>
          </p:cNvSpPr>
          <p:nvPr/>
        </p:nvSpPr>
        <p:spPr>
          <a:xfrm>
            <a:off x="90919" y="3610716"/>
            <a:ext cx="12101081" cy="693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ko-KR" sz="1700" i="1">
                <a:solidFill>
                  <a:schemeClr val="bg1"/>
                </a:solidFill>
              </a:rPr>
              <a:t>Mohammad Shahrad, Rodrigo Fonseca, Íñigo Goiri, Gohar Chaudhry, Paul Batum, Jason Cooke, </a:t>
            </a:r>
          </a:p>
          <a:p>
            <a:pPr algn="l">
              <a:lnSpc>
                <a:spcPct val="100000"/>
              </a:lnSpc>
            </a:pPr>
            <a:r>
              <a:rPr lang="en-US" altLang="ko-KR" sz="1700" i="1">
                <a:solidFill>
                  <a:schemeClr val="bg1"/>
                </a:solidFill>
              </a:rPr>
              <a:t>Eduardo Laureano, Colby Tresness, Mark Russinovich, and Ricardo Bianchini</a:t>
            </a:r>
          </a:p>
          <a:p>
            <a:pPr algn="l">
              <a:lnSpc>
                <a:spcPct val="100000"/>
              </a:lnSpc>
            </a:pPr>
            <a:r>
              <a:rPr lang="en-US" altLang="ko-KR" sz="1600" i="1">
                <a:solidFill>
                  <a:schemeClr val="bg1"/>
                </a:solidFill>
              </a:rPr>
              <a:t>USENIX ATC‘20</a:t>
            </a:r>
            <a:endParaRPr lang="en-US" altLang="ko-KR" sz="16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F6049-D727-43A3-88C5-8785CE2623F3}"/>
              </a:ext>
            </a:extLst>
          </p:cNvPr>
          <p:cNvSpPr txBox="1"/>
          <p:nvPr/>
        </p:nvSpPr>
        <p:spPr>
          <a:xfrm>
            <a:off x="4358453" y="4236425"/>
            <a:ext cx="3224141" cy="646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kumimoji="1"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Thank You 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35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FaaS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FaaS (Function as a Service): users do not provision or configure resources</a:t>
            </a:r>
          </a:p>
          <a:p>
            <a:pPr lvl="1"/>
            <a:r>
              <a:rPr lang="en-US" altLang="ko-KR" sz="2000"/>
              <a:t>Function: basic unit of deployment</a:t>
            </a:r>
          </a:p>
          <a:p>
            <a:pPr lvl="1"/>
            <a:r>
              <a:rPr lang="en-US" altLang="ko-KR" sz="2000"/>
              <a:t>Application: consists of multiple functions, unit of resource allocation  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3F5595-7F7A-A2DC-F4A4-7E71235AAE15}"/>
              </a:ext>
            </a:extLst>
          </p:cNvPr>
          <p:cNvSpPr txBox="1"/>
          <p:nvPr/>
        </p:nvSpPr>
        <p:spPr>
          <a:xfrm>
            <a:off x="2848550" y="6150949"/>
            <a:ext cx="53737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00B050"/>
                </a:solidFill>
              </a:rPr>
              <a:t>(source: </a:t>
            </a:r>
            <a:r>
              <a:rPr lang="ko-KR" altLang="en-US" sz="1100" b="1">
                <a:solidFill>
                  <a:srgbClr val="00B050"/>
                </a:solidFill>
              </a:rPr>
              <a:t>https://futurecreator.github.io/2019/03/14/serverless-architecture/</a:t>
            </a:r>
            <a:r>
              <a:rPr lang="en-US" altLang="ko-KR" sz="1100" b="1">
                <a:solidFill>
                  <a:srgbClr val="00B050"/>
                </a:solidFill>
              </a:rPr>
              <a:t>)</a:t>
            </a:r>
            <a:endParaRPr lang="ko-KR" altLang="en-US" sz="1100" b="1">
              <a:solidFill>
                <a:srgbClr val="00B050"/>
              </a:solidFill>
            </a:endParaRPr>
          </a:p>
        </p:txBody>
      </p:sp>
      <p:pic>
        <p:nvPicPr>
          <p:cNvPr id="4104" name="Picture 8" descr="Pizza as a Service">
            <a:extLst>
              <a:ext uri="{FF2B5EF4-FFF2-40B4-BE49-F238E27FC236}">
                <a16:creationId xmlns:a16="http://schemas.microsoft.com/office/drawing/2014/main" id="{B2932FF9-4891-79B7-23F2-AA540A47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18" y="2922646"/>
            <a:ext cx="5095990" cy="270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E8305E-F928-35D2-9C56-8298F2A0A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98575"/>
            <a:ext cx="5388940" cy="32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Put yourself in provider's shoes..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Challenges are:</a:t>
            </a:r>
          </a:p>
          <a:p>
            <a:pPr lvl="1"/>
            <a:r>
              <a:rPr lang="en-US" altLang="ko-KR" sz="2000"/>
              <a:t>You do worry about servers</a:t>
            </a:r>
          </a:p>
          <a:p>
            <a:pPr lvl="2"/>
            <a:r>
              <a:rPr lang="en-US" altLang="ko-KR" sz="1800"/>
              <a:t>Provisioning, scaling, allocating, securing, isolating</a:t>
            </a:r>
          </a:p>
          <a:p>
            <a:pPr lvl="1"/>
            <a:r>
              <a:rPr lang="en-US" altLang="ko-KR" sz="2000"/>
              <a:t>Optimize resource usage</a:t>
            </a:r>
          </a:p>
          <a:p>
            <a:pPr lvl="1"/>
            <a:r>
              <a:rPr lang="en-US" altLang="ko-KR" sz="2000"/>
              <a:t>Provide the illusion of always-available resources at the lowest cost </a:t>
            </a:r>
          </a:p>
          <a:p>
            <a:pPr lvl="2"/>
            <a:r>
              <a:rPr lang="en-US" altLang="ko-KR" sz="1800"/>
              <a:t>Fast function invocations without cold starts</a:t>
            </a:r>
          </a:p>
          <a:p>
            <a:pPr lvl="1"/>
            <a:endParaRPr lang="en-US" altLang="ko-KR" sz="2000"/>
          </a:p>
          <a:p>
            <a:pPr lvl="2"/>
            <a:endParaRPr lang="en-US" altLang="ko-KR" sz="1800"/>
          </a:p>
        </p:txBody>
      </p:sp>
      <p:pic>
        <p:nvPicPr>
          <p:cNvPr id="7172" name="Picture 4" descr="Top Cloud Providers | List Of 6 Essential Types of Cloud Provider In 2020">
            <a:extLst>
              <a:ext uri="{FF2B5EF4-FFF2-40B4-BE49-F238E27FC236}">
                <a16:creationId xmlns:a16="http://schemas.microsoft.com/office/drawing/2014/main" id="{8E04DCE2-2509-F8F7-6987-C32269CF9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6291" y1="66667" x2="41417" y2="66026"/>
                        <a14:foregroundMark x1="26531" y1="62607" x2="32533" y2="69017"/>
                        <a14:foregroundMark x1="25210" y1="69444" x2="36615" y2="68803"/>
                        <a14:foregroundMark x1="36615" y1="68803" x2="45498" y2="69872"/>
                        <a14:foregroundMark x1="43217" y1="50427" x2="53782" y2="47650"/>
                        <a14:foregroundMark x1="42617" y1="33974" x2="46579" y2="37179"/>
                        <a14:foregroundMark x1="28091" y1="9829" x2="28091" y2="9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17870" r="14407" b="15568"/>
          <a:stretch/>
        </p:blipFill>
        <p:spPr bwMode="auto">
          <a:xfrm>
            <a:off x="6987403" y="3490340"/>
            <a:ext cx="4212509" cy="22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E0A611-A290-60BF-D58F-65389E1233EE}"/>
              </a:ext>
            </a:extLst>
          </p:cNvPr>
          <p:cNvSpPr txBox="1"/>
          <p:nvPr/>
        </p:nvSpPr>
        <p:spPr>
          <a:xfrm>
            <a:off x="8184983" y="5627716"/>
            <a:ext cx="2315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Providers</a:t>
            </a:r>
            <a:endParaRPr lang="ko-KR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49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76" y="219933"/>
            <a:ext cx="11692430" cy="677842"/>
          </a:xfrm>
        </p:spPr>
        <p:txBody>
          <a:bodyPr>
            <a:normAutofit/>
          </a:bodyPr>
          <a:lstStyle/>
          <a:p>
            <a:r>
              <a:rPr lang="en-US" altLang="ko-KR"/>
              <a:t>Cold Starts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Providers want to provide high function performance at the lowest cost</a:t>
            </a:r>
          </a:p>
          <a:p>
            <a:pPr lvl="1"/>
            <a:r>
              <a:rPr lang="en-US" altLang="ko-KR" sz="2000"/>
              <a:t>Function execution requires the needed code in memory</a:t>
            </a:r>
          </a:p>
          <a:p>
            <a:pPr lvl="2"/>
            <a:r>
              <a:rPr lang="en-US" altLang="ko-KR" sz="1800"/>
              <a:t>Warm start (from memory) vs </a:t>
            </a:r>
            <a:r>
              <a:rPr lang="en-US" altLang="ko-KR" sz="1800" b="1">
                <a:solidFill>
                  <a:srgbClr val="00B0F0"/>
                </a:solidFill>
              </a:rPr>
              <a:t>cold start </a:t>
            </a:r>
            <a:r>
              <a:rPr lang="en-US" altLang="ko-KR" sz="1800"/>
              <a:t>(from storage)</a:t>
            </a:r>
          </a:p>
          <a:p>
            <a:pPr lvl="1"/>
            <a:r>
              <a:rPr lang="en-US" altLang="ko-KR" sz="2000"/>
              <a:t>Keeping all resources in memory is prohibitively expensive</a:t>
            </a:r>
          </a:p>
          <a:p>
            <a:pPr lvl="1"/>
            <a:r>
              <a:rPr lang="en-US" altLang="ko-KR" sz="2000"/>
              <a:t>Functions have varying resource needs and invocation frequencies</a:t>
            </a:r>
          </a:p>
        </p:txBody>
      </p:sp>
      <p:pic>
        <p:nvPicPr>
          <p:cNvPr id="1026" name="Picture 2" descr="The Trade-offs with Serverless Functions | by Fernando Alvarez |  SSENSE-TECH | Medium">
            <a:extLst>
              <a:ext uri="{FF2B5EF4-FFF2-40B4-BE49-F238E27FC236}">
                <a16:creationId xmlns:a16="http://schemas.microsoft.com/office/drawing/2014/main" id="{AB549C79-65F9-2075-CAB5-0052E0A1D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84" y="3844307"/>
            <a:ext cx="5056599" cy="23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DAE7F-CDE8-37FF-82FA-6E78A779BAA3}"/>
              </a:ext>
            </a:extLst>
          </p:cNvPr>
          <p:cNvSpPr txBox="1"/>
          <p:nvPr/>
        </p:nvSpPr>
        <p:spPr>
          <a:xfrm>
            <a:off x="2399620" y="6280921"/>
            <a:ext cx="6806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(Source: </a:t>
            </a:r>
            <a:r>
              <a:rPr lang="ko-KR" altLang="en-US" sz="1000" b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https://medium.com/ssense-tech/the-trade-offs-with-serverless-functions-71ea860d446d</a:t>
            </a:r>
            <a:r>
              <a:rPr lang="en-US" altLang="ko-KR" sz="1000" b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en-US" sz="1000" b="1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BEB58-5347-73DE-8ED8-12B09A7C7621}"/>
              </a:ext>
            </a:extLst>
          </p:cNvPr>
          <p:cNvSpPr txBox="1"/>
          <p:nvPr/>
        </p:nvSpPr>
        <p:spPr>
          <a:xfrm>
            <a:off x="849926" y="3174994"/>
            <a:ext cx="113420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i="1">
                <a:solidFill>
                  <a:srgbClr val="C00000"/>
                </a:solidFill>
              </a:rPr>
              <a:t>☞ </a:t>
            </a:r>
            <a:r>
              <a:rPr lang="en-US" altLang="ko-KR" sz="2400" b="1" i="1">
                <a:solidFill>
                  <a:srgbClr val="C00000"/>
                </a:solidFill>
              </a:rPr>
              <a:t>a comprehensive characterization of the FaaS workload is needed!!</a:t>
            </a:r>
            <a:endParaRPr lang="ko-KR" altLang="en-US" sz="2400" b="1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4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76" y="219933"/>
            <a:ext cx="11692430" cy="677842"/>
          </a:xfrm>
        </p:spPr>
        <p:txBody>
          <a:bodyPr>
            <a:normAutofit/>
          </a:bodyPr>
          <a:lstStyle/>
          <a:p>
            <a:r>
              <a:rPr lang="en-US" altLang="ko-KR"/>
              <a:t>Problem: Cold Starts and Resource Wastage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Trade-off between reducing cold starts and the resources they need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65AED-7BE8-4437-FE21-884446A7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85" y="2065940"/>
            <a:ext cx="8733388" cy="371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7207A-DFA0-979E-5947-FF18856D51B5}"/>
              </a:ext>
            </a:extLst>
          </p:cNvPr>
          <p:cNvSpPr txBox="1"/>
          <p:nvPr/>
        </p:nvSpPr>
        <p:spPr>
          <a:xfrm>
            <a:off x="2593262" y="6116698"/>
            <a:ext cx="6233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(Source: https://www.usenix.org/system/files/atc20-paper593-slides-shahrad.pdf)</a:t>
            </a:r>
            <a:endParaRPr lang="ko-KR" altLang="en-US" sz="1100" b="1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6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76" y="219933"/>
            <a:ext cx="11692430" cy="677842"/>
          </a:xfrm>
        </p:spPr>
        <p:txBody>
          <a:bodyPr>
            <a:normAutofit/>
          </a:bodyPr>
          <a:lstStyle/>
          <a:p>
            <a:r>
              <a:rPr lang="en-US" altLang="ko-KR"/>
              <a:t>Problem: Fixed keep-alive policy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Application instances are kept loaded in memory for a fixed time</a:t>
            </a:r>
          </a:p>
          <a:p>
            <a:pPr lvl="1"/>
            <a:r>
              <a:rPr lang="en-US" altLang="ko-KR" sz="2200"/>
              <a:t>It does not consider the wide variety of application behaviors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7207A-DFA0-979E-5947-FF18856D51B5}"/>
              </a:ext>
            </a:extLst>
          </p:cNvPr>
          <p:cNvSpPr txBox="1"/>
          <p:nvPr/>
        </p:nvSpPr>
        <p:spPr>
          <a:xfrm>
            <a:off x="2685881" y="6052213"/>
            <a:ext cx="6233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(Source: https://www.usenix.org/system/files/atc20-paper593-slides-shahrad.pdf)</a:t>
            </a:r>
            <a:endParaRPr lang="ko-KR" altLang="en-US" sz="1100" b="1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1CB05F-1C8A-F547-0A10-13F8FAE21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58" y="2204365"/>
            <a:ext cx="7808881" cy="374607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6ECDC1-0E44-A2ED-84A8-F9DADE98DFA4}"/>
              </a:ext>
            </a:extLst>
          </p:cNvPr>
          <p:cNvSpPr/>
          <p:nvPr/>
        </p:nvSpPr>
        <p:spPr>
          <a:xfrm>
            <a:off x="4146532" y="2785186"/>
            <a:ext cx="1470497" cy="5085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D1C9-FF2E-A7FD-0ADC-664AF414BCB0}"/>
              </a:ext>
            </a:extLst>
          </p:cNvPr>
          <p:cNvSpPr/>
          <p:nvPr/>
        </p:nvSpPr>
        <p:spPr>
          <a:xfrm>
            <a:off x="6320565" y="4240761"/>
            <a:ext cx="1470497" cy="50851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8960A-0855-DC2A-8E5E-2D272D344EF3}"/>
              </a:ext>
            </a:extLst>
          </p:cNvPr>
          <p:cNvSpPr txBox="1"/>
          <p:nvPr/>
        </p:nvSpPr>
        <p:spPr>
          <a:xfrm>
            <a:off x="6977745" y="3623753"/>
            <a:ext cx="500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cold starts with wasting resources</a:t>
            </a:r>
            <a:endParaRPr kumimoji="1" lang="ko-Kore-KR" altLang="en-US" b="1" i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2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FaaS Workload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7D14C11A-3A1B-5A45-29C9-47361927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Functions and applications</a:t>
            </a:r>
          </a:p>
          <a:p>
            <a:pPr lvl="1"/>
            <a:r>
              <a:rPr lang="en-US" altLang="ko-KR" sz="2000"/>
              <a:t>54% applications only have one function and 95% applications have at most 10 functions</a:t>
            </a:r>
            <a:endParaRPr lang="ko-KR" altLang="en-US" sz="20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F942953-CD02-AAFD-95D4-7A801D04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71" y="2157168"/>
            <a:ext cx="6760448" cy="37582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09E9320-594D-82CF-4E8C-88A260F2D87E}"/>
              </a:ext>
            </a:extLst>
          </p:cNvPr>
          <p:cNvSpPr txBox="1"/>
          <p:nvPr/>
        </p:nvSpPr>
        <p:spPr>
          <a:xfrm>
            <a:off x="7463479" y="595419"/>
            <a:ext cx="4606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weeks of all invocations to Azure Functions in July 2019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characterization of the workload of a large serverless provider</a:t>
            </a:r>
          </a:p>
          <a:p>
            <a:pPr algn="ctr"/>
            <a:endParaRPr lang="en-US" altLang="ko-KR" sz="11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ko-KR" altLang="en-US" sz="11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7A972-B559-B2E5-4A2D-9A7592B47337}"/>
              </a:ext>
            </a:extLst>
          </p:cNvPr>
          <p:cNvSpPr txBox="1"/>
          <p:nvPr/>
        </p:nvSpPr>
        <p:spPr>
          <a:xfrm>
            <a:off x="1278293" y="5941891"/>
            <a:ext cx="101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functions in an applications is not useful in resource management</a:t>
            </a:r>
            <a:endParaRPr kumimoji="1" lang="ko-Kore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7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FaaS Workload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1CE7CDB-A5FB-BD6C-3DA9-31F0CF0E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Triggers and applications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06D3BC-7210-C386-381D-6C4CBFB7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2409092"/>
            <a:ext cx="4812727" cy="22897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6678C6-9D30-FEBD-F63B-4894242A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5470"/>
            <a:ext cx="5110179" cy="37802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6AAD7-FF6D-889C-1D42-FA7DFEED5668}"/>
              </a:ext>
            </a:extLst>
          </p:cNvPr>
          <p:cNvSpPr txBox="1"/>
          <p:nvPr/>
        </p:nvSpPr>
        <p:spPr>
          <a:xfrm>
            <a:off x="7463479" y="595419"/>
            <a:ext cx="4606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weeks of all invocations to Azure Functions in July 2019</a:t>
            </a:r>
          </a:p>
          <a:p>
            <a:pPr algn="ctr"/>
            <a:r>
              <a:rPr lang="en-US" altLang="ko-KR" sz="11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characterization of the workload of a large serverless provider</a:t>
            </a:r>
          </a:p>
          <a:p>
            <a:pPr algn="ctr"/>
            <a:endParaRPr lang="en-US" altLang="ko-KR" sz="11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ko-KR" altLang="en-US" sz="110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B7C1A-CC1D-9BA9-9F4F-CF20F21F3D5B}"/>
              </a:ext>
            </a:extLst>
          </p:cNvPr>
          <p:cNvSpPr txBox="1"/>
          <p:nvPr/>
        </p:nvSpPr>
        <p:spPr>
          <a:xfrm>
            <a:off x="544996" y="5743110"/>
            <a:ext cx="1110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predicting invocations: timers are very predictable, other applications with no timers aren’t</a:t>
            </a:r>
            <a:endParaRPr kumimoji="1" lang="ko-Kore-KR" altLang="en-US" b="1" i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7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32003</TotalTime>
  <Words>1009</Words>
  <Application>Microsoft Office PowerPoint</Application>
  <PresentationFormat>와이드스크린</PresentationFormat>
  <Paragraphs>161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Tahoma</vt:lpstr>
      <vt:lpstr>Wingdings</vt:lpstr>
      <vt:lpstr>Office 테마</vt:lpstr>
      <vt:lpstr>Serverless in the Wild: Characterizing and Optimizing the Serverless Workload at a Large Cloud Provider</vt:lpstr>
      <vt:lpstr>What is Serverless?</vt:lpstr>
      <vt:lpstr>FaaS</vt:lpstr>
      <vt:lpstr>Put yourself in provider's shoes..</vt:lpstr>
      <vt:lpstr>Cold Starts</vt:lpstr>
      <vt:lpstr>Problem: Cold Starts and Resource Wastage</vt:lpstr>
      <vt:lpstr>Problem: Fixed keep-alive policy</vt:lpstr>
      <vt:lpstr>FaaS Workload</vt:lpstr>
      <vt:lpstr>FaaS Workload</vt:lpstr>
      <vt:lpstr>FaaS Workload</vt:lpstr>
      <vt:lpstr>FaaS Workload</vt:lpstr>
      <vt:lpstr>Cold Starts and Resource Wastage</vt:lpstr>
      <vt:lpstr>Hybrid Histogram Policy</vt:lpstr>
      <vt:lpstr>Hybrid Histogram Policy</vt:lpstr>
      <vt:lpstr>Implementation in Apache OpenWhisk</vt:lpstr>
      <vt:lpstr>Evaluation</vt:lpstr>
      <vt:lpstr>Evaluation: simulation</vt:lpstr>
      <vt:lpstr>Evaluation: simulation</vt:lpstr>
      <vt:lpstr>Evaluation: real experiment</vt:lpstr>
      <vt:lpstr>Conclusion</vt:lpstr>
      <vt:lpstr>Serverless in the Wild: Characterizing and Optimizing  the Serverless Workload at a Large Cloud Provider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in the Wild: Characterizing and Optimizing the Serverless Workload at a Large Cloud Provider</dc:title>
  <dc:creator>한예진</dc:creator>
  <cp:lastModifiedBy>한예진</cp:lastModifiedBy>
  <cp:revision>1511</cp:revision>
  <cp:lastPrinted>2019-08-20T01:06:00Z</cp:lastPrinted>
  <dcterms:created xsi:type="dcterms:W3CDTF">2019-06-24T08:20:15Z</dcterms:created>
  <dcterms:modified xsi:type="dcterms:W3CDTF">2022-05-31T03:48:01Z</dcterms:modified>
</cp:coreProperties>
</file>