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1" r:id="rId9"/>
    <p:sldId id="263" r:id="rId10"/>
    <p:sldId id="265" r:id="rId11"/>
    <p:sldId id="266" r:id="rId12"/>
    <p:sldId id="268" r:id="rId13"/>
    <p:sldId id="267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01E3-426E-4917-8333-7C07897CF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391C2-3EFE-4017-AE68-52C5A3A6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BB8B-7A50-4AE0-8F56-1F15F171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805-383B-499F-A95D-56EEA20AA717}" type="datetimeFigureOut">
              <a:rPr lang="en-AU" smtClean="0"/>
              <a:t>22/04/2019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F320A-6C38-48F6-9865-5C58B3A0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1E3B-A09B-4448-A28A-0C2834B2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0EE9-8526-409E-A6EF-2E37CC90A6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09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279F-E84F-4591-AD9C-25909BC5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4A164-9A05-4715-892F-1423DCED9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E7F6E-3CC3-4260-ACE2-9F206901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805-383B-499F-A95D-56EEA20AA717}" type="datetimeFigureOut">
              <a:rPr lang="en-AU" smtClean="0"/>
              <a:t>22/04/2019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A53C-E235-4003-A14D-F9CE3BC6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1F343-93EE-477C-8C79-ED6DE831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0EE9-8526-409E-A6EF-2E37CC90A6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99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85F6C-46FA-4976-B3C5-9F2CD459A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39DEC-70C9-447B-9F32-A5DF4FA65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CD315-8A10-4270-B552-BE7CAACD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805-383B-499F-A95D-56EEA20AA717}" type="datetimeFigureOut">
              <a:rPr lang="en-AU" smtClean="0"/>
              <a:t>22/04/2019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8824-4DB4-4A1B-A831-24F8B99C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6998E-B4F1-424A-998D-9E7C8C32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0EE9-8526-409E-A6EF-2E37CC90A6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73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6B44-F98E-4CAE-83B6-3D60C728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0DD7-CBF3-4327-B55D-B810BBFB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C12E-C486-4315-8BEC-73D2D537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805-383B-499F-A95D-56EEA20AA717}" type="datetimeFigureOut">
              <a:rPr lang="en-AU" smtClean="0"/>
              <a:t>22/04/2019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EB7EF-C49A-4E02-AA27-536E2DB4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D9B75-67DF-42F5-AD5A-33A7407C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0EE9-8526-409E-A6EF-2E37CC90A6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80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4907-2320-4A57-BEA4-1886F9E1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41471-00DF-42AC-97FC-5C1583A8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5C6E-FACB-426B-A818-C9AEDD4C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805-383B-499F-A95D-56EEA20AA717}" type="datetimeFigureOut">
              <a:rPr lang="en-AU" smtClean="0"/>
              <a:t>22/04/2019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C37FA-A0E0-4D5B-A904-F8259EA0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AB467-D5EC-4527-A27C-30CC66A0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0EE9-8526-409E-A6EF-2E37CC90A6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95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3E42-7595-4484-918F-70895740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33005-7F20-45F8-8C8C-8035DF9E5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FC99-074D-4ECF-93B5-FD900A5AD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5353E-2DD8-47EC-9B46-F90D0C08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805-383B-499F-A95D-56EEA20AA717}" type="datetimeFigureOut">
              <a:rPr lang="en-AU" smtClean="0"/>
              <a:t>22/04/2019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2441-3FC0-4EF5-BC8C-7FD7CCE5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6419-8A9F-4FC5-A720-D76D1523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0EE9-8526-409E-A6EF-2E37CC90A6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17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11F8-FCF7-4CBD-8AFE-A17FAB69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F3852-9D87-4D68-8259-1C360259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FB7B-B007-4A77-BD20-CADB7A91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58FC0-721E-441F-8054-621D76E10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CB57A-FDF9-4888-A264-D83C9FB3A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84104-72EB-4B70-B48E-13F243C8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805-383B-499F-A95D-56EEA20AA717}" type="datetimeFigureOut">
              <a:rPr lang="en-AU" smtClean="0"/>
              <a:t>22/04/2019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00920-0E93-472D-BE10-8F094B44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12A0-8CB1-4186-AC20-4C5F481B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0EE9-8526-409E-A6EF-2E37CC90A6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11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2CE9-E9D9-4AF5-998B-849D567A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B3F5E-AC83-4A8E-B6BB-2966BEEB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805-383B-499F-A95D-56EEA20AA717}" type="datetimeFigureOut">
              <a:rPr lang="en-AU" smtClean="0"/>
              <a:t>22/04/2019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47894-EEB5-4220-9540-5FEC1BF7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6D5E8-1547-4CB9-BBE4-5165239F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0EE9-8526-409E-A6EF-2E37CC90A6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05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3946E-CF53-4AFA-A70E-F10423BF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805-383B-499F-A95D-56EEA20AA717}" type="datetimeFigureOut">
              <a:rPr lang="en-AU" smtClean="0"/>
              <a:t>22/04/2019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2B608-80F2-4360-998C-205EFCDD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CD939-A261-48E5-A46F-CF74C76A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0EE9-8526-409E-A6EF-2E37CC90A6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17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7020-4D53-4645-87DC-FC3A4CFA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C4DF-9B0B-419D-B31C-1D7319D0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B8F76-C67B-4272-8032-601D0B727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9159B-874A-475D-B822-E1D6405D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805-383B-499F-A95D-56EEA20AA717}" type="datetimeFigureOut">
              <a:rPr lang="en-AU" smtClean="0"/>
              <a:t>22/04/2019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6C455-CB42-4904-A1BF-D9C8D89E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5A3FB-5908-443F-9647-E710408C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0EE9-8526-409E-A6EF-2E37CC90A6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61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1243-A98B-4EA0-A119-F633B322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0E53F-D25F-4811-863C-AF6060271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682A3-DBAE-43E1-BD4E-7880787DB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C96B5-D59C-4283-AB97-A646B689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2805-383B-499F-A95D-56EEA20AA717}" type="datetimeFigureOut">
              <a:rPr lang="en-AU" smtClean="0"/>
              <a:t>22/04/2019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07ADD-F098-46CA-A329-C6831CCC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AB190-7F71-4650-9E02-2991821E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0EE9-8526-409E-A6EF-2E37CC90A6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61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63C80-2168-4ED3-A7FE-B15DD928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CFB6D-6A7E-447B-9062-91B835677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2158-B93E-4FD9-90FB-D357B46DB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2805-383B-499F-A95D-56EEA20AA717}" type="datetimeFigureOut">
              <a:rPr lang="en-AU" smtClean="0"/>
              <a:t>22/04/2019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2931A-0DB6-4BA5-89F4-00B78E160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F7412-A930-4FD8-BC1F-B7C5FDD69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10EE9-8526-409E-A6EF-2E37CC90A6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36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2A3F-8034-4B5D-A4BD-E9619DDEE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2801ICT Computing Algorithms – Assignment 1 </a:t>
            </a:r>
            <a:br>
              <a:rPr lang="en-AU" dirty="0"/>
            </a:br>
            <a:r>
              <a:rPr lang="en-AU" dirty="0"/>
              <a:t>(Change making problems)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95654-A4CA-43EC-8BAF-4DE7A37D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2214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AU" dirty="0"/>
              <a:t>S5084207</a:t>
            </a:r>
          </a:p>
          <a:p>
            <a:pPr algn="l"/>
            <a:r>
              <a:rPr lang="en-AU" dirty="0"/>
              <a:t>Yoon Jin Park</a:t>
            </a:r>
          </a:p>
          <a:p>
            <a:pPr algn="l"/>
            <a:r>
              <a:rPr lang="en-AU" dirty="0"/>
              <a:t>Bachelor of Computer Science</a:t>
            </a:r>
          </a:p>
          <a:p>
            <a:pPr algn="l"/>
            <a:r>
              <a:rPr lang="en-AU" dirty="0"/>
              <a:t>Griffith University (Gold Coast Campus)</a:t>
            </a:r>
          </a:p>
          <a:p>
            <a:pPr algn="l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607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42AE-5AA3-47FB-9E2F-ADF66C77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 of the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1E94B7-7354-4722-8A28-EA1709E22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416028"/>
              </p:ext>
            </p:extLst>
          </p:nvPr>
        </p:nvGraphicFramePr>
        <p:xfrm>
          <a:off x="838200" y="3093159"/>
          <a:ext cx="10303400" cy="291274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16866">
                  <a:extLst>
                    <a:ext uri="{9D8B030D-6E8A-4147-A177-3AD203B41FA5}">
                      <a16:colId xmlns:a16="http://schemas.microsoft.com/office/drawing/2014/main" val="3814674457"/>
                    </a:ext>
                  </a:extLst>
                </a:gridCol>
                <a:gridCol w="1716866">
                  <a:extLst>
                    <a:ext uri="{9D8B030D-6E8A-4147-A177-3AD203B41FA5}">
                      <a16:colId xmlns:a16="http://schemas.microsoft.com/office/drawing/2014/main" val="2886331342"/>
                    </a:ext>
                  </a:extLst>
                </a:gridCol>
                <a:gridCol w="1716866">
                  <a:extLst>
                    <a:ext uri="{9D8B030D-6E8A-4147-A177-3AD203B41FA5}">
                      <a16:colId xmlns:a16="http://schemas.microsoft.com/office/drawing/2014/main" val="2620896330"/>
                    </a:ext>
                  </a:extLst>
                </a:gridCol>
                <a:gridCol w="1716866">
                  <a:extLst>
                    <a:ext uri="{9D8B030D-6E8A-4147-A177-3AD203B41FA5}">
                      <a16:colId xmlns:a16="http://schemas.microsoft.com/office/drawing/2014/main" val="4053534033"/>
                    </a:ext>
                  </a:extLst>
                </a:gridCol>
                <a:gridCol w="1717968">
                  <a:extLst>
                    <a:ext uri="{9D8B030D-6E8A-4147-A177-3AD203B41FA5}">
                      <a16:colId xmlns:a16="http://schemas.microsoft.com/office/drawing/2014/main" val="2488604985"/>
                    </a:ext>
                  </a:extLst>
                </a:gridCol>
                <a:gridCol w="1717968">
                  <a:extLst>
                    <a:ext uri="{9D8B030D-6E8A-4147-A177-3AD203B41FA5}">
                      <a16:colId xmlns:a16="http://schemas.microsoft.com/office/drawing/2014/main" val="1522945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Input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Output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Ave. CPU Time (Secs)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Input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Output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Ave. CPU Time (Secs)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069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5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6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0.000000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20 10 15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57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0.000000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249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6 2 5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7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0.000000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100 5 10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14839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0.088542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2631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6 1 6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9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0.000000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100 8 25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278083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1.869792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5341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8 3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2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0.000000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300 12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4307252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72.968750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147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8 2 5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10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0.000000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300 10 15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>
                          <a:effectLst/>
                        </a:rPr>
                        <a:t>32100326</a:t>
                      </a:r>
                      <a:endParaRPr lang="en-AU" sz="25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2500" dirty="0">
                          <a:effectLst/>
                        </a:rPr>
                        <a:t>443.703125</a:t>
                      </a:r>
                      <a:endParaRPr lang="en-AU" sz="25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16047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03203C1-3E3B-4565-AFA6-1661784E6E63}"/>
              </a:ext>
            </a:extLst>
          </p:cNvPr>
          <p:cNvSpPr/>
          <p:nvPr/>
        </p:nvSpPr>
        <p:spPr>
          <a:xfrm>
            <a:off x="922949" y="1690688"/>
            <a:ext cx="10133901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200" dirty="0">
                <a:solidFill>
                  <a:schemeClr val="tx1"/>
                </a:solidFill>
              </a:rPr>
              <a:t>Total number of solutions -&gt; the dynamic programming algorithm</a:t>
            </a:r>
          </a:p>
          <a:p>
            <a:pPr algn="ctr"/>
            <a:r>
              <a:rPr lang="en-AU" sz="2200" dirty="0">
                <a:solidFill>
                  <a:schemeClr val="tx1"/>
                </a:solidFill>
              </a:rPr>
              <a:t>Number of solutions by the coins used -&gt; the backtracking and pruning algorithm</a:t>
            </a:r>
          </a:p>
        </p:txBody>
      </p:sp>
    </p:spTree>
    <p:extLst>
      <p:ext uri="{BB962C8B-B14F-4D97-AF65-F5344CB8AC3E}">
        <p14:creationId xmlns:p14="http://schemas.microsoft.com/office/powerpoint/2010/main" val="380437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0145-CF99-4650-BB2D-9325843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programming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5F53F-7CB5-4D85-843F-EA5C669F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AU" dirty="0"/>
              <a:t>The example of Value 5:</a:t>
            </a:r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5 + 1 (account for the gold coin solution)</a:t>
            </a:r>
          </a:p>
          <a:p>
            <a:r>
              <a:rPr lang="en-AU" dirty="0"/>
              <a:t>The example of Value 6, Minimum coin 1, Maximum coin 6:</a:t>
            </a:r>
          </a:p>
          <a:p>
            <a:endParaRPr lang="en-AU" dirty="0"/>
          </a:p>
          <a:p>
            <a:endParaRPr lang="en-AU" dirty="0"/>
          </a:p>
          <a:p>
            <a:pPr lvl="1">
              <a:buFont typeface="Wingdings" panose="05000000000000000000" pitchFamily="2" charset="2"/>
              <a:buChar char="Ø"/>
            </a:pPr>
            <a:endParaRPr lang="en-AU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8 + 1 (account for the gold coin solution)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FC0E4A-5417-4F43-B212-C7C5E22E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092285"/>
              </p:ext>
            </p:extLst>
          </p:nvPr>
        </p:nvGraphicFramePr>
        <p:xfrm>
          <a:off x="1898664" y="2479511"/>
          <a:ext cx="7493088" cy="8414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9869">
                  <a:extLst>
                    <a:ext uri="{9D8B030D-6E8A-4147-A177-3AD203B41FA5}">
                      <a16:colId xmlns:a16="http://schemas.microsoft.com/office/drawing/2014/main" val="1301708691"/>
                    </a:ext>
                  </a:extLst>
                </a:gridCol>
                <a:gridCol w="1069869">
                  <a:extLst>
                    <a:ext uri="{9D8B030D-6E8A-4147-A177-3AD203B41FA5}">
                      <a16:colId xmlns:a16="http://schemas.microsoft.com/office/drawing/2014/main" val="1450736651"/>
                    </a:ext>
                  </a:extLst>
                </a:gridCol>
                <a:gridCol w="1070670">
                  <a:extLst>
                    <a:ext uri="{9D8B030D-6E8A-4147-A177-3AD203B41FA5}">
                      <a16:colId xmlns:a16="http://schemas.microsoft.com/office/drawing/2014/main" val="86056376"/>
                    </a:ext>
                  </a:extLst>
                </a:gridCol>
                <a:gridCol w="1070670">
                  <a:extLst>
                    <a:ext uri="{9D8B030D-6E8A-4147-A177-3AD203B41FA5}">
                      <a16:colId xmlns:a16="http://schemas.microsoft.com/office/drawing/2014/main" val="3313489331"/>
                    </a:ext>
                  </a:extLst>
                </a:gridCol>
                <a:gridCol w="1070670">
                  <a:extLst>
                    <a:ext uri="{9D8B030D-6E8A-4147-A177-3AD203B41FA5}">
                      <a16:colId xmlns:a16="http://schemas.microsoft.com/office/drawing/2014/main" val="3913420810"/>
                    </a:ext>
                  </a:extLst>
                </a:gridCol>
                <a:gridCol w="1070670">
                  <a:extLst>
                    <a:ext uri="{9D8B030D-6E8A-4147-A177-3AD203B41FA5}">
                      <a16:colId xmlns:a16="http://schemas.microsoft.com/office/drawing/2014/main" val="4155276037"/>
                    </a:ext>
                  </a:extLst>
                </a:gridCol>
                <a:gridCol w="1070670">
                  <a:extLst>
                    <a:ext uri="{9D8B030D-6E8A-4147-A177-3AD203B41FA5}">
                      <a16:colId xmlns:a16="http://schemas.microsoft.com/office/drawing/2014/main" val="3142213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 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0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3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4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5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5017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3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3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4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5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9239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3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 dirty="0">
                          <a:effectLst/>
                        </a:rPr>
                        <a:t>3</a:t>
                      </a:r>
                      <a:endParaRPr lang="en-AU" sz="17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2906409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42A25284-9EA8-4C01-98B9-C0A853C3142D}"/>
              </a:ext>
            </a:extLst>
          </p:cNvPr>
          <p:cNvSpPr/>
          <p:nvPr/>
        </p:nvSpPr>
        <p:spPr>
          <a:xfrm>
            <a:off x="8578850" y="2781168"/>
            <a:ext cx="485775" cy="238125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F50DF93-4CC7-4369-84A6-C4E6DD562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139446"/>
              </p:ext>
            </p:extLst>
          </p:nvPr>
        </p:nvGraphicFramePr>
        <p:xfrm>
          <a:off x="1898664" y="4954264"/>
          <a:ext cx="7493088" cy="8414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39241">
                  <a:extLst>
                    <a:ext uri="{9D8B030D-6E8A-4147-A177-3AD203B41FA5}">
                      <a16:colId xmlns:a16="http://schemas.microsoft.com/office/drawing/2014/main" val="2290209108"/>
                    </a:ext>
                  </a:extLst>
                </a:gridCol>
                <a:gridCol w="938439">
                  <a:extLst>
                    <a:ext uri="{9D8B030D-6E8A-4147-A177-3AD203B41FA5}">
                      <a16:colId xmlns:a16="http://schemas.microsoft.com/office/drawing/2014/main" val="1471231636"/>
                    </a:ext>
                  </a:extLst>
                </a:gridCol>
                <a:gridCol w="938439">
                  <a:extLst>
                    <a:ext uri="{9D8B030D-6E8A-4147-A177-3AD203B41FA5}">
                      <a16:colId xmlns:a16="http://schemas.microsoft.com/office/drawing/2014/main" val="1072627872"/>
                    </a:ext>
                  </a:extLst>
                </a:gridCol>
                <a:gridCol w="938439">
                  <a:extLst>
                    <a:ext uri="{9D8B030D-6E8A-4147-A177-3AD203B41FA5}">
                      <a16:colId xmlns:a16="http://schemas.microsoft.com/office/drawing/2014/main" val="422382904"/>
                    </a:ext>
                  </a:extLst>
                </a:gridCol>
                <a:gridCol w="938439">
                  <a:extLst>
                    <a:ext uri="{9D8B030D-6E8A-4147-A177-3AD203B41FA5}">
                      <a16:colId xmlns:a16="http://schemas.microsoft.com/office/drawing/2014/main" val="6241603"/>
                    </a:ext>
                  </a:extLst>
                </a:gridCol>
                <a:gridCol w="938439">
                  <a:extLst>
                    <a:ext uri="{9D8B030D-6E8A-4147-A177-3AD203B41FA5}">
                      <a16:colId xmlns:a16="http://schemas.microsoft.com/office/drawing/2014/main" val="3795733139"/>
                    </a:ext>
                  </a:extLst>
                </a:gridCol>
                <a:gridCol w="938439">
                  <a:extLst>
                    <a:ext uri="{9D8B030D-6E8A-4147-A177-3AD203B41FA5}">
                      <a16:colId xmlns:a16="http://schemas.microsoft.com/office/drawing/2014/main" val="4184272089"/>
                    </a:ext>
                  </a:extLst>
                </a:gridCol>
                <a:gridCol w="923213">
                  <a:extLst>
                    <a:ext uri="{9D8B030D-6E8A-4147-A177-3AD203B41FA5}">
                      <a16:colId xmlns:a16="http://schemas.microsoft.com/office/drawing/2014/main" val="1762656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 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 dirty="0">
                          <a:effectLst/>
                        </a:rPr>
                        <a:t>0</a:t>
                      </a:r>
                      <a:endParaRPr lang="en-AU" sz="17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3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4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5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6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303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3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3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4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5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7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24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5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3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4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6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 dirty="0">
                          <a:effectLst/>
                        </a:rPr>
                        <a:t>8</a:t>
                      </a:r>
                      <a:endParaRPr lang="en-AU" sz="17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646415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3DEA9E24-E7DE-46CB-A312-5E5CC01B677F}"/>
              </a:ext>
            </a:extLst>
          </p:cNvPr>
          <p:cNvSpPr/>
          <p:nvPr/>
        </p:nvSpPr>
        <p:spPr>
          <a:xfrm>
            <a:off x="8695582" y="5599611"/>
            <a:ext cx="485775" cy="196093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25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B81C-457D-4346-9D81-B3C9DD15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programming time &amp; space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85C74-3D05-4341-9FA2-56ABF166F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30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AU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𝑐𝑜𝑚𝑝𝑎𝑟𝑖𝑠𝑜𝑛𝑠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𝑎𝑠𝑠𝑖𝑔𝑛𝑚𝑒𝑛𝑡𝑠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𝑒𝑞𝑢𝑖𝑣𝑎𝑙𝑒𝑛𝑡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 1) ≤2∗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𝑚𝑛</m:t>
                      </m:r>
                    </m:oMath>
                  </m:oMathPara>
                </a14:m>
                <a:endParaRPr lang="en-AU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0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𝑑𝑒𝑛𝑜𝑚𝑖𝑛𝑎𝑡𝑖𝑜𝑛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AU" sz="3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0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𝑚𝑎𝑘𝑒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000" i="1">
                          <a:latin typeface="Cambria Math" panose="02040503050406030204" pitchFamily="18" charset="0"/>
                        </a:rPr>
                        <m:t>𝑢𝑝</m:t>
                      </m:r>
                    </m:oMath>
                  </m:oMathPara>
                </a14:m>
                <a:endParaRPr lang="en-AU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dirty="0"/>
                  <a:t>Time complexity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linear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Space complexity =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AU" dirty="0"/>
                  <a:t> with two-row version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85C74-3D05-4341-9FA2-56ABF166F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8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7ADB-1D5F-45C3-A168-58EE3FF5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Backtracking and pruning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D308-BAE2-4683-9C98-142F52E9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76" y="1825625"/>
            <a:ext cx="10515600" cy="4351338"/>
          </a:xfrm>
        </p:spPr>
        <p:txBody>
          <a:bodyPr/>
          <a:lstStyle/>
          <a:p>
            <a:r>
              <a:rPr lang="en-AU" dirty="0"/>
              <a:t>The example of Value 6, Minimum coin 2, Maximum coin 5: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Dictionary {(2,2), (3,2), (4,2), (5,1)} -&gt; sum up for the range 2 to 5: 2+2+2+1=7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B27E2E-2825-43CE-84F2-AB60AB751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66051"/>
              </p:ext>
            </p:extLst>
          </p:nvPr>
        </p:nvGraphicFramePr>
        <p:xfrm>
          <a:off x="2212975" y="2679997"/>
          <a:ext cx="7342086" cy="1980822"/>
        </p:xfrm>
        <a:graphic>
          <a:graphicData uri="http://schemas.openxmlformats.org/drawingml/2006/table">
            <a:tbl>
              <a:tblPr firstRow="1" firstCol="1" lastRow="1" bandRow="1">
                <a:tableStyleId>{21E4AEA4-8DFA-4A89-87EB-49C32662AFE0}</a:tableStyleId>
              </a:tblPr>
              <a:tblGrid>
                <a:gridCol w="1548513">
                  <a:extLst>
                    <a:ext uri="{9D8B030D-6E8A-4147-A177-3AD203B41FA5}">
                      <a16:colId xmlns:a16="http://schemas.microsoft.com/office/drawing/2014/main" val="1498380002"/>
                    </a:ext>
                  </a:extLst>
                </a:gridCol>
                <a:gridCol w="1453497">
                  <a:extLst>
                    <a:ext uri="{9D8B030D-6E8A-4147-A177-3AD203B41FA5}">
                      <a16:colId xmlns:a16="http://schemas.microsoft.com/office/drawing/2014/main" val="845029999"/>
                    </a:ext>
                  </a:extLst>
                </a:gridCol>
                <a:gridCol w="4340076">
                  <a:extLst>
                    <a:ext uri="{9D8B030D-6E8A-4147-A177-3AD203B41FA5}">
                      <a16:colId xmlns:a16="http://schemas.microsoft.com/office/drawing/2014/main" val="2916046455"/>
                    </a:ext>
                  </a:extLst>
                </a:gridCol>
              </a:tblGrid>
              <a:tr h="537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 dirty="0">
                          <a:effectLst/>
                        </a:rPr>
                        <a:t>The number of coins used</a:t>
                      </a:r>
                      <a:endParaRPr lang="en-AU" sz="17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The number of solutions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The solutions meeting constraints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9494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[5,1], [3,3]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2572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3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[2,2,2], [3,2,1]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165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4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[2,2,1,1], [3,1,1,1]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168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5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[2,1,1,1,1]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9394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Total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7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 dirty="0">
                          <a:effectLst/>
                        </a:rPr>
                        <a:t> </a:t>
                      </a:r>
                      <a:endParaRPr lang="en-AU" sz="17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760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83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9B0C-BAA1-4A73-BAD6-97EDCA21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Backtracking and pruning time &amp; space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FE885-5336-4F6A-8465-DF77E09E1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395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=2∗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+1 (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= 0,  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𝑑𝑒𝑛𝑜𝑚𝑖𝑛𝑎𝑡𝑖𝑜𝑛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𝑚𝑎𝑘𝑒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𝑠𝑝𝑒𝑐𝑖𝑓𝑖𝑐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𝑑𝑒𝑛𝑜𝑚𝑖𝑛𝑎𝑡𝑖𝑜𝑛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𝑠𝑚𝑎𝑙𝑙𝑒𝑟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To address the worst case,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=2∗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=2∗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+1= 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+2+1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+2+1= 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+… + 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AU" i="1" dirty="0"/>
              </a:p>
              <a:p>
                <a:pPr marL="0" indent="0">
                  <a:buNone/>
                </a:pPr>
                <a:endParaRPr lang="en-AU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=0 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∗0+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−1  ≤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FE885-5336-4F6A-8465-DF77E09E1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3957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01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9B0C-BAA1-4A73-BAD6-97EDCA21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Backtracking and pruning time &amp; space efficiency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FE885-5336-4F6A-8465-DF77E09E1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3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A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∗0+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−1  ≤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dirty="0"/>
                  <a:t>Time complexity = exponential,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AU" dirty="0"/>
                  <a:t> 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Space complexity =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because</a:t>
                </a:r>
              </a:p>
              <a:p>
                <a:pPr lvl="1"/>
                <a:r>
                  <a:rPr lang="en-AU" dirty="0"/>
                  <a:t>the algorithm uses depth-first recursion (i.e. it stores information worth the maximum depth);</a:t>
                </a:r>
              </a:p>
              <a:p>
                <a:pPr lvl="1"/>
                <a:r>
                  <a:rPr lang="en-AU" dirty="0"/>
                  <a:t>and it does not store information other than a dictionary collection of the number of coins used and the number of solutions - always lesser than Value 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FE885-5336-4F6A-8465-DF77E09E1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395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02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5789-A5F2-466D-8EC1-22AF8D75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programming vs backtracking and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7C5B-0287-4C0A-B215-EB89BC274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Value 300, Minimum coin 1, Maximum coin 300 implemented by Python: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r>
              <a:rPr lang="en-AU" dirty="0"/>
              <a:t>Overall, the backtracking algorithm can deal with cases for the specific constraints, but less efficient even with the pruning methods.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61D0DD-9580-4CBF-A577-EC3EBB4E8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40701"/>
              </p:ext>
            </p:extLst>
          </p:nvPr>
        </p:nvGraphicFramePr>
        <p:xfrm>
          <a:off x="1713684" y="3259614"/>
          <a:ext cx="876463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3879">
                  <a:extLst>
                    <a:ext uri="{9D8B030D-6E8A-4147-A177-3AD203B41FA5}">
                      <a16:colId xmlns:a16="http://schemas.microsoft.com/office/drawing/2014/main" val="3149802643"/>
                    </a:ext>
                  </a:extLst>
                </a:gridCol>
                <a:gridCol w="3220539">
                  <a:extLst>
                    <a:ext uri="{9D8B030D-6E8A-4147-A177-3AD203B41FA5}">
                      <a16:colId xmlns:a16="http://schemas.microsoft.com/office/drawing/2014/main" val="961521041"/>
                    </a:ext>
                  </a:extLst>
                </a:gridCol>
                <a:gridCol w="3800213">
                  <a:extLst>
                    <a:ext uri="{9D8B030D-6E8A-4147-A177-3AD203B41FA5}">
                      <a16:colId xmlns:a16="http://schemas.microsoft.com/office/drawing/2014/main" val="373917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7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Dynamic programming algorithm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 dirty="0"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Backtracking and pruning algorithm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93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7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CPU Time (Secs)</a:t>
                      </a:r>
                      <a:endParaRPr lang="en-AU" sz="170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700" dirty="0">
                          <a:latin typeface="+mn-lt"/>
                        </a:rPr>
                        <a:t>0.000000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700" dirty="0">
                          <a:latin typeface="+mn-lt"/>
                        </a:rPr>
                        <a:t>Not </a:t>
                      </a:r>
                      <a:r>
                        <a:rPr lang="en-AU" sz="1700">
                          <a:latin typeface="+mn-lt"/>
                        </a:rPr>
                        <a:t>finished within 21 hours</a:t>
                      </a:r>
                      <a:endParaRPr lang="en-AU" sz="17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4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25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921E-6CA1-4533-9810-7E0C3322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Change making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BA92-EFD0-4BF6-9AA3-09E4D1492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z="2900" dirty="0"/>
              <a:t>Counting the number of solutions to make up a target value with or without restricted number of coins.</a:t>
            </a:r>
          </a:p>
          <a:p>
            <a:r>
              <a:rPr lang="en-AU" sz="2900" dirty="0"/>
              <a:t>Examples: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6 -&gt; How many solutions available for the target value 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6 3 -&gt; How many solutions available for the target value 6 where the number of coins used is 3 coins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6 2 5 -&gt; How many solutions available for the target value 6 for the number of coins used between 2 and 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6 1 6 -&gt; How many solutions available for the target value 6 for the number of coins used between 1 and 6 (equivalent to the first example)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63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70C0-E7CD-4C6D-882F-125D3A8C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Categorisation of problems – Two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B7AE-E108-487A-89E5-1CD1BBEE6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574"/>
            <a:ext cx="10515600" cy="4949301"/>
          </a:xfrm>
        </p:spPr>
        <p:txBody>
          <a:bodyPr>
            <a:normAutofit/>
          </a:bodyPr>
          <a:lstStyle/>
          <a:p>
            <a:r>
              <a:rPr lang="en-AU" sz="2900" dirty="0"/>
              <a:t>Total number of solutions:</a:t>
            </a:r>
          </a:p>
          <a:p>
            <a:pPr lvl="1"/>
            <a:r>
              <a:rPr lang="en-AU" sz="2900" dirty="0"/>
              <a:t>Problems with one number (i.e. target value)</a:t>
            </a:r>
          </a:p>
          <a:p>
            <a:pPr lvl="1"/>
            <a:r>
              <a:rPr lang="en-AU" sz="2900" dirty="0"/>
              <a:t>Problems with three numbers where the second number (Minimum coin) = 1 and the third number (Maximum coin) = the first number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900" dirty="0"/>
              <a:t> Dynamic programming approach</a:t>
            </a:r>
          </a:p>
          <a:p>
            <a:r>
              <a:rPr lang="en-AU" sz="2900" dirty="0"/>
              <a:t>Possible number of solutions for the range between Minimum and Maximum coins:</a:t>
            </a:r>
          </a:p>
          <a:p>
            <a:pPr lvl="1"/>
            <a:r>
              <a:rPr lang="en-AU" sz="2900" dirty="0"/>
              <a:t>All other problems requiring the number of solutions by the number of coins used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900" dirty="0"/>
              <a:t> Backtracking and pruning approach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091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B496-1065-4A66-B364-AE365E9F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First algorithm –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F49A-894C-4B96-9741-EBC5A2B05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Constructing a table with all possible values and coin denominations – the number of solutions is counted by using the previous number of solutions saved in the table.</a:t>
            </a:r>
          </a:p>
          <a:p>
            <a:r>
              <a:rPr lang="en-AU" dirty="0"/>
              <a:t>Dynamic programming table with the reduced memory use (only two rows), the example of Value 5: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0BAEF2-2C8E-4168-998E-BBF3A9E46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24776"/>
              </p:ext>
            </p:extLst>
          </p:nvPr>
        </p:nvGraphicFramePr>
        <p:xfrm>
          <a:off x="2884094" y="4199254"/>
          <a:ext cx="5937250" cy="8414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196983427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211217098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955316594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1592705523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3072969091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434835955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32221470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 dirty="0">
                          <a:effectLst/>
                        </a:rPr>
                        <a:t> </a:t>
                      </a:r>
                      <a:endParaRPr lang="en-AU" sz="17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0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3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4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5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7332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 dirty="0">
                          <a:effectLst/>
                        </a:rPr>
                        <a:t>1</a:t>
                      </a:r>
                      <a:endParaRPr lang="en-AU" sz="17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958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3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 dirty="0">
                          <a:effectLst/>
                        </a:rPr>
                        <a:t>3</a:t>
                      </a:r>
                      <a:endParaRPr lang="en-AU" sz="17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431525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95B037C-C4D8-4F4A-9C93-E7E5DD6B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00127"/>
              </p:ext>
            </p:extLst>
          </p:nvPr>
        </p:nvGraphicFramePr>
        <p:xfrm>
          <a:off x="2884094" y="5335523"/>
          <a:ext cx="5937250" cy="8414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196983427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211217098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955316594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1592705523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3072969091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434835955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32221470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 dirty="0">
                          <a:effectLst/>
                        </a:rPr>
                        <a:t> </a:t>
                      </a:r>
                      <a:endParaRPr lang="en-AU" sz="17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0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3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4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5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7332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958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1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2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>
                          <a:effectLst/>
                        </a:rPr>
                        <a:t>3</a:t>
                      </a:r>
                      <a:endParaRPr lang="en-AU" sz="17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700" dirty="0">
                          <a:effectLst/>
                        </a:rPr>
                        <a:t>3</a:t>
                      </a:r>
                      <a:endParaRPr lang="en-AU" sz="17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4315251"/>
                  </a:ext>
                </a:extLst>
              </a:tr>
            </a:tbl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67B18C8E-ADB8-4780-AE79-78A729F2F09C}"/>
              </a:ext>
            </a:extLst>
          </p:cNvPr>
          <p:cNvSpPr/>
          <p:nvPr/>
        </p:nvSpPr>
        <p:spPr>
          <a:xfrm>
            <a:off x="8126530" y="5637180"/>
            <a:ext cx="485775" cy="238125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3FFB07-BFAA-4D0B-BEE3-DCE4036B1F00}"/>
              </a:ext>
            </a:extLst>
          </p:cNvPr>
          <p:cNvSpPr/>
          <p:nvPr/>
        </p:nvSpPr>
        <p:spPr>
          <a:xfrm>
            <a:off x="5665365" y="4460583"/>
            <a:ext cx="374708" cy="3187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64B51A-4D8F-4F69-9F49-281B64202096}"/>
              </a:ext>
            </a:extLst>
          </p:cNvPr>
          <p:cNvSpPr/>
          <p:nvPr/>
        </p:nvSpPr>
        <p:spPr>
          <a:xfrm>
            <a:off x="3988965" y="4760227"/>
            <a:ext cx="374708" cy="3187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A80554-9E5B-4E02-9093-483C87EEB3BE}"/>
              </a:ext>
            </a:extLst>
          </p:cNvPr>
          <p:cNvCxnSpPr/>
          <p:nvPr/>
        </p:nvCxnSpPr>
        <p:spPr>
          <a:xfrm>
            <a:off x="5665365" y="4664278"/>
            <a:ext cx="131760" cy="26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74F150-8F81-4BDC-B571-4EC3143DC2A7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4363673" y="4919618"/>
            <a:ext cx="1433452" cy="1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0BE3D79-E56C-461E-B2EE-E9D38F96F8C8}"/>
              </a:ext>
            </a:extLst>
          </p:cNvPr>
          <p:cNvSpPr/>
          <p:nvPr/>
        </p:nvSpPr>
        <p:spPr>
          <a:xfrm>
            <a:off x="7327786" y="4489401"/>
            <a:ext cx="374708" cy="318782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242CAAA-C7CA-4C08-9DA9-7DAED4C9DE65}"/>
              </a:ext>
            </a:extLst>
          </p:cNvPr>
          <p:cNvSpPr/>
          <p:nvPr/>
        </p:nvSpPr>
        <p:spPr>
          <a:xfrm>
            <a:off x="5651386" y="4789045"/>
            <a:ext cx="374708" cy="318782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D12F90-EB8F-402E-A4FA-8D5948C546BE}"/>
              </a:ext>
            </a:extLst>
          </p:cNvPr>
          <p:cNvCxnSpPr/>
          <p:nvPr/>
        </p:nvCxnSpPr>
        <p:spPr>
          <a:xfrm>
            <a:off x="7327786" y="4693096"/>
            <a:ext cx="131760" cy="268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14A4EB-3FD1-4B6F-B7CF-BF483381F5F2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6026094" y="4948436"/>
            <a:ext cx="1433452" cy="13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339051C-DF60-4AA4-B448-5C14A8BEDDF6}"/>
              </a:ext>
            </a:extLst>
          </p:cNvPr>
          <p:cNvSpPr/>
          <p:nvPr/>
        </p:nvSpPr>
        <p:spPr>
          <a:xfrm>
            <a:off x="6555466" y="5915633"/>
            <a:ext cx="374708" cy="318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F0D682-8C09-4704-B252-8652F5991537}"/>
              </a:ext>
            </a:extLst>
          </p:cNvPr>
          <p:cNvSpPr/>
          <p:nvPr/>
        </p:nvSpPr>
        <p:spPr>
          <a:xfrm>
            <a:off x="3945091" y="5915633"/>
            <a:ext cx="374708" cy="318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C668E7-4427-461A-AA8F-80A3D9FAE780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4319799" y="5799373"/>
            <a:ext cx="2315893" cy="275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83009E-3F58-43CB-A1A7-ABC4B25D405E}"/>
              </a:ext>
            </a:extLst>
          </p:cNvPr>
          <p:cNvCxnSpPr>
            <a:stCxn id="43" idx="1"/>
          </p:cNvCxnSpPr>
          <p:nvPr/>
        </p:nvCxnSpPr>
        <p:spPr>
          <a:xfrm flipV="1">
            <a:off x="6610341" y="5789876"/>
            <a:ext cx="25351" cy="172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FB79DA0-F98F-494F-9778-F3AD821EC7BD}"/>
              </a:ext>
            </a:extLst>
          </p:cNvPr>
          <p:cNvSpPr/>
          <p:nvPr/>
        </p:nvSpPr>
        <p:spPr>
          <a:xfrm>
            <a:off x="8249555" y="5894067"/>
            <a:ext cx="374708" cy="31878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348B7B1-6000-4D68-BE27-0AC6082DBF71}"/>
              </a:ext>
            </a:extLst>
          </p:cNvPr>
          <p:cNvSpPr/>
          <p:nvPr/>
        </p:nvSpPr>
        <p:spPr>
          <a:xfrm>
            <a:off x="5639180" y="5894067"/>
            <a:ext cx="374708" cy="31878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2251C5-DD36-4F36-A57C-CE2B19C017B6}"/>
              </a:ext>
            </a:extLst>
          </p:cNvPr>
          <p:cNvCxnSpPr>
            <a:cxnSpLocks/>
            <a:stCxn id="51" idx="6"/>
          </p:cNvCxnSpPr>
          <p:nvPr/>
        </p:nvCxnSpPr>
        <p:spPr>
          <a:xfrm flipV="1">
            <a:off x="6013888" y="5777807"/>
            <a:ext cx="2315893" cy="2756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FC3981-FC1C-41FE-9D3A-CCCA3F971F65}"/>
              </a:ext>
            </a:extLst>
          </p:cNvPr>
          <p:cNvCxnSpPr>
            <a:stCxn id="50" idx="1"/>
          </p:cNvCxnSpPr>
          <p:nvPr/>
        </p:nvCxnSpPr>
        <p:spPr>
          <a:xfrm flipV="1">
            <a:off x="8304430" y="5768310"/>
            <a:ext cx="25351" cy="1724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55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E33A-6473-4515-B993-11074AFD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programming pseudo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D4449-4744-4A65-92DA-564A3E064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0008"/>
          </a:xfrm>
          <a:prstGeom prst="snip1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Algorithm </a:t>
            </a:r>
            <a:r>
              <a:rPr lang="en-AU" sz="12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cal_combination_all</a:t>
            </a: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()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	Initialise a 2-D matrix with 1s for two rows and 0 to Value columns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	row = 1, column = 1, </a:t>
            </a:r>
            <a:r>
              <a:rPr lang="en-AU" sz="12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row_index</a:t>
            </a: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= 1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	For row &lt;- 1 to the size of </a:t>
            </a:r>
            <a:r>
              <a:rPr lang="en-AU" sz="12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coin_denomination</a:t>
            </a: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list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		For column &lt;- 1 to Value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263140" lvl="2" indent="0">
              <a:lnSpc>
                <a:spcPct val="115000"/>
              </a:lnSpc>
              <a:buNone/>
            </a:pP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If column minus </a:t>
            </a:r>
            <a:r>
              <a:rPr lang="en-AU" sz="12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coin_denomination</a:t>
            </a: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[row] &gt;= 0 then x = the matrix[</a:t>
            </a:r>
            <a:r>
              <a:rPr lang="en-AU" sz="12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row_index</a:t>
            </a: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][column </a:t>
            </a:r>
            <a:r>
              <a:rPr lang="en-AU" sz="12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-</a:t>
            </a: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2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coin_denomination</a:t>
            </a: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[row]]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263140" lvl="2" indent="0">
              <a:lnSpc>
                <a:spcPct val="115000"/>
              </a:lnSpc>
              <a:buNone/>
            </a:pP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Else x = 0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263140" lvl="2" indent="0">
              <a:lnSpc>
                <a:spcPct val="115000"/>
              </a:lnSpc>
              <a:buNone/>
            </a:pP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If </a:t>
            </a:r>
            <a:r>
              <a:rPr lang="en-AU" sz="12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row_index</a:t>
            </a: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=0 then 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263140" lvl="2" indent="0">
              <a:lnSpc>
                <a:spcPct val="115000"/>
              </a:lnSpc>
              <a:buNone/>
            </a:pP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If column &gt;= 1 then y = the matrix[row_index+1][column] Else 0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263140" lvl="2" indent="0">
              <a:lnSpc>
                <a:spcPct val="115000"/>
              </a:lnSpc>
              <a:buNone/>
            </a:pP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Else 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263140" lvl="2" indent="0">
              <a:lnSpc>
                <a:spcPct val="115000"/>
              </a:lnSpc>
              <a:buNone/>
            </a:pP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If column &gt;= 1 then y = the matrix[row_index-1][column] Else 0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14400" lvl="2" indent="0">
              <a:lnSpc>
                <a:spcPct val="115000"/>
              </a:lnSpc>
              <a:buNone/>
            </a:pP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		</a:t>
            </a:r>
            <a:r>
              <a:rPr lang="en-AU" sz="12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row_index</a:t>
            </a: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+= 1, row += 1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14400" lvl="2" indent="0">
              <a:lnSpc>
                <a:spcPct val="115000"/>
              </a:lnSpc>
              <a:buNone/>
            </a:pP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		</a:t>
            </a:r>
            <a:r>
              <a:rPr lang="en-AU" sz="12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If </a:t>
            </a:r>
            <a:r>
              <a:rPr lang="en-AU" sz="120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row_index</a:t>
            </a:r>
            <a:r>
              <a:rPr lang="en-AU" sz="12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=2 then </a:t>
            </a:r>
            <a:r>
              <a:rPr lang="en-AU" sz="120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row_index</a:t>
            </a:r>
            <a:r>
              <a:rPr lang="en-AU" sz="12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-=2</a:t>
            </a:r>
            <a:endParaRPr lang="en-AU" sz="1200" dirty="0">
              <a:solidFill>
                <a:srgbClr val="FF0000"/>
              </a:solidFill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AU" sz="120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result_row</a:t>
            </a:r>
            <a:r>
              <a:rPr lang="en-AU" sz="12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= row_index+1 if </a:t>
            </a:r>
            <a:r>
              <a:rPr lang="en-AU" sz="120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row_index</a:t>
            </a:r>
            <a:r>
              <a:rPr lang="en-AU" sz="12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= 0 else row_index-1</a:t>
            </a:r>
            <a:endParaRPr lang="en-AU" sz="1200" dirty="0">
              <a:solidFill>
                <a:srgbClr val="FF0000"/>
              </a:solidFill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buNone/>
            </a:pP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	return matrix[</a:t>
            </a:r>
            <a:r>
              <a:rPr lang="en-AU" sz="12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result_row</a:t>
            </a: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][value]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2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717E-C184-4A1F-AF9C-ED47D134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Second algorithm – backtracking and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44398-3EC8-4AA3-8FD6-FFCAC5E1D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900" dirty="0"/>
              <a:t>An algorithm for identifying all possible solutions based on depth-first recursive search.</a:t>
            </a:r>
          </a:p>
          <a:p>
            <a:r>
              <a:rPr lang="en-AU" sz="2900" dirty="0"/>
              <a:t>Backtracking and pruning algorithm, however, has a worse Time complexity than the dynamic programming algorithm due to its recursive nature. 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81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BF0A-1C97-4F7D-9445-4EC7EDAA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770B-B3C0-46D9-9952-AF6EC956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example of Value 8, Minimum/Maximum coin 3:</a:t>
            </a:r>
          </a:p>
          <a:p>
            <a:pPr marL="0" indent="0">
              <a:buNone/>
            </a:pP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271C3E-E1BD-45B7-8032-279CE4169D1A}"/>
              </a:ext>
            </a:extLst>
          </p:cNvPr>
          <p:cNvGrpSpPr/>
          <p:nvPr/>
        </p:nvGrpSpPr>
        <p:grpSpPr>
          <a:xfrm>
            <a:off x="1185688" y="2642926"/>
            <a:ext cx="2085975" cy="1857375"/>
            <a:chOff x="0" y="0"/>
            <a:chExt cx="2085975" cy="18573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5777AA-72E4-4BFD-B58E-2E7608DE8849}"/>
                </a:ext>
              </a:extLst>
            </p:cNvPr>
            <p:cNvGrpSpPr/>
            <p:nvPr/>
          </p:nvGrpSpPr>
          <p:grpSpPr>
            <a:xfrm>
              <a:off x="476250" y="0"/>
              <a:ext cx="1609725" cy="1857375"/>
              <a:chOff x="0" y="0"/>
              <a:chExt cx="1609725" cy="1857375"/>
            </a:xfrm>
          </p:grpSpPr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2BFF38A0-7E95-49A4-9096-DB89A65F0E8F}"/>
                  </a:ext>
                </a:extLst>
              </p:cNvPr>
              <p:cNvSpPr/>
              <p:nvPr/>
            </p:nvSpPr>
            <p:spPr>
              <a:xfrm>
                <a:off x="561975" y="0"/>
                <a:ext cx="523875" cy="51435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C8C55A1D-05CC-405D-93BA-35643306335B}"/>
                  </a:ext>
                </a:extLst>
              </p:cNvPr>
              <p:cNvSpPr/>
              <p:nvPr/>
            </p:nvSpPr>
            <p:spPr>
              <a:xfrm>
                <a:off x="1085850" y="666750"/>
                <a:ext cx="523875" cy="51435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27F048E8-F958-4470-A403-2BB4E8B216D1}"/>
                  </a:ext>
                </a:extLst>
              </p:cNvPr>
              <p:cNvSpPr/>
              <p:nvPr/>
            </p:nvSpPr>
            <p:spPr>
              <a:xfrm>
                <a:off x="0" y="666750"/>
                <a:ext cx="523875" cy="51435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23425B04-7338-4FE1-AEFC-83F0C2A6939A}"/>
                  </a:ext>
                </a:extLst>
              </p:cNvPr>
              <p:cNvSpPr/>
              <p:nvPr/>
            </p:nvSpPr>
            <p:spPr>
              <a:xfrm>
                <a:off x="523875" y="1343025"/>
                <a:ext cx="523875" cy="51435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AU" sz="1200" dirty="0">
                  <a:effectLst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 dirty="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1</a:t>
                </a: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 dirty="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 </a:t>
                </a:r>
              </a:p>
            </p:txBody>
          </p:sp>
        </p:grp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373193B-B93A-49C6-BDAC-8A2D11EECA1B}"/>
                </a:ext>
              </a:extLst>
            </p:cNvPr>
            <p:cNvSpPr/>
            <p:nvPr/>
          </p:nvSpPr>
          <p:spPr>
            <a:xfrm>
              <a:off x="0" y="1343025"/>
              <a:ext cx="523875" cy="514350"/>
            </a:xfrm>
            <a:prstGeom prst="flowChartConnector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AU" sz="1200" dirty="0">
                <a:effectLst/>
                <a:ea typeface="SimSun" panose="02010600030101010101" pitchFamily="2" charset="-122"/>
                <a:cs typeface="Arial" panose="020B0604020202020204" pitchFamily="34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200" dirty="0">
                  <a:effectLst/>
                  <a:ea typeface="SimSun" panose="02010600030101010101" pitchFamily="2" charset="-122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200" dirty="0">
                  <a:effectLst/>
                  <a:ea typeface="SimSun" panose="02010600030101010101" pitchFamily="2" charset="-122"/>
                  <a:cs typeface="Arial" panose="020B0604020202020204" pitchFamily="34" charset="0"/>
                </a:rPr>
                <a:t> 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DECE9A-FE2A-40D3-A4B1-59BE2D542546}"/>
                </a:ext>
              </a:extLst>
            </p:cNvPr>
            <p:cNvCxnSpPr/>
            <p:nvPr/>
          </p:nvCxnSpPr>
          <p:spPr>
            <a:xfrm>
              <a:off x="1485900" y="419100"/>
              <a:ext cx="228600" cy="295275"/>
            </a:xfrm>
            <a:prstGeom prst="line">
              <a:avLst/>
            </a:prstGeom>
            <a:ln/>
          </p:spPr>
          <p:style>
            <a:lnRef idx="1">
              <a:schemeClr val="accent2">
                <a:lumMod val="67000"/>
              </a:schemeClr>
            </a:lnRef>
            <a:fillRef idx="0">
              <a:schemeClr val="accent2">
                <a:lumMod val="67000"/>
              </a:schemeClr>
            </a:fillRef>
            <a:effectRef idx="0">
              <a:schemeClr val="accent2">
                <a:lumMod val="67000"/>
              </a:schemeClr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D2896B1-694F-4CA0-90A0-EEEB3C184D25}"/>
                </a:ext>
              </a:extLst>
            </p:cNvPr>
            <p:cNvCxnSpPr/>
            <p:nvPr/>
          </p:nvCxnSpPr>
          <p:spPr>
            <a:xfrm flipH="1">
              <a:off x="885825" y="419100"/>
              <a:ext cx="266700" cy="295275"/>
            </a:xfrm>
            <a:prstGeom prst="line">
              <a:avLst/>
            </a:prstGeom>
            <a:ln/>
          </p:spPr>
          <p:style>
            <a:lnRef idx="1">
              <a:schemeClr val="accent2">
                <a:lumMod val="67000"/>
              </a:schemeClr>
            </a:lnRef>
            <a:fillRef idx="0">
              <a:schemeClr val="accent2">
                <a:lumMod val="67000"/>
              </a:schemeClr>
            </a:fillRef>
            <a:effectRef idx="0">
              <a:schemeClr val="accent2">
                <a:lumMod val="67000"/>
              </a:schemeClr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7F34A3-8FE1-499C-9219-B96D2B7B3EA6}"/>
                </a:ext>
              </a:extLst>
            </p:cNvPr>
            <p:cNvCxnSpPr/>
            <p:nvPr/>
          </p:nvCxnSpPr>
          <p:spPr>
            <a:xfrm>
              <a:off x="885825" y="1123950"/>
              <a:ext cx="228600" cy="295275"/>
            </a:xfrm>
            <a:prstGeom prst="line">
              <a:avLst/>
            </a:prstGeom>
            <a:ln/>
          </p:spPr>
          <p:style>
            <a:lnRef idx="1">
              <a:schemeClr val="accent2">
                <a:lumMod val="67000"/>
              </a:schemeClr>
            </a:lnRef>
            <a:fillRef idx="0">
              <a:schemeClr val="accent2">
                <a:lumMod val="67000"/>
              </a:schemeClr>
            </a:fillRef>
            <a:effectRef idx="0">
              <a:schemeClr val="accent2">
                <a:lumMod val="67000"/>
              </a:schemeClr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8D5A1B4-33E4-42D3-837D-1DD9E320C8AA}"/>
                </a:ext>
              </a:extLst>
            </p:cNvPr>
            <p:cNvCxnSpPr/>
            <p:nvPr/>
          </p:nvCxnSpPr>
          <p:spPr>
            <a:xfrm flipH="1">
              <a:off x="381000" y="1123950"/>
              <a:ext cx="200025" cy="257175"/>
            </a:xfrm>
            <a:prstGeom prst="line">
              <a:avLst/>
            </a:prstGeom>
            <a:ln/>
          </p:spPr>
          <p:style>
            <a:lnRef idx="1">
              <a:schemeClr val="accent2">
                <a:lumMod val="67000"/>
              </a:schemeClr>
            </a:lnRef>
            <a:fillRef idx="0">
              <a:schemeClr val="accent2">
                <a:lumMod val="67000"/>
              </a:schemeClr>
            </a:fillRef>
            <a:effectRef idx="0">
              <a:schemeClr val="accent2">
                <a:lumMod val="67000"/>
              </a:schemeClr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6298D4-D450-496D-AF1A-D16CCAA3B68B}"/>
              </a:ext>
            </a:extLst>
          </p:cNvPr>
          <p:cNvGrpSpPr/>
          <p:nvPr/>
        </p:nvGrpSpPr>
        <p:grpSpPr>
          <a:xfrm>
            <a:off x="3621794" y="2642926"/>
            <a:ext cx="2085975" cy="1857375"/>
            <a:chOff x="0" y="0"/>
            <a:chExt cx="2085975" cy="18573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9BB4E05-CB45-4F8A-841D-B37B6448003C}"/>
                </a:ext>
              </a:extLst>
            </p:cNvPr>
            <p:cNvGrpSpPr/>
            <p:nvPr/>
          </p:nvGrpSpPr>
          <p:grpSpPr>
            <a:xfrm>
              <a:off x="476250" y="0"/>
              <a:ext cx="1609725" cy="1857375"/>
              <a:chOff x="0" y="0"/>
              <a:chExt cx="1609725" cy="1857375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23ED9D1E-8618-49A6-ADEE-8B24082FE285}"/>
                  </a:ext>
                </a:extLst>
              </p:cNvPr>
              <p:cNvSpPr/>
              <p:nvPr/>
            </p:nvSpPr>
            <p:spPr>
              <a:xfrm>
                <a:off x="561975" y="0"/>
                <a:ext cx="523875" cy="51435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id="{A53917FA-A973-469C-A835-62DB2C78C100}"/>
                  </a:ext>
                </a:extLst>
              </p:cNvPr>
              <p:cNvSpPr/>
              <p:nvPr/>
            </p:nvSpPr>
            <p:spPr>
              <a:xfrm>
                <a:off x="1085850" y="666750"/>
                <a:ext cx="523875" cy="51435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E475140B-EF1E-4872-8A94-CCDC11B3CE3D}"/>
                  </a:ext>
                </a:extLst>
              </p:cNvPr>
              <p:cNvSpPr/>
              <p:nvPr/>
            </p:nvSpPr>
            <p:spPr>
              <a:xfrm>
                <a:off x="0" y="666750"/>
                <a:ext cx="523875" cy="51435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32F03A18-9AC2-4A1D-AE36-0CFFB389DFBF}"/>
                  </a:ext>
                </a:extLst>
              </p:cNvPr>
              <p:cNvSpPr/>
              <p:nvPr/>
            </p:nvSpPr>
            <p:spPr>
              <a:xfrm>
                <a:off x="523875" y="1343025"/>
                <a:ext cx="523875" cy="51435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AU" sz="1200" dirty="0">
                  <a:effectLst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 dirty="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2</a:t>
                </a: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 dirty="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 </a:t>
                </a:r>
              </a:p>
            </p:txBody>
          </p:sp>
        </p:grp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0E1B93D-881A-431F-8E9D-81555D4D9813}"/>
                </a:ext>
              </a:extLst>
            </p:cNvPr>
            <p:cNvSpPr/>
            <p:nvPr/>
          </p:nvSpPr>
          <p:spPr>
            <a:xfrm>
              <a:off x="0" y="1343025"/>
              <a:ext cx="523875" cy="514350"/>
            </a:xfrm>
            <a:prstGeom prst="flowChartConnector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AU" sz="1200" dirty="0">
                <a:effectLst/>
                <a:ea typeface="SimSun" panose="02010600030101010101" pitchFamily="2" charset="-122"/>
                <a:cs typeface="Arial" panose="020B0604020202020204" pitchFamily="34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200" dirty="0">
                  <a:effectLst/>
                  <a:ea typeface="SimSun" panose="02010600030101010101" pitchFamily="2" charset="-122"/>
                  <a:cs typeface="Arial" panose="020B0604020202020204" pitchFamily="34" charset="0"/>
                </a:rPr>
                <a:t>5</a:t>
              </a: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200" dirty="0">
                  <a:effectLst/>
                  <a:ea typeface="SimSun" panose="02010600030101010101" pitchFamily="2" charset="-122"/>
                  <a:cs typeface="Arial" panose="020B0604020202020204" pitchFamily="34" charset="0"/>
                </a:rPr>
                <a:t> 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30570-EB56-49DB-839D-90140DCF51CC}"/>
                </a:ext>
              </a:extLst>
            </p:cNvPr>
            <p:cNvCxnSpPr/>
            <p:nvPr/>
          </p:nvCxnSpPr>
          <p:spPr>
            <a:xfrm>
              <a:off x="1485900" y="419100"/>
              <a:ext cx="228600" cy="295275"/>
            </a:xfrm>
            <a:prstGeom prst="line">
              <a:avLst/>
            </a:prstGeom>
            <a:ln/>
          </p:spPr>
          <p:style>
            <a:lnRef idx="1">
              <a:schemeClr val="accent2">
                <a:lumMod val="67000"/>
              </a:schemeClr>
            </a:lnRef>
            <a:fillRef idx="0">
              <a:schemeClr val="accent2">
                <a:lumMod val="67000"/>
              </a:schemeClr>
            </a:fillRef>
            <a:effectRef idx="0">
              <a:schemeClr val="accent2">
                <a:lumMod val="67000"/>
              </a:schemeClr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2C81A4-C041-4A37-AE07-0FA75944A9D4}"/>
                </a:ext>
              </a:extLst>
            </p:cNvPr>
            <p:cNvCxnSpPr/>
            <p:nvPr/>
          </p:nvCxnSpPr>
          <p:spPr>
            <a:xfrm flipH="1">
              <a:off x="885825" y="419100"/>
              <a:ext cx="266700" cy="295275"/>
            </a:xfrm>
            <a:prstGeom prst="line">
              <a:avLst/>
            </a:prstGeom>
            <a:ln/>
          </p:spPr>
          <p:style>
            <a:lnRef idx="1">
              <a:schemeClr val="accent2">
                <a:lumMod val="67000"/>
              </a:schemeClr>
            </a:lnRef>
            <a:fillRef idx="0">
              <a:schemeClr val="accent2">
                <a:lumMod val="67000"/>
              </a:schemeClr>
            </a:fillRef>
            <a:effectRef idx="0">
              <a:schemeClr val="accent2">
                <a:lumMod val="67000"/>
              </a:schemeClr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3FBC02-5D0C-4735-ABC1-C5293713867A}"/>
                </a:ext>
              </a:extLst>
            </p:cNvPr>
            <p:cNvCxnSpPr/>
            <p:nvPr/>
          </p:nvCxnSpPr>
          <p:spPr>
            <a:xfrm>
              <a:off x="885825" y="1123950"/>
              <a:ext cx="228600" cy="295275"/>
            </a:xfrm>
            <a:prstGeom prst="line">
              <a:avLst/>
            </a:prstGeom>
            <a:ln/>
          </p:spPr>
          <p:style>
            <a:lnRef idx="1">
              <a:schemeClr val="accent2">
                <a:lumMod val="67000"/>
              </a:schemeClr>
            </a:lnRef>
            <a:fillRef idx="0">
              <a:schemeClr val="accent2">
                <a:lumMod val="67000"/>
              </a:schemeClr>
            </a:fillRef>
            <a:effectRef idx="0">
              <a:schemeClr val="accent2">
                <a:lumMod val="67000"/>
              </a:schemeClr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9A7D3F-970A-45E3-90B9-44E1490F3982}"/>
                </a:ext>
              </a:extLst>
            </p:cNvPr>
            <p:cNvCxnSpPr/>
            <p:nvPr/>
          </p:nvCxnSpPr>
          <p:spPr>
            <a:xfrm flipH="1">
              <a:off x="381000" y="1123950"/>
              <a:ext cx="200025" cy="257175"/>
            </a:xfrm>
            <a:prstGeom prst="line">
              <a:avLst/>
            </a:prstGeom>
            <a:ln/>
          </p:spPr>
          <p:style>
            <a:lnRef idx="1">
              <a:schemeClr val="accent2">
                <a:lumMod val="67000"/>
              </a:schemeClr>
            </a:lnRef>
            <a:fillRef idx="0">
              <a:schemeClr val="accent2">
                <a:lumMod val="67000"/>
              </a:schemeClr>
            </a:fillRef>
            <a:effectRef idx="0">
              <a:schemeClr val="accent2">
                <a:lumMod val="67000"/>
              </a:schemeClr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1A07E0-D5C6-434E-BF61-2516DD71E849}"/>
              </a:ext>
            </a:extLst>
          </p:cNvPr>
          <p:cNvCxnSpPr/>
          <p:nvPr/>
        </p:nvCxnSpPr>
        <p:spPr>
          <a:xfrm>
            <a:off x="3462163" y="3566851"/>
            <a:ext cx="4471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353676-7B96-4929-8B7D-3711CB8713CD}"/>
              </a:ext>
            </a:extLst>
          </p:cNvPr>
          <p:cNvCxnSpPr/>
          <p:nvPr/>
        </p:nvCxnSpPr>
        <p:spPr>
          <a:xfrm>
            <a:off x="6032186" y="3538626"/>
            <a:ext cx="4471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A60E79-6C2B-48A2-BACF-C46C4CFEA8C0}"/>
              </a:ext>
            </a:extLst>
          </p:cNvPr>
          <p:cNvGrpSpPr/>
          <p:nvPr/>
        </p:nvGrpSpPr>
        <p:grpSpPr>
          <a:xfrm>
            <a:off x="6217356" y="2642926"/>
            <a:ext cx="2085975" cy="1857375"/>
            <a:chOff x="0" y="0"/>
            <a:chExt cx="2085975" cy="185737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A1E52B-F2C3-4105-AA37-3F588C04F31C}"/>
                </a:ext>
              </a:extLst>
            </p:cNvPr>
            <p:cNvGrpSpPr/>
            <p:nvPr/>
          </p:nvGrpSpPr>
          <p:grpSpPr>
            <a:xfrm>
              <a:off x="476250" y="0"/>
              <a:ext cx="1609725" cy="1857375"/>
              <a:chOff x="0" y="0"/>
              <a:chExt cx="1609725" cy="1857375"/>
            </a:xfrm>
          </p:grpSpPr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16276E6E-1957-4823-95AF-797DDB02A8A5}"/>
                  </a:ext>
                </a:extLst>
              </p:cNvPr>
              <p:cNvSpPr/>
              <p:nvPr/>
            </p:nvSpPr>
            <p:spPr>
              <a:xfrm>
                <a:off x="561975" y="0"/>
                <a:ext cx="523875" cy="51435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 dirty="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46CFFA31-A00F-4FAB-8CF4-2486BD597164}"/>
                  </a:ext>
                </a:extLst>
              </p:cNvPr>
              <p:cNvSpPr/>
              <p:nvPr/>
            </p:nvSpPr>
            <p:spPr>
              <a:xfrm>
                <a:off x="1085850" y="666750"/>
                <a:ext cx="523875" cy="51435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03EB371A-CE89-44D1-B87C-8BEB65E668D6}"/>
                  </a:ext>
                </a:extLst>
              </p:cNvPr>
              <p:cNvSpPr/>
              <p:nvPr/>
            </p:nvSpPr>
            <p:spPr>
              <a:xfrm>
                <a:off x="0" y="666750"/>
                <a:ext cx="523875" cy="51435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 dirty="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BF390379-2A49-4219-9530-509F671C749A}"/>
                  </a:ext>
                </a:extLst>
              </p:cNvPr>
              <p:cNvSpPr/>
              <p:nvPr/>
            </p:nvSpPr>
            <p:spPr>
              <a:xfrm>
                <a:off x="523875" y="1343025"/>
                <a:ext cx="523875" cy="51435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AU" sz="1200" dirty="0">
                  <a:effectLst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 dirty="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2</a:t>
                </a: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 dirty="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 </a:t>
                </a:r>
              </a:p>
            </p:txBody>
          </p:sp>
        </p:grp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CCD018F0-C295-4358-A9D0-BC7762737DE0}"/>
                </a:ext>
              </a:extLst>
            </p:cNvPr>
            <p:cNvSpPr/>
            <p:nvPr/>
          </p:nvSpPr>
          <p:spPr>
            <a:xfrm>
              <a:off x="0" y="1343025"/>
              <a:ext cx="523875" cy="514350"/>
            </a:xfrm>
            <a:prstGeom prst="flowChartConnector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AU" sz="1200" dirty="0">
                <a:effectLst/>
                <a:ea typeface="SimSun" panose="02010600030101010101" pitchFamily="2" charset="-122"/>
                <a:cs typeface="Arial" panose="020B0604020202020204" pitchFamily="34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200" dirty="0">
                  <a:effectLst/>
                  <a:ea typeface="SimSun" panose="02010600030101010101" pitchFamily="2" charset="-122"/>
                  <a:cs typeface="Arial" panose="020B0604020202020204" pitchFamily="34" charset="0"/>
                </a:rPr>
                <a:t>4</a:t>
              </a: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200" dirty="0">
                  <a:effectLst/>
                  <a:ea typeface="SimSun" panose="02010600030101010101" pitchFamily="2" charset="-122"/>
                  <a:cs typeface="Arial" panose="020B0604020202020204" pitchFamily="34" charset="0"/>
                </a:rPr>
                <a:t> 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F5F1C7-B1BC-4122-BAF7-A6D8FE0A107B}"/>
                </a:ext>
              </a:extLst>
            </p:cNvPr>
            <p:cNvCxnSpPr/>
            <p:nvPr/>
          </p:nvCxnSpPr>
          <p:spPr>
            <a:xfrm>
              <a:off x="1485900" y="419100"/>
              <a:ext cx="228600" cy="295275"/>
            </a:xfrm>
            <a:prstGeom prst="line">
              <a:avLst/>
            </a:prstGeom>
            <a:ln/>
          </p:spPr>
          <p:style>
            <a:lnRef idx="1">
              <a:schemeClr val="accent2">
                <a:lumMod val="67000"/>
              </a:schemeClr>
            </a:lnRef>
            <a:fillRef idx="0">
              <a:schemeClr val="accent2">
                <a:lumMod val="67000"/>
              </a:schemeClr>
            </a:fillRef>
            <a:effectRef idx="0">
              <a:schemeClr val="accent2">
                <a:lumMod val="67000"/>
              </a:schemeClr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946A42-2CA1-49C6-81BE-7A3693D8A127}"/>
                </a:ext>
              </a:extLst>
            </p:cNvPr>
            <p:cNvCxnSpPr/>
            <p:nvPr/>
          </p:nvCxnSpPr>
          <p:spPr>
            <a:xfrm flipH="1">
              <a:off x="885825" y="419100"/>
              <a:ext cx="266700" cy="295275"/>
            </a:xfrm>
            <a:prstGeom prst="line">
              <a:avLst/>
            </a:prstGeom>
            <a:ln/>
          </p:spPr>
          <p:style>
            <a:lnRef idx="1">
              <a:schemeClr val="accent2">
                <a:lumMod val="67000"/>
              </a:schemeClr>
            </a:lnRef>
            <a:fillRef idx="0">
              <a:schemeClr val="accent2">
                <a:lumMod val="67000"/>
              </a:schemeClr>
            </a:fillRef>
            <a:effectRef idx="0">
              <a:schemeClr val="accent2">
                <a:lumMod val="67000"/>
              </a:schemeClr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BB5FC4-2051-48CB-8C26-41BBE7197788}"/>
                </a:ext>
              </a:extLst>
            </p:cNvPr>
            <p:cNvCxnSpPr/>
            <p:nvPr/>
          </p:nvCxnSpPr>
          <p:spPr>
            <a:xfrm>
              <a:off x="885825" y="1123950"/>
              <a:ext cx="228600" cy="295275"/>
            </a:xfrm>
            <a:prstGeom prst="line">
              <a:avLst/>
            </a:prstGeom>
            <a:ln/>
          </p:spPr>
          <p:style>
            <a:lnRef idx="1">
              <a:schemeClr val="accent2">
                <a:lumMod val="67000"/>
              </a:schemeClr>
            </a:lnRef>
            <a:fillRef idx="0">
              <a:schemeClr val="accent2">
                <a:lumMod val="67000"/>
              </a:schemeClr>
            </a:fillRef>
            <a:effectRef idx="0">
              <a:schemeClr val="accent2">
                <a:lumMod val="67000"/>
              </a:schemeClr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2308F3B-ABFB-42A7-B092-504CB4BAA4D2}"/>
                </a:ext>
              </a:extLst>
            </p:cNvPr>
            <p:cNvCxnSpPr/>
            <p:nvPr/>
          </p:nvCxnSpPr>
          <p:spPr>
            <a:xfrm flipH="1">
              <a:off x="381000" y="1123950"/>
              <a:ext cx="200025" cy="257175"/>
            </a:xfrm>
            <a:prstGeom prst="line">
              <a:avLst/>
            </a:prstGeom>
            <a:ln/>
          </p:spPr>
          <p:style>
            <a:lnRef idx="1">
              <a:schemeClr val="accent2">
                <a:lumMod val="67000"/>
              </a:schemeClr>
            </a:lnRef>
            <a:fillRef idx="0">
              <a:schemeClr val="accent2">
                <a:lumMod val="67000"/>
              </a:schemeClr>
            </a:fillRef>
            <a:effectRef idx="0">
              <a:schemeClr val="accent2">
                <a:lumMod val="67000"/>
              </a:schemeClr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501305B7-9E8F-4418-9C0F-22D143590119}"/>
              </a:ext>
            </a:extLst>
          </p:cNvPr>
          <p:cNvSpPr/>
          <p:nvPr/>
        </p:nvSpPr>
        <p:spPr>
          <a:xfrm>
            <a:off x="3421769" y="3819263"/>
            <a:ext cx="931156" cy="927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814E8CB-BFAD-4031-9CD8-0FFA942B4A20}"/>
              </a:ext>
            </a:extLst>
          </p:cNvPr>
          <p:cNvSpPr/>
          <p:nvPr/>
        </p:nvSpPr>
        <p:spPr>
          <a:xfrm>
            <a:off x="4400125" y="3825754"/>
            <a:ext cx="931156" cy="927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84EE04-4942-4968-9098-AC37315092D1}"/>
              </a:ext>
            </a:extLst>
          </p:cNvPr>
          <p:cNvSpPr/>
          <p:nvPr/>
        </p:nvSpPr>
        <p:spPr>
          <a:xfrm>
            <a:off x="4974988" y="3086582"/>
            <a:ext cx="931156" cy="927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6610625-E48F-4FEB-AE33-8B577A144437}"/>
              </a:ext>
            </a:extLst>
          </p:cNvPr>
          <p:cNvGrpSpPr/>
          <p:nvPr/>
        </p:nvGrpSpPr>
        <p:grpSpPr>
          <a:xfrm>
            <a:off x="8712906" y="2642926"/>
            <a:ext cx="2085975" cy="1857375"/>
            <a:chOff x="0" y="0"/>
            <a:chExt cx="2085975" cy="185737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834F606-5748-44E1-A4C8-E28B49792AED}"/>
                </a:ext>
              </a:extLst>
            </p:cNvPr>
            <p:cNvGrpSpPr/>
            <p:nvPr/>
          </p:nvGrpSpPr>
          <p:grpSpPr>
            <a:xfrm>
              <a:off x="476250" y="0"/>
              <a:ext cx="1609725" cy="1857375"/>
              <a:chOff x="0" y="0"/>
              <a:chExt cx="1609725" cy="1857375"/>
            </a:xfrm>
          </p:grpSpPr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2F104109-38F1-4581-8949-6580CF8809AC}"/>
                  </a:ext>
                </a:extLst>
              </p:cNvPr>
              <p:cNvSpPr/>
              <p:nvPr/>
            </p:nvSpPr>
            <p:spPr>
              <a:xfrm>
                <a:off x="561975" y="0"/>
                <a:ext cx="523875" cy="51435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231A346C-663C-43D4-8313-E1677FB5AC35}"/>
                  </a:ext>
                </a:extLst>
              </p:cNvPr>
              <p:cNvSpPr/>
              <p:nvPr/>
            </p:nvSpPr>
            <p:spPr>
              <a:xfrm>
                <a:off x="1085850" y="666750"/>
                <a:ext cx="523875" cy="51435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EBC625B3-AA46-4FD1-A90E-76635944B9C8}"/>
                  </a:ext>
                </a:extLst>
              </p:cNvPr>
              <p:cNvSpPr/>
              <p:nvPr/>
            </p:nvSpPr>
            <p:spPr>
              <a:xfrm>
                <a:off x="0" y="666750"/>
                <a:ext cx="523875" cy="51435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DEC9EE74-5624-4715-A3BA-C2DC26BB5DCA}"/>
                  </a:ext>
                </a:extLst>
              </p:cNvPr>
              <p:cNvSpPr/>
              <p:nvPr/>
            </p:nvSpPr>
            <p:spPr>
              <a:xfrm>
                <a:off x="523875" y="1343025"/>
                <a:ext cx="523875" cy="51435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AU" sz="1200" dirty="0">
                  <a:effectLst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 dirty="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3</a:t>
                </a: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1200" dirty="0">
                    <a:effectLst/>
                    <a:ea typeface="SimSun" panose="02010600030101010101" pitchFamily="2" charset="-122"/>
                    <a:cs typeface="Arial" panose="020B0604020202020204" pitchFamily="34" charset="0"/>
                  </a:rPr>
                  <a:t> </a:t>
                </a:r>
              </a:p>
            </p:txBody>
          </p:sp>
        </p:grp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59F706C3-C2B5-48FB-8DBF-9D6BC751CBEB}"/>
                </a:ext>
              </a:extLst>
            </p:cNvPr>
            <p:cNvSpPr/>
            <p:nvPr/>
          </p:nvSpPr>
          <p:spPr>
            <a:xfrm>
              <a:off x="0" y="1343025"/>
              <a:ext cx="523875" cy="514350"/>
            </a:xfrm>
            <a:prstGeom prst="flowChartConnector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AU" sz="1200" dirty="0">
                <a:effectLst/>
                <a:ea typeface="SimSun" panose="02010600030101010101" pitchFamily="2" charset="-122"/>
                <a:cs typeface="Arial" panose="020B0604020202020204" pitchFamily="34" charset="0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200" dirty="0">
                  <a:effectLst/>
                  <a:ea typeface="SimSun" panose="02010600030101010101" pitchFamily="2" charset="-122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AU" sz="1200" dirty="0">
                  <a:effectLst/>
                  <a:ea typeface="SimSun" panose="02010600030101010101" pitchFamily="2" charset="-122"/>
                  <a:cs typeface="Arial" panose="020B0604020202020204" pitchFamily="34" charset="0"/>
                </a:rPr>
                <a:t> 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A3BCACE-CDCA-4844-8DBB-632BFE87A896}"/>
                </a:ext>
              </a:extLst>
            </p:cNvPr>
            <p:cNvCxnSpPr/>
            <p:nvPr/>
          </p:nvCxnSpPr>
          <p:spPr>
            <a:xfrm>
              <a:off x="1485900" y="419100"/>
              <a:ext cx="228600" cy="295275"/>
            </a:xfrm>
            <a:prstGeom prst="line">
              <a:avLst/>
            </a:prstGeom>
            <a:ln/>
          </p:spPr>
          <p:style>
            <a:lnRef idx="1">
              <a:schemeClr val="accent2">
                <a:lumMod val="67000"/>
              </a:schemeClr>
            </a:lnRef>
            <a:fillRef idx="0">
              <a:schemeClr val="accent2">
                <a:lumMod val="67000"/>
              </a:schemeClr>
            </a:fillRef>
            <a:effectRef idx="0">
              <a:schemeClr val="accent2">
                <a:lumMod val="67000"/>
              </a:schemeClr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F3A45D3-EF1A-4F5C-A554-008C9B98A49A}"/>
                </a:ext>
              </a:extLst>
            </p:cNvPr>
            <p:cNvCxnSpPr/>
            <p:nvPr/>
          </p:nvCxnSpPr>
          <p:spPr>
            <a:xfrm flipH="1">
              <a:off x="885825" y="419100"/>
              <a:ext cx="266700" cy="295275"/>
            </a:xfrm>
            <a:prstGeom prst="line">
              <a:avLst/>
            </a:prstGeom>
            <a:ln/>
          </p:spPr>
          <p:style>
            <a:lnRef idx="1">
              <a:schemeClr val="accent2">
                <a:lumMod val="67000"/>
              </a:schemeClr>
            </a:lnRef>
            <a:fillRef idx="0">
              <a:schemeClr val="accent2">
                <a:lumMod val="67000"/>
              </a:schemeClr>
            </a:fillRef>
            <a:effectRef idx="0">
              <a:schemeClr val="accent2">
                <a:lumMod val="67000"/>
              </a:schemeClr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9FC4CC2-A547-4A37-8EDC-8034044C051F}"/>
                </a:ext>
              </a:extLst>
            </p:cNvPr>
            <p:cNvCxnSpPr/>
            <p:nvPr/>
          </p:nvCxnSpPr>
          <p:spPr>
            <a:xfrm>
              <a:off x="885825" y="1123950"/>
              <a:ext cx="228600" cy="295275"/>
            </a:xfrm>
            <a:prstGeom prst="line">
              <a:avLst/>
            </a:prstGeom>
            <a:ln/>
          </p:spPr>
          <p:style>
            <a:lnRef idx="1">
              <a:schemeClr val="accent2">
                <a:lumMod val="67000"/>
              </a:schemeClr>
            </a:lnRef>
            <a:fillRef idx="0">
              <a:schemeClr val="accent2">
                <a:lumMod val="67000"/>
              </a:schemeClr>
            </a:fillRef>
            <a:effectRef idx="0">
              <a:schemeClr val="accent2">
                <a:lumMod val="67000"/>
              </a:schemeClr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47B6C1-619F-4750-A069-4990E61FDD42}"/>
                </a:ext>
              </a:extLst>
            </p:cNvPr>
            <p:cNvCxnSpPr/>
            <p:nvPr/>
          </p:nvCxnSpPr>
          <p:spPr>
            <a:xfrm flipH="1">
              <a:off x="381000" y="1123950"/>
              <a:ext cx="200025" cy="257175"/>
            </a:xfrm>
            <a:prstGeom prst="line">
              <a:avLst/>
            </a:prstGeom>
            <a:ln/>
          </p:spPr>
          <p:style>
            <a:lnRef idx="1">
              <a:schemeClr val="accent2">
                <a:lumMod val="67000"/>
              </a:schemeClr>
            </a:lnRef>
            <a:fillRef idx="0">
              <a:schemeClr val="accent2">
                <a:lumMod val="67000"/>
              </a:schemeClr>
            </a:fillRef>
            <a:effectRef idx="0">
              <a:schemeClr val="accent2">
                <a:lumMod val="67000"/>
              </a:schemeClr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43D0A2-20DA-4AF5-AD98-D9929CE224D0}"/>
              </a:ext>
            </a:extLst>
          </p:cNvPr>
          <p:cNvCxnSpPr/>
          <p:nvPr/>
        </p:nvCxnSpPr>
        <p:spPr>
          <a:xfrm>
            <a:off x="8527736" y="3566851"/>
            <a:ext cx="4471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57C25D7-2769-4C23-9569-76EE71080D37}"/>
              </a:ext>
            </a:extLst>
          </p:cNvPr>
          <p:cNvSpPr/>
          <p:nvPr/>
        </p:nvSpPr>
        <p:spPr>
          <a:xfrm>
            <a:off x="8478304" y="3825754"/>
            <a:ext cx="931156" cy="927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64BA61-4665-4377-9EAF-0C5009358EEF}"/>
              </a:ext>
            </a:extLst>
          </p:cNvPr>
          <p:cNvSpPr/>
          <p:nvPr/>
        </p:nvSpPr>
        <p:spPr>
          <a:xfrm>
            <a:off x="9443955" y="3870078"/>
            <a:ext cx="931156" cy="927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609968A-284D-4B4A-947E-D77661DC2C75}"/>
              </a:ext>
            </a:extLst>
          </p:cNvPr>
          <p:cNvSpPr/>
          <p:nvPr/>
        </p:nvSpPr>
        <p:spPr>
          <a:xfrm>
            <a:off x="10132131" y="3197585"/>
            <a:ext cx="931156" cy="927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1542C4-01EF-4385-90CA-26F3266BE667}"/>
              </a:ext>
            </a:extLst>
          </p:cNvPr>
          <p:cNvSpPr txBox="1"/>
          <p:nvPr/>
        </p:nvSpPr>
        <p:spPr>
          <a:xfrm>
            <a:off x="587229" y="4957894"/>
            <a:ext cx="252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 further expansion because the number of coins are already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959BC7-D8DF-44A4-909E-A79C67F96977}"/>
              </a:ext>
            </a:extLst>
          </p:cNvPr>
          <p:cNvSpPr txBox="1"/>
          <p:nvPr/>
        </p:nvSpPr>
        <p:spPr>
          <a:xfrm>
            <a:off x="3245075" y="4957894"/>
            <a:ext cx="2525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 further expansion after [4,3,1] because it will generate same combinations</a:t>
            </a:r>
          </a:p>
        </p:txBody>
      </p:sp>
    </p:spTree>
    <p:extLst>
      <p:ext uri="{BB962C8B-B14F-4D97-AF65-F5344CB8AC3E}">
        <p14:creationId xmlns:p14="http://schemas.microsoft.com/office/powerpoint/2010/main" val="368536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651A-8669-49A1-BBA5-A68E8084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to prune – two pruning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1B5C4-5E32-4EF6-BC50-3F6A138F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900" dirty="0"/>
              <a:t>Number of coins used:</a:t>
            </a:r>
          </a:p>
          <a:p>
            <a:pPr lvl="1"/>
            <a:r>
              <a:rPr lang="en-AU" sz="2900" dirty="0"/>
              <a:t>If current coins are coin restriction -1 and the remaining value is not a prime number or 1, then no need to further expand.</a:t>
            </a:r>
          </a:p>
          <a:p>
            <a:pPr marL="457200" lvl="1" indent="0">
              <a:buNone/>
            </a:pPr>
            <a:endParaRPr lang="en-AU" sz="2900" dirty="0"/>
          </a:p>
          <a:p>
            <a:r>
              <a:rPr lang="en-AU" sz="2900" dirty="0"/>
              <a:t>Second half of combinations -&gt; combination not permutation</a:t>
            </a:r>
          </a:p>
          <a:p>
            <a:pPr lvl="1"/>
            <a:r>
              <a:rPr lang="en-AU" sz="2900" dirty="0"/>
              <a:t>If the remaining value and current coin denomination are same, then no need to further expand. [5,2,1] equivalent to [2,5,1]</a:t>
            </a:r>
          </a:p>
        </p:txBody>
      </p:sp>
    </p:spTree>
    <p:extLst>
      <p:ext uri="{BB962C8B-B14F-4D97-AF65-F5344CB8AC3E}">
        <p14:creationId xmlns:p14="http://schemas.microsoft.com/office/powerpoint/2010/main" val="111991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56FE-1A49-41C2-B52E-08AB5791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Backtracking and pruning pseudo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2D431-CBE6-4F0C-A9DC-2272A8BE2407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snip1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Algorithm </a:t>
            </a: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cal_combination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(integer </a:t>
            </a: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remaining_value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, integer </a:t>
            </a: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current_coin_position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, integer </a:t>
            </a: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restricted_number_of_coins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, integer </a:t>
            </a: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current_number_of_coins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19075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boolean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number_of_coins_check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current_number_of_coins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== restricted _</a:t>
            </a: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number_of_coins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- 1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//</a:t>
            </a:r>
            <a:r>
              <a:rPr lang="en-AU" sz="1100" b="1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two base cases and one utility condition</a:t>
            </a:r>
            <a:endParaRPr lang="en-AU" sz="1200" b="1" dirty="0">
              <a:solidFill>
                <a:schemeClr val="accent1">
                  <a:lumMod val="50000"/>
                </a:schemeClr>
              </a:solidFill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19075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If </a:t>
            </a:r>
            <a:r>
              <a:rPr lang="en-AU" sz="11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AU" sz="110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number_of_coins_check</a:t>
            </a:r>
            <a:r>
              <a:rPr lang="en-AU" sz="11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is true) and (</a:t>
            </a:r>
            <a:r>
              <a:rPr lang="en-AU" sz="110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remaining_value</a:t>
            </a:r>
            <a:r>
              <a:rPr lang="en-AU" sz="11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is not in coin_ denomination list) 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then return 0 //not a prime number or 1 - not a solution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19075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If </a:t>
            </a:r>
            <a:r>
              <a:rPr lang="en-AU" sz="11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AU" sz="110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number_of_coins_check</a:t>
            </a:r>
            <a:r>
              <a:rPr lang="en-AU" sz="11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is true) and (</a:t>
            </a:r>
            <a:r>
              <a:rPr lang="en-AU" sz="110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remaining_value</a:t>
            </a:r>
            <a:r>
              <a:rPr lang="en-AU" sz="11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is in </a:t>
            </a:r>
            <a:r>
              <a:rPr lang="en-AU" sz="110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coin_denomination</a:t>
            </a:r>
            <a:r>
              <a:rPr lang="en-AU" sz="11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list) 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then (add 1 to the dictionary containing the number of solution by the number of coins used) and (return 1) //one of the solutions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19075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If </a:t>
            </a:r>
            <a:r>
              <a:rPr lang="en-AU" sz="11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AU" sz="110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number_of_coins_check</a:t>
            </a:r>
            <a:r>
              <a:rPr lang="en-AU" sz="11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is false) and (</a:t>
            </a:r>
            <a:r>
              <a:rPr lang="en-AU" sz="110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remaining_value</a:t>
            </a:r>
            <a:r>
              <a:rPr lang="en-AU" sz="11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is not in </a:t>
            </a:r>
            <a:r>
              <a:rPr lang="en-AU" sz="110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coin_denomination</a:t>
            </a:r>
            <a:r>
              <a:rPr lang="en-AU" sz="11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list) 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then (add 1 to the dictionary containing the number of solution by the number of coins used) //utility condition to keep a track of the solutions for the different number of coins 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19075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integer </a:t>
            </a: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number_of_combinations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19075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For index &lt;- </a:t>
            </a: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current_coin_position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to the size of </a:t>
            </a: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coin_denomination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list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66675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difference = </a:t>
            </a: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remaining_value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– </a:t>
            </a: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coin_denomination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list[index]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66675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If difference &gt;= </a:t>
            </a: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coin_denomination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list[index] then 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3726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current_number_of_coins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++ 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134874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10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cal_combination</a:t>
            </a:r>
            <a:r>
              <a:rPr lang="en-AU" sz="11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(difference, index, </a:t>
            </a:r>
            <a:r>
              <a:rPr lang="en-AU" sz="110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restricted_number_of_coins</a:t>
            </a:r>
            <a:r>
              <a:rPr lang="en-AU" sz="11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AU" sz="110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current_number_of_coins</a:t>
            </a:r>
            <a:r>
              <a:rPr lang="en-AU" sz="11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 and add the result to </a:t>
            </a: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number_of_combinations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66675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Else return 0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893445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current_number_of_coins</a:t>
            </a: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--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19075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AU" sz="1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return </a:t>
            </a:r>
            <a:r>
              <a:rPr lang="en-AU" sz="11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number_of_combinations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AU" sz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SimSun" panose="02010600030101010101" pitchFamily="2" charset="-122"/>
                <a:cs typeface="Arial" panose="020B0604020202020204" pitchFamily="34" charset="0"/>
              </a:rPr>
              <a:t> </a:t>
            </a:r>
            <a:endParaRPr lang="en-AU" sz="1200" dirty="0">
              <a:effectLst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4EBCD-EB9F-4D2D-8DA6-E4D957130C49}"/>
              </a:ext>
            </a:extLst>
          </p:cNvPr>
          <p:cNvSpPr/>
          <p:nvPr/>
        </p:nvSpPr>
        <p:spPr>
          <a:xfrm>
            <a:off x="1694576" y="4605556"/>
            <a:ext cx="2516697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9B894-00BE-4B8D-88AB-6B88EF87D48D}"/>
              </a:ext>
            </a:extLst>
          </p:cNvPr>
          <p:cNvSpPr/>
          <p:nvPr/>
        </p:nvSpPr>
        <p:spPr>
          <a:xfrm>
            <a:off x="1251358" y="2887721"/>
            <a:ext cx="5031996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E442B-4C49-4FC9-8B7D-C0C8ABDD61BF}"/>
              </a:ext>
            </a:extLst>
          </p:cNvPr>
          <p:cNvSpPr txBox="1"/>
          <p:nvPr/>
        </p:nvSpPr>
        <p:spPr>
          <a:xfrm>
            <a:off x="6400800" y="2579944"/>
            <a:ext cx="141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accent1">
                    <a:lumMod val="50000"/>
                  </a:schemeClr>
                </a:solidFill>
              </a:rPr>
              <a:t>First pruning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4A5FA9-6945-4251-908C-CB7C8299B46B}"/>
              </a:ext>
            </a:extLst>
          </p:cNvPr>
          <p:cNvCxnSpPr>
            <a:cxnSpLocks/>
          </p:cNvCxnSpPr>
          <p:nvPr/>
        </p:nvCxnSpPr>
        <p:spPr>
          <a:xfrm flipV="1">
            <a:off x="6283354" y="2793534"/>
            <a:ext cx="218114" cy="9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AEBD35-C5DA-4EBD-B0B3-3E18D24F9B8E}"/>
              </a:ext>
            </a:extLst>
          </p:cNvPr>
          <p:cNvSpPr txBox="1"/>
          <p:nvPr/>
        </p:nvSpPr>
        <p:spPr>
          <a:xfrm>
            <a:off x="4678261" y="4512677"/>
            <a:ext cx="141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accent1">
                    <a:lumMod val="50000"/>
                  </a:schemeClr>
                </a:solidFill>
              </a:rPr>
              <a:t>Second pruning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3C9D01-3DF1-47DA-866A-4D4084475D2E}"/>
              </a:ext>
            </a:extLst>
          </p:cNvPr>
          <p:cNvCxnSpPr>
            <a:endCxn id="10" idx="1"/>
          </p:cNvCxnSpPr>
          <p:nvPr/>
        </p:nvCxnSpPr>
        <p:spPr>
          <a:xfrm>
            <a:off x="4211273" y="4605556"/>
            <a:ext cx="466988" cy="6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7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1474</Words>
  <Application>Microsoft Office PowerPoint</Application>
  <PresentationFormat>Widescreen</PresentationFormat>
  <Paragraphs>311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2801ICT Computing Algorithms – Assignment 1  (Change making problems)</vt:lpstr>
      <vt:lpstr>Overview of Change making problems</vt:lpstr>
      <vt:lpstr>Categorisation of problems – Two algorithms</vt:lpstr>
      <vt:lpstr>First algorithm – dynamic programming</vt:lpstr>
      <vt:lpstr>Dynamic programming pseudo code</vt:lpstr>
      <vt:lpstr>Second algorithm – backtracking and pruning</vt:lpstr>
      <vt:lpstr>Backtracking</vt:lpstr>
      <vt:lpstr>What to prune – two pruning methods</vt:lpstr>
      <vt:lpstr>Backtracking and pruning pseudo code</vt:lpstr>
      <vt:lpstr>Analysis of the results</vt:lpstr>
      <vt:lpstr>Dynamic programming results</vt:lpstr>
      <vt:lpstr>Dynamic programming time &amp; space efficiency</vt:lpstr>
      <vt:lpstr>Backtracking and pruning results</vt:lpstr>
      <vt:lpstr>Backtracking and pruning time &amp; space efficiency</vt:lpstr>
      <vt:lpstr>Backtracking and pruning time &amp; space efficiency (cont.)</vt:lpstr>
      <vt:lpstr>Dynamic programming vs backtracking and pruning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2801ICT Computing Algorithms – Assignment 1  (Change making problems)</dc:title>
  <dc:creator>Yoon Jin Park</dc:creator>
  <cp:lastModifiedBy>Yoon Jin Park</cp:lastModifiedBy>
  <cp:revision>13</cp:revision>
  <dcterms:created xsi:type="dcterms:W3CDTF">2019-04-21T14:31:12Z</dcterms:created>
  <dcterms:modified xsi:type="dcterms:W3CDTF">2019-04-22T07:23:16Z</dcterms:modified>
</cp:coreProperties>
</file>