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82" r:id="rId11"/>
    <p:sldId id="262" r:id="rId12"/>
    <p:sldId id="263" r:id="rId13"/>
    <p:sldId id="268" r:id="rId14"/>
    <p:sldId id="269" r:id="rId15"/>
    <p:sldId id="270" r:id="rId16"/>
    <p:sldId id="272" r:id="rId17"/>
    <p:sldId id="273" r:id="rId18"/>
    <p:sldId id="283" r:id="rId19"/>
    <p:sldId id="274" r:id="rId20"/>
    <p:sldId id="275" r:id="rId21"/>
    <p:sldId id="284" r:id="rId22"/>
    <p:sldId id="276" r:id="rId23"/>
    <p:sldId id="277" r:id="rId24"/>
    <p:sldId id="278" r:id="rId25"/>
    <p:sldId id="279" r:id="rId26"/>
    <p:sldId id="280" r:id="rId27"/>
    <p:sldId id="285" r:id="rId28"/>
    <p:sldId id="287" r:id="rId29"/>
    <p:sldId id="286" r:id="rId30"/>
    <p:sldId id="288"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16E7F0-83E5-4FC7-990B-717ABCC186A4}" type="datetimeFigureOut">
              <a:rPr lang="en-AU" smtClean="0"/>
              <a:t>12/05/2019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22297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6E7F0-83E5-4FC7-990B-717ABCC186A4}" type="datetimeFigureOut">
              <a:rPr lang="en-AU" smtClean="0"/>
              <a:t>12/05/2019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99892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6E7F0-83E5-4FC7-990B-717ABCC186A4}" type="datetimeFigureOut">
              <a:rPr lang="en-AU" smtClean="0"/>
              <a:t>12/05/2019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166947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6E7F0-83E5-4FC7-990B-717ABCC186A4}" type="datetimeFigureOut">
              <a:rPr lang="en-AU" smtClean="0"/>
              <a:t>12/05/2019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261254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6E7F0-83E5-4FC7-990B-717ABCC186A4}" type="datetimeFigureOut">
              <a:rPr lang="en-AU" smtClean="0"/>
              <a:t>12/05/2019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63786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6E7F0-83E5-4FC7-990B-717ABCC186A4}" type="datetimeFigureOut">
              <a:rPr lang="en-AU" smtClean="0"/>
              <a:t>12/05/2019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13537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6E7F0-83E5-4FC7-990B-717ABCC186A4}" type="datetimeFigureOut">
              <a:rPr lang="en-AU" smtClean="0"/>
              <a:t>12/05/2019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265233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6E7F0-83E5-4FC7-990B-717ABCC186A4}" type="datetimeFigureOut">
              <a:rPr lang="en-AU" smtClean="0"/>
              <a:t>12/05/2019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326253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6E7F0-83E5-4FC7-990B-717ABCC186A4}" type="datetimeFigureOut">
              <a:rPr lang="en-AU" smtClean="0"/>
              <a:t>12/05/2019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299772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16E7F0-83E5-4FC7-990B-717ABCC186A4}" type="datetimeFigureOut">
              <a:rPr lang="en-AU" smtClean="0"/>
              <a:t>12/05/2019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373411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16E7F0-83E5-4FC7-990B-717ABCC186A4}" type="datetimeFigureOut">
              <a:rPr lang="en-AU" smtClean="0"/>
              <a:t>12/05/2019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145307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6E7F0-83E5-4FC7-990B-717ABCC186A4}" type="datetimeFigureOut">
              <a:rPr lang="en-AU" smtClean="0"/>
              <a:t>12/05/2019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E803D-7559-4E4B-9300-29B957E9B3A1}" type="slidenum">
              <a:rPr lang="en-AU" smtClean="0"/>
              <a:t>‹#›</a:t>
            </a:fld>
            <a:endParaRPr lang="en-AU"/>
          </a:p>
        </p:txBody>
      </p:sp>
    </p:spTree>
    <p:extLst>
      <p:ext uri="{BB962C8B-B14F-4D97-AF65-F5344CB8AC3E}">
        <p14:creationId xmlns:p14="http://schemas.microsoft.com/office/powerpoint/2010/main" val="1729870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5C85-328E-41E8-B575-E601EB8251AB}"/>
              </a:ext>
            </a:extLst>
          </p:cNvPr>
          <p:cNvSpPr>
            <a:spLocks noGrp="1"/>
          </p:cNvSpPr>
          <p:nvPr>
            <p:ph type="ctrTitle"/>
          </p:nvPr>
        </p:nvSpPr>
        <p:spPr/>
        <p:txBody>
          <a:bodyPr/>
          <a:lstStyle/>
          <a:p>
            <a:r>
              <a:rPr lang="en-AU" dirty="0"/>
              <a:t>2801ICT Assignment 2</a:t>
            </a:r>
            <a:br>
              <a:rPr lang="en-AU" dirty="0"/>
            </a:br>
            <a:r>
              <a:rPr lang="en-AU" dirty="0"/>
              <a:t>Maximise The Score</a:t>
            </a:r>
          </a:p>
        </p:txBody>
      </p:sp>
      <p:sp>
        <p:nvSpPr>
          <p:cNvPr id="3" name="Subtitle 2">
            <a:extLst>
              <a:ext uri="{FF2B5EF4-FFF2-40B4-BE49-F238E27FC236}">
                <a16:creationId xmlns:a16="http://schemas.microsoft.com/office/drawing/2014/main" id="{B0D710BA-696B-4DDA-A7B2-9AFBA1F1D6CF}"/>
              </a:ext>
            </a:extLst>
          </p:cNvPr>
          <p:cNvSpPr>
            <a:spLocks noGrp="1"/>
          </p:cNvSpPr>
          <p:nvPr>
            <p:ph type="subTitle" idx="1"/>
          </p:nvPr>
        </p:nvSpPr>
        <p:spPr>
          <a:xfrm>
            <a:off x="1524000" y="3602037"/>
            <a:ext cx="9144000" cy="2133599"/>
          </a:xfrm>
        </p:spPr>
        <p:txBody>
          <a:bodyPr>
            <a:normAutofit/>
          </a:bodyPr>
          <a:lstStyle/>
          <a:p>
            <a:pPr algn="l"/>
            <a:r>
              <a:rPr lang="en-AU" dirty="0"/>
              <a:t>S5084207</a:t>
            </a:r>
          </a:p>
          <a:p>
            <a:pPr algn="l"/>
            <a:r>
              <a:rPr lang="en-AU" dirty="0"/>
              <a:t>Yoon Jin Park</a:t>
            </a:r>
          </a:p>
          <a:p>
            <a:pPr algn="l"/>
            <a:r>
              <a:rPr lang="en-AU" dirty="0"/>
              <a:t>Bachelor of Computer Science</a:t>
            </a:r>
          </a:p>
          <a:p>
            <a:pPr algn="l"/>
            <a:r>
              <a:rPr lang="en-AU" dirty="0"/>
              <a:t>Griffith University</a:t>
            </a:r>
          </a:p>
        </p:txBody>
      </p:sp>
    </p:spTree>
    <p:extLst>
      <p:ext uri="{BB962C8B-B14F-4D97-AF65-F5344CB8AC3E}">
        <p14:creationId xmlns:p14="http://schemas.microsoft.com/office/powerpoint/2010/main" val="235018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775C-158B-4D5B-B59C-4961E7CE19D8}"/>
              </a:ext>
            </a:extLst>
          </p:cNvPr>
          <p:cNvSpPr>
            <a:spLocks noGrp="1"/>
          </p:cNvSpPr>
          <p:nvPr>
            <p:ph type="title"/>
          </p:nvPr>
        </p:nvSpPr>
        <p:spPr/>
        <p:txBody>
          <a:bodyPr/>
          <a:lstStyle/>
          <a:p>
            <a:r>
              <a:rPr lang="en-AU" dirty="0"/>
              <a:t>Step 1. Pseudo code – </a:t>
            </a:r>
            <a:r>
              <a:rPr lang="en-AU" dirty="0" err="1"/>
              <a:t>Heapify</a:t>
            </a:r>
            <a:r>
              <a:rPr lang="en-AU" dirty="0"/>
              <a:t> up</a:t>
            </a:r>
          </a:p>
        </p:txBody>
      </p:sp>
      <p:sp>
        <p:nvSpPr>
          <p:cNvPr id="4" name="Rectangle: Diagonal Corners Rounded 3">
            <a:extLst>
              <a:ext uri="{FF2B5EF4-FFF2-40B4-BE49-F238E27FC236}">
                <a16:creationId xmlns:a16="http://schemas.microsoft.com/office/drawing/2014/main" id="{EAF0693D-6796-44E9-859F-07E2287866A9}"/>
              </a:ext>
            </a:extLst>
          </p:cNvPr>
          <p:cNvSpPr/>
          <p:nvPr/>
        </p:nvSpPr>
        <p:spPr>
          <a:xfrm>
            <a:off x="1370902" y="1417738"/>
            <a:ext cx="8872057" cy="5351973"/>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a typeface="SimSun" panose="02010600030101010101" pitchFamily="2" charset="-122"/>
                <a:cs typeface="Arial" panose="020B0604020202020204" pitchFamily="34" charset="0"/>
              </a:rPr>
              <a:t>class </a:t>
            </a:r>
            <a:r>
              <a:rPr lang="en-AU" sz="1200" dirty="0" err="1">
                <a:ea typeface="SimSun" panose="02010600030101010101" pitchFamily="2" charset="-122"/>
                <a:cs typeface="Arial" panose="020B0604020202020204" pitchFamily="34" charset="0"/>
              </a:rPr>
              <a:t>PriorityQueue</a:t>
            </a:r>
            <a:r>
              <a:rPr lang="en-AU" sz="1200" dirty="0">
                <a:ea typeface="SimSun" panose="02010600030101010101" pitchFamily="2" charset="-122"/>
                <a:cs typeface="Arial" panose="020B0604020202020204" pitchFamily="34" charset="0"/>
              </a:rPr>
              <a:t>: </a:t>
            </a:r>
          </a:p>
          <a:p>
            <a:pPr>
              <a:lnSpc>
                <a:spcPct val="110000"/>
              </a:lnSpc>
              <a:spcAft>
                <a:spcPts val="600"/>
              </a:spcAft>
            </a:pPr>
            <a:r>
              <a:rPr lang="en-AU" sz="1200" dirty="0">
                <a:ea typeface="SimSun" panose="02010600030101010101" pitchFamily="2" charset="-122"/>
                <a:cs typeface="Arial" panose="020B0604020202020204" pitchFamily="34" charset="0"/>
              </a:rPr>
              <a:t>//</a:t>
            </a:r>
            <a:r>
              <a:rPr lang="en-AU" sz="1200" dirty="0" err="1">
                <a:ea typeface="SimSun" panose="02010600030101010101" pitchFamily="2" charset="-122"/>
                <a:cs typeface="Arial" panose="020B0604020202020204" pitchFamily="34" charset="0"/>
              </a:rPr>
              <a:t>heapify</a:t>
            </a:r>
            <a:r>
              <a:rPr lang="en-AU" sz="1200" dirty="0">
                <a:ea typeface="SimSun" panose="02010600030101010101" pitchFamily="2" charset="-122"/>
                <a:cs typeface="Arial" panose="020B0604020202020204" pitchFamily="34" charset="0"/>
              </a:rPr>
              <a:t>  up makes the ball goes up to meet the max heap property where a parent node must be larger than child nodes.   </a:t>
            </a:r>
          </a:p>
          <a:p>
            <a:pPr>
              <a:lnSpc>
                <a:spcPct val="110000"/>
              </a:lnSpc>
              <a:spcAft>
                <a:spcPts val="600"/>
              </a:spcAft>
            </a:pPr>
            <a:r>
              <a:rPr lang="en-AU" sz="1200" dirty="0">
                <a:ea typeface="SimSun" panose="02010600030101010101" pitchFamily="2" charset="-122"/>
                <a:cs typeface="Arial" panose="020B0604020202020204" pitchFamily="34" charset="0"/>
              </a:rPr>
              <a:t>Algorithm </a:t>
            </a:r>
            <a:r>
              <a:rPr lang="en-AU" sz="1200" dirty="0" err="1">
                <a:ea typeface="SimSun" panose="02010600030101010101" pitchFamily="2" charset="-122"/>
                <a:cs typeface="Arial" panose="020B0604020202020204" pitchFamily="34" charset="0"/>
              </a:rPr>
              <a:t>heapify_up</a:t>
            </a:r>
            <a:r>
              <a:rPr lang="en-AU" sz="1200" dirty="0">
                <a:ea typeface="SimSun" panose="02010600030101010101" pitchFamily="2" charset="-122"/>
                <a:cs typeface="Arial" panose="020B0604020202020204" pitchFamily="34" charset="0"/>
              </a:rPr>
              <a:t>(size, priority)</a:t>
            </a:r>
          </a:p>
          <a:p>
            <a:pPr>
              <a:lnSpc>
                <a:spcPct val="110000"/>
              </a:lnSpc>
              <a:spcAft>
                <a:spcPts val="600"/>
              </a:spcAft>
            </a:pPr>
            <a:r>
              <a:rPr lang="en-AU" sz="1200" dirty="0">
                <a:ea typeface="SimSun" panose="02010600030101010101" pitchFamily="2" charset="-122"/>
                <a:cs typeface="Arial" panose="020B0604020202020204" pitchFamily="34" charset="0"/>
              </a:rPr>
              <a:t>        while floor value of size of the queue/2 &gt; 0 do</a:t>
            </a:r>
          </a:p>
          <a:p>
            <a:pPr>
              <a:lnSpc>
                <a:spcPct val="110000"/>
              </a:lnSpc>
              <a:spcAft>
                <a:spcPts val="600"/>
              </a:spcAft>
            </a:pPr>
            <a:r>
              <a:rPr lang="en-AU" sz="1200" dirty="0">
                <a:ea typeface="SimSun" panose="02010600030101010101" pitchFamily="2" charset="-122"/>
                <a:cs typeface="Arial" panose="020B0604020202020204" pitchFamily="34" charset="0"/>
              </a:rPr>
              <a:t>            if priority="HEADS" //</a:t>
            </a:r>
            <a:r>
              <a:rPr lang="en-AU" sz="1200" b="1" dirty="0">
                <a:ea typeface="SimSun" panose="02010600030101010101" pitchFamily="2" charset="-122"/>
                <a:cs typeface="Arial" panose="020B0604020202020204" pitchFamily="34" charset="0"/>
              </a:rPr>
              <a:t>Scott</a:t>
            </a:r>
            <a:r>
              <a:rPr lang="en-AU" sz="1200" dirty="0">
                <a:ea typeface="SimSun" panose="02010600030101010101" pitchFamily="2" charset="-122"/>
                <a:cs typeface="Arial" panose="020B0604020202020204" pitchFamily="34" charset="0"/>
              </a:rPr>
              <a:t>’s priority</a:t>
            </a:r>
          </a:p>
          <a:p>
            <a:pPr>
              <a:lnSpc>
                <a:spcPct val="110000"/>
              </a:lnSpc>
              <a:spcAft>
                <a:spcPts val="600"/>
              </a:spcAft>
            </a:pPr>
            <a:r>
              <a:rPr lang="en-AU" sz="1200" dirty="0">
                <a:ea typeface="SimSun" panose="02010600030101010101" pitchFamily="2" charset="-122"/>
                <a:cs typeface="Arial" panose="020B0604020202020204" pitchFamily="34" charset="0"/>
              </a:rPr>
              <a:t>//</a:t>
            </a:r>
            <a:r>
              <a:rPr lang="en-AU" sz="1200" b="1" dirty="0">
                <a:ea typeface="SimSun" panose="02010600030101010101" pitchFamily="2" charset="-122"/>
                <a:cs typeface="Arial" panose="020B0604020202020204" pitchFamily="34" charset="0"/>
              </a:rPr>
              <a:t>parent node &lt; child node </a:t>
            </a:r>
            <a:r>
              <a:rPr lang="en-AU" sz="1200" dirty="0">
                <a:ea typeface="SimSun" panose="02010600030101010101" pitchFamily="2" charset="-122"/>
                <a:cs typeface="Arial" panose="020B0604020202020204" pitchFamily="34" charset="0"/>
              </a:rPr>
              <a:t>then swap based on the value</a:t>
            </a:r>
          </a:p>
          <a:p>
            <a:pPr>
              <a:lnSpc>
                <a:spcPct val="110000"/>
              </a:lnSpc>
              <a:spcAft>
                <a:spcPts val="600"/>
              </a:spcAft>
            </a:pPr>
            <a:r>
              <a:rPr lang="en-AU" sz="1200" dirty="0">
                <a:ea typeface="SimSun" panose="02010600030101010101" pitchFamily="2" charset="-122"/>
                <a:cs typeface="Arial" panose="020B0604020202020204" pitchFamily="34" charset="0"/>
              </a:rPr>
              <a:t>                if </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[size//2].</a:t>
            </a:r>
            <a:r>
              <a:rPr lang="en-AU" sz="1200" dirty="0" err="1">
                <a:ea typeface="SimSun" panose="02010600030101010101" pitchFamily="2" charset="-122"/>
                <a:cs typeface="Arial" panose="020B0604020202020204" pitchFamily="34" charset="0"/>
              </a:rPr>
              <a:t>get_value</a:t>
            </a:r>
            <a:r>
              <a:rPr lang="en-AU" sz="1200" dirty="0">
                <a:ea typeface="SimSun" panose="02010600030101010101" pitchFamily="2" charset="-122"/>
                <a:cs typeface="Arial" panose="020B0604020202020204" pitchFamily="34" charset="0"/>
              </a:rPr>
              <a:t>()&lt;</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a:t>
            </a:r>
            <a:r>
              <a:rPr lang="en-AU" sz="1200" dirty="0" err="1">
                <a:ea typeface="SimSun" panose="02010600030101010101" pitchFamily="2" charset="-122"/>
                <a:cs typeface="Arial" panose="020B0604020202020204" pitchFamily="34" charset="0"/>
              </a:rPr>
              <a:t>get_value</a:t>
            </a:r>
            <a:r>
              <a:rPr lang="en-AU" sz="1200" dirty="0">
                <a:ea typeface="SimSun" panose="02010600030101010101" pitchFamily="2" charset="-122"/>
                <a:cs typeface="Arial" panose="020B0604020202020204" pitchFamily="34" charset="0"/>
              </a:rPr>
              <a:t>()</a:t>
            </a:r>
          </a:p>
          <a:p>
            <a:pPr>
              <a:lnSpc>
                <a:spcPct val="110000"/>
              </a:lnSpc>
              <a:spcAft>
                <a:spcPts val="600"/>
              </a:spcAft>
            </a:pPr>
            <a:r>
              <a:rPr lang="en-AU" sz="1200" dirty="0">
                <a:ea typeface="SimSun" panose="02010600030101010101" pitchFamily="2" charset="-122"/>
                <a:cs typeface="Arial" panose="020B0604020202020204" pitchFamily="34" charset="0"/>
              </a:rPr>
              <a:t>                    swap(size//2, size)</a:t>
            </a:r>
          </a:p>
          <a:p>
            <a:pPr>
              <a:lnSpc>
                <a:spcPct val="110000"/>
              </a:lnSpc>
              <a:spcAft>
                <a:spcPts val="600"/>
              </a:spcAft>
            </a:pPr>
            <a:r>
              <a:rPr lang="en-AU" sz="1200" dirty="0">
                <a:ea typeface="SimSun" panose="02010600030101010101" pitchFamily="2" charset="-122"/>
                <a:cs typeface="Arial" panose="020B0604020202020204" pitchFamily="34" charset="0"/>
              </a:rPr>
              <a:t>            if priority="TAILS" //</a:t>
            </a:r>
            <a:r>
              <a:rPr lang="en-AU" sz="1200" b="1" dirty="0" err="1">
                <a:ea typeface="SimSun" panose="02010600030101010101" pitchFamily="2" charset="-122"/>
                <a:cs typeface="Arial" panose="020B0604020202020204" pitchFamily="34" charset="0"/>
              </a:rPr>
              <a:t>Rusty</a:t>
            </a:r>
            <a:r>
              <a:rPr lang="en-AU" sz="1200" dirty="0" err="1">
                <a:ea typeface="SimSun" panose="02010600030101010101" pitchFamily="2" charset="-122"/>
                <a:cs typeface="Arial" panose="020B0604020202020204" pitchFamily="34" charset="0"/>
              </a:rPr>
              <a:t>’s</a:t>
            </a:r>
            <a:r>
              <a:rPr lang="en-AU" sz="1200" dirty="0">
                <a:ea typeface="SimSun" panose="02010600030101010101" pitchFamily="2" charset="-122"/>
                <a:cs typeface="Arial" panose="020B0604020202020204" pitchFamily="34" charset="0"/>
              </a:rPr>
              <a:t> priority</a:t>
            </a:r>
          </a:p>
          <a:p>
            <a:pPr>
              <a:lnSpc>
                <a:spcPct val="110000"/>
              </a:lnSpc>
              <a:spcAft>
                <a:spcPts val="600"/>
              </a:spcAft>
            </a:pPr>
            <a:r>
              <a:rPr lang="en-AU" sz="1200" dirty="0">
                <a:ea typeface="SimSun" panose="02010600030101010101" pitchFamily="2" charset="-122"/>
                <a:cs typeface="Arial" panose="020B0604020202020204" pitchFamily="34" charset="0"/>
              </a:rPr>
              <a:t>//</a:t>
            </a:r>
            <a:r>
              <a:rPr lang="en-AU" sz="1200" b="1" dirty="0">
                <a:ea typeface="SimSun" panose="02010600030101010101" pitchFamily="2" charset="-122"/>
                <a:cs typeface="Arial" panose="020B0604020202020204" pitchFamily="34" charset="0"/>
              </a:rPr>
              <a:t>parent node &lt; child node </a:t>
            </a:r>
            <a:r>
              <a:rPr lang="en-AU" sz="1200" dirty="0">
                <a:ea typeface="SimSun" panose="02010600030101010101" pitchFamily="2" charset="-122"/>
                <a:cs typeface="Arial" panose="020B0604020202020204" pitchFamily="34" charset="0"/>
              </a:rPr>
              <a:t>then swap based on the sum of digits</a:t>
            </a:r>
          </a:p>
          <a:p>
            <a:pPr>
              <a:lnSpc>
                <a:spcPct val="110000"/>
              </a:lnSpc>
              <a:spcAft>
                <a:spcPts val="600"/>
              </a:spcAft>
            </a:pPr>
            <a:r>
              <a:rPr lang="en-AU" sz="1200" dirty="0">
                <a:ea typeface="SimSun" panose="02010600030101010101" pitchFamily="2" charset="-122"/>
                <a:cs typeface="Arial" panose="020B0604020202020204" pitchFamily="34" charset="0"/>
              </a:rPr>
              <a:t>                if </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[size//2].</a:t>
            </a:r>
            <a:r>
              <a:rPr lang="en-AU" sz="1200" dirty="0" err="1">
                <a:ea typeface="SimSun" panose="02010600030101010101" pitchFamily="2" charset="-122"/>
                <a:cs typeface="Arial" panose="020B0604020202020204" pitchFamily="34" charset="0"/>
              </a:rPr>
              <a:t>get_digit</a:t>
            </a:r>
            <a:r>
              <a:rPr lang="en-AU" sz="1200" dirty="0">
                <a:ea typeface="SimSun" panose="02010600030101010101" pitchFamily="2" charset="-122"/>
                <a:cs typeface="Arial" panose="020B0604020202020204" pitchFamily="34" charset="0"/>
              </a:rPr>
              <a:t>()&lt;</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a:t>
            </a:r>
            <a:r>
              <a:rPr lang="en-AU" sz="1200" dirty="0" err="1">
                <a:ea typeface="SimSun" panose="02010600030101010101" pitchFamily="2" charset="-122"/>
                <a:cs typeface="Arial" panose="020B0604020202020204" pitchFamily="34" charset="0"/>
              </a:rPr>
              <a:t>get_digit</a:t>
            </a:r>
            <a:r>
              <a:rPr lang="en-AU" sz="1200" dirty="0">
                <a:ea typeface="SimSun" panose="02010600030101010101" pitchFamily="2" charset="-122"/>
                <a:cs typeface="Arial" panose="020B0604020202020204" pitchFamily="34" charset="0"/>
              </a:rPr>
              <a:t>()</a:t>
            </a:r>
          </a:p>
          <a:p>
            <a:pPr>
              <a:lnSpc>
                <a:spcPct val="110000"/>
              </a:lnSpc>
              <a:spcAft>
                <a:spcPts val="600"/>
              </a:spcAft>
            </a:pPr>
            <a:r>
              <a:rPr lang="en-AU" sz="1200" dirty="0">
                <a:ea typeface="SimSun" panose="02010600030101010101" pitchFamily="2" charset="-122"/>
                <a:cs typeface="Arial" panose="020B0604020202020204" pitchFamily="34" charset="0"/>
              </a:rPr>
              <a:t>                    swap(size//2, size)</a:t>
            </a:r>
          </a:p>
          <a:p>
            <a:pPr>
              <a:lnSpc>
                <a:spcPct val="110000"/>
              </a:lnSpc>
              <a:spcAft>
                <a:spcPts val="600"/>
              </a:spcAft>
            </a:pPr>
            <a:r>
              <a:rPr lang="en-AU" sz="1200" dirty="0">
                <a:ea typeface="SimSun" panose="02010600030101010101" pitchFamily="2" charset="-122"/>
                <a:cs typeface="Arial" panose="020B0604020202020204" pitchFamily="34" charset="0"/>
              </a:rPr>
              <a:t>	//</a:t>
            </a:r>
            <a:r>
              <a:rPr lang="en-AU" sz="1200" b="1" dirty="0">
                <a:ea typeface="SimSun" panose="02010600030101010101" pitchFamily="2" charset="-122"/>
                <a:cs typeface="Arial" panose="020B0604020202020204" pitchFamily="34" charset="0"/>
              </a:rPr>
              <a:t>parent node = child node </a:t>
            </a:r>
            <a:r>
              <a:rPr lang="en-AU" sz="1200" dirty="0">
                <a:ea typeface="SimSun" panose="02010600030101010101" pitchFamily="2" charset="-122"/>
                <a:cs typeface="Arial" panose="020B0604020202020204" pitchFamily="34" charset="0"/>
              </a:rPr>
              <a:t>then look at the value and swap based on </a:t>
            </a:r>
            <a:r>
              <a:rPr lang="en-AU" sz="1200" b="1" dirty="0">
                <a:ea typeface="SimSun" panose="02010600030101010101" pitchFamily="2" charset="-122"/>
                <a:cs typeface="Arial" panose="020B0604020202020204" pitchFamily="34" charset="0"/>
              </a:rPr>
              <a:t>the value</a:t>
            </a:r>
          </a:p>
          <a:p>
            <a:pPr>
              <a:lnSpc>
                <a:spcPct val="110000"/>
              </a:lnSpc>
              <a:spcAft>
                <a:spcPts val="600"/>
              </a:spcAft>
            </a:pPr>
            <a:r>
              <a:rPr lang="en-AU" sz="1200" dirty="0">
                <a:ea typeface="SimSun" panose="02010600030101010101" pitchFamily="2" charset="-122"/>
                <a:cs typeface="Arial" panose="020B0604020202020204" pitchFamily="34" charset="0"/>
              </a:rPr>
              <a:t>                if </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[size//2].</a:t>
            </a:r>
            <a:r>
              <a:rPr lang="en-AU" sz="1200" dirty="0" err="1">
                <a:ea typeface="SimSun" panose="02010600030101010101" pitchFamily="2" charset="-122"/>
                <a:cs typeface="Arial" panose="020B0604020202020204" pitchFamily="34" charset="0"/>
              </a:rPr>
              <a:t>get_digit</a:t>
            </a:r>
            <a:r>
              <a:rPr lang="en-AU" sz="1200" dirty="0">
                <a:ea typeface="SimSun" panose="02010600030101010101" pitchFamily="2" charset="-122"/>
                <a:cs typeface="Arial" panose="020B0604020202020204" pitchFamily="34" charset="0"/>
              </a:rPr>
              <a:t>()=</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a:t>
            </a:r>
            <a:r>
              <a:rPr lang="en-AU" sz="1200" dirty="0" err="1">
                <a:ea typeface="SimSun" panose="02010600030101010101" pitchFamily="2" charset="-122"/>
                <a:cs typeface="Arial" panose="020B0604020202020204" pitchFamily="34" charset="0"/>
              </a:rPr>
              <a:t>get_digit</a:t>
            </a:r>
            <a:r>
              <a:rPr lang="en-AU" sz="1200" dirty="0">
                <a:ea typeface="SimSun" panose="02010600030101010101" pitchFamily="2" charset="-122"/>
                <a:cs typeface="Arial" panose="020B0604020202020204" pitchFamily="34" charset="0"/>
              </a:rPr>
              <a:t>()</a:t>
            </a:r>
          </a:p>
          <a:p>
            <a:pPr>
              <a:lnSpc>
                <a:spcPct val="110000"/>
              </a:lnSpc>
              <a:spcAft>
                <a:spcPts val="600"/>
              </a:spcAft>
            </a:pPr>
            <a:r>
              <a:rPr lang="en-AU" sz="1200" dirty="0">
                <a:ea typeface="SimSun" panose="02010600030101010101" pitchFamily="2" charset="-122"/>
                <a:cs typeface="Arial" panose="020B0604020202020204" pitchFamily="34" charset="0"/>
              </a:rPr>
              <a:t>                    if </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[size//2].</a:t>
            </a:r>
            <a:r>
              <a:rPr lang="en-AU" sz="1200" dirty="0" err="1">
                <a:ea typeface="SimSun" panose="02010600030101010101" pitchFamily="2" charset="-122"/>
                <a:cs typeface="Arial" panose="020B0604020202020204" pitchFamily="34" charset="0"/>
              </a:rPr>
              <a:t>get_value</a:t>
            </a:r>
            <a:r>
              <a:rPr lang="en-AU" sz="1200" dirty="0">
                <a:ea typeface="SimSun" panose="02010600030101010101" pitchFamily="2" charset="-122"/>
                <a:cs typeface="Arial" panose="020B0604020202020204" pitchFamily="34" charset="0"/>
              </a:rPr>
              <a:t>()&lt;</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a:t>
            </a:r>
            <a:r>
              <a:rPr lang="en-AU" sz="1200" dirty="0" err="1">
                <a:ea typeface="SimSun" panose="02010600030101010101" pitchFamily="2" charset="-122"/>
                <a:cs typeface="Arial" panose="020B0604020202020204" pitchFamily="34" charset="0"/>
              </a:rPr>
              <a:t>get_value</a:t>
            </a:r>
            <a:r>
              <a:rPr lang="en-AU" sz="1200" dirty="0">
                <a:ea typeface="SimSun" panose="02010600030101010101" pitchFamily="2" charset="-122"/>
                <a:cs typeface="Arial" panose="020B0604020202020204" pitchFamily="34" charset="0"/>
              </a:rPr>
              <a:t>()</a:t>
            </a:r>
          </a:p>
          <a:p>
            <a:pPr>
              <a:lnSpc>
                <a:spcPct val="110000"/>
              </a:lnSpc>
              <a:spcAft>
                <a:spcPts val="600"/>
              </a:spcAft>
            </a:pPr>
            <a:r>
              <a:rPr lang="en-AU" sz="1200" dirty="0">
                <a:ea typeface="SimSun" panose="02010600030101010101" pitchFamily="2" charset="-122"/>
                <a:cs typeface="Arial" panose="020B0604020202020204" pitchFamily="34" charset="0"/>
              </a:rPr>
              <a:t>                        swap(size//2, size)</a:t>
            </a:r>
          </a:p>
          <a:p>
            <a:pPr>
              <a:lnSpc>
                <a:spcPct val="110000"/>
              </a:lnSpc>
              <a:spcAft>
                <a:spcPts val="600"/>
              </a:spcAft>
            </a:pPr>
            <a:r>
              <a:rPr lang="en-AU" sz="1200" dirty="0">
                <a:ea typeface="SimSun" panose="02010600030101010101" pitchFamily="2" charset="-122"/>
                <a:cs typeface="Arial" panose="020B0604020202020204" pitchFamily="34" charset="0"/>
              </a:rPr>
              <a:t>            //reduce index size to half to do the same process until the max heap property is met</a:t>
            </a:r>
          </a:p>
          <a:p>
            <a:pPr>
              <a:lnSpc>
                <a:spcPct val="110000"/>
              </a:lnSpc>
              <a:spcAft>
                <a:spcPts val="600"/>
              </a:spcAft>
            </a:pPr>
            <a:r>
              <a:rPr lang="en-AU" sz="1200" dirty="0">
                <a:ea typeface="SimSun" panose="02010600030101010101" pitchFamily="2" charset="-122"/>
                <a:cs typeface="Arial" panose="020B0604020202020204" pitchFamily="34" charset="0"/>
              </a:rPr>
              <a:t>            size = size//2</a:t>
            </a:r>
          </a:p>
        </p:txBody>
      </p:sp>
    </p:spTree>
    <p:extLst>
      <p:ext uri="{BB962C8B-B14F-4D97-AF65-F5344CB8AC3E}">
        <p14:creationId xmlns:p14="http://schemas.microsoft.com/office/powerpoint/2010/main" val="302300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D569-0B1A-410A-B8E8-F3CEF51DB93A}"/>
              </a:ext>
            </a:extLst>
          </p:cNvPr>
          <p:cNvSpPr>
            <a:spLocks noGrp="1"/>
          </p:cNvSpPr>
          <p:nvPr>
            <p:ph type="title"/>
          </p:nvPr>
        </p:nvSpPr>
        <p:spPr/>
        <p:txBody>
          <a:bodyPr/>
          <a:lstStyle/>
          <a:p>
            <a:r>
              <a:rPr lang="en-AU" dirty="0"/>
              <a:t>Step 2. Play Rounds summary</a:t>
            </a:r>
          </a:p>
        </p:txBody>
      </p:sp>
      <p:sp>
        <p:nvSpPr>
          <p:cNvPr id="3" name="Content Placeholder 2">
            <a:extLst>
              <a:ext uri="{FF2B5EF4-FFF2-40B4-BE49-F238E27FC236}">
                <a16:creationId xmlns:a16="http://schemas.microsoft.com/office/drawing/2014/main" id="{22842997-B99C-4E55-8050-D2B3CB1F2C5B}"/>
              </a:ext>
            </a:extLst>
          </p:cNvPr>
          <p:cNvSpPr>
            <a:spLocks noGrp="1"/>
          </p:cNvSpPr>
          <p:nvPr>
            <p:ph idx="1"/>
          </p:nvPr>
        </p:nvSpPr>
        <p:spPr/>
        <p:txBody>
          <a:bodyPr/>
          <a:lstStyle/>
          <a:p>
            <a:r>
              <a:rPr lang="en-AU" dirty="0"/>
              <a:t>Play round in the Score Maximiser class calls the “delete” method from the queue.</a:t>
            </a:r>
          </a:p>
          <a:p>
            <a:r>
              <a:rPr lang="en-AU" dirty="0"/>
              <a:t>This initiates the delete method where it deals with extracting the maximum value of the ball (depending on priority) and delete the ball from the player’s queue, followed by </a:t>
            </a:r>
            <a:r>
              <a:rPr lang="en-AU" dirty="0" err="1"/>
              <a:t>heapify</a:t>
            </a:r>
            <a:r>
              <a:rPr lang="en-AU" dirty="0"/>
              <a:t> down to ensure the max heap property.</a:t>
            </a:r>
          </a:p>
          <a:p>
            <a:r>
              <a:rPr lang="en-AU" dirty="0"/>
              <a:t>If the ball is already taken (i.e. ball has the state 1) then this ball is deleted and </a:t>
            </a:r>
            <a:r>
              <a:rPr lang="en-AU" dirty="0" err="1"/>
              <a:t>heapify</a:t>
            </a:r>
            <a:r>
              <a:rPr lang="en-AU" dirty="0"/>
              <a:t> down is performed.</a:t>
            </a:r>
          </a:p>
          <a:p>
            <a:r>
              <a:rPr lang="en-AU" dirty="0"/>
              <a:t>The maximum turns finish when the current player extracts the number of balls equivalent to the maximum turns.</a:t>
            </a:r>
          </a:p>
        </p:txBody>
      </p:sp>
    </p:spTree>
    <p:extLst>
      <p:ext uri="{BB962C8B-B14F-4D97-AF65-F5344CB8AC3E}">
        <p14:creationId xmlns:p14="http://schemas.microsoft.com/office/powerpoint/2010/main" val="44827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0859-2410-4311-BDE0-921C62AF9C06}"/>
              </a:ext>
            </a:extLst>
          </p:cNvPr>
          <p:cNvSpPr>
            <a:spLocks noGrp="1"/>
          </p:cNvSpPr>
          <p:nvPr>
            <p:ph type="title"/>
          </p:nvPr>
        </p:nvSpPr>
        <p:spPr>
          <a:xfrm>
            <a:off x="678808" y="7195"/>
            <a:ext cx="10515600" cy="1325563"/>
          </a:xfrm>
        </p:spPr>
        <p:txBody>
          <a:bodyPr/>
          <a:lstStyle/>
          <a:p>
            <a:r>
              <a:rPr lang="en-AU" dirty="0"/>
              <a:t>Step 2. Pseudo code – Play rounds</a:t>
            </a:r>
          </a:p>
        </p:txBody>
      </p:sp>
      <p:sp>
        <p:nvSpPr>
          <p:cNvPr id="4" name="Rectangle: Diagonal Corners Rounded 3">
            <a:extLst>
              <a:ext uri="{FF2B5EF4-FFF2-40B4-BE49-F238E27FC236}">
                <a16:creationId xmlns:a16="http://schemas.microsoft.com/office/drawing/2014/main" id="{3A0E7387-D04D-4C4A-A486-D839D59D71FE}"/>
              </a:ext>
            </a:extLst>
          </p:cNvPr>
          <p:cNvSpPr/>
          <p:nvPr/>
        </p:nvSpPr>
        <p:spPr>
          <a:xfrm>
            <a:off x="2340287" y="1005587"/>
            <a:ext cx="7024863" cy="5621716"/>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class </a:t>
            </a:r>
            <a:r>
              <a:rPr lang="en-AU" sz="1200" dirty="0" err="1">
                <a:effectLst/>
                <a:ea typeface="SimSun" panose="02010600030101010101" pitchFamily="2" charset="-122"/>
                <a:cs typeface="Arial" panose="020B0604020202020204" pitchFamily="34" charset="0"/>
              </a:rPr>
              <a:t>ScoreMaximiser</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//start to play rounds</a:t>
            </a:r>
          </a:p>
          <a:p>
            <a:pPr>
              <a:lnSpc>
                <a:spcPct val="110000"/>
              </a:lnSpc>
              <a:spcAft>
                <a:spcPts val="600"/>
              </a:spcAft>
            </a:pPr>
            <a:r>
              <a:rPr lang="en-AU" sz="1200" dirty="0">
                <a:effectLst/>
                <a:ea typeface="SimSun" panose="02010600030101010101" pitchFamily="2" charset="-122"/>
                <a:cs typeface="Arial" panose="020B0604020202020204" pitchFamily="34" charset="0"/>
              </a:rPr>
              <a:t>    Algorithm </a:t>
            </a:r>
            <a:r>
              <a:rPr lang="en-AU" sz="1200" dirty="0" err="1">
                <a:effectLst/>
                <a:ea typeface="SimSun" panose="02010600030101010101" pitchFamily="2" charset="-122"/>
                <a:cs typeface="Arial" panose="020B0604020202020204" pitchFamily="34" charset="0"/>
              </a:rPr>
              <a:t>play_round</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player_turn</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rounds &lt;- take ceiling of number of balls/</a:t>
            </a:r>
            <a:r>
              <a:rPr lang="en-AU" sz="1200" dirty="0" err="1">
                <a:effectLst/>
                <a:ea typeface="SimSun" panose="02010600030101010101" pitchFamily="2" charset="-122"/>
                <a:cs typeface="Arial" panose="020B0604020202020204" pitchFamily="34" charset="0"/>
              </a:rPr>
              <a:t>maximum_turns</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toggled &lt;- initialise the turn of this round for a player (e.g. “HEADS” then Scott plays first)</a:t>
            </a:r>
          </a:p>
          <a:p>
            <a:pPr>
              <a:lnSpc>
                <a:spcPct val="110000"/>
              </a:lnSpc>
              <a:spcAft>
                <a:spcPts val="600"/>
              </a:spcAft>
            </a:pPr>
            <a:r>
              <a:rPr lang="en-AU" sz="1200" dirty="0">
                <a:effectLst/>
                <a:ea typeface="SimSun" panose="02010600030101010101" pitchFamily="2" charset="-122"/>
                <a:cs typeface="Arial" panose="020B0604020202020204" pitchFamily="34" charset="0"/>
              </a:rPr>
              <a:t>        track the number of balls taken from 0</a:t>
            </a:r>
          </a:p>
          <a:p>
            <a:pPr>
              <a:lnSpc>
                <a:spcPct val="110000"/>
              </a:lnSpc>
              <a:spcAft>
                <a:spcPts val="600"/>
              </a:spcAft>
            </a:pPr>
            <a:r>
              <a:rPr lang="en-AU" sz="1200" dirty="0">
                <a:effectLst/>
                <a:ea typeface="SimSun" panose="02010600030101010101" pitchFamily="2" charset="-122"/>
                <a:cs typeface="Arial" panose="020B0604020202020204" pitchFamily="34" charset="0"/>
              </a:rPr>
              <a:t>        if the whole number of balls are not taken:</a:t>
            </a:r>
          </a:p>
          <a:p>
            <a:pPr>
              <a:lnSpc>
                <a:spcPct val="110000"/>
              </a:lnSpc>
              <a:spcAft>
                <a:spcPts val="600"/>
              </a:spcAft>
            </a:pPr>
            <a:r>
              <a:rPr lang="en-AU" sz="1200" dirty="0">
                <a:effectLst/>
                <a:ea typeface="SimSun" panose="02010600030101010101" pitchFamily="2" charset="-122"/>
                <a:cs typeface="Arial" panose="020B0604020202020204" pitchFamily="34" charset="0"/>
              </a:rPr>
              <a:t>            for </a:t>
            </a:r>
            <a:r>
              <a:rPr lang="en-AU" sz="1200" dirty="0" err="1">
                <a:effectLst/>
                <a:ea typeface="SimSun" panose="02010600030101010101" pitchFamily="2" charset="-122"/>
                <a:cs typeface="Arial" panose="020B0604020202020204" pitchFamily="34" charset="0"/>
              </a:rPr>
              <a:t>game_round</a:t>
            </a:r>
            <a:r>
              <a:rPr lang="en-AU" sz="1200" dirty="0">
                <a:effectLst/>
                <a:ea typeface="SimSun" panose="02010600030101010101" pitchFamily="2" charset="-122"/>
                <a:cs typeface="Arial" panose="020B0604020202020204" pitchFamily="34" charset="0"/>
              </a:rPr>
              <a:t> &lt;- 0 to rounds do</a:t>
            </a:r>
          </a:p>
          <a:p>
            <a:pPr>
              <a:lnSpc>
                <a:spcPct val="110000"/>
              </a:lnSpc>
              <a:spcAft>
                <a:spcPts val="600"/>
              </a:spcAft>
            </a:pPr>
            <a:r>
              <a:rPr lang="en-AU" sz="1200" dirty="0">
                <a:effectLst/>
                <a:ea typeface="SimSun" panose="02010600030101010101" pitchFamily="2" charset="-122"/>
                <a:cs typeface="Arial" panose="020B0604020202020204" pitchFamily="34" charset="0"/>
              </a:rPr>
              <a:t>                if toggled="HEADS":</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&lt;- call delete(toggled, </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on </a:t>
            </a:r>
            <a:r>
              <a:rPr lang="en-AU" sz="1200" dirty="0" err="1">
                <a:effectLst/>
                <a:ea typeface="SimSun" panose="02010600030101010101" pitchFamily="2" charset="-122"/>
                <a:cs typeface="Arial" panose="020B0604020202020204" pitchFamily="34" charset="0"/>
              </a:rPr>
              <a:t>scott_pq</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has some value:</a:t>
            </a:r>
          </a:p>
          <a:p>
            <a:pPr>
              <a:lnSpc>
                <a:spcPct val="110000"/>
              </a:lnSpc>
              <a:spcAft>
                <a:spcPts val="600"/>
              </a:spcAft>
            </a:pPr>
            <a:r>
              <a:rPr lang="en-AU" sz="1200" dirty="0">
                <a:effectLst/>
                <a:ea typeface="SimSun" panose="02010600030101010101" pitchFamily="2" charset="-122"/>
                <a:cs typeface="Arial" panose="020B0604020202020204" pitchFamily="34" charset="0"/>
              </a:rPr>
              <a:t>                        add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to “</a:t>
            </a:r>
            <a:r>
              <a:rPr lang="en-AU" sz="1200" dirty="0" err="1">
                <a:effectLst/>
                <a:ea typeface="SimSun" panose="02010600030101010101" pitchFamily="2" charset="-122"/>
                <a:cs typeface="Arial" panose="020B0604020202020204" pitchFamily="34" charset="0"/>
              </a:rPr>
              <a:t>scott</a:t>
            </a:r>
            <a:r>
              <a:rPr lang="en-AU" sz="1200" dirty="0">
                <a:effectLst/>
                <a:ea typeface="SimSun" panose="02010600030101010101" pitchFamily="2" charset="-122"/>
                <a:cs typeface="Arial" panose="020B0604020202020204" pitchFamily="34" charset="0"/>
              </a:rPr>
              <a:t>”’s result</a:t>
            </a:r>
          </a:p>
          <a:p>
            <a:pPr>
              <a:lnSpc>
                <a:spcPct val="110000"/>
              </a:lnSpc>
              <a:spcAft>
                <a:spcPts val="600"/>
              </a:spcAft>
            </a:pPr>
            <a:r>
              <a:rPr lang="en-AU" sz="1200" dirty="0">
                <a:effectLst/>
                <a:ea typeface="SimSun" panose="02010600030101010101" pitchFamily="2" charset="-122"/>
                <a:cs typeface="Arial" panose="020B0604020202020204" pitchFamily="34" charset="0"/>
              </a:rPr>
              <a:t>                if toggled="TAILS":</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 &lt;- call delete(toggled, </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on </a:t>
            </a:r>
            <a:r>
              <a:rPr lang="en-AU" sz="1200" dirty="0" err="1">
                <a:effectLst/>
                <a:ea typeface="SimSun" panose="02010600030101010101" pitchFamily="2" charset="-122"/>
                <a:cs typeface="Arial" panose="020B0604020202020204" pitchFamily="34" charset="0"/>
              </a:rPr>
              <a:t>rusty_pq</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has some value:</a:t>
            </a:r>
          </a:p>
          <a:p>
            <a:pPr>
              <a:lnSpc>
                <a:spcPct val="110000"/>
              </a:lnSpc>
              <a:spcAft>
                <a:spcPts val="600"/>
              </a:spcAft>
            </a:pPr>
            <a:r>
              <a:rPr lang="en-AU" sz="1200" dirty="0">
                <a:effectLst/>
                <a:ea typeface="SimSun" panose="02010600030101010101" pitchFamily="2" charset="-122"/>
                <a:cs typeface="Arial" panose="020B0604020202020204" pitchFamily="34" charset="0"/>
              </a:rPr>
              <a:t>                        add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to “</a:t>
            </a:r>
            <a:r>
              <a:rPr lang="en-AU" sz="1200" dirty="0" err="1">
                <a:effectLst/>
                <a:ea typeface="SimSun" panose="02010600030101010101" pitchFamily="2" charset="-122"/>
                <a:cs typeface="Arial" panose="020B0604020202020204" pitchFamily="34" charset="0"/>
              </a:rPr>
              <a:t>rusty”’s</a:t>
            </a:r>
            <a:r>
              <a:rPr lang="en-AU" sz="1200" dirty="0">
                <a:effectLst/>
                <a:ea typeface="SimSun" panose="02010600030101010101" pitchFamily="2" charset="-122"/>
                <a:cs typeface="Arial" panose="020B0604020202020204" pitchFamily="34" charset="0"/>
              </a:rPr>
              <a:t> result</a:t>
            </a:r>
          </a:p>
          <a:p>
            <a:pPr>
              <a:lnSpc>
                <a:spcPct val="110000"/>
              </a:lnSpc>
              <a:spcAft>
                <a:spcPts val="600"/>
              </a:spcAft>
            </a:pPr>
            <a:r>
              <a:rPr lang="en-AU" sz="1200" dirty="0">
                <a:effectLst/>
                <a:ea typeface="SimSun" panose="02010600030101010101" pitchFamily="2" charset="-122"/>
                <a:cs typeface="Arial" panose="020B0604020202020204" pitchFamily="34" charset="0"/>
              </a:rPr>
              <a:t>                toggled &lt;- toggle the turn so that the next player can play a round</a:t>
            </a:r>
          </a:p>
          <a:p>
            <a:pPr>
              <a:lnSpc>
                <a:spcPct val="110000"/>
              </a:lnSpc>
              <a:spcAft>
                <a:spcPts val="600"/>
              </a:spcAft>
            </a:pPr>
            <a:r>
              <a:rPr lang="en-AU" sz="1200" dirty="0">
                <a:effectLst/>
                <a:ea typeface="SimSun" panose="02010600030101010101" pitchFamily="2" charset="-122"/>
                <a:cs typeface="Arial" panose="020B0604020202020204" pitchFamily="34" charset="0"/>
              </a:rPr>
              <a:t>                add </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to the tracked number of balls to count the balls taken</a:t>
            </a:r>
          </a:p>
          <a:p>
            <a:pPr>
              <a:lnSpc>
                <a:spcPct val="110000"/>
              </a:lnSpc>
              <a:spcAft>
                <a:spcPts val="600"/>
              </a:spcAft>
            </a:pPr>
            <a:r>
              <a:rPr lang="en-AU" sz="1200" dirty="0">
                <a:effectLst/>
                <a:ea typeface="SimSun" panose="02010600030101010101" pitchFamily="2" charset="-122"/>
                <a:cs typeface="Arial" panose="020B0604020202020204" pitchFamily="34" charset="0"/>
              </a:rPr>
              <a:t>        return the final score for each player</a:t>
            </a:r>
          </a:p>
        </p:txBody>
      </p:sp>
    </p:spTree>
    <p:extLst>
      <p:ext uri="{BB962C8B-B14F-4D97-AF65-F5344CB8AC3E}">
        <p14:creationId xmlns:p14="http://schemas.microsoft.com/office/powerpoint/2010/main" val="121085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AF52-2152-4318-A3C3-D971A8F5C52B}"/>
              </a:ext>
            </a:extLst>
          </p:cNvPr>
          <p:cNvSpPr>
            <a:spLocks noGrp="1"/>
          </p:cNvSpPr>
          <p:nvPr>
            <p:ph type="title"/>
          </p:nvPr>
        </p:nvSpPr>
        <p:spPr/>
        <p:txBody>
          <a:bodyPr/>
          <a:lstStyle/>
          <a:p>
            <a:r>
              <a:rPr lang="en-AU" dirty="0"/>
              <a:t>Step 2. Pseudo code - Delete</a:t>
            </a:r>
          </a:p>
        </p:txBody>
      </p:sp>
      <p:sp>
        <p:nvSpPr>
          <p:cNvPr id="4" name="Rectangle: Diagonal Corners Rounded 3">
            <a:extLst>
              <a:ext uri="{FF2B5EF4-FFF2-40B4-BE49-F238E27FC236}">
                <a16:creationId xmlns:a16="http://schemas.microsoft.com/office/drawing/2014/main" id="{C44DEAF8-59E3-4824-A88F-AE9B651079A3}"/>
              </a:ext>
            </a:extLst>
          </p:cNvPr>
          <p:cNvSpPr/>
          <p:nvPr/>
        </p:nvSpPr>
        <p:spPr>
          <a:xfrm>
            <a:off x="290337" y="1498833"/>
            <a:ext cx="5705475" cy="5128470"/>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    Algorithm delete(priority, turns)</a:t>
            </a:r>
          </a:p>
          <a:p>
            <a:pPr>
              <a:lnSpc>
                <a:spcPct val="110000"/>
              </a:lnSpc>
              <a:spcAft>
                <a:spcPts val="600"/>
              </a:spcAft>
            </a:pPr>
            <a:r>
              <a:rPr lang="en-AU" sz="1200" dirty="0">
                <a:effectLst/>
                <a:ea typeface="SimSun" panose="02010600030101010101" pitchFamily="2" charset="-122"/>
                <a:cs typeface="Arial" panose="020B0604020202020204" pitchFamily="34" charset="0"/>
              </a:rPr>
              <a:t>       //initialise the sum of the max balls for each player in this round</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max_addition</a:t>
            </a:r>
            <a:r>
              <a:rPr lang="en-AU" sz="1200" dirty="0">
                <a:effectLst/>
                <a:ea typeface="SimSun" panose="02010600030101010101" pitchFamily="2" charset="-122"/>
                <a:cs typeface="Arial" panose="020B0604020202020204" pitchFamily="34" charset="0"/>
              </a:rPr>
              <a:t> = 0</a:t>
            </a:r>
          </a:p>
          <a:p>
            <a:pPr>
              <a:lnSpc>
                <a:spcPct val="110000"/>
              </a:lnSpc>
              <a:spcAft>
                <a:spcPts val="600"/>
              </a:spcAft>
            </a:pPr>
            <a:r>
              <a:rPr lang="en-AU" sz="1200" dirty="0">
                <a:effectLst/>
                <a:ea typeface="SimSun" panose="02010600030101010101" pitchFamily="2" charset="-122"/>
                <a:cs typeface="Arial" panose="020B0604020202020204" pitchFamily="34" charset="0"/>
              </a:rPr>
              <a:t>       //track the number of turns taken by each player</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player_turn</a:t>
            </a:r>
            <a:r>
              <a:rPr lang="en-AU" sz="1200" dirty="0">
                <a:effectLst/>
                <a:ea typeface="SimSun" panose="02010600030101010101" pitchFamily="2" charset="-122"/>
                <a:cs typeface="Arial" panose="020B0604020202020204" pitchFamily="34" charset="0"/>
              </a:rPr>
              <a:t> = 0</a:t>
            </a:r>
          </a:p>
          <a:p>
            <a:pPr>
              <a:lnSpc>
                <a:spcPct val="110000"/>
              </a:lnSpc>
              <a:spcAft>
                <a:spcPts val="600"/>
              </a:spcAft>
            </a:pPr>
            <a:r>
              <a:rPr lang="en-AU" sz="1200" dirty="0">
                <a:effectLst/>
                <a:ea typeface="SimSun" panose="02010600030101010101" pitchFamily="2" charset="-122"/>
                <a:cs typeface="Arial" panose="020B0604020202020204" pitchFamily="34" charset="0"/>
              </a:rPr>
              <a:t>       //if the player did not exhaust his turn, keep extracting the max ball</a:t>
            </a:r>
          </a:p>
          <a:p>
            <a:pPr>
              <a:lnSpc>
                <a:spcPct val="110000"/>
              </a:lnSpc>
              <a:spcAft>
                <a:spcPts val="600"/>
              </a:spcAft>
            </a:pPr>
            <a:r>
              <a:rPr lang="en-AU" sz="1200" dirty="0">
                <a:effectLst/>
                <a:ea typeface="SimSun" panose="02010600030101010101" pitchFamily="2" charset="-122"/>
                <a:cs typeface="Arial" panose="020B0604020202020204" pitchFamily="34" charset="0"/>
              </a:rPr>
              <a:t>        while </a:t>
            </a:r>
            <a:r>
              <a:rPr lang="en-AU" sz="1200" b="1" dirty="0" err="1">
                <a:effectLst/>
                <a:ea typeface="SimSun" panose="02010600030101010101" pitchFamily="2" charset="-122"/>
                <a:cs typeface="Arial" panose="020B0604020202020204" pitchFamily="34" charset="0"/>
              </a:rPr>
              <a:t>player_turn</a:t>
            </a:r>
            <a:r>
              <a:rPr lang="en-AU" sz="1200" b="1" dirty="0">
                <a:effectLst/>
                <a:ea typeface="SimSun" panose="02010600030101010101" pitchFamily="2" charset="-122"/>
                <a:cs typeface="Arial" panose="020B0604020202020204" pitchFamily="34" charset="0"/>
              </a:rPr>
              <a:t> != turns</a:t>
            </a:r>
          </a:p>
          <a:p>
            <a:pPr>
              <a:lnSpc>
                <a:spcPct val="110000"/>
              </a:lnSpc>
              <a:spcAft>
                <a:spcPts val="600"/>
              </a:spcAft>
            </a:pPr>
            <a:r>
              <a:rPr lang="en-AU" sz="1200" dirty="0">
                <a:effectLst/>
                <a:ea typeface="SimSun" panose="02010600030101010101" pitchFamily="2" charset="-122"/>
                <a:cs typeface="Arial" panose="020B0604020202020204" pitchFamily="34" charset="0"/>
              </a:rPr>
              <a:t>            //find the max and change deleted state to 1</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front_index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get_state</a:t>
            </a:r>
            <a:r>
              <a:rPr lang="en-AU" sz="1200" dirty="0">
                <a:effectLst/>
                <a:ea typeface="SimSun" panose="02010600030101010101" pitchFamily="2" charset="-122"/>
                <a:cs typeface="Arial" panose="020B0604020202020204" pitchFamily="34" charset="0"/>
              </a:rPr>
              <a:t>() is not taken</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b="1" dirty="0" err="1">
                <a:effectLst/>
                <a:ea typeface="SimSun" panose="02010600030101010101" pitchFamily="2" charset="-122"/>
                <a:cs typeface="Arial" panose="020B0604020202020204" pitchFamily="34" charset="0"/>
              </a:rPr>
              <a:t>max_deleted</a:t>
            </a:r>
            <a:r>
              <a:rPr lang="en-AU" sz="1200" b="1" dirty="0">
                <a:effectLst/>
                <a:ea typeface="SimSun" panose="02010600030101010101" pitchFamily="2" charset="-122"/>
                <a:cs typeface="Arial" panose="020B0604020202020204" pitchFamily="34" charset="0"/>
              </a:rPr>
              <a:t> = front()</a:t>
            </a:r>
            <a:r>
              <a:rPr lang="en-AU" sz="1200" dirty="0">
                <a:effectLst/>
                <a:ea typeface="SimSun" panose="02010600030101010101" pitchFamily="2" charset="-122"/>
                <a:cs typeface="Arial" panose="020B0604020202020204" pitchFamily="34" charset="0"/>
              </a:rPr>
              <a:t> //get the max ball</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self.ball_heap</a:t>
            </a:r>
            <a:r>
              <a:rPr lang="en-AU" sz="1200" dirty="0">
                <a:effectLst/>
                <a:ea typeface="SimSun" panose="02010600030101010101" pitchFamily="2" charset="-122"/>
                <a:cs typeface="Arial" panose="020B0604020202020204" pitchFamily="34" charset="0"/>
              </a:rPr>
              <a:t>[1].</a:t>
            </a:r>
            <a:r>
              <a:rPr lang="en-AU" sz="1200" dirty="0" err="1">
                <a:effectLst/>
                <a:ea typeface="SimSun" panose="02010600030101010101" pitchFamily="2" charset="-122"/>
                <a:cs typeface="Arial" panose="020B0604020202020204" pitchFamily="34" charset="0"/>
              </a:rPr>
              <a:t>set_state_deleted</a:t>
            </a:r>
            <a:r>
              <a:rPr lang="en-AU" sz="1200" dirty="0">
                <a:effectLst/>
                <a:ea typeface="SimSun" panose="02010600030101010101" pitchFamily="2" charset="-122"/>
                <a:cs typeface="Arial" panose="020B0604020202020204" pitchFamily="34" charset="0"/>
              </a:rPr>
              <a:t>() //change the state</a:t>
            </a:r>
          </a:p>
          <a:p>
            <a:pPr>
              <a:lnSpc>
                <a:spcPct val="110000"/>
              </a:lnSpc>
              <a:spcAft>
                <a:spcPts val="600"/>
              </a:spcAft>
            </a:pPr>
            <a:r>
              <a:rPr lang="en-AU" sz="1200" dirty="0">
                <a:effectLst/>
                <a:ea typeface="SimSun" panose="02010600030101010101" pitchFamily="2" charset="-122"/>
                <a:cs typeface="Arial" panose="020B0604020202020204" pitchFamily="34" charset="0"/>
              </a:rPr>
              <a:t>                //remove the element by assigning the least value and reduce the size of the heap</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[1] =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self.size</a:t>
            </a:r>
            <a:r>
              <a:rPr lang="en-AU" sz="1200" b="1"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size -= 1</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p>
        </p:txBody>
      </p:sp>
      <p:sp>
        <p:nvSpPr>
          <p:cNvPr id="5" name="Rectangle: Diagonal Corners Rounded 4">
            <a:extLst>
              <a:ext uri="{FF2B5EF4-FFF2-40B4-BE49-F238E27FC236}">
                <a16:creationId xmlns:a16="http://schemas.microsoft.com/office/drawing/2014/main" id="{BDDE074A-8410-45C1-AB6A-EB6BC550758C}"/>
              </a:ext>
            </a:extLst>
          </p:cNvPr>
          <p:cNvSpPr/>
          <p:nvPr/>
        </p:nvSpPr>
        <p:spPr>
          <a:xfrm>
            <a:off x="5995812" y="1498832"/>
            <a:ext cx="5705475" cy="4734187"/>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000" dirty="0">
                <a:effectLst/>
                <a:ea typeface="SimSun" panose="02010600030101010101" pitchFamily="2" charset="-122"/>
                <a:cs typeface="Arial" panose="020B0604020202020204" pitchFamily="34" charset="0"/>
              </a:rPr>
              <a:t>    </a:t>
            </a:r>
            <a:r>
              <a:rPr lang="en-AU" sz="1200" dirty="0">
                <a:effectLst/>
                <a:ea typeface="SimSun" panose="02010600030101010101" pitchFamily="2" charset="-122"/>
                <a:cs typeface="Arial" panose="020B0604020202020204" pitchFamily="34" charset="0"/>
              </a:rPr>
              <a:t>Algorithm delete(priority, turns) continued…</a:t>
            </a:r>
          </a:p>
          <a:p>
            <a:pPr>
              <a:lnSpc>
                <a:spcPct val="110000"/>
              </a:lnSpc>
              <a:spcAft>
                <a:spcPts val="600"/>
              </a:spcAft>
            </a:pPr>
            <a:r>
              <a:rPr lang="en-AU" sz="1200" dirty="0">
                <a:ea typeface="SimSun" panose="02010600030101010101" pitchFamily="2" charset="-122"/>
                <a:cs typeface="Arial" panose="020B0604020202020204" pitchFamily="34" charset="0"/>
              </a:rPr>
              <a:t>             //</a:t>
            </a:r>
            <a:r>
              <a:rPr lang="en-AU" sz="1200" dirty="0" err="1">
                <a:ea typeface="SimSun" panose="02010600030101010101" pitchFamily="2" charset="-122"/>
                <a:cs typeface="Arial" panose="020B0604020202020204" pitchFamily="34" charset="0"/>
              </a:rPr>
              <a:t>heapify</a:t>
            </a:r>
            <a:r>
              <a:rPr lang="en-AU" sz="1200" dirty="0">
                <a:ea typeface="SimSun" panose="02010600030101010101" pitchFamily="2" charset="-122"/>
                <a:cs typeface="Arial" panose="020B0604020202020204" pitchFamily="34" charset="0"/>
              </a:rPr>
              <a:t> down to ensure the heap property is still met</a:t>
            </a:r>
          </a:p>
          <a:p>
            <a:pPr>
              <a:lnSpc>
                <a:spcPct val="110000"/>
              </a:lnSpc>
              <a:spcAft>
                <a:spcPts val="600"/>
              </a:spcAft>
            </a:pPr>
            <a:r>
              <a:rPr lang="en-AU" sz="1200" b="1" dirty="0">
                <a:ea typeface="SimSun" panose="02010600030101010101" pitchFamily="2" charset="-122"/>
                <a:cs typeface="Arial" panose="020B0604020202020204" pitchFamily="34" charset="0"/>
              </a:rPr>
              <a:t>                </a:t>
            </a:r>
            <a:r>
              <a:rPr lang="en-AU" sz="1200" b="1" dirty="0" err="1">
                <a:ea typeface="SimSun" panose="02010600030101010101" pitchFamily="2" charset="-122"/>
                <a:cs typeface="Arial" panose="020B0604020202020204" pitchFamily="34" charset="0"/>
              </a:rPr>
              <a:t>heapify_down</a:t>
            </a:r>
            <a:r>
              <a:rPr lang="en-AU" sz="1200" dirty="0">
                <a:ea typeface="SimSun" panose="02010600030101010101" pitchFamily="2" charset="-122"/>
                <a:cs typeface="Arial" panose="020B0604020202020204" pitchFamily="34" charset="0"/>
              </a:rPr>
              <a:t>(1, priority)</a:t>
            </a:r>
          </a:p>
          <a:p>
            <a:pPr>
              <a:lnSpc>
                <a:spcPct val="110000"/>
              </a:lnSpc>
              <a:spcAft>
                <a:spcPts val="600"/>
              </a:spcAft>
            </a:pPr>
            <a:r>
              <a:rPr lang="en-AU" sz="1200" dirty="0">
                <a:ea typeface="SimSun" panose="02010600030101010101" pitchFamily="2" charset="-122"/>
                <a:cs typeface="Arial" panose="020B0604020202020204" pitchFamily="34" charset="0"/>
              </a:rPr>
              <a:t>	//add the extracted ball to the result of this round</a:t>
            </a:r>
          </a:p>
          <a:p>
            <a:pPr>
              <a:lnSpc>
                <a:spcPct val="110000"/>
              </a:lnSpc>
              <a:spcAft>
                <a:spcPts val="600"/>
              </a:spcAft>
            </a:pPr>
            <a:r>
              <a:rPr lang="en-AU" sz="1200" dirty="0">
                <a:ea typeface="SimSun" panose="02010600030101010101" pitchFamily="2" charset="-122"/>
                <a:cs typeface="Arial" panose="020B0604020202020204" pitchFamily="34" charset="0"/>
              </a:rPr>
              <a:t>                </a:t>
            </a:r>
            <a:r>
              <a:rPr lang="en-AU" sz="1200" dirty="0" err="1">
                <a:ea typeface="SimSun" panose="02010600030101010101" pitchFamily="2" charset="-122"/>
                <a:cs typeface="Arial" panose="020B0604020202020204" pitchFamily="34" charset="0"/>
              </a:rPr>
              <a:t>max_addition</a:t>
            </a:r>
            <a:r>
              <a:rPr lang="en-AU" sz="1200" dirty="0">
                <a:ea typeface="SimSun" panose="02010600030101010101" pitchFamily="2" charset="-122"/>
                <a:cs typeface="Arial" panose="020B0604020202020204" pitchFamily="34" charset="0"/>
              </a:rPr>
              <a:t> += </a:t>
            </a:r>
            <a:r>
              <a:rPr lang="en-AU" sz="1200" dirty="0" err="1">
                <a:ea typeface="SimSun" panose="02010600030101010101" pitchFamily="2" charset="-122"/>
                <a:cs typeface="Arial" panose="020B0604020202020204" pitchFamily="34" charset="0"/>
              </a:rPr>
              <a:t>max_deleted</a:t>
            </a:r>
            <a:endParaRPr lang="en-AU" sz="1200" dirty="0">
              <a:ea typeface="SimSun" panose="02010600030101010101" pitchFamily="2" charset="-122"/>
              <a:cs typeface="Arial" panose="020B0604020202020204" pitchFamily="34" charset="0"/>
            </a:endParaRPr>
          </a:p>
          <a:p>
            <a:pPr>
              <a:lnSpc>
                <a:spcPct val="110000"/>
              </a:lnSpc>
              <a:spcAft>
                <a:spcPts val="600"/>
              </a:spcAft>
            </a:pPr>
            <a:r>
              <a:rPr lang="en-AU" sz="1200" dirty="0">
                <a:ea typeface="SimSun" panose="02010600030101010101" pitchFamily="2" charset="-122"/>
                <a:cs typeface="Arial" panose="020B0604020202020204" pitchFamily="34" charset="0"/>
              </a:rPr>
              <a:t>	//the player used one turn</a:t>
            </a:r>
          </a:p>
          <a:p>
            <a:pPr>
              <a:lnSpc>
                <a:spcPct val="110000"/>
              </a:lnSpc>
              <a:spcAft>
                <a:spcPts val="600"/>
              </a:spcAft>
            </a:pPr>
            <a:r>
              <a:rPr lang="en-AU" sz="1200" dirty="0">
                <a:ea typeface="SimSun" panose="02010600030101010101" pitchFamily="2" charset="-122"/>
                <a:cs typeface="Arial" panose="020B0604020202020204" pitchFamily="34" charset="0"/>
              </a:rPr>
              <a:t>                </a:t>
            </a:r>
            <a:r>
              <a:rPr lang="en-AU" sz="1200" dirty="0" err="1">
                <a:ea typeface="SimSun" panose="02010600030101010101" pitchFamily="2" charset="-122"/>
                <a:cs typeface="Arial" panose="020B0604020202020204" pitchFamily="34" charset="0"/>
              </a:rPr>
              <a:t>player_turn</a:t>
            </a:r>
            <a:r>
              <a:rPr lang="en-AU" sz="1200" dirty="0">
                <a:ea typeface="SimSun" panose="02010600030101010101" pitchFamily="2" charset="-122"/>
                <a:cs typeface="Arial" panose="020B0604020202020204" pitchFamily="34" charset="0"/>
              </a:rPr>
              <a:t> += 1</a:t>
            </a:r>
          </a:p>
          <a:p>
            <a:pPr>
              <a:lnSpc>
                <a:spcPct val="110000"/>
              </a:lnSpc>
              <a:spcAft>
                <a:spcPts val="600"/>
              </a:spcAft>
            </a:pPr>
            <a:r>
              <a:rPr lang="en-AU" sz="1200" dirty="0">
                <a:effectLst/>
                <a:ea typeface="SimSun" panose="02010600030101010101" pitchFamily="2" charset="-122"/>
                <a:cs typeface="Arial" panose="020B0604020202020204" pitchFamily="34" charset="0"/>
              </a:rPr>
              <a:t>else</a:t>
            </a:r>
          </a:p>
          <a:p>
            <a:pPr>
              <a:lnSpc>
                <a:spcPct val="110000"/>
              </a:lnSpc>
              <a:spcAft>
                <a:spcPts val="600"/>
              </a:spcAft>
            </a:pPr>
            <a:r>
              <a:rPr lang="en-AU" sz="1200" dirty="0">
                <a:effectLst/>
                <a:ea typeface="SimSun" panose="02010600030101010101" pitchFamily="2" charset="-122"/>
                <a:cs typeface="Arial" panose="020B0604020202020204" pitchFamily="34" charset="0"/>
              </a:rPr>
              <a:t>                //remove the element by swapping and reduce the size of the heap</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[1] =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self.size</a:t>
            </a:r>
            <a:r>
              <a:rPr lang="en-AU" sz="1200" b="1"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size -= 1</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heapify</a:t>
            </a:r>
            <a:r>
              <a:rPr lang="en-AU" sz="1200" dirty="0">
                <a:effectLst/>
                <a:ea typeface="SimSun" panose="02010600030101010101" pitchFamily="2" charset="-122"/>
                <a:cs typeface="Arial" panose="020B0604020202020204" pitchFamily="34" charset="0"/>
              </a:rPr>
              <a:t> down to ensure the heap property is met</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b="1" dirty="0" err="1">
                <a:effectLst/>
                <a:ea typeface="SimSun" panose="02010600030101010101" pitchFamily="2" charset="-122"/>
                <a:cs typeface="Arial" panose="020B0604020202020204" pitchFamily="34" charset="0"/>
              </a:rPr>
              <a:t>heapify_down</a:t>
            </a:r>
            <a:r>
              <a:rPr lang="en-AU" sz="1200" dirty="0">
                <a:effectLst/>
                <a:ea typeface="SimSun" panose="02010600030101010101" pitchFamily="2" charset="-122"/>
                <a:cs typeface="Arial" panose="020B0604020202020204" pitchFamily="34" charset="0"/>
              </a:rPr>
              <a:t>(1,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//but do not add any value to the result or player’s turn as nothing happened</a:t>
            </a:r>
          </a:p>
          <a:p>
            <a:pPr>
              <a:lnSpc>
                <a:spcPct val="110000"/>
              </a:lnSpc>
              <a:spcAft>
                <a:spcPts val="600"/>
              </a:spcAft>
            </a:pPr>
            <a:r>
              <a:rPr lang="en-AU" sz="1200" dirty="0">
                <a:effectLst/>
                <a:ea typeface="SimSun" panose="02010600030101010101" pitchFamily="2" charset="-122"/>
                <a:cs typeface="Arial" panose="020B0604020202020204" pitchFamily="34" charset="0"/>
              </a:rPr>
              <a:t>        return </a:t>
            </a:r>
            <a:r>
              <a:rPr lang="en-AU" sz="1200" dirty="0" err="1">
                <a:effectLst/>
                <a:ea typeface="SimSun" panose="02010600030101010101" pitchFamily="2" charset="-122"/>
                <a:cs typeface="Arial" panose="020B0604020202020204" pitchFamily="34" charset="0"/>
              </a:rPr>
              <a:t>max_addition</a:t>
            </a:r>
            <a:endParaRPr lang="en-AU" sz="1200" dirty="0">
              <a:effectLst/>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981790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6DFD-52D5-41AC-B457-2F88A76688F6}"/>
              </a:ext>
            </a:extLst>
          </p:cNvPr>
          <p:cNvSpPr>
            <a:spLocks noGrp="1"/>
          </p:cNvSpPr>
          <p:nvPr>
            <p:ph type="title"/>
          </p:nvPr>
        </p:nvSpPr>
        <p:spPr>
          <a:xfrm>
            <a:off x="653643" y="-3991"/>
            <a:ext cx="10515600" cy="1325563"/>
          </a:xfrm>
        </p:spPr>
        <p:txBody>
          <a:bodyPr/>
          <a:lstStyle/>
          <a:p>
            <a:r>
              <a:rPr lang="en-AU" dirty="0"/>
              <a:t>Step 2. Pseudo code – </a:t>
            </a:r>
            <a:r>
              <a:rPr lang="en-AU" dirty="0" err="1"/>
              <a:t>Heapify</a:t>
            </a:r>
            <a:r>
              <a:rPr lang="en-AU" dirty="0"/>
              <a:t> down</a:t>
            </a:r>
          </a:p>
        </p:txBody>
      </p:sp>
      <p:sp>
        <p:nvSpPr>
          <p:cNvPr id="4" name="Rectangle: Diagonal Corners Rounded 3">
            <a:extLst>
              <a:ext uri="{FF2B5EF4-FFF2-40B4-BE49-F238E27FC236}">
                <a16:creationId xmlns:a16="http://schemas.microsoft.com/office/drawing/2014/main" id="{72BAF6AA-2085-4E30-B217-FAFB1EFA32CF}"/>
              </a:ext>
            </a:extLst>
          </p:cNvPr>
          <p:cNvSpPr/>
          <p:nvPr/>
        </p:nvSpPr>
        <p:spPr>
          <a:xfrm>
            <a:off x="1367406" y="906011"/>
            <a:ext cx="10293291" cy="5951989"/>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heapify</a:t>
            </a:r>
            <a:r>
              <a:rPr lang="en-AU" sz="1200" dirty="0">
                <a:effectLst/>
                <a:ea typeface="SimSun" panose="02010600030101010101" pitchFamily="2" charset="-122"/>
                <a:cs typeface="Arial" panose="020B0604020202020204" pitchFamily="34" charset="0"/>
              </a:rPr>
              <a:t> down method makes a parent node that is smaller than child nodes to be placed at the right position in the queue</a:t>
            </a:r>
          </a:p>
          <a:p>
            <a:pPr>
              <a:lnSpc>
                <a:spcPct val="110000"/>
              </a:lnSpc>
              <a:spcAft>
                <a:spcPts val="600"/>
              </a:spcAft>
            </a:pPr>
            <a:r>
              <a:rPr lang="en-AU" sz="1200" dirty="0">
                <a:effectLst/>
                <a:ea typeface="SimSun" panose="02010600030101010101" pitchFamily="2" charset="-122"/>
                <a:cs typeface="Arial" panose="020B0604020202020204" pitchFamily="34" charset="0"/>
              </a:rPr>
              <a:t>    Algorithm </a:t>
            </a:r>
            <a:r>
              <a:rPr lang="en-AU" sz="1200" dirty="0" err="1">
                <a:effectLst/>
                <a:ea typeface="SimSun" panose="02010600030101010101" pitchFamily="2" charset="-122"/>
                <a:cs typeface="Arial" panose="020B0604020202020204" pitchFamily="34" charset="0"/>
              </a:rPr>
              <a:t>heapify_down</a:t>
            </a:r>
            <a:r>
              <a:rPr lang="en-AU" sz="1200" dirty="0">
                <a:effectLst/>
                <a:ea typeface="SimSun" panose="02010600030101010101" pitchFamily="2" charset="-122"/>
                <a:cs typeface="Arial" panose="020B0604020202020204" pitchFamily="34" charset="0"/>
              </a:rPr>
              <a:t>(self, </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//while current index is smaller than the size of the queue</a:t>
            </a:r>
          </a:p>
          <a:p>
            <a:pPr>
              <a:lnSpc>
                <a:spcPct val="110000"/>
              </a:lnSpc>
              <a:spcAft>
                <a:spcPts val="600"/>
              </a:spcAft>
            </a:pPr>
            <a:r>
              <a:rPr lang="en-AU" sz="1200" dirty="0">
                <a:effectLst/>
                <a:ea typeface="SimSun" panose="02010600030101010101" pitchFamily="2" charset="-122"/>
                <a:cs typeface="Arial" panose="020B0604020202020204" pitchFamily="34" charset="0"/>
              </a:rPr>
              <a:t>        while </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c_index</a:t>
            </a:r>
            <a:r>
              <a:rPr lang="en-AU" sz="1200" b="1" dirty="0">
                <a:effectLst/>
                <a:ea typeface="SimSun" panose="02010600030101010101" pitchFamily="2" charset="-122"/>
                <a:cs typeface="Arial" panose="020B0604020202020204" pitchFamily="34" charset="0"/>
              </a:rPr>
              <a:t> * 2) &lt;= size of the queue </a:t>
            </a:r>
            <a:r>
              <a:rPr lang="en-AU" sz="1200" dirty="0">
                <a:effectLst/>
                <a:ea typeface="SimSun" panose="02010600030101010101" pitchFamily="2" charset="-122"/>
                <a:cs typeface="Arial" panose="020B0604020202020204" pitchFamily="34" charset="0"/>
              </a:rPr>
              <a:t>do</a:t>
            </a:r>
          </a:p>
          <a:p>
            <a:pPr>
              <a:lnSpc>
                <a:spcPct val="110000"/>
              </a:lnSpc>
              <a:spcAft>
                <a:spcPts val="600"/>
              </a:spcAft>
            </a:pPr>
            <a:r>
              <a:rPr lang="en-AU" sz="1200" dirty="0">
                <a:effectLst/>
                <a:ea typeface="SimSun" panose="02010600030101010101" pitchFamily="2" charset="-122"/>
                <a:cs typeface="Arial" panose="020B0604020202020204" pitchFamily="34" charset="0"/>
              </a:rPr>
              <a:t>            //get the child node with a larger value based on the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b="1" dirty="0" err="1">
                <a:effectLst/>
                <a:ea typeface="SimSun" panose="02010600030101010101" pitchFamily="2" charset="-122"/>
                <a:cs typeface="Arial" panose="020B0604020202020204" pitchFamily="34" charset="0"/>
              </a:rPr>
              <a:t>max_child_index</a:t>
            </a:r>
            <a:r>
              <a:rPr lang="en-AU" sz="1200" b="1" dirty="0">
                <a:effectLst/>
                <a:ea typeface="SimSun" panose="02010600030101010101" pitchFamily="2" charset="-122"/>
                <a:cs typeface="Arial" panose="020B0604020202020204" pitchFamily="34" charset="0"/>
              </a:rPr>
              <a:t> = </a:t>
            </a:r>
            <a:r>
              <a:rPr lang="en-AU" sz="1200" b="1" dirty="0" err="1">
                <a:effectLst/>
                <a:ea typeface="SimSun" panose="02010600030101010101" pitchFamily="2" charset="-122"/>
                <a:cs typeface="Arial" panose="020B0604020202020204" pitchFamily="34" charset="0"/>
              </a:rPr>
              <a:t>self.get_max_child</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c_index</a:t>
            </a:r>
            <a:r>
              <a:rPr lang="en-AU" sz="1200" b="1" dirty="0">
                <a:effectLst/>
                <a:ea typeface="SimSun" panose="02010600030101010101" pitchFamily="2" charset="-122"/>
                <a:cs typeface="Arial" panose="020B0604020202020204" pitchFamily="34" charset="0"/>
              </a:rPr>
              <a:t>,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priority="HEADS" //Scott’s turn</a:t>
            </a:r>
          </a:p>
          <a:p>
            <a:pPr>
              <a:lnSpc>
                <a:spcPct val="110000"/>
              </a:lnSpc>
              <a:spcAft>
                <a:spcPts val="600"/>
              </a:spcAft>
            </a:pPr>
            <a:r>
              <a:rPr lang="en-AU" sz="1200" dirty="0">
                <a:effectLst/>
                <a:ea typeface="SimSun" panose="02010600030101010101" pitchFamily="2" charset="-122"/>
                <a:cs typeface="Arial" panose="020B0604020202020204" pitchFamily="34" charset="0"/>
              </a:rPr>
              <a:t>	//if the value of the current index &lt; the value of the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 then swap</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c_index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get_value</a:t>
            </a:r>
            <a:r>
              <a:rPr lang="en-AU" sz="1200" b="1" dirty="0">
                <a:effectLst/>
                <a:ea typeface="SimSun" panose="02010600030101010101" pitchFamily="2" charset="-122"/>
                <a:cs typeface="Arial" panose="020B0604020202020204" pitchFamily="34" charset="0"/>
              </a:rPr>
              <a:t>() &lt;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max_child_index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get_value</a:t>
            </a:r>
            <a:r>
              <a:rPr lang="en-AU" sz="1200" b="1"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priority="TAILS" //</a:t>
            </a:r>
            <a:r>
              <a:rPr lang="en-AU" sz="1200" dirty="0" err="1">
                <a:effectLst/>
                <a:ea typeface="SimSun" panose="02010600030101010101" pitchFamily="2" charset="-122"/>
                <a:cs typeface="Arial" panose="020B0604020202020204" pitchFamily="34" charset="0"/>
              </a:rPr>
              <a:t>Rusty’s</a:t>
            </a:r>
            <a:r>
              <a:rPr lang="en-AU" sz="1200" dirty="0">
                <a:effectLst/>
                <a:ea typeface="SimSun" panose="02010600030101010101" pitchFamily="2" charset="-122"/>
                <a:cs typeface="Arial" panose="020B0604020202020204" pitchFamily="34" charset="0"/>
              </a:rPr>
              <a:t> turn</a:t>
            </a:r>
          </a:p>
          <a:p>
            <a:pPr marL="447675">
              <a:lnSpc>
                <a:spcPct val="110000"/>
              </a:lnSpc>
              <a:spcAft>
                <a:spcPts val="600"/>
              </a:spcAft>
            </a:pPr>
            <a:r>
              <a:rPr lang="en-AU" sz="1200" dirty="0">
                <a:effectLst/>
                <a:ea typeface="SimSun" panose="02010600030101010101" pitchFamily="2" charset="-122"/>
                <a:cs typeface="Arial" panose="020B0604020202020204" pitchFamily="34" charset="0"/>
              </a:rPr>
              <a:t>//if the sum of digits of the current index &lt; the </a:t>
            </a:r>
            <a:r>
              <a:rPr lang="en-AU" sz="1200" dirty="0" err="1">
                <a:effectLst/>
                <a:ea typeface="SimSun" panose="02010600030101010101" pitchFamily="2" charset="-122"/>
                <a:cs typeface="Arial" panose="020B0604020202020204" pitchFamily="34" charset="0"/>
              </a:rPr>
              <a:t>sum_of</a:t>
            </a:r>
            <a:r>
              <a:rPr lang="en-AU" sz="1200" dirty="0">
                <a:effectLst/>
                <a:ea typeface="SimSun" panose="02010600030101010101" pitchFamily="2" charset="-122"/>
                <a:cs typeface="Arial" panose="020B0604020202020204" pitchFamily="34" charset="0"/>
              </a:rPr>
              <a:t> digits of the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 then //swap</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c_index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get_digit</a:t>
            </a:r>
            <a:r>
              <a:rPr lang="en-AU" sz="1200" b="1" dirty="0">
                <a:effectLst/>
                <a:ea typeface="SimSun" panose="02010600030101010101" pitchFamily="2" charset="-122"/>
                <a:cs typeface="Arial" panose="020B0604020202020204" pitchFamily="34" charset="0"/>
              </a:rPr>
              <a:t>() &lt;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max_child_index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get_digit</a:t>
            </a:r>
            <a:r>
              <a:rPr lang="en-AU" sz="1200" b="1"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//if the sum of digits of the current index = the value of the </a:t>
            </a:r>
            <a:r>
              <a:rPr lang="en-AU" sz="1200" dirty="0" err="1">
                <a:effectLst/>
                <a:ea typeface="SimSun" panose="02010600030101010101" pitchFamily="2" charset="-122"/>
                <a:cs typeface="Arial" panose="020B0604020202020204" pitchFamily="34" charset="0"/>
              </a:rPr>
              <a:t>max_child_index</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c_index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get_digit</a:t>
            </a:r>
            <a:r>
              <a:rPr lang="en-AU" sz="1200" b="1" dirty="0">
                <a:effectLst/>
                <a:ea typeface="SimSun" panose="02010600030101010101" pitchFamily="2" charset="-122"/>
                <a:cs typeface="Arial" panose="020B0604020202020204" pitchFamily="34" charset="0"/>
              </a:rPr>
              <a:t>() ==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max_child_index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get_digit</a:t>
            </a:r>
            <a:r>
              <a:rPr lang="en-AU" sz="1200" b="1"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//consider the value of the current index compared to the value of the </a:t>
            </a:r>
            <a:r>
              <a:rPr lang="en-AU" sz="1200" dirty="0" err="1">
                <a:effectLst/>
                <a:ea typeface="SimSun" panose="02010600030101010101" pitchFamily="2" charset="-122"/>
                <a:cs typeface="Arial" panose="020B0604020202020204" pitchFamily="34" charset="0"/>
              </a:rPr>
              <a:t>max_child_index</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c_index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get_value</a:t>
            </a:r>
            <a:r>
              <a:rPr lang="en-AU" sz="1200" b="1" dirty="0">
                <a:effectLst/>
                <a:ea typeface="SimSun" panose="02010600030101010101" pitchFamily="2" charset="-122"/>
                <a:cs typeface="Arial" panose="020B0604020202020204" pitchFamily="34" charset="0"/>
              </a:rPr>
              <a:t>() &lt;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max_child_index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get_value</a:t>
            </a:r>
            <a:r>
              <a:rPr lang="en-AU" sz="1200" b="1"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//current index goes down to the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 to meet max heap property</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 </a:t>
            </a:r>
            <a:r>
              <a:rPr lang="en-AU" sz="1200" dirty="0" err="1">
                <a:effectLst/>
                <a:ea typeface="SimSun" panose="02010600030101010101" pitchFamily="2" charset="-122"/>
                <a:cs typeface="Arial" panose="020B0604020202020204" pitchFamily="34" charset="0"/>
              </a:rPr>
              <a:t>max_child_index</a:t>
            </a:r>
            <a:r>
              <a:rPr lang="en-US" sz="1200" dirty="0">
                <a:effectLst/>
                <a:ea typeface="SimSun" panose="02010600030101010101" pitchFamily="2" charset="-122"/>
                <a:cs typeface="Arial" panose="020B0604020202020204" pitchFamily="34" charset="0"/>
              </a:rPr>
              <a:t> </a:t>
            </a:r>
            <a:endParaRPr lang="en-AU" sz="1200" dirty="0">
              <a:effectLst/>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77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9CA1-A839-4322-840C-F04CB14B8B2C}"/>
              </a:ext>
            </a:extLst>
          </p:cNvPr>
          <p:cNvSpPr>
            <a:spLocks noGrp="1"/>
          </p:cNvSpPr>
          <p:nvPr>
            <p:ph type="title"/>
          </p:nvPr>
        </p:nvSpPr>
        <p:spPr/>
        <p:txBody>
          <a:bodyPr/>
          <a:lstStyle/>
          <a:p>
            <a:r>
              <a:rPr lang="en-AU" dirty="0"/>
              <a:t>Result</a:t>
            </a:r>
          </a:p>
        </p:txBody>
      </p:sp>
      <p:sp>
        <p:nvSpPr>
          <p:cNvPr id="3" name="Content Placeholder 2">
            <a:extLst>
              <a:ext uri="{FF2B5EF4-FFF2-40B4-BE49-F238E27FC236}">
                <a16:creationId xmlns:a16="http://schemas.microsoft.com/office/drawing/2014/main" id="{B05D0713-E54E-4510-A265-F7A2A4CA7598}"/>
              </a:ext>
            </a:extLst>
          </p:cNvPr>
          <p:cNvSpPr>
            <a:spLocks noGrp="1"/>
          </p:cNvSpPr>
          <p:nvPr>
            <p:ph idx="1"/>
          </p:nvPr>
        </p:nvSpPr>
        <p:spPr>
          <a:xfrm>
            <a:off x="754310" y="1422953"/>
            <a:ext cx="10515600" cy="2243036"/>
          </a:xfrm>
        </p:spPr>
        <p:txBody>
          <a:bodyPr/>
          <a:lstStyle/>
          <a:p>
            <a:r>
              <a:rPr lang="en-AU" dirty="0"/>
              <a:t>The output of the algorithm for total score consistent with the desired output.</a:t>
            </a:r>
          </a:p>
          <a:p>
            <a:r>
              <a:rPr lang="en-AU" dirty="0"/>
              <a:t>CPU time taken is presented as the time taken output subtracting the time taken for running a basic program (i.e. printing out “Hello World”), which is in range of [0.015625, 0.03125, 0.046875, 0.0625]. </a:t>
            </a:r>
          </a:p>
        </p:txBody>
      </p:sp>
      <p:graphicFrame>
        <p:nvGraphicFramePr>
          <p:cNvPr id="4" name="Table 3">
            <a:extLst>
              <a:ext uri="{FF2B5EF4-FFF2-40B4-BE49-F238E27FC236}">
                <a16:creationId xmlns:a16="http://schemas.microsoft.com/office/drawing/2014/main" id="{75CE5B43-4423-4DA9-84AC-FBC27C019979}"/>
              </a:ext>
            </a:extLst>
          </p:cNvPr>
          <p:cNvGraphicFramePr>
            <a:graphicFrameLocks noGrp="1"/>
          </p:cNvGraphicFramePr>
          <p:nvPr>
            <p:extLst>
              <p:ext uri="{D42A27DB-BD31-4B8C-83A1-F6EECF244321}">
                <p14:modId xmlns:p14="http://schemas.microsoft.com/office/powerpoint/2010/main" val="470857014"/>
              </p:ext>
            </p:extLst>
          </p:nvPr>
        </p:nvGraphicFramePr>
        <p:xfrm>
          <a:off x="1602297" y="3746755"/>
          <a:ext cx="8699384" cy="2446988"/>
        </p:xfrm>
        <a:graphic>
          <a:graphicData uri="http://schemas.openxmlformats.org/drawingml/2006/table">
            <a:tbl>
              <a:tblPr firstRow="1" firstCol="1" bandRow="1">
                <a:tableStyleId>{1FECB4D8-DB02-4DC6-A0A2-4F2EBAE1DC90}</a:tableStyleId>
              </a:tblPr>
              <a:tblGrid>
                <a:gridCol w="763928">
                  <a:extLst>
                    <a:ext uri="{9D8B030D-6E8A-4147-A177-3AD203B41FA5}">
                      <a16:colId xmlns:a16="http://schemas.microsoft.com/office/drawing/2014/main" val="2253453878"/>
                    </a:ext>
                  </a:extLst>
                </a:gridCol>
                <a:gridCol w="2303522">
                  <a:extLst>
                    <a:ext uri="{9D8B030D-6E8A-4147-A177-3AD203B41FA5}">
                      <a16:colId xmlns:a16="http://schemas.microsoft.com/office/drawing/2014/main" val="2888556421"/>
                    </a:ext>
                  </a:extLst>
                </a:gridCol>
                <a:gridCol w="1137765">
                  <a:extLst>
                    <a:ext uri="{9D8B030D-6E8A-4147-A177-3AD203B41FA5}">
                      <a16:colId xmlns:a16="http://schemas.microsoft.com/office/drawing/2014/main" val="1518319420"/>
                    </a:ext>
                  </a:extLst>
                </a:gridCol>
                <a:gridCol w="677240">
                  <a:extLst>
                    <a:ext uri="{9D8B030D-6E8A-4147-A177-3AD203B41FA5}">
                      <a16:colId xmlns:a16="http://schemas.microsoft.com/office/drawing/2014/main" val="656012040"/>
                    </a:ext>
                  </a:extLst>
                </a:gridCol>
                <a:gridCol w="2537396">
                  <a:extLst>
                    <a:ext uri="{9D8B030D-6E8A-4147-A177-3AD203B41FA5}">
                      <a16:colId xmlns:a16="http://schemas.microsoft.com/office/drawing/2014/main" val="1744117324"/>
                    </a:ext>
                  </a:extLst>
                </a:gridCol>
                <a:gridCol w="1279533">
                  <a:extLst>
                    <a:ext uri="{9D8B030D-6E8A-4147-A177-3AD203B41FA5}">
                      <a16:colId xmlns:a16="http://schemas.microsoft.com/office/drawing/2014/main" val="3312821541"/>
                    </a:ext>
                  </a:extLst>
                </a:gridCol>
              </a:tblGrid>
              <a:tr h="712148">
                <a:tc>
                  <a:txBody>
                    <a:bodyPr/>
                    <a:lstStyle/>
                    <a:p>
                      <a:pPr algn="just">
                        <a:lnSpc>
                          <a:spcPct val="110000"/>
                        </a:lnSpc>
                        <a:spcAft>
                          <a:spcPts val="0"/>
                        </a:spcAft>
                      </a:pPr>
                      <a:r>
                        <a:rPr lang="en-AU" sz="1600">
                          <a:effectLst/>
                        </a:rPr>
                        <a:t>Input</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Output</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CPU Time (Secs)</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Input</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Output</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CPU Time (Secs)</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91385335"/>
                  </a:ext>
                </a:extLst>
              </a:tr>
              <a:tr h="346968">
                <a:tc>
                  <a:txBody>
                    <a:bodyPr/>
                    <a:lstStyle/>
                    <a:p>
                      <a:pPr algn="just">
                        <a:lnSpc>
                          <a:spcPct val="110000"/>
                        </a:lnSpc>
                        <a:spcAft>
                          <a:spcPts val="0"/>
                        </a:spcAft>
                      </a:pPr>
                      <a:r>
                        <a:rPr lang="en-AU" sz="1600">
                          <a:effectLst/>
                        </a:rPr>
                        <a:t>1</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1000 197</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6</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4726793900 3941702128</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87743404"/>
                  </a:ext>
                </a:extLst>
              </a:tr>
              <a:tr h="346968">
                <a:tc>
                  <a:txBody>
                    <a:bodyPr/>
                    <a:lstStyle/>
                    <a:p>
                      <a:pPr algn="just">
                        <a:lnSpc>
                          <a:spcPct val="110000"/>
                        </a:lnSpc>
                        <a:spcAft>
                          <a:spcPts val="0"/>
                        </a:spcAft>
                      </a:pPr>
                      <a:r>
                        <a:rPr lang="en-AU" sz="1600">
                          <a:effectLst/>
                        </a:rPr>
                        <a:t>2</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240 150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7</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13793 12543</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04667547"/>
                  </a:ext>
                </a:extLst>
              </a:tr>
              <a:tr h="346968">
                <a:tc>
                  <a:txBody>
                    <a:bodyPr/>
                    <a:lstStyle/>
                    <a:p>
                      <a:pPr algn="just">
                        <a:lnSpc>
                          <a:spcPct val="110000"/>
                        </a:lnSpc>
                        <a:spcAft>
                          <a:spcPts val="0"/>
                        </a:spcAft>
                      </a:pPr>
                      <a:r>
                        <a:rPr lang="en-AU" sz="1600">
                          <a:effectLst/>
                        </a:rPr>
                        <a:t>3</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2100000000 98888899</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8</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2173 1665</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36115773"/>
                  </a:ext>
                </a:extLst>
              </a:tr>
              <a:tr h="346968">
                <a:tc>
                  <a:txBody>
                    <a:bodyPr/>
                    <a:lstStyle/>
                    <a:p>
                      <a:pPr algn="just">
                        <a:lnSpc>
                          <a:spcPct val="110000"/>
                        </a:lnSpc>
                        <a:spcAft>
                          <a:spcPts val="0"/>
                        </a:spcAft>
                      </a:pPr>
                      <a:r>
                        <a:rPr lang="en-AU" sz="1600">
                          <a:effectLst/>
                        </a:rPr>
                        <a:t>4</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9538 2256</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9</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3923529875 3049188235</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05724266"/>
                  </a:ext>
                </a:extLst>
              </a:tr>
              <a:tr h="346968">
                <a:tc>
                  <a:txBody>
                    <a:bodyPr/>
                    <a:lstStyle/>
                    <a:p>
                      <a:pPr algn="just">
                        <a:lnSpc>
                          <a:spcPct val="110000"/>
                        </a:lnSpc>
                        <a:spcAft>
                          <a:spcPts val="0"/>
                        </a:spcAft>
                      </a:pPr>
                      <a:r>
                        <a:rPr lang="en-AU" sz="1600">
                          <a:effectLst/>
                        </a:rPr>
                        <a:t>5</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30031 17796</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10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0 284401</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dirty="0">
                          <a:effectLst/>
                        </a:rPr>
                        <a:t>0.000000</a:t>
                      </a:r>
                      <a:endParaRPr lang="en-AU"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88335506"/>
                  </a:ext>
                </a:extLst>
              </a:tr>
            </a:tbl>
          </a:graphicData>
        </a:graphic>
      </p:graphicFrame>
    </p:spTree>
    <p:extLst>
      <p:ext uri="{BB962C8B-B14F-4D97-AF65-F5344CB8AC3E}">
        <p14:creationId xmlns:p14="http://schemas.microsoft.com/office/powerpoint/2010/main" val="366532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839D5EB-B928-4BD9-9045-619207A1ACA6}"/>
              </a:ext>
            </a:extLst>
          </p:cNvPr>
          <p:cNvGrpSpPr/>
          <p:nvPr/>
        </p:nvGrpSpPr>
        <p:grpSpPr>
          <a:xfrm>
            <a:off x="1552575" y="950147"/>
            <a:ext cx="4543425" cy="5739765"/>
            <a:chOff x="0" y="0"/>
            <a:chExt cx="4543425" cy="5740180"/>
          </a:xfrm>
        </p:grpSpPr>
        <p:grpSp>
          <p:nvGrpSpPr>
            <p:cNvPr id="5" name="Group 4">
              <a:extLst>
                <a:ext uri="{FF2B5EF4-FFF2-40B4-BE49-F238E27FC236}">
                  <a16:creationId xmlns:a16="http://schemas.microsoft.com/office/drawing/2014/main" id="{F4755110-F302-4555-927A-E16C802A2889}"/>
                </a:ext>
              </a:extLst>
            </p:cNvPr>
            <p:cNvGrpSpPr/>
            <p:nvPr/>
          </p:nvGrpSpPr>
          <p:grpSpPr>
            <a:xfrm>
              <a:off x="676275" y="0"/>
              <a:ext cx="3867150" cy="3333750"/>
              <a:chOff x="0" y="0"/>
              <a:chExt cx="3867150" cy="2752725"/>
            </a:xfrm>
          </p:grpSpPr>
          <p:sp>
            <p:nvSpPr>
              <p:cNvPr id="10" name="Flowchart: Connector 9">
                <a:extLst>
                  <a:ext uri="{FF2B5EF4-FFF2-40B4-BE49-F238E27FC236}">
                    <a16:creationId xmlns:a16="http://schemas.microsoft.com/office/drawing/2014/main" id="{DEC203F6-089F-4A3D-843F-9B0102F20511}"/>
                  </a:ext>
                </a:extLst>
              </p:cNvPr>
              <p:cNvSpPr/>
              <p:nvPr/>
            </p:nvSpPr>
            <p:spPr>
              <a:xfrm>
                <a:off x="1228725" y="0"/>
                <a:ext cx="1438275" cy="139065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1000000000</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0</a:t>
                </a:r>
              </a:p>
            </p:txBody>
          </p:sp>
          <p:sp>
            <p:nvSpPr>
              <p:cNvPr id="11" name="Flowchart: Connector 10">
                <a:extLst>
                  <a:ext uri="{FF2B5EF4-FFF2-40B4-BE49-F238E27FC236}">
                    <a16:creationId xmlns:a16="http://schemas.microsoft.com/office/drawing/2014/main" id="{F748BBEB-59E0-4AFC-BE8B-FBBEBFECCB14}"/>
                  </a:ext>
                </a:extLst>
              </p:cNvPr>
              <p:cNvSpPr/>
              <p:nvPr/>
            </p:nvSpPr>
            <p:spPr>
              <a:xfrm>
                <a:off x="0" y="1247775"/>
                <a:ext cx="1438275" cy="146685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999999999</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81</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sp>
            <p:nvSpPr>
              <p:cNvPr id="12" name="Flowchart: Connector 11">
                <a:extLst>
                  <a:ext uri="{FF2B5EF4-FFF2-40B4-BE49-F238E27FC236}">
                    <a16:creationId xmlns:a16="http://schemas.microsoft.com/office/drawing/2014/main" id="{D75F8102-DF21-4CC0-9151-8F78328B7A27}"/>
                  </a:ext>
                </a:extLst>
              </p:cNvPr>
              <p:cNvSpPr/>
              <p:nvPr/>
            </p:nvSpPr>
            <p:spPr>
              <a:xfrm>
                <a:off x="2428875" y="1295400"/>
                <a:ext cx="1438275" cy="1457325"/>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88888888</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64</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cxnSp>
            <p:nvCxnSpPr>
              <p:cNvPr id="13" name="Straight Connector 12">
                <a:extLst>
                  <a:ext uri="{FF2B5EF4-FFF2-40B4-BE49-F238E27FC236}">
                    <a16:creationId xmlns:a16="http://schemas.microsoft.com/office/drawing/2014/main" id="{1032F7E8-9644-46E4-A21B-132B17E6A967}"/>
                  </a:ext>
                </a:extLst>
              </p:cNvPr>
              <p:cNvCxnSpPr/>
              <p:nvPr/>
            </p:nvCxnSpPr>
            <p:spPr>
              <a:xfrm flipH="1">
                <a:off x="1123950" y="1190625"/>
                <a:ext cx="314325" cy="2762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5225276-0A75-499C-837F-98C9A45CBA7F}"/>
                  </a:ext>
                </a:extLst>
              </p:cNvPr>
              <p:cNvCxnSpPr/>
              <p:nvPr/>
            </p:nvCxnSpPr>
            <p:spPr>
              <a:xfrm>
                <a:off x="2381250" y="1190625"/>
                <a:ext cx="285750" cy="33337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 name="Flowchart: Connector 5">
              <a:extLst>
                <a:ext uri="{FF2B5EF4-FFF2-40B4-BE49-F238E27FC236}">
                  <a16:creationId xmlns:a16="http://schemas.microsoft.com/office/drawing/2014/main" id="{ED25DAEB-BB1F-4F33-8BB0-4543B410F689}"/>
                </a:ext>
              </a:extLst>
            </p:cNvPr>
            <p:cNvSpPr/>
            <p:nvPr/>
          </p:nvSpPr>
          <p:spPr>
            <a:xfrm>
              <a:off x="0" y="4019550"/>
              <a:ext cx="1438275" cy="172063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10000011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3</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sp>
          <p:nvSpPr>
            <p:cNvPr id="7" name="Flowchart: Connector 6">
              <a:extLst>
                <a:ext uri="{FF2B5EF4-FFF2-40B4-BE49-F238E27FC236}">
                  <a16:creationId xmlns:a16="http://schemas.microsoft.com/office/drawing/2014/main" id="{23553F7B-4BF6-4213-BF4B-5BBE24693FF5}"/>
                </a:ext>
              </a:extLst>
            </p:cNvPr>
            <p:cNvSpPr/>
            <p:nvPr/>
          </p:nvSpPr>
          <p:spPr>
            <a:xfrm>
              <a:off x="1571625" y="4019550"/>
              <a:ext cx="1438275" cy="172063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100000001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2</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cxnSp>
          <p:nvCxnSpPr>
            <p:cNvPr id="8" name="Straight Connector 7">
              <a:extLst>
                <a:ext uri="{FF2B5EF4-FFF2-40B4-BE49-F238E27FC236}">
                  <a16:creationId xmlns:a16="http://schemas.microsoft.com/office/drawing/2014/main" id="{5762B003-03E0-49A3-95A0-A89A6ED96F8F}"/>
                </a:ext>
              </a:extLst>
            </p:cNvPr>
            <p:cNvCxnSpPr/>
            <p:nvPr/>
          </p:nvCxnSpPr>
          <p:spPr>
            <a:xfrm flipH="1">
              <a:off x="723900" y="3162300"/>
              <a:ext cx="361950"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4AE130-547A-4669-AA1E-37815BAC66F2}"/>
                </a:ext>
              </a:extLst>
            </p:cNvPr>
            <p:cNvCxnSpPr/>
            <p:nvPr/>
          </p:nvCxnSpPr>
          <p:spPr>
            <a:xfrm>
              <a:off x="1828800" y="3114675"/>
              <a:ext cx="438150" cy="95250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8E937A9-D579-4D0C-BBC4-A1FEFF678AC5}"/>
              </a:ext>
            </a:extLst>
          </p:cNvPr>
          <p:cNvSpPr txBox="1"/>
          <p:nvPr/>
        </p:nvSpPr>
        <p:spPr>
          <a:xfrm>
            <a:off x="300345" y="1168920"/>
            <a:ext cx="4085438" cy="369332"/>
          </a:xfrm>
          <a:prstGeom prst="rect">
            <a:avLst/>
          </a:prstGeom>
          <a:noFill/>
        </p:spPr>
        <p:txBody>
          <a:bodyPr wrap="square" rtlCol="0">
            <a:spAutoFit/>
          </a:bodyPr>
          <a:lstStyle/>
          <a:p>
            <a:r>
              <a:rPr lang="en-AU" dirty="0"/>
              <a:t>a. Initialised Scott’s queue</a:t>
            </a:r>
          </a:p>
        </p:txBody>
      </p:sp>
      <p:sp>
        <p:nvSpPr>
          <p:cNvPr id="16" name="Content Placeholder 2">
            <a:extLst>
              <a:ext uri="{FF2B5EF4-FFF2-40B4-BE49-F238E27FC236}">
                <a16:creationId xmlns:a16="http://schemas.microsoft.com/office/drawing/2014/main" id="{EFFD8D13-B8E9-4168-A246-742F99CBE913}"/>
              </a:ext>
            </a:extLst>
          </p:cNvPr>
          <p:cNvSpPr>
            <a:spLocks noGrp="1"/>
          </p:cNvSpPr>
          <p:nvPr>
            <p:ph idx="1"/>
          </p:nvPr>
        </p:nvSpPr>
        <p:spPr>
          <a:xfrm>
            <a:off x="569753" y="168088"/>
            <a:ext cx="10515600" cy="900797"/>
          </a:xfrm>
        </p:spPr>
        <p:txBody>
          <a:bodyPr/>
          <a:lstStyle/>
          <a:p>
            <a:r>
              <a:rPr lang="en-AU" dirty="0"/>
              <a:t>The example ball list of [88888888 10000011 999999999 100000001 1000000000]</a:t>
            </a:r>
          </a:p>
        </p:txBody>
      </p:sp>
      <p:grpSp>
        <p:nvGrpSpPr>
          <p:cNvPr id="17" name="Group 16">
            <a:extLst>
              <a:ext uri="{FF2B5EF4-FFF2-40B4-BE49-F238E27FC236}">
                <a16:creationId xmlns:a16="http://schemas.microsoft.com/office/drawing/2014/main" id="{CA0877E7-9E2D-41EC-8A7E-56725761010B}"/>
              </a:ext>
            </a:extLst>
          </p:cNvPr>
          <p:cNvGrpSpPr/>
          <p:nvPr/>
        </p:nvGrpSpPr>
        <p:grpSpPr>
          <a:xfrm>
            <a:off x="7284878" y="950147"/>
            <a:ext cx="4543425" cy="5739765"/>
            <a:chOff x="0" y="0"/>
            <a:chExt cx="4543425" cy="5740180"/>
          </a:xfrm>
        </p:grpSpPr>
        <p:grpSp>
          <p:nvGrpSpPr>
            <p:cNvPr id="18" name="Group 17">
              <a:extLst>
                <a:ext uri="{FF2B5EF4-FFF2-40B4-BE49-F238E27FC236}">
                  <a16:creationId xmlns:a16="http://schemas.microsoft.com/office/drawing/2014/main" id="{0CA80678-2AAD-427D-99B0-AC3D59C95319}"/>
                </a:ext>
              </a:extLst>
            </p:cNvPr>
            <p:cNvGrpSpPr/>
            <p:nvPr/>
          </p:nvGrpSpPr>
          <p:grpSpPr>
            <a:xfrm>
              <a:off x="676275" y="0"/>
              <a:ext cx="3867150" cy="3333751"/>
              <a:chOff x="0" y="0"/>
              <a:chExt cx="3867150" cy="2752725"/>
            </a:xfrm>
          </p:grpSpPr>
          <p:sp>
            <p:nvSpPr>
              <p:cNvPr id="23" name="Flowchart: Connector 22">
                <a:extLst>
                  <a:ext uri="{FF2B5EF4-FFF2-40B4-BE49-F238E27FC236}">
                    <a16:creationId xmlns:a16="http://schemas.microsoft.com/office/drawing/2014/main" id="{2753C1BC-940C-4361-A221-5DB0CCE38562}"/>
                  </a:ext>
                </a:extLst>
              </p:cNvPr>
              <p:cNvSpPr/>
              <p:nvPr/>
            </p:nvSpPr>
            <p:spPr>
              <a:xfrm>
                <a:off x="1228725" y="0"/>
                <a:ext cx="1438275" cy="1466744"/>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999999999</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81</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a:p>
                <a:pPr algn="ctr">
                  <a:lnSpc>
                    <a:spcPct val="110000"/>
                  </a:lnSpc>
                  <a:spcAft>
                    <a:spcPts val="600"/>
                  </a:spcAft>
                </a:pPr>
                <a:r>
                  <a:rPr lang="en-AU" sz="1200">
                    <a:effectLst/>
                    <a:ea typeface="SimSun" panose="02010600030101010101" pitchFamily="2" charset="-122"/>
                    <a:cs typeface="Arial" panose="020B0604020202020204" pitchFamily="34" charset="0"/>
                  </a:rPr>
                  <a:t> </a:t>
                </a:r>
              </a:p>
            </p:txBody>
          </p:sp>
          <p:sp>
            <p:nvSpPr>
              <p:cNvPr id="24" name="Flowchart: Connector 23">
                <a:extLst>
                  <a:ext uri="{FF2B5EF4-FFF2-40B4-BE49-F238E27FC236}">
                    <a16:creationId xmlns:a16="http://schemas.microsoft.com/office/drawing/2014/main" id="{BF8E3DF2-0F63-427F-AF14-4ACFC53DA237}"/>
                  </a:ext>
                </a:extLst>
              </p:cNvPr>
              <p:cNvSpPr/>
              <p:nvPr/>
            </p:nvSpPr>
            <p:spPr>
              <a:xfrm>
                <a:off x="0" y="1247775"/>
                <a:ext cx="1438275" cy="146685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10000011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3</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sp>
            <p:nvSpPr>
              <p:cNvPr id="25" name="Flowchart: Connector 24">
                <a:extLst>
                  <a:ext uri="{FF2B5EF4-FFF2-40B4-BE49-F238E27FC236}">
                    <a16:creationId xmlns:a16="http://schemas.microsoft.com/office/drawing/2014/main" id="{4C22DB6F-09A8-4229-B9AA-9838E231A6A9}"/>
                  </a:ext>
                </a:extLst>
              </p:cNvPr>
              <p:cNvSpPr/>
              <p:nvPr/>
            </p:nvSpPr>
            <p:spPr>
              <a:xfrm>
                <a:off x="2428875" y="1295400"/>
                <a:ext cx="1438275" cy="1457325"/>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88888888</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64</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cxnSp>
            <p:nvCxnSpPr>
              <p:cNvPr id="26" name="Straight Connector 25">
                <a:extLst>
                  <a:ext uri="{FF2B5EF4-FFF2-40B4-BE49-F238E27FC236}">
                    <a16:creationId xmlns:a16="http://schemas.microsoft.com/office/drawing/2014/main" id="{92C293CD-9E0D-4F09-8357-BD15EB9F8958}"/>
                  </a:ext>
                </a:extLst>
              </p:cNvPr>
              <p:cNvCxnSpPr/>
              <p:nvPr/>
            </p:nvCxnSpPr>
            <p:spPr>
              <a:xfrm flipH="1">
                <a:off x="1123950" y="1190625"/>
                <a:ext cx="314325" cy="2762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9C9B1F-C00D-4BBF-89BD-B4A42433126F}"/>
                  </a:ext>
                </a:extLst>
              </p:cNvPr>
              <p:cNvCxnSpPr/>
              <p:nvPr/>
            </p:nvCxnSpPr>
            <p:spPr>
              <a:xfrm>
                <a:off x="2381250" y="1190625"/>
                <a:ext cx="285750" cy="33337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9" name="Flowchart: Connector 18">
              <a:extLst>
                <a:ext uri="{FF2B5EF4-FFF2-40B4-BE49-F238E27FC236}">
                  <a16:creationId xmlns:a16="http://schemas.microsoft.com/office/drawing/2014/main" id="{78B06D6B-BF42-4532-AFB7-1986D09BF1F9}"/>
                </a:ext>
              </a:extLst>
            </p:cNvPr>
            <p:cNvSpPr/>
            <p:nvPr/>
          </p:nvSpPr>
          <p:spPr>
            <a:xfrm>
              <a:off x="0" y="4019550"/>
              <a:ext cx="1438275" cy="172063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100000001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2</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a:p>
              <a:pPr algn="ctr">
                <a:lnSpc>
                  <a:spcPct val="110000"/>
                </a:lnSpc>
                <a:spcAft>
                  <a:spcPts val="600"/>
                </a:spcAft>
              </a:pPr>
              <a:r>
                <a:rPr lang="en-AU" sz="1200">
                  <a:effectLst/>
                  <a:ea typeface="SimSun" panose="02010600030101010101" pitchFamily="2" charset="-122"/>
                  <a:cs typeface="Arial" panose="020B0604020202020204" pitchFamily="34" charset="0"/>
                </a:rPr>
                <a:t> </a:t>
              </a:r>
            </a:p>
          </p:txBody>
        </p:sp>
        <p:sp>
          <p:nvSpPr>
            <p:cNvPr id="20" name="Flowchart: Connector 19">
              <a:extLst>
                <a:ext uri="{FF2B5EF4-FFF2-40B4-BE49-F238E27FC236}">
                  <a16:creationId xmlns:a16="http://schemas.microsoft.com/office/drawing/2014/main" id="{C0CA9D59-5083-4E4D-8444-52197859B3E7}"/>
                </a:ext>
              </a:extLst>
            </p:cNvPr>
            <p:cNvSpPr/>
            <p:nvPr/>
          </p:nvSpPr>
          <p:spPr>
            <a:xfrm>
              <a:off x="1571625" y="4019550"/>
              <a:ext cx="1438275" cy="172063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1000000000</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1</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a:p>
              <a:pPr algn="ctr">
                <a:lnSpc>
                  <a:spcPct val="110000"/>
                </a:lnSpc>
                <a:spcAft>
                  <a:spcPts val="600"/>
                </a:spcAft>
              </a:pPr>
              <a:r>
                <a:rPr lang="en-AU" sz="1200">
                  <a:effectLst/>
                  <a:ea typeface="SimSun" panose="02010600030101010101" pitchFamily="2" charset="-122"/>
                  <a:cs typeface="Arial" panose="020B0604020202020204" pitchFamily="34" charset="0"/>
                </a:rPr>
                <a:t> </a:t>
              </a:r>
            </a:p>
          </p:txBody>
        </p:sp>
        <p:cxnSp>
          <p:nvCxnSpPr>
            <p:cNvPr id="21" name="Straight Connector 20">
              <a:extLst>
                <a:ext uri="{FF2B5EF4-FFF2-40B4-BE49-F238E27FC236}">
                  <a16:creationId xmlns:a16="http://schemas.microsoft.com/office/drawing/2014/main" id="{0947E798-7017-433C-8A4F-7EB6B3EBD7E9}"/>
                </a:ext>
              </a:extLst>
            </p:cNvPr>
            <p:cNvCxnSpPr/>
            <p:nvPr/>
          </p:nvCxnSpPr>
          <p:spPr>
            <a:xfrm flipH="1">
              <a:off x="723900" y="3162300"/>
              <a:ext cx="361950"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069C7CC-C921-49D6-8085-BA02453C6927}"/>
                </a:ext>
              </a:extLst>
            </p:cNvPr>
            <p:cNvCxnSpPr/>
            <p:nvPr/>
          </p:nvCxnSpPr>
          <p:spPr>
            <a:xfrm>
              <a:off x="1828800" y="3114675"/>
              <a:ext cx="438150" cy="95250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809DB844-CED5-43FF-A98E-1E407D10FAA9}"/>
              </a:ext>
            </a:extLst>
          </p:cNvPr>
          <p:cNvSpPr txBox="1"/>
          <p:nvPr/>
        </p:nvSpPr>
        <p:spPr>
          <a:xfrm>
            <a:off x="6286020" y="1085785"/>
            <a:ext cx="4085438" cy="369332"/>
          </a:xfrm>
          <a:prstGeom prst="rect">
            <a:avLst/>
          </a:prstGeom>
          <a:noFill/>
        </p:spPr>
        <p:txBody>
          <a:bodyPr wrap="square" rtlCol="0">
            <a:spAutoFit/>
          </a:bodyPr>
          <a:lstStyle/>
          <a:p>
            <a:r>
              <a:rPr lang="en-AU" dirty="0"/>
              <a:t>b. Initialised </a:t>
            </a:r>
            <a:r>
              <a:rPr lang="en-AU" dirty="0" err="1"/>
              <a:t>Rusty’s</a:t>
            </a:r>
            <a:r>
              <a:rPr lang="en-AU" dirty="0"/>
              <a:t> queue</a:t>
            </a:r>
          </a:p>
        </p:txBody>
      </p:sp>
    </p:spTree>
    <p:extLst>
      <p:ext uri="{BB962C8B-B14F-4D97-AF65-F5344CB8AC3E}">
        <p14:creationId xmlns:p14="http://schemas.microsoft.com/office/powerpoint/2010/main" val="2620102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86CB3-40A8-4F28-B02F-045158B58830}"/>
              </a:ext>
            </a:extLst>
          </p:cNvPr>
          <p:cNvSpPr>
            <a:spLocks noGrp="1"/>
          </p:cNvSpPr>
          <p:nvPr>
            <p:ph idx="1"/>
          </p:nvPr>
        </p:nvSpPr>
        <p:spPr>
          <a:xfrm>
            <a:off x="703977" y="147827"/>
            <a:ext cx="10515600" cy="951131"/>
          </a:xfrm>
        </p:spPr>
        <p:txBody>
          <a:bodyPr/>
          <a:lstStyle/>
          <a:p>
            <a:r>
              <a:rPr lang="en-AU" dirty="0"/>
              <a:t>Scott has a maximum two turns, two maximum values are taken from the queue. </a:t>
            </a:r>
            <a:r>
              <a:rPr lang="en-AU" dirty="0" err="1"/>
              <a:t>Heapify</a:t>
            </a:r>
            <a:r>
              <a:rPr lang="en-AU" dirty="0"/>
              <a:t> down is performed at the same time.</a:t>
            </a:r>
          </a:p>
        </p:txBody>
      </p:sp>
      <p:grpSp>
        <p:nvGrpSpPr>
          <p:cNvPr id="4" name="Group 3">
            <a:extLst>
              <a:ext uri="{FF2B5EF4-FFF2-40B4-BE49-F238E27FC236}">
                <a16:creationId xmlns:a16="http://schemas.microsoft.com/office/drawing/2014/main" id="{AC31BB1B-A6BA-4E3C-B2DB-AB0A88E6CFE3}"/>
              </a:ext>
            </a:extLst>
          </p:cNvPr>
          <p:cNvGrpSpPr/>
          <p:nvPr/>
        </p:nvGrpSpPr>
        <p:grpSpPr>
          <a:xfrm>
            <a:off x="770826" y="1920779"/>
            <a:ext cx="3486150" cy="3563620"/>
            <a:chOff x="828675" y="-24066"/>
            <a:chExt cx="3486150" cy="3565254"/>
          </a:xfrm>
        </p:grpSpPr>
        <p:grpSp>
          <p:nvGrpSpPr>
            <p:cNvPr id="5" name="Group 4">
              <a:extLst>
                <a:ext uri="{FF2B5EF4-FFF2-40B4-BE49-F238E27FC236}">
                  <a16:creationId xmlns:a16="http://schemas.microsoft.com/office/drawing/2014/main" id="{AAB3B155-8042-4A77-8B74-A2A44EA8B552}"/>
                </a:ext>
              </a:extLst>
            </p:cNvPr>
            <p:cNvGrpSpPr/>
            <p:nvPr/>
          </p:nvGrpSpPr>
          <p:grpSpPr>
            <a:xfrm>
              <a:off x="1800225" y="1441935"/>
              <a:ext cx="2514600" cy="2099253"/>
              <a:chOff x="1123950" y="1190625"/>
              <a:chExt cx="2514600" cy="1733383"/>
            </a:xfrm>
          </p:grpSpPr>
          <p:sp>
            <p:nvSpPr>
              <p:cNvPr id="8" name="Flowchart: Connector 7">
                <a:extLst>
                  <a:ext uri="{FF2B5EF4-FFF2-40B4-BE49-F238E27FC236}">
                    <a16:creationId xmlns:a16="http://schemas.microsoft.com/office/drawing/2014/main" id="{CB01301B-6274-42F7-B98B-7B832DC74042}"/>
                  </a:ext>
                </a:extLst>
              </p:cNvPr>
              <p:cNvSpPr/>
              <p:nvPr/>
            </p:nvSpPr>
            <p:spPr>
              <a:xfrm>
                <a:off x="2200275" y="1466683"/>
                <a:ext cx="1438275" cy="1457325"/>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88888888</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64</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cxnSp>
            <p:nvCxnSpPr>
              <p:cNvPr id="9" name="Straight Connector 8">
                <a:extLst>
                  <a:ext uri="{FF2B5EF4-FFF2-40B4-BE49-F238E27FC236}">
                    <a16:creationId xmlns:a16="http://schemas.microsoft.com/office/drawing/2014/main" id="{28B0BCC9-4240-48EE-8345-352D11461F3B}"/>
                  </a:ext>
                </a:extLst>
              </p:cNvPr>
              <p:cNvCxnSpPr/>
              <p:nvPr/>
            </p:nvCxnSpPr>
            <p:spPr>
              <a:xfrm flipH="1">
                <a:off x="1123950" y="1190625"/>
                <a:ext cx="314325" cy="2762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B9B757B-54F2-4DCD-9AB3-77EDD1E1FC6B}"/>
                  </a:ext>
                </a:extLst>
              </p:cNvPr>
              <p:cNvCxnSpPr/>
              <p:nvPr/>
            </p:nvCxnSpPr>
            <p:spPr>
              <a:xfrm>
                <a:off x="2381250" y="1190625"/>
                <a:ext cx="285750" cy="33337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 name="Flowchart: Connector 5">
              <a:extLst>
                <a:ext uri="{FF2B5EF4-FFF2-40B4-BE49-F238E27FC236}">
                  <a16:creationId xmlns:a16="http://schemas.microsoft.com/office/drawing/2014/main" id="{DFAD3315-CF18-4078-99B4-BD4863271D13}"/>
                </a:ext>
              </a:extLst>
            </p:cNvPr>
            <p:cNvSpPr/>
            <p:nvPr/>
          </p:nvSpPr>
          <p:spPr>
            <a:xfrm>
              <a:off x="828675" y="1696564"/>
              <a:ext cx="1438275" cy="172063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10000011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3</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sp>
          <p:nvSpPr>
            <p:cNvPr id="7" name="Flowchart: Connector 6">
              <a:extLst>
                <a:ext uri="{FF2B5EF4-FFF2-40B4-BE49-F238E27FC236}">
                  <a16:creationId xmlns:a16="http://schemas.microsoft.com/office/drawing/2014/main" id="{260631F9-9D5F-4157-BDB1-124D510C5B7D}"/>
                </a:ext>
              </a:extLst>
            </p:cNvPr>
            <p:cNvSpPr/>
            <p:nvPr/>
          </p:nvSpPr>
          <p:spPr>
            <a:xfrm>
              <a:off x="1905000" y="-24066"/>
              <a:ext cx="1438275" cy="172063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100000001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2</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grpSp>
      <p:sp>
        <p:nvSpPr>
          <p:cNvPr id="11" name="TextBox 10">
            <a:extLst>
              <a:ext uri="{FF2B5EF4-FFF2-40B4-BE49-F238E27FC236}">
                <a16:creationId xmlns:a16="http://schemas.microsoft.com/office/drawing/2014/main" id="{C89A52E1-2AD5-4BA4-9467-251D602D044D}"/>
              </a:ext>
            </a:extLst>
          </p:cNvPr>
          <p:cNvSpPr txBox="1"/>
          <p:nvPr/>
        </p:nvSpPr>
        <p:spPr>
          <a:xfrm>
            <a:off x="703977" y="1095728"/>
            <a:ext cx="4085438" cy="369332"/>
          </a:xfrm>
          <a:prstGeom prst="rect">
            <a:avLst/>
          </a:prstGeom>
          <a:noFill/>
        </p:spPr>
        <p:txBody>
          <a:bodyPr wrap="square" rtlCol="0">
            <a:spAutoFit/>
          </a:bodyPr>
          <a:lstStyle/>
          <a:p>
            <a:r>
              <a:rPr lang="en-AU" dirty="0"/>
              <a:t>a. Result from Scott’s round</a:t>
            </a:r>
          </a:p>
        </p:txBody>
      </p:sp>
      <p:sp>
        <p:nvSpPr>
          <p:cNvPr id="17" name="TextBox 16">
            <a:extLst>
              <a:ext uri="{FF2B5EF4-FFF2-40B4-BE49-F238E27FC236}">
                <a16:creationId xmlns:a16="http://schemas.microsoft.com/office/drawing/2014/main" id="{E96A4F6D-7878-43A7-8326-6326265493A9}"/>
              </a:ext>
            </a:extLst>
          </p:cNvPr>
          <p:cNvSpPr txBox="1"/>
          <p:nvPr/>
        </p:nvSpPr>
        <p:spPr>
          <a:xfrm>
            <a:off x="4904634" y="1054185"/>
            <a:ext cx="6554728" cy="369332"/>
          </a:xfrm>
          <a:prstGeom prst="rect">
            <a:avLst/>
          </a:prstGeom>
          <a:noFill/>
        </p:spPr>
        <p:txBody>
          <a:bodyPr wrap="square" rtlCol="0">
            <a:spAutoFit/>
          </a:bodyPr>
          <a:lstStyle/>
          <a:p>
            <a:r>
              <a:rPr lang="en-AU" dirty="0"/>
              <a:t>b. Two balls taken for Scott: </a:t>
            </a:r>
            <a:r>
              <a:rPr lang="en-AU" dirty="0" err="1"/>
              <a:t>max_addition</a:t>
            </a:r>
            <a:r>
              <a:rPr lang="en-AU" dirty="0"/>
              <a:t> = </a:t>
            </a:r>
            <a:r>
              <a:rPr lang="en-US" dirty="0"/>
              <a:t>1,999,999,999</a:t>
            </a:r>
            <a:endParaRPr lang="en-AU" dirty="0"/>
          </a:p>
        </p:txBody>
      </p:sp>
      <p:sp>
        <p:nvSpPr>
          <p:cNvPr id="21" name="Flowchart: Connector 20">
            <a:extLst>
              <a:ext uri="{FF2B5EF4-FFF2-40B4-BE49-F238E27FC236}">
                <a16:creationId xmlns:a16="http://schemas.microsoft.com/office/drawing/2014/main" id="{93A667C7-91FC-459F-9C0A-B95BFBDF56BD}"/>
              </a:ext>
            </a:extLst>
          </p:cNvPr>
          <p:cNvSpPr/>
          <p:nvPr/>
        </p:nvSpPr>
        <p:spPr>
          <a:xfrm>
            <a:off x="6006868" y="1938689"/>
            <a:ext cx="1438275" cy="168402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1000000000</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1</a:t>
            </a:r>
          </a:p>
        </p:txBody>
      </p:sp>
      <p:sp>
        <p:nvSpPr>
          <p:cNvPr id="22" name="Flowchart: Connector 21">
            <a:extLst>
              <a:ext uri="{FF2B5EF4-FFF2-40B4-BE49-F238E27FC236}">
                <a16:creationId xmlns:a16="http://schemas.microsoft.com/office/drawing/2014/main" id="{18319B65-9DB1-4D3D-8613-080388C4360F}"/>
              </a:ext>
            </a:extLst>
          </p:cNvPr>
          <p:cNvSpPr/>
          <p:nvPr/>
        </p:nvSpPr>
        <p:spPr>
          <a:xfrm>
            <a:off x="8696456" y="1926494"/>
            <a:ext cx="1438275" cy="1776095"/>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999999999</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81</a:t>
            </a:r>
          </a:p>
          <a:p>
            <a:pPr algn="ctr">
              <a:lnSpc>
                <a:spcPct val="110000"/>
              </a:lnSpc>
              <a:spcAft>
                <a:spcPts val="600"/>
              </a:spcAft>
            </a:pPr>
            <a:r>
              <a:rPr lang="en-AU" sz="1200">
                <a:effectLst/>
                <a:ea typeface="SimSun" panose="02010600030101010101" pitchFamily="2" charset="-122"/>
                <a:cs typeface="Arial" panose="020B0604020202020204" pitchFamily="34" charset="0"/>
              </a:rPr>
              <a:t>State: 1</a:t>
            </a:r>
          </a:p>
        </p:txBody>
      </p:sp>
    </p:spTree>
    <p:extLst>
      <p:ext uri="{BB962C8B-B14F-4D97-AF65-F5344CB8AC3E}">
        <p14:creationId xmlns:p14="http://schemas.microsoft.com/office/powerpoint/2010/main" val="224885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86CB3-40A8-4F28-B02F-045158B58830}"/>
              </a:ext>
            </a:extLst>
          </p:cNvPr>
          <p:cNvSpPr>
            <a:spLocks noGrp="1"/>
          </p:cNvSpPr>
          <p:nvPr>
            <p:ph idx="1"/>
          </p:nvPr>
        </p:nvSpPr>
        <p:spPr>
          <a:xfrm>
            <a:off x="703977" y="147827"/>
            <a:ext cx="10515600" cy="951131"/>
          </a:xfrm>
        </p:spPr>
        <p:txBody>
          <a:bodyPr>
            <a:normAutofit fontScale="92500" lnSpcReduction="20000"/>
          </a:bodyPr>
          <a:lstStyle/>
          <a:p>
            <a:r>
              <a:rPr lang="en-AU" dirty="0"/>
              <a:t>For </a:t>
            </a:r>
            <a:r>
              <a:rPr lang="en-AU" dirty="0" err="1"/>
              <a:t>Rusty’s</a:t>
            </a:r>
            <a:r>
              <a:rPr lang="en-AU" dirty="0"/>
              <a:t> turn, the ball with the max sum of digits is taken. This ball with the sum of digits,  81, is removed from </a:t>
            </a:r>
            <a:r>
              <a:rPr lang="en-AU" dirty="0" err="1"/>
              <a:t>Rusty’s</a:t>
            </a:r>
            <a:r>
              <a:rPr lang="en-AU" dirty="0"/>
              <a:t> queue without being taken, because it has been picked up by Scott previously.</a:t>
            </a:r>
          </a:p>
        </p:txBody>
      </p:sp>
      <p:sp>
        <p:nvSpPr>
          <p:cNvPr id="11" name="TextBox 10">
            <a:extLst>
              <a:ext uri="{FF2B5EF4-FFF2-40B4-BE49-F238E27FC236}">
                <a16:creationId xmlns:a16="http://schemas.microsoft.com/office/drawing/2014/main" id="{C89A52E1-2AD5-4BA4-9467-251D602D044D}"/>
              </a:ext>
            </a:extLst>
          </p:cNvPr>
          <p:cNvSpPr txBox="1"/>
          <p:nvPr/>
        </p:nvSpPr>
        <p:spPr>
          <a:xfrm>
            <a:off x="703977" y="1356560"/>
            <a:ext cx="4085438" cy="369332"/>
          </a:xfrm>
          <a:prstGeom prst="rect">
            <a:avLst/>
          </a:prstGeom>
          <a:noFill/>
        </p:spPr>
        <p:txBody>
          <a:bodyPr wrap="square" rtlCol="0">
            <a:spAutoFit/>
          </a:bodyPr>
          <a:lstStyle/>
          <a:p>
            <a:r>
              <a:rPr lang="en-AU" dirty="0"/>
              <a:t>a. Result from </a:t>
            </a:r>
            <a:r>
              <a:rPr lang="en-AU" dirty="0" err="1"/>
              <a:t>Rusty’s</a:t>
            </a:r>
            <a:r>
              <a:rPr lang="en-AU" dirty="0"/>
              <a:t> round</a:t>
            </a:r>
          </a:p>
        </p:txBody>
      </p:sp>
      <p:sp>
        <p:nvSpPr>
          <p:cNvPr id="17" name="TextBox 16">
            <a:extLst>
              <a:ext uri="{FF2B5EF4-FFF2-40B4-BE49-F238E27FC236}">
                <a16:creationId xmlns:a16="http://schemas.microsoft.com/office/drawing/2014/main" id="{E96A4F6D-7878-43A7-8326-6326265493A9}"/>
              </a:ext>
            </a:extLst>
          </p:cNvPr>
          <p:cNvSpPr txBox="1"/>
          <p:nvPr/>
        </p:nvSpPr>
        <p:spPr>
          <a:xfrm>
            <a:off x="3470115" y="1362492"/>
            <a:ext cx="3543081" cy="646331"/>
          </a:xfrm>
          <a:prstGeom prst="rect">
            <a:avLst/>
          </a:prstGeom>
          <a:noFill/>
        </p:spPr>
        <p:txBody>
          <a:bodyPr wrap="square" rtlCol="0">
            <a:spAutoFit/>
          </a:bodyPr>
          <a:lstStyle/>
          <a:p>
            <a:r>
              <a:rPr lang="en-AU" dirty="0"/>
              <a:t>b. Removed from the </a:t>
            </a:r>
            <a:r>
              <a:rPr lang="en-AU" dirty="0" err="1"/>
              <a:t>Rusty’s</a:t>
            </a:r>
            <a:r>
              <a:rPr lang="en-AU" dirty="0"/>
              <a:t> queue </a:t>
            </a:r>
          </a:p>
          <a:p>
            <a:r>
              <a:rPr lang="en-AU" dirty="0"/>
              <a:t>because it is taken</a:t>
            </a:r>
          </a:p>
        </p:txBody>
      </p:sp>
      <p:grpSp>
        <p:nvGrpSpPr>
          <p:cNvPr id="14" name="Group 13">
            <a:extLst>
              <a:ext uri="{FF2B5EF4-FFF2-40B4-BE49-F238E27FC236}">
                <a16:creationId xmlns:a16="http://schemas.microsoft.com/office/drawing/2014/main" id="{9861E39D-6291-4E6C-A6D0-810640B1924F}"/>
              </a:ext>
            </a:extLst>
          </p:cNvPr>
          <p:cNvGrpSpPr/>
          <p:nvPr/>
        </p:nvGrpSpPr>
        <p:grpSpPr>
          <a:xfrm>
            <a:off x="596208" y="1998724"/>
            <a:ext cx="10245164" cy="3424121"/>
            <a:chOff x="-3937692" y="2170655"/>
            <a:chExt cx="10245164" cy="3424865"/>
          </a:xfrm>
        </p:grpSpPr>
        <p:grpSp>
          <p:nvGrpSpPr>
            <p:cNvPr id="15" name="Group 14">
              <a:extLst>
                <a:ext uri="{FF2B5EF4-FFF2-40B4-BE49-F238E27FC236}">
                  <a16:creationId xmlns:a16="http://schemas.microsoft.com/office/drawing/2014/main" id="{5DF0A8CF-BAB1-42CE-B8B1-8BF0B8088836}"/>
                </a:ext>
              </a:extLst>
            </p:cNvPr>
            <p:cNvGrpSpPr/>
            <p:nvPr/>
          </p:nvGrpSpPr>
          <p:grpSpPr>
            <a:xfrm>
              <a:off x="-2813742" y="2634598"/>
              <a:ext cx="9121214" cy="2039356"/>
              <a:chOff x="-3490017" y="2175426"/>
              <a:chExt cx="9121214" cy="1683925"/>
            </a:xfrm>
          </p:grpSpPr>
          <p:sp>
            <p:nvSpPr>
              <p:cNvPr id="19" name="Flowchart: Connector 18">
                <a:extLst>
                  <a:ext uri="{FF2B5EF4-FFF2-40B4-BE49-F238E27FC236}">
                    <a16:creationId xmlns:a16="http://schemas.microsoft.com/office/drawing/2014/main" id="{9909C046-CE9C-4C18-BA49-DBB659E9A0B0}"/>
                  </a:ext>
                </a:extLst>
              </p:cNvPr>
              <p:cNvSpPr/>
              <p:nvPr/>
            </p:nvSpPr>
            <p:spPr>
              <a:xfrm>
                <a:off x="-927792" y="2175426"/>
                <a:ext cx="1438275" cy="1466744"/>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999999999</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81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 </a:t>
                </a:r>
              </a:p>
            </p:txBody>
          </p:sp>
          <p:sp>
            <p:nvSpPr>
              <p:cNvPr id="20" name="Flowchart: Connector 19">
                <a:extLst>
                  <a:ext uri="{FF2B5EF4-FFF2-40B4-BE49-F238E27FC236}">
                    <a16:creationId xmlns:a16="http://schemas.microsoft.com/office/drawing/2014/main" id="{8ACE3CC7-5BA0-451C-A8B8-626967BA6B56}"/>
                  </a:ext>
                </a:extLst>
              </p:cNvPr>
              <p:cNvSpPr/>
              <p:nvPr/>
            </p:nvSpPr>
            <p:spPr>
              <a:xfrm>
                <a:off x="4192922" y="2392501"/>
                <a:ext cx="1438275" cy="146685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10000011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3</a:t>
                </a:r>
              </a:p>
              <a:p>
                <a:pPr algn="ctr">
                  <a:lnSpc>
                    <a:spcPct val="110000"/>
                  </a:lnSpc>
                  <a:spcAft>
                    <a:spcPts val="600"/>
                  </a:spcAft>
                </a:pPr>
                <a:r>
                  <a:rPr lang="en-AU" sz="1200">
                    <a:effectLst/>
                    <a:ea typeface="SimSun" panose="02010600030101010101" pitchFamily="2" charset="-122"/>
                    <a:cs typeface="Arial" panose="020B0604020202020204" pitchFamily="34" charset="0"/>
                  </a:rPr>
                  <a:t>State: 1</a:t>
                </a:r>
              </a:p>
            </p:txBody>
          </p:sp>
          <p:sp>
            <p:nvSpPr>
              <p:cNvPr id="23" name="Flowchart: Connector 22">
                <a:extLst>
                  <a:ext uri="{FF2B5EF4-FFF2-40B4-BE49-F238E27FC236}">
                    <a16:creationId xmlns:a16="http://schemas.microsoft.com/office/drawing/2014/main" id="{2C58E2B7-44EF-43E5-BED8-CEE744A26897}"/>
                  </a:ext>
                </a:extLst>
              </p:cNvPr>
              <p:cNvSpPr/>
              <p:nvPr/>
            </p:nvSpPr>
            <p:spPr>
              <a:xfrm>
                <a:off x="2548244" y="2392501"/>
                <a:ext cx="1438275" cy="1457325"/>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88888888</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64</a:t>
                </a:r>
              </a:p>
              <a:p>
                <a:pPr algn="ctr">
                  <a:lnSpc>
                    <a:spcPct val="110000"/>
                  </a:lnSpc>
                  <a:spcAft>
                    <a:spcPts val="600"/>
                  </a:spcAft>
                </a:pPr>
                <a:r>
                  <a:rPr lang="en-AU" sz="1200">
                    <a:effectLst/>
                    <a:ea typeface="SimSun" panose="02010600030101010101" pitchFamily="2" charset="-122"/>
                    <a:cs typeface="Arial" panose="020B0604020202020204" pitchFamily="34" charset="0"/>
                  </a:rPr>
                  <a:t>State: 1</a:t>
                </a:r>
              </a:p>
            </p:txBody>
          </p:sp>
          <p:cxnSp>
            <p:nvCxnSpPr>
              <p:cNvPr id="24" name="Straight Connector 23">
                <a:extLst>
                  <a:ext uri="{FF2B5EF4-FFF2-40B4-BE49-F238E27FC236}">
                    <a16:creationId xmlns:a16="http://schemas.microsoft.com/office/drawing/2014/main" id="{89530244-FCE3-4424-8BAD-4081CE637849}"/>
                  </a:ext>
                </a:extLst>
              </p:cNvPr>
              <p:cNvCxnSpPr/>
              <p:nvPr/>
            </p:nvCxnSpPr>
            <p:spPr>
              <a:xfrm flipH="1">
                <a:off x="-3490017" y="3061440"/>
                <a:ext cx="314325" cy="27622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6" name="Flowchart: Connector 15">
              <a:extLst>
                <a:ext uri="{FF2B5EF4-FFF2-40B4-BE49-F238E27FC236}">
                  <a16:creationId xmlns:a16="http://schemas.microsoft.com/office/drawing/2014/main" id="{0BBB4F57-EED2-478B-8330-75E32E7E6C0A}"/>
                </a:ext>
              </a:extLst>
            </p:cNvPr>
            <p:cNvSpPr/>
            <p:nvPr/>
          </p:nvSpPr>
          <p:spPr>
            <a:xfrm>
              <a:off x="-2813742" y="2170655"/>
              <a:ext cx="1438275" cy="172063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100000001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2</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a:p>
              <a:pPr algn="ctr">
                <a:lnSpc>
                  <a:spcPct val="110000"/>
                </a:lnSpc>
                <a:spcAft>
                  <a:spcPts val="600"/>
                </a:spcAft>
              </a:pPr>
              <a:r>
                <a:rPr lang="en-AU" sz="1200">
                  <a:effectLst/>
                  <a:ea typeface="SimSun" panose="02010600030101010101" pitchFamily="2" charset="-122"/>
                  <a:cs typeface="Arial" panose="020B0604020202020204" pitchFamily="34" charset="0"/>
                </a:rPr>
                <a:t> </a:t>
              </a:r>
            </a:p>
          </p:txBody>
        </p:sp>
        <p:sp>
          <p:nvSpPr>
            <p:cNvPr id="18" name="Flowchart: Connector 17">
              <a:extLst>
                <a:ext uri="{FF2B5EF4-FFF2-40B4-BE49-F238E27FC236}">
                  <a16:creationId xmlns:a16="http://schemas.microsoft.com/office/drawing/2014/main" id="{9B70993C-E0A9-429F-BDA3-A205C46DC4E3}"/>
                </a:ext>
              </a:extLst>
            </p:cNvPr>
            <p:cNvSpPr/>
            <p:nvPr/>
          </p:nvSpPr>
          <p:spPr>
            <a:xfrm>
              <a:off x="-3937692" y="3874890"/>
              <a:ext cx="1438275" cy="172063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1000000000</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 </a:t>
              </a:r>
            </a:p>
          </p:txBody>
        </p:sp>
      </p:grpSp>
      <p:sp>
        <p:nvSpPr>
          <p:cNvPr id="25" name="TextBox 24">
            <a:extLst>
              <a:ext uri="{FF2B5EF4-FFF2-40B4-BE49-F238E27FC236}">
                <a16:creationId xmlns:a16="http://schemas.microsoft.com/office/drawing/2014/main" id="{50285BD0-0089-4C23-A103-C4EE0B9B4E32}"/>
              </a:ext>
            </a:extLst>
          </p:cNvPr>
          <p:cNvSpPr txBox="1"/>
          <p:nvPr/>
        </p:nvSpPr>
        <p:spPr>
          <a:xfrm>
            <a:off x="6280428" y="1998724"/>
            <a:ext cx="5447381" cy="369332"/>
          </a:xfrm>
          <a:prstGeom prst="rect">
            <a:avLst/>
          </a:prstGeom>
          <a:noFill/>
        </p:spPr>
        <p:txBody>
          <a:bodyPr wrap="square" rtlCol="0">
            <a:spAutoFit/>
          </a:bodyPr>
          <a:lstStyle/>
          <a:p>
            <a:r>
              <a:rPr lang="en-AU" dirty="0"/>
              <a:t>c. Two balls taken for Rusty: </a:t>
            </a:r>
            <a:r>
              <a:rPr lang="en-AU" dirty="0" err="1"/>
              <a:t>max_addition</a:t>
            </a:r>
            <a:r>
              <a:rPr lang="en-AU" dirty="0"/>
              <a:t> = </a:t>
            </a:r>
            <a:r>
              <a:rPr lang="en-US" dirty="0"/>
              <a:t>98,888,899</a:t>
            </a:r>
            <a:endParaRPr lang="en-AU" dirty="0"/>
          </a:p>
        </p:txBody>
      </p:sp>
    </p:spTree>
    <p:extLst>
      <p:ext uri="{BB962C8B-B14F-4D97-AF65-F5344CB8AC3E}">
        <p14:creationId xmlns:p14="http://schemas.microsoft.com/office/powerpoint/2010/main" val="2861127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92FA-1F0A-4D84-A3D3-0CB8FDBA15FD}"/>
              </a:ext>
            </a:extLst>
          </p:cNvPr>
          <p:cNvSpPr>
            <a:spLocks noGrp="1"/>
          </p:cNvSpPr>
          <p:nvPr>
            <p:ph type="title"/>
          </p:nvPr>
        </p:nvSpPr>
        <p:spPr/>
        <p:txBody>
          <a:bodyPr/>
          <a:lstStyle/>
          <a:p>
            <a:r>
              <a:rPr lang="en-AU" dirty="0"/>
              <a:t>Correctness of the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BE4722-7FA7-44DB-9840-098FEA639840}"/>
                  </a:ext>
                </a:extLst>
              </p:cNvPr>
              <p:cNvSpPr>
                <a:spLocks noGrp="1"/>
              </p:cNvSpPr>
              <p:nvPr>
                <p:ph idx="1"/>
              </p:nvPr>
            </p:nvSpPr>
            <p:spPr>
              <a:xfrm>
                <a:off x="838200" y="1825625"/>
                <a:ext cx="10515600" cy="4667250"/>
              </a:xfrm>
            </p:spPr>
            <p:txBody>
              <a:bodyPr>
                <a:normAutofit fontScale="92500" lnSpcReduction="10000"/>
              </a:bodyPr>
              <a:lstStyle/>
              <a:p>
                <a:r>
                  <a:rPr lang="en-AU" dirty="0"/>
                  <a:t>Let us assume that the priority queue operation based on a max heap provides the correct output. Assume that there is the optimal selection m* (max ball selection) and the selection from the algorithm m’. Also, assume that there is the input list of ‘List of Balls’. </a:t>
                </a:r>
              </a:p>
              <a:p>
                <a:endParaRPr lang="en-AU" dirty="0"/>
              </a:p>
              <a:p>
                <a:r>
                  <a:rPr lang="en-AU" dirty="0"/>
                  <a:t>When the ball selection from the algorithm is made, if we assume the current algorithm provides incorrect selection, and maximising score will not happen because </a:t>
                </a:r>
                <a:r>
                  <a:rPr lang="en-AU" dirty="0" err="1"/>
                  <a:t>Max_Ball</a:t>
                </a:r>
                <a:r>
                  <a:rPr lang="en-AU" dirty="0"/>
                  <a:t> is not selected by the algorithm (i.e. m’ </a:t>
                </a:r>
                <a14:m>
                  <m:oMath xmlns:m="http://schemas.openxmlformats.org/officeDocument/2006/math">
                    <m:r>
                      <a:rPr lang="en-AU" i="1"/>
                      <m:t>≠</m:t>
                    </m:r>
                  </m:oMath>
                </a14:m>
                <a:r>
                  <a:rPr lang="en-AU" dirty="0"/>
                  <a:t> m*). This can happen because either:</a:t>
                </a:r>
              </a:p>
              <a:p>
                <a:r>
                  <a:rPr lang="en-AU" dirty="0"/>
                  <a:t>1) </a:t>
                </a:r>
                <a:r>
                  <a:rPr lang="en-AU" dirty="0" err="1"/>
                  <a:t>Max_Ball</a:t>
                </a:r>
                <a:r>
                  <a:rPr lang="en-AU" dirty="0"/>
                  <a:t> is not an element of List of Balls; or</a:t>
                </a:r>
              </a:p>
              <a:p>
                <a:r>
                  <a:rPr lang="en-AU" dirty="0"/>
                  <a:t>2) List of Balls has an element, List of Balls[</a:t>
                </a:r>
                <a:r>
                  <a:rPr lang="en-AU" dirty="0" err="1"/>
                  <a:t>some_index</a:t>
                </a:r>
                <a:r>
                  <a:rPr lang="en-AU" dirty="0"/>
                  <a:t>], such that </a:t>
                </a:r>
                <a:r>
                  <a:rPr lang="en-AU" dirty="0" err="1"/>
                  <a:t>Max_Ball</a:t>
                </a:r>
                <a:r>
                  <a:rPr lang="en-AU" dirty="0"/>
                  <a:t> &lt; Ball[</a:t>
                </a:r>
                <a:r>
                  <a:rPr lang="en-AU" dirty="0" err="1"/>
                  <a:t>some_index</a:t>
                </a:r>
                <a:r>
                  <a:rPr lang="en-AU" dirty="0"/>
                  <a:t>].</a:t>
                </a:r>
              </a:p>
              <a:p>
                <a:pPr marL="0" indent="0">
                  <a:buNone/>
                </a:pPr>
                <a:endParaRPr lang="en-AU" dirty="0"/>
              </a:p>
            </p:txBody>
          </p:sp>
        </mc:Choice>
        <mc:Fallback>
          <p:sp>
            <p:nvSpPr>
              <p:cNvPr id="3" name="Content Placeholder 2">
                <a:extLst>
                  <a:ext uri="{FF2B5EF4-FFF2-40B4-BE49-F238E27FC236}">
                    <a16:creationId xmlns:a16="http://schemas.microsoft.com/office/drawing/2014/main" id="{5FBE4722-7FA7-44DB-9840-098FEA639840}"/>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928" t="-2611" r="-812"/>
                </a:stretch>
              </a:blipFill>
            </p:spPr>
            <p:txBody>
              <a:bodyPr/>
              <a:lstStyle/>
              <a:p>
                <a:r>
                  <a:rPr lang="en-AU">
                    <a:noFill/>
                  </a:rPr>
                  <a:t> </a:t>
                </a:r>
              </a:p>
            </p:txBody>
          </p:sp>
        </mc:Fallback>
      </mc:AlternateContent>
    </p:spTree>
    <p:extLst>
      <p:ext uri="{BB962C8B-B14F-4D97-AF65-F5344CB8AC3E}">
        <p14:creationId xmlns:p14="http://schemas.microsoft.com/office/powerpoint/2010/main" val="68637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3B0E-9CF8-465B-B3AA-AF2998B08113}"/>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18A4BC5B-08E1-4B35-BC4E-65C4E132C4F3}"/>
              </a:ext>
            </a:extLst>
          </p:cNvPr>
          <p:cNvSpPr>
            <a:spLocks noGrp="1"/>
          </p:cNvSpPr>
          <p:nvPr>
            <p:ph idx="1"/>
          </p:nvPr>
        </p:nvSpPr>
        <p:spPr>
          <a:xfrm>
            <a:off x="838200" y="1825625"/>
            <a:ext cx="10515600" cy="4835234"/>
          </a:xfrm>
        </p:spPr>
        <p:txBody>
          <a:bodyPr>
            <a:normAutofit/>
          </a:bodyPr>
          <a:lstStyle/>
          <a:p>
            <a:r>
              <a:rPr lang="en-AU" dirty="0"/>
              <a:t>Objective – </a:t>
            </a:r>
          </a:p>
          <a:p>
            <a:pPr>
              <a:buFont typeface="Wingdings" panose="05000000000000000000" pitchFamily="2" charset="2"/>
              <a:buChar char="Ø"/>
            </a:pPr>
            <a:r>
              <a:rPr lang="en-AU" dirty="0"/>
              <a:t>To outline the design and pseudo codes of the algorithm to solve “Maximise The Score” games;</a:t>
            </a:r>
          </a:p>
          <a:p>
            <a:pPr>
              <a:buFont typeface="Wingdings" panose="05000000000000000000" pitchFamily="2" charset="2"/>
              <a:buChar char="Ø"/>
            </a:pPr>
            <a:r>
              <a:rPr lang="en-AU" dirty="0"/>
              <a:t>To provide results of the algorithm </a:t>
            </a:r>
          </a:p>
          <a:p>
            <a:pPr>
              <a:buFont typeface="Wingdings" panose="05000000000000000000" pitchFamily="2" charset="2"/>
              <a:buChar char="Ø"/>
            </a:pPr>
            <a:r>
              <a:rPr lang="en-AU" dirty="0"/>
              <a:t>To analyse the algorithm’s correctness and performance.</a:t>
            </a:r>
          </a:p>
          <a:p>
            <a:r>
              <a:rPr lang="en-AU" dirty="0"/>
              <a:t>“Maximise The Score” game - the objective of the game is to maximise the sum of the chosen balls for each player.</a:t>
            </a:r>
          </a:p>
          <a:p>
            <a:r>
              <a:rPr lang="en-AU" dirty="0"/>
              <a:t>Scott selects the maximum value based on the value written on a ball while Rusty choose the maximum value based on the sum of digits of the values on a ball                Each player’s priority is different.</a:t>
            </a:r>
          </a:p>
        </p:txBody>
      </p:sp>
      <p:sp>
        <p:nvSpPr>
          <p:cNvPr id="4" name="Arrow: Right 3">
            <a:extLst>
              <a:ext uri="{FF2B5EF4-FFF2-40B4-BE49-F238E27FC236}">
                <a16:creationId xmlns:a16="http://schemas.microsoft.com/office/drawing/2014/main" id="{762A6BAD-545F-4FD0-BF3F-ED5288DED8D1}"/>
              </a:ext>
            </a:extLst>
          </p:cNvPr>
          <p:cNvSpPr/>
          <p:nvPr/>
        </p:nvSpPr>
        <p:spPr>
          <a:xfrm>
            <a:off x="4186106" y="6014906"/>
            <a:ext cx="855677"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19280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A3EA-009B-4A99-BC13-24E74137AED8}"/>
              </a:ext>
            </a:extLst>
          </p:cNvPr>
          <p:cNvSpPr>
            <a:spLocks noGrp="1"/>
          </p:cNvSpPr>
          <p:nvPr>
            <p:ph type="title"/>
          </p:nvPr>
        </p:nvSpPr>
        <p:spPr/>
        <p:txBody>
          <a:bodyPr/>
          <a:lstStyle/>
          <a:p>
            <a:r>
              <a:rPr lang="en-AU" dirty="0"/>
              <a:t>Correctness of the algorithm (cont.)</a:t>
            </a:r>
          </a:p>
        </p:txBody>
      </p:sp>
      <p:sp>
        <p:nvSpPr>
          <p:cNvPr id="3" name="Content Placeholder 2">
            <a:extLst>
              <a:ext uri="{FF2B5EF4-FFF2-40B4-BE49-F238E27FC236}">
                <a16:creationId xmlns:a16="http://schemas.microsoft.com/office/drawing/2014/main" id="{0FAF3391-A820-47E2-B943-E9AB906C92B3}"/>
              </a:ext>
            </a:extLst>
          </p:cNvPr>
          <p:cNvSpPr>
            <a:spLocks noGrp="1"/>
          </p:cNvSpPr>
          <p:nvPr>
            <p:ph idx="1"/>
          </p:nvPr>
        </p:nvSpPr>
        <p:spPr>
          <a:xfrm>
            <a:off x="762699" y="1347453"/>
            <a:ext cx="10515600" cy="3006433"/>
          </a:xfrm>
        </p:spPr>
        <p:txBody>
          <a:bodyPr/>
          <a:lstStyle/>
          <a:p>
            <a:r>
              <a:rPr lang="en-AU" dirty="0"/>
              <a:t>To prove correctness of the algorithm by contradiction, it is required to prove that these cases are not possible/available, indicating that providing incorrect selection by this algorithm cannot happen.</a:t>
            </a:r>
          </a:p>
          <a:p>
            <a:r>
              <a:rPr lang="en-AU" dirty="0"/>
              <a:t>First, given the priority queue operation is perfectly implemented, </a:t>
            </a:r>
            <a:r>
              <a:rPr lang="en-AU" dirty="0" err="1"/>
              <a:t>Max_Ball</a:t>
            </a:r>
            <a:r>
              <a:rPr lang="en-AU" dirty="0"/>
              <a:t> is initialised to and assigned to elements of List of Balls and inserted into both queues, so the first case is not possible. </a:t>
            </a:r>
            <a:r>
              <a:rPr lang="en-AU" dirty="0" err="1"/>
              <a:t>Max_Ball</a:t>
            </a:r>
            <a:r>
              <a:rPr lang="en-AU" dirty="0"/>
              <a:t> must be in List of Balls.</a:t>
            </a:r>
          </a:p>
          <a:p>
            <a:endParaRPr lang="en-AU" dirty="0"/>
          </a:p>
        </p:txBody>
      </p:sp>
      <p:sp>
        <p:nvSpPr>
          <p:cNvPr id="7" name="Rectangle: Diagonal Corners Rounded 6">
            <a:extLst>
              <a:ext uri="{FF2B5EF4-FFF2-40B4-BE49-F238E27FC236}">
                <a16:creationId xmlns:a16="http://schemas.microsoft.com/office/drawing/2014/main" id="{3C145A4A-27A6-4975-B08A-BF2EE63B7123}"/>
              </a:ext>
            </a:extLst>
          </p:cNvPr>
          <p:cNvSpPr/>
          <p:nvPr/>
        </p:nvSpPr>
        <p:spPr>
          <a:xfrm>
            <a:off x="2899314" y="4353886"/>
            <a:ext cx="5705475" cy="2295525"/>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000" dirty="0">
                <a:effectLst/>
                <a:ea typeface="SimSun" panose="02010600030101010101" pitchFamily="2" charset="-122"/>
                <a:cs typeface="Arial" panose="020B0604020202020204" pitchFamily="34" charset="0"/>
              </a:rPr>
              <a:t>        </a:t>
            </a:r>
            <a:r>
              <a:rPr lang="en-AU" sz="1200" dirty="0">
                <a:effectLst/>
                <a:ea typeface="SimSun" panose="02010600030101010101" pitchFamily="2" charset="-122"/>
                <a:cs typeface="Arial" panose="020B0604020202020204" pitchFamily="34" charset="0"/>
              </a:rPr>
              <a:t>for </a:t>
            </a:r>
            <a:r>
              <a:rPr lang="en-AU" sz="1200" dirty="0" err="1">
                <a:effectLst/>
                <a:ea typeface="SimSun" panose="02010600030101010101" pitchFamily="2" charset="-122"/>
                <a:cs typeface="Arial" panose="020B0604020202020204" pitchFamily="34" charset="0"/>
              </a:rPr>
              <a:t>each_ball</a:t>
            </a:r>
            <a:r>
              <a:rPr lang="en-AU" sz="1200" dirty="0">
                <a:effectLst/>
                <a:ea typeface="SimSun" panose="02010600030101010101" pitchFamily="2" charset="-122"/>
                <a:cs typeface="Arial" panose="020B0604020202020204" pitchFamily="34" charset="0"/>
              </a:rPr>
              <a:t> in range(games[</a:t>
            </a:r>
            <a:r>
              <a:rPr lang="en-AU" sz="1200" dirty="0" err="1">
                <a:effectLst/>
                <a:ea typeface="SimSun" panose="02010600030101010101" pitchFamily="2" charset="-122"/>
                <a:cs typeface="Arial" panose="020B0604020202020204" pitchFamily="34" charset="0"/>
              </a:rPr>
              <a:t>each_game</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n_balls</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ball = </a:t>
            </a:r>
            <a:r>
              <a:rPr lang="en-AU" sz="1200" dirty="0" err="1">
                <a:effectLst/>
                <a:ea typeface="SimSun" panose="02010600030101010101" pitchFamily="2" charset="-122"/>
                <a:cs typeface="Arial" panose="020B0604020202020204" pitchFamily="34" charset="0"/>
              </a:rPr>
              <a:t>GameBall</a:t>
            </a:r>
            <a:r>
              <a:rPr lang="en-AU" sz="1200" dirty="0">
                <a:effectLst/>
                <a:ea typeface="SimSun" panose="02010600030101010101" pitchFamily="2" charset="-122"/>
                <a:cs typeface="Arial" panose="020B0604020202020204" pitchFamily="34" charset="0"/>
              </a:rPr>
              <a:t>(games[</a:t>
            </a:r>
            <a:r>
              <a:rPr lang="en-AU" sz="1200" dirty="0" err="1">
                <a:effectLst/>
                <a:ea typeface="SimSun" panose="02010600030101010101" pitchFamily="2" charset="-122"/>
                <a:cs typeface="Arial" panose="020B0604020202020204" pitchFamily="34" charset="0"/>
              </a:rPr>
              <a:t>each_game</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ball_list</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each_ball</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highlight>
                  <a:srgbClr val="FFFF00"/>
                </a:highlight>
                <a:ea typeface="SimSun" panose="02010600030101010101" pitchFamily="2" charset="-122"/>
                <a:cs typeface="Arial" panose="020B0604020202020204" pitchFamily="34" charset="0"/>
              </a:rPr>
              <a:t>balls.append</a:t>
            </a:r>
            <a:r>
              <a:rPr lang="en-AU" sz="1200" dirty="0">
                <a:effectLst/>
                <a:highlight>
                  <a:srgbClr val="FFFF00"/>
                </a:highlight>
                <a:ea typeface="SimSun" panose="02010600030101010101" pitchFamily="2" charset="-122"/>
                <a:cs typeface="Arial" panose="020B0604020202020204" pitchFamily="34" charset="0"/>
              </a:rPr>
              <a:t>(ball)</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a:t>
            </a:r>
          </a:p>
          <a:p>
            <a:pPr>
              <a:lnSpc>
                <a:spcPct val="110000"/>
              </a:lnSpc>
              <a:spcAft>
                <a:spcPts val="600"/>
              </a:spcAft>
            </a:pPr>
            <a:r>
              <a:rPr lang="en-AU" sz="1200" dirty="0">
                <a:effectLst/>
                <a:ea typeface="SimSun" panose="02010600030101010101" pitchFamily="2" charset="-122"/>
                <a:cs typeface="Arial" panose="020B0604020202020204" pitchFamily="34" charset="0"/>
              </a:rPr>
              <a:t>        Algorithm </a:t>
            </a:r>
            <a:r>
              <a:rPr lang="en-AU" sz="1200" dirty="0" err="1">
                <a:effectLst/>
                <a:ea typeface="SimSun" panose="02010600030101010101" pitchFamily="2" charset="-122"/>
                <a:cs typeface="Arial" panose="020B0604020202020204" pitchFamily="34" charset="0"/>
              </a:rPr>
              <a:t>build_pq</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ball_list</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for </a:t>
            </a:r>
            <a:r>
              <a:rPr lang="en-AU" sz="1200" dirty="0" err="1">
                <a:effectLst/>
                <a:ea typeface="SimSun" panose="02010600030101010101" pitchFamily="2" charset="-122"/>
                <a:cs typeface="Arial" panose="020B0604020202020204" pitchFamily="34" charset="0"/>
              </a:rPr>
              <a:t>i</a:t>
            </a:r>
            <a:r>
              <a:rPr lang="en-AU" sz="1200" dirty="0">
                <a:effectLst/>
                <a:ea typeface="SimSun" panose="02010600030101010101" pitchFamily="2" charset="-122"/>
                <a:cs typeface="Arial" panose="020B0604020202020204" pitchFamily="34" charset="0"/>
              </a:rPr>
              <a:t> &lt;- 0 to </a:t>
            </a:r>
            <a:r>
              <a:rPr lang="en-AU" sz="1200" dirty="0" err="1">
                <a:effectLst/>
                <a:ea typeface="SimSun" panose="02010600030101010101" pitchFamily="2" charset="-122"/>
                <a:cs typeface="Arial" panose="020B0604020202020204" pitchFamily="34" charset="0"/>
              </a:rPr>
              <a:t>ball_list.length</a:t>
            </a:r>
            <a:r>
              <a:rPr lang="en-AU" sz="1200" dirty="0">
                <a:effectLst/>
                <a:ea typeface="SimSun" panose="02010600030101010101" pitchFamily="2" charset="-122"/>
                <a:cs typeface="Arial" panose="020B0604020202020204" pitchFamily="34" charset="0"/>
              </a:rPr>
              <a:t> do</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a:effectLst/>
                <a:highlight>
                  <a:srgbClr val="FFFF00"/>
                </a:highlight>
                <a:ea typeface="SimSun" panose="02010600030101010101" pitchFamily="2" charset="-122"/>
                <a:cs typeface="Arial" panose="020B0604020202020204" pitchFamily="34" charset="0"/>
              </a:rPr>
              <a:t>insert balls to </a:t>
            </a:r>
            <a:r>
              <a:rPr lang="en-AU" sz="1200" dirty="0" err="1">
                <a:effectLst/>
                <a:highlight>
                  <a:srgbClr val="FFFF00"/>
                </a:highlight>
                <a:ea typeface="SimSun" panose="02010600030101010101" pitchFamily="2" charset="-122"/>
                <a:cs typeface="Arial" panose="020B0604020202020204" pitchFamily="34" charset="0"/>
              </a:rPr>
              <a:t>scott_pq</a:t>
            </a:r>
            <a:r>
              <a:rPr lang="en-AU" sz="1200" dirty="0">
                <a:effectLst/>
                <a:highlight>
                  <a:srgbClr val="FFFF00"/>
                </a:highlight>
                <a:ea typeface="SimSun" panose="02010600030101010101" pitchFamily="2" charset="-122"/>
                <a:cs typeface="Arial" panose="020B0604020202020204" pitchFamily="34" charset="0"/>
              </a:rPr>
              <a:t> based on value priority</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a:effectLst/>
                <a:highlight>
                  <a:srgbClr val="FFFF00"/>
                </a:highlight>
                <a:ea typeface="SimSun" panose="02010600030101010101" pitchFamily="2" charset="-122"/>
                <a:cs typeface="Arial" panose="020B0604020202020204" pitchFamily="34" charset="0"/>
              </a:rPr>
              <a:t>insert balls to </a:t>
            </a:r>
            <a:r>
              <a:rPr lang="en-AU" sz="1200" dirty="0" err="1">
                <a:effectLst/>
                <a:highlight>
                  <a:srgbClr val="FFFF00"/>
                </a:highlight>
                <a:ea typeface="SimSun" panose="02010600030101010101" pitchFamily="2" charset="-122"/>
                <a:cs typeface="Arial" panose="020B0604020202020204" pitchFamily="34" charset="0"/>
              </a:rPr>
              <a:t>rusty_pq</a:t>
            </a:r>
            <a:r>
              <a:rPr lang="en-AU" sz="1200" dirty="0">
                <a:effectLst/>
                <a:highlight>
                  <a:srgbClr val="FFFF00"/>
                </a:highlight>
                <a:ea typeface="SimSun" panose="02010600030101010101" pitchFamily="2" charset="-122"/>
                <a:cs typeface="Arial" panose="020B0604020202020204" pitchFamily="34" charset="0"/>
              </a:rPr>
              <a:t> based on sum of digit priority</a:t>
            </a:r>
            <a:r>
              <a:rPr lang="en-AU" sz="1200" dirty="0">
                <a:effectLst/>
                <a:ea typeface="SimSun" panose="02010600030101010101" pitchFamily="2" charset="-122"/>
                <a:cs typeface="Arial" panose="020B0604020202020204" pitchFamily="34" charset="0"/>
              </a:rPr>
              <a:t> </a:t>
            </a:r>
          </a:p>
        </p:txBody>
      </p:sp>
    </p:spTree>
    <p:extLst>
      <p:ext uri="{BB962C8B-B14F-4D97-AF65-F5344CB8AC3E}">
        <p14:creationId xmlns:p14="http://schemas.microsoft.com/office/powerpoint/2010/main" val="178480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A3EA-009B-4A99-BC13-24E74137AED8}"/>
              </a:ext>
            </a:extLst>
          </p:cNvPr>
          <p:cNvSpPr>
            <a:spLocks noGrp="1"/>
          </p:cNvSpPr>
          <p:nvPr>
            <p:ph type="title"/>
          </p:nvPr>
        </p:nvSpPr>
        <p:spPr/>
        <p:txBody>
          <a:bodyPr/>
          <a:lstStyle/>
          <a:p>
            <a:r>
              <a:rPr lang="en-AU" dirty="0"/>
              <a:t>Correctness of the algorithm (cont.)</a:t>
            </a:r>
          </a:p>
        </p:txBody>
      </p:sp>
      <p:sp>
        <p:nvSpPr>
          <p:cNvPr id="3" name="Content Placeholder 2">
            <a:extLst>
              <a:ext uri="{FF2B5EF4-FFF2-40B4-BE49-F238E27FC236}">
                <a16:creationId xmlns:a16="http://schemas.microsoft.com/office/drawing/2014/main" id="{0FAF3391-A820-47E2-B943-E9AB906C92B3}"/>
              </a:ext>
            </a:extLst>
          </p:cNvPr>
          <p:cNvSpPr>
            <a:spLocks noGrp="1"/>
          </p:cNvSpPr>
          <p:nvPr>
            <p:ph idx="1"/>
          </p:nvPr>
        </p:nvSpPr>
        <p:spPr>
          <a:xfrm>
            <a:off x="762699" y="1347453"/>
            <a:ext cx="10515600" cy="3006433"/>
          </a:xfrm>
        </p:spPr>
        <p:txBody>
          <a:bodyPr>
            <a:normAutofit/>
          </a:bodyPr>
          <a:lstStyle/>
          <a:p>
            <a:r>
              <a:rPr lang="en-AU" dirty="0"/>
              <a:t>Secondly, given the assumption that the </a:t>
            </a:r>
            <a:r>
              <a:rPr lang="en-AU" dirty="0" err="1"/>
              <a:t>heapify</a:t>
            </a:r>
            <a:r>
              <a:rPr lang="en-AU" dirty="0"/>
              <a:t> up and down and other heap operations are implemented perfectly, after </a:t>
            </a:r>
            <a:r>
              <a:rPr lang="en-AU" dirty="0" err="1"/>
              <a:t>some_index</a:t>
            </a:r>
            <a:r>
              <a:rPr lang="en-AU" dirty="0"/>
              <a:t> iterations of the loop, </a:t>
            </a:r>
            <a:r>
              <a:rPr lang="en-AU" dirty="0" err="1"/>
              <a:t>Max_Ball</a:t>
            </a:r>
            <a:r>
              <a:rPr lang="en-AU" dirty="0"/>
              <a:t> &gt;= A[</a:t>
            </a:r>
            <a:r>
              <a:rPr lang="en-AU" dirty="0" err="1"/>
              <a:t>some_index</a:t>
            </a:r>
            <a:r>
              <a:rPr lang="en-AU" dirty="0"/>
              <a:t>] otherwise it would have been swapped in the code lines highlighted in yellow below. Upon termination of the codes below, hence, </a:t>
            </a:r>
            <a:r>
              <a:rPr lang="en-AU" dirty="0" err="1"/>
              <a:t>Max_Ball</a:t>
            </a:r>
            <a:r>
              <a:rPr lang="en-AU" dirty="0"/>
              <a:t> is at least as large as every other element in List of Balls or the largest. This is in contrast with the second case listed above.</a:t>
            </a:r>
          </a:p>
        </p:txBody>
      </p:sp>
      <p:sp>
        <p:nvSpPr>
          <p:cNvPr id="5" name="Rectangle: Diagonal Corners Rounded 4">
            <a:extLst>
              <a:ext uri="{FF2B5EF4-FFF2-40B4-BE49-F238E27FC236}">
                <a16:creationId xmlns:a16="http://schemas.microsoft.com/office/drawing/2014/main" id="{73F0E6C2-CC9A-4772-A807-9AB78E8C2F41}"/>
              </a:ext>
            </a:extLst>
          </p:cNvPr>
          <p:cNvSpPr/>
          <p:nvPr/>
        </p:nvSpPr>
        <p:spPr>
          <a:xfrm>
            <a:off x="3032838" y="4128200"/>
            <a:ext cx="5857875" cy="2416028"/>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if priority="HEADS" //Scott’s turn</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a:effectLst/>
                <a:highlight>
                  <a:srgbClr val="FFFF00"/>
                </a:highlight>
                <a:ea typeface="SimSun" panose="02010600030101010101" pitchFamily="2" charset="-122"/>
                <a:cs typeface="Arial" panose="020B0604020202020204" pitchFamily="34" charset="0"/>
              </a:rPr>
              <a:t>if </a:t>
            </a:r>
            <a:r>
              <a:rPr lang="en-AU" sz="1200" dirty="0" err="1">
                <a:effectLst/>
                <a:highlight>
                  <a:srgbClr val="FFFF00"/>
                </a:highlight>
                <a:ea typeface="SimSun" panose="02010600030101010101" pitchFamily="2" charset="-122"/>
                <a:cs typeface="Arial" panose="020B0604020202020204" pitchFamily="34" charset="0"/>
              </a:rPr>
              <a:t>ball_heap</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c_index</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get_value</a:t>
            </a:r>
            <a:r>
              <a:rPr lang="en-AU" sz="1200" dirty="0">
                <a:effectLst/>
                <a:highlight>
                  <a:srgbClr val="FFFF00"/>
                </a:highlight>
                <a:ea typeface="SimSun" panose="02010600030101010101" pitchFamily="2" charset="-122"/>
                <a:cs typeface="Arial" panose="020B0604020202020204" pitchFamily="34" charset="0"/>
              </a:rPr>
              <a:t>() &lt; </a:t>
            </a:r>
            <a:r>
              <a:rPr lang="en-AU" sz="1200" dirty="0" err="1">
                <a:effectLst/>
                <a:highlight>
                  <a:srgbClr val="FFFF00"/>
                </a:highlight>
                <a:ea typeface="SimSun" panose="02010600030101010101" pitchFamily="2" charset="-122"/>
                <a:cs typeface="Arial" panose="020B0604020202020204" pitchFamily="34" charset="0"/>
              </a:rPr>
              <a:t>ball_heap</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max_child_index</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get_value</a:t>
            </a:r>
            <a:r>
              <a:rPr lang="en-AU" sz="1200" dirty="0">
                <a:effectLst/>
                <a:highlight>
                  <a:srgbClr val="FFFF00"/>
                </a:highlight>
                <a:ea typeface="SimSun" panose="02010600030101010101" pitchFamily="2" charset="-122"/>
                <a:cs typeface="Arial" panose="020B0604020202020204" pitchFamily="34" charset="0"/>
              </a:rPr>
              <a:t>()</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a:effectLst/>
                <a:highlight>
                  <a:srgbClr val="FFFF00"/>
                </a:highlight>
                <a:ea typeface="SimSun" panose="02010600030101010101" pitchFamily="2" charset="-122"/>
                <a:cs typeface="Arial" panose="020B0604020202020204" pitchFamily="34" charset="0"/>
              </a:rPr>
              <a:t>swap(</a:t>
            </a:r>
            <a:r>
              <a:rPr lang="en-AU" sz="1200" dirty="0" err="1">
                <a:effectLst/>
                <a:highlight>
                  <a:srgbClr val="FFFF00"/>
                </a:highlight>
                <a:ea typeface="SimSun" panose="02010600030101010101" pitchFamily="2" charset="-122"/>
                <a:cs typeface="Arial" panose="020B0604020202020204" pitchFamily="34" charset="0"/>
              </a:rPr>
              <a:t>c_index</a:t>
            </a:r>
            <a:r>
              <a:rPr lang="en-AU" sz="1200" dirty="0">
                <a:effectLst/>
                <a:highlight>
                  <a:srgbClr val="FFFF00"/>
                </a:highlight>
                <a:ea typeface="SimSun" panose="02010600030101010101" pitchFamily="2" charset="-122"/>
                <a:cs typeface="Arial" panose="020B0604020202020204" pitchFamily="34" charset="0"/>
              </a:rPr>
              <a:t>, </a:t>
            </a:r>
            <a:r>
              <a:rPr lang="en-AU" sz="1200" dirty="0" err="1">
                <a:effectLst/>
                <a:highlight>
                  <a:srgbClr val="FFFF00"/>
                </a:highlight>
                <a:ea typeface="SimSun" panose="02010600030101010101" pitchFamily="2" charset="-122"/>
                <a:cs typeface="Arial" panose="020B0604020202020204" pitchFamily="34" charset="0"/>
              </a:rPr>
              <a:t>max_child_index</a:t>
            </a:r>
            <a:r>
              <a:rPr lang="en-AU" sz="1200" dirty="0">
                <a:effectLst/>
                <a:highlight>
                  <a:srgbClr val="FFFF00"/>
                </a:highlight>
                <a:ea typeface="SimSun" panose="02010600030101010101" pitchFamily="2" charset="-122"/>
                <a:cs typeface="Arial" panose="020B0604020202020204" pitchFamily="34" charset="0"/>
              </a:rPr>
              <a:t>)</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priority="TAILS" //</a:t>
            </a:r>
            <a:r>
              <a:rPr lang="en-AU" sz="1200" dirty="0" err="1">
                <a:effectLst/>
                <a:ea typeface="SimSun" panose="02010600030101010101" pitchFamily="2" charset="-122"/>
                <a:cs typeface="Arial" panose="020B0604020202020204" pitchFamily="34" charset="0"/>
              </a:rPr>
              <a:t>Rusty’s</a:t>
            </a:r>
            <a:r>
              <a:rPr lang="en-AU" sz="1200" dirty="0">
                <a:effectLst/>
                <a:ea typeface="SimSun" panose="02010600030101010101" pitchFamily="2" charset="-122"/>
                <a:cs typeface="Arial" panose="020B0604020202020204" pitchFamily="34" charset="0"/>
              </a:rPr>
              <a:t> turn</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a:effectLst/>
                <a:highlight>
                  <a:srgbClr val="FFFF00"/>
                </a:highlight>
                <a:ea typeface="SimSun" panose="02010600030101010101" pitchFamily="2" charset="-122"/>
                <a:cs typeface="Arial" panose="020B0604020202020204" pitchFamily="34" charset="0"/>
              </a:rPr>
              <a:t>if </a:t>
            </a:r>
            <a:r>
              <a:rPr lang="en-AU" sz="1200" dirty="0" err="1">
                <a:effectLst/>
                <a:highlight>
                  <a:srgbClr val="FFFF00"/>
                </a:highlight>
                <a:ea typeface="SimSun" panose="02010600030101010101" pitchFamily="2" charset="-122"/>
                <a:cs typeface="Arial" panose="020B0604020202020204" pitchFamily="34" charset="0"/>
              </a:rPr>
              <a:t>ball_heap</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c_index</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get_digit</a:t>
            </a:r>
            <a:r>
              <a:rPr lang="en-AU" sz="1200" dirty="0">
                <a:effectLst/>
                <a:highlight>
                  <a:srgbClr val="FFFF00"/>
                </a:highlight>
                <a:ea typeface="SimSun" panose="02010600030101010101" pitchFamily="2" charset="-122"/>
                <a:cs typeface="Arial" panose="020B0604020202020204" pitchFamily="34" charset="0"/>
              </a:rPr>
              <a:t>() &lt; </a:t>
            </a:r>
            <a:r>
              <a:rPr lang="en-AU" sz="1200" dirty="0" err="1">
                <a:effectLst/>
                <a:highlight>
                  <a:srgbClr val="FFFF00"/>
                </a:highlight>
                <a:ea typeface="SimSun" panose="02010600030101010101" pitchFamily="2" charset="-122"/>
                <a:cs typeface="Arial" panose="020B0604020202020204" pitchFamily="34" charset="0"/>
              </a:rPr>
              <a:t>ball_heap</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max_child_index</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get_digit</a:t>
            </a:r>
            <a:r>
              <a:rPr lang="en-AU" sz="1200" dirty="0">
                <a:effectLst/>
                <a:highlight>
                  <a:srgbClr val="FFFF00"/>
                </a:highlight>
                <a:ea typeface="SimSun" panose="02010600030101010101" pitchFamily="2" charset="-122"/>
                <a:cs typeface="Arial" panose="020B0604020202020204" pitchFamily="34" charset="0"/>
              </a:rPr>
              <a:t>()</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a:effectLst/>
                <a:highlight>
                  <a:srgbClr val="FFFF00"/>
                </a:highlight>
                <a:ea typeface="SimSun" panose="02010600030101010101" pitchFamily="2" charset="-122"/>
                <a:cs typeface="Arial" panose="020B0604020202020204" pitchFamily="34" charset="0"/>
              </a:rPr>
              <a:t>swap(</a:t>
            </a:r>
            <a:r>
              <a:rPr lang="en-AU" sz="1200" dirty="0" err="1">
                <a:effectLst/>
                <a:highlight>
                  <a:srgbClr val="FFFF00"/>
                </a:highlight>
                <a:ea typeface="SimSun" panose="02010600030101010101" pitchFamily="2" charset="-122"/>
                <a:cs typeface="Arial" panose="020B0604020202020204" pitchFamily="34" charset="0"/>
              </a:rPr>
              <a:t>c_index</a:t>
            </a:r>
            <a:r>
              <a:rPr lang="en-AU" sz="1200" dirty="0">
                <a:effectLst/>
                <a:highlight>
                  <a:srgbClr val="FFFF00"/>
                </a:highlight>
                <a:ea typeface="SimSun" panose="02010600030101010101" pitchFamily="2" charset="-122"/>
                <a:cs typeface="Arial" panose="020B0604020202020204" pitchFamily="34" charset="0"/>
              </a:rPr>
              <a:t>, </a:t>
            </a:r>
            <a:r>
              <a:rPr lang="en-AU" sz="1200" dirty="0" err="1">
                <a:effectLst/>
                <a:highlight>
                  <a:srgbClr val="FFFF00"/>
                </a:highlight>
                <a:ea typeface="SimSun" panose="02010600030101010101" pitchFamily="2" charset="-122"/>
                <a:cs typeface="Arial" panose="020B0604020202020204" pitchFamily="34" charset="0"/>
              </a:rPr>
              <a:t>max_child_index</a:t>
            </a:r>
            <a:r>
              <a:rPr lang="en-AU" sz="1200" dirty="0">
                <a:effectLst/>
                <a:highlight>
                  <a:srgbClr val="FFFF00"/>
                </a:highlight>
                <a:ea typeface="SimSun" panose="02010600030101010101" pitchFamily="2" charset="-122"/>
                <a:cs typeface="Arial" panose="020B0604020202020204" pitchFamily="34" charset="0"/>
              </a:rPr>
              <a:t>)</a:t>
            </a:r>
            <a:endParaRPr lang="en-AU" sz="1200" dirty="0">
              <a:effectLst/>
              <a:ea typeface="SimSun" panose="02010600030101010101" pitchFamily="2" charset="-122"/>
              <a:cs typeface="Arial" panose="020B0604020202020204" pitchFamily="34" charset="0"/>
            </a:endParaRPr>
          </a:p>
          <a:p>
            <a:pPr algn="ctr">
              <a:lnSpc>
                <a:spcPct val="110000"/>
              </a:lnSpc>
              <a:spcAft>
                <a:spcPts val="600"/>
              </a:spcAft>
            </a:pPr>
            <a:r>
              <a:rPr lang="en-US" sz="1200" dirty="0">
                <a:effectLst/>
                <a:ea typeface="SimSun" panose="02010600030101010101" pitchFamily="2" charset="-122"/>
                <a:cs typeface="Arial" panose="020B0604020202020204" pitchFamily="34" charset="0"/>
              </a:rPr>
              <a:t> </a:t>
            </a:r>
            <a:endParaRPr lang="en-AU" sz="1200" dirty="0">
              <a:effectLst/>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09942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2977-BB85-4861-AEDF-FCC1B3126F7D}"/>
              </a:ext>
            </a:extLst>
          </p:cNvPr>
          <p:cNvSpPr>
            <a:spLocks noGrp="1"/>
          </p:cNvSpPr>
          <p:nvPr>
            <p:ph type="title"/>
          </p:nvPr>
        </p:nvSpPr>
        <p:spPr/>
        <p:txBody>
          <a:bodyPr/>
          <a:lstStyle/>
          <a:p>
            <a:r>
              <a:rPr lang="en-AU" dirty="0"/>
              <a:t>Performance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DD33F3-03A3-4A83-8B90-ACF8CD6560FF}"/>
                  </a:ext>
                </a:extLst>
              </p:cNvPr>
              <p:cNvSpPr>
                <a:spLocks noGrp="1"/>
              </p:cNvSpPr>
              <p:nvPr>
                <p:ph idx="1"/>
              </p:nvPr>
            </p:nvSpPr>
            <p:spPr/>
            <p:txBody>
              <a:bodyPr>
                <a:normAutofit fontScale="92500" lnSpcReduction="10000"/>
              </a:bodyPr>
              <a:lstStyle/>
              <a:p>
                <a:r>
                  <a:rPr lang="en-AU" dirty="0"/>
                  <a:t>Time and space efficiency of the algorithm depends on the two main components – </a:t>
                </a:r>
              </a:p>
              <a:p>
                <a:pPr lvl="1"/>
                <a:r>
                  <a:rPr lang="en-AU" dirty="0"/>
                  <a:t>build queues using the insert method that contains a </a:t>
                </a:r>
                <a:r>
                  <a:rPr lang="en-AU" dirty="0" err="1"/>
                  <a:t>heapify</a:t>
                </a:r>
                <a:r>
                  <a:rPr lang="en-AU" dirty="0"/>
                  <a:t> up method, </a:t>
                </a:r>
              </a:p>
              <a:p>
                <a:pPr lvl="1"/>
                <a:r>
                  <a:rPr lang="en-AU" dirty="0"/>
                  <a:t>play rounds using the delete method that includes a </a:t>
                </a:r>
                <a:r>
                  <a:rPr lang="en-AU" dirty="0" err="1"/>
                  <a:t>heapify</a:t>
                </a:r>
                <a:r>
                  <a:rPr lang="en-AU" dirty="0"/>
                  <a:t> down method.</a:t>
                </a:r>
              </a:p>
              <a:p>
                <a:r>
                  <a:rPr lang="en-AU" dirty="0"/>
                  <a:t>Time efficiency – Building queues</a:t>
                </a:r>
              </a:p>
              <a:p>
                <a:pPr lvl="1"/>
                <a:r>
                  <a:rPr lang="en-AU" dirty="0"/>
                  <a:t>When there are </a:t>
                </a:r>
                <a14:m>
                  <m:oMath xmlns:m="http://schemas.openxmlformats.org/officeDocument/2006/math">
                    <m:r>
                      <a:rPr lang="en-AU" i="1"/>
                      <m:t>𝑛</m:t>
                    </m:r>
                  </m:oMath>
                </a14:m>
                <a:r>
                  <a:rPr lang="en-AU" dirty="0"/>
                  <a:t> balls, building two priority queues takes </a:t>
                </a:r>
                <a14:m>
                  <m:oMath xmlns:m="http://schemas.openxmlformats.org/officeDocument/2006/math">
                    <m:r>
                      <a:rPr lang="en-AU" i="1"/>
                      <m:t>2</m:t>
                    </m:r>
                    <m:r>
                      <a:rPr lang="en-AU" i="1"/>
                      <m:t>𝑛</m:t>
                    </m:r>
                  </m:oMath>
                </a14:m>
                <a:r>
                  <a:rPr lang="en-AU" dirty="0"/>
                  <a:t>. During the process of building a queue, an insertion of the ball includes appending the ball takes a constant time </a:t>
                </a:r>
                <a14:m>
                  <m:oMath xmlns:m="http://schemas.openxmlformats.org/officeDocument/2006/math">
                    <m:r>
                      <a:rPr lang="en-AU" i="1"/>
                      <m:t>1 (</m:t>
                    </m:r>
                    <m:r>
                      <a:rPr lang="en-AU" i="1"/>
                      <m:t>𝑜𝑟</m:t>
                    </m:r>
                    <m:r>
                      <a:rPr lang="en-AU" i="1"/>
                      <m:t> </m:t>
                    </m:r>
                    <m:r>
                      <a:rPr lang="en-AU" i="1"/>
                      <m:t>𝑐</m:t>
                    </m:r>
                    <m:r>
                      <a:rPr lang="en-AU" i="1"/>
                      <m:t>)</m:t>
                    </m:r>
                  </m:oMath>
                </a14:m>
                <a:r>
                  <a:rPr lang="en-AU" dirty="0"/>
                  <a:t> and a </a:t>
                </a:r>
                <a:r>
                  <a:rPr lang="en-AU" dirty="0" err="1"/>
                  <a:t>heapify</a:t>
                </a:r>
                <a:r>
                  <a:rPr lang="en-AU" dirty="0"/>
                  <a:t> up method is called. </a:t>
                </a:r>
              </a:p>
              <a:p>
                <a:pPr lvl="1"/>
                <a:r>
                  <a:rPr lang="en-AU" dirty="0"/>
                  <a:t>If we assume a constant time </a:t>
                </a:r>
                <a14:m>
                  <m:oMath xmlns:m="http://schemas.openxmlformats.org/officeDocument/2006/math">
                    <m:r>
                      <a:rPr lang="en-AU" i="1"/>
                      <m:t>1 (</m:t>
                    </m:r>
                    <m:r>
                      <a:rPr lang="en-AU" i="1"/>
                      <m:t>𝑜𝑟</m:t>
                    </m:r>
                    <m:r>
                      <a:rPr lang="en-AU" i="1"/>
                      <m:t> </m:t>
                    </m:r>
                    <m:r>
                      <a:rPr lang="en-AU" i="1"/>
                      <m:t>𝑐</m:t>
                    </m:r>
                    <m:r>
                      <a:rPr lang="en-AU" i="1"/>
                      <m:t>)</m:t>
                    </m:r>
                  </m:oMath>
                </a14:m>
                <a:r>
                  <a:rPr lang="en-AU" dirty="0"/>
                  <a:t> for 1) a comparison to identify the priority (“HEADS” or “TAILS”) and 2) a comparison to identify whether the currently appended node has a larger value than its parent’s node, 3) swapping operation, and 4) all other division operations, each </a:t>
                </a:r>
                <a:r>
                  <a:rPr lang="en-AU" dirty="0" err="1"/>
                  <a:t>heapify</a:t>
                </a:r>
                <a:r>
                  <a:rPr lang="en-AU" dirty="0"/>
                  <a:t> up method in the worst-case takes </a:t>
                </a:r>
                <a14:m>
                  <m:oMath xmlns:m="http://schemas.openxmlformats.org/officeDocument/2006/math">
                    <m:func>
                      <m:funcPr>
                        <m:ctrlPr>
                          <a:rPr lang="en-AU" i="1"/>
                        </m:ctrlPr>
                      </m:funcPr>
                      <m:fName>
                        <m:sSub>
                          <m:sSubPr>
                            <m:ctrlPr>
                              <a:rPr lang="en-AU" i="1"/>
                            </m:ctrlPr>
                          </m:sSubPr>
                          <m:e>
                            <m:r>
                              <m:rPr>
                                <m:sty m:val="p"/>
                              </m:rPr>
                              <a:rPr lang="en-US"/>
                              <m:t>log</m:t>
                            </m:r>
                          </m:e>
                          <m:sub>
                            <m:r>
                              <a:rPr lang="en-AU" i="1"/>
                              <m:t>2</m:t>
                            </m:r>
                          </m:sub>
                        </m:sSub>
                      </m:fName>
                      <m:e>
                        <m:r>
                          <a:rPr lang="en-AU" i="1"/>
                          <m:t>𝑛</m:t>
                        </m:r>
                      </m:e>
                    </m:func>
                  </m:oMath>
                </a14:m>
                <a:r>
                  <a:rPr lang="en-AU" dirty="0"/>
                  <a:t>.</a:t>
                </a:r>
              </a:p>
              <a:p>
                <a:pPr lvl="1"/>
                <a:endParaRPr lang="en-AU" dirty="0"/>
              </a:p>
            </p:txBody>
          </p:sp>
        </mc:Choice>
        <mc:Fallback>
          <p:sp>
            <p:nvSpPr>
              <p:cNvPr id="3" name="Content Placeholder 2">
                <a:extLst>
                  <a:ext uri="{FF2B5EF4-FFF2-40B4-BE49-F238E27FC236}">
                    <a16:creationId xmlns:a16="http://schemas.microsoft.com/office/drawing/2014/main" id="{FFDD33F3-03A3-4A83-8B90-ACF8CD6560FF}"/>
                  </a:ext>
                </a:extLst>
              </p:cNvPr>
              <p:cNvSpPr>
                <a:spLocks noGrp="1" noRot="1" noChangeAspect="1" noMove="1" noResize="1" noEditPoints="1" noAdjustHandles="1" noChangeArrowheads="1" noChangeShapeType="1" noTextEdit="1"/>
              </p:cNvSpPr>
              <p:nvPr>
                <p:ph idx="1"/>
              </p:nvPr>
            </p:nvSpPr>
            <p:spPr>
              <a:blipFill>
                <a:blip r:embed="rId2"/>
                <a:stretch>
                  <a:fillRect l="-928" t="-2801" r="-1217"/>
                </a:stretch>
              </a:blipFill>
            </p:spPr>
            <p:txBody>
              <a:bodyPr/>
              <a:lstStyle/>
              <a:p>
                <a:r>
                  <a:rPr lang="en-AU">
                    <a:noFill/>
                  </a:rPr>
                  <a:t> </a:t>
                </a:r>
              </a:p>
            </p:txBody>
          </p:sp>
        </mc:Fallback>
      </mc:AlternateContent>
    </p:spTree>
    <p:extLst>
      <p:ext uri="{BB962C8B-B14F-4D97-AF65-F5344CB8AC3E}">
        <p14:creationId xmlns:p14="http://schemas.microsoft.com/office/powerpoint/2010/main" val="2414051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A43D-F0EF-49BC-8E82-8CBCA1757B4E}"/>
              </a:ext>
            </a:extLst>
          </p:cNvPr>
          <p:cNvSpPr>
            <a:spLocks noGrp="1"/>
          </p:cNvSpPr>
          <p:nvPr>
            <p:ph type="title"/>
          </p:nvPr>
        </p:nvSpPr>
        <p:spPr>
          <a:xfrm>
            <a:off x="712365" y="-186289"/>
            <a:ext cx="10515600" cy="1325563"/>
          </a:xfrm>
        </p:spPr>
        <p:txBody>
          <a:bodyPr/>
          <a:lstStyle/>
          <a:p>
            <a:r>
              <a:rPr lang="en-AU" dirty="0"/>
              <a:t>Performance analysis - Building queues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B8136C-24C1-47A1-A501-59B9DEF5A1D7}"/>
                  </a:ext>
                </a:extLst>
              </p:cNvPr>
              <p:cNvSpPr>
                <a:spLocks noGrp="1"/>
              </p:cNvSpPr>
              <p:nvPr>
                <p:ph idx="1"/>
              </p:nvPr>
            </p:nvSpPr>
            <p:spPr>
              <a:xfrm>
                <a:off x="712365" y="5994975"/>
                <a:ext cx="10515600" cy="573117"/>
              </a:xfrm>
            </p:spPr>
            <p:txBody>
              <a:bodyPr>
                <a:normAutofit fontScale="70000" lnSpcReduction="20000"/>
              </a:bodyPr>
              <a:lstStyle/>
              <a:p>
                <a:r>
                  <a:rPr lang="en-AU" dirty="0"/>
                  <a:t>The worst-case scenario for building two queues takes </a:t>
                </a:r>
                <a14:m>
                  <m:oMath xmlns:m="http://schemas.openxmlformats.org/officeDocument/2006/math">
                    <m:r>
                      <a:rPr lang="en-AU" i="1" u="sng"/>
                      <m:t>2∗</m:t>
                    </m:r>
                    <m:r>
                      <a:rPr lang="en-AU" i="1" u="sng"/>
                      <m:t>𝑛</m:t>
                    </m:r>
                    <m:r>
                      <a:rPr lang="en-AU" i="1" u="sng"/>
                      <m:t>∗</m:t>
                    </m:r>
                    <m:func>
                      <m:funcPr>
                        <m:ctrlPr>
                          <a:rPr lang="en-AU" i="1" u="sng"/>
                        </m:ctrlPr>
                      </m:funcPr>
                      <m:fName>
                        <m:sSub>
                          <m:sSubPr>
                            <m:ctrlPr>
                              <a:rPr lang="en-AU" i="1" u="sng"/>
                            </m:ctrlPr>
                          </m:sSubPr>
                          <m:e>
                            <m:r>
                              <m:rPr>
                                <m:sty m:val="p"/>
                              </m:rPr>
                              <a:rPr lang="en-US" u="sng"/>
                              <m:t>log</m:t>
                            </m:r>
                          </m:e>
                          <m:sub>
                            <m:r>
                              <a:rPr lang="en-AU" i="1" u="sng"/>
                              <m:t>2</m:t>
                            </m:r>
                          </m:sub>
                        </m:sSub>
                      </m:fName>
                      <m:e>
                        <m:r>
                          <a:rPr lang="en-AU" i="1" u="sng"/>
                          <m:t>𝑛</m:t>
                        </m:r>
                      </m:e>
                    </m:func>
                  </m:oMath>
                </a14:m>
                <a:r>
                  <a:rPr lang="en-AU" u="sng" dirty="0"/>
                  <a:t> </a:t>
                </a:r>
                <a:r>
                  <a:rPr lang="en-AU" dirty="0"/>
                  <a:t>where there are two queues (</a:t>
                </a:r>
                <a14:m>
                  <m:oMath xmlns:m="http://schemas.openxmlformats.org/officeDocument/2006/math">
                    <m:r>
                      <a:rPr lang="en-AU" i="1"/>
                      <m:t>2</m:t>
                    </m:r>
                  </m:oMath>
                </a14:m>
                <a:r>
                  <a:rPr lang="en-AU" dirty="0"/>
                  <a:t>) with </a:t>
                </a:r>
                <a14:m>
                  <m:oMath xmlns:m="http://schemas.openxmlformats.org/officeDocument/2006/math">
                    <m:r>
                      <a:rPr lang="en-AU" i="1"/>
                      <m:t>𝑛</m:t>
                    </m:r>
                  </m:oMath>
                </a14:m>
                <a:r>
                  <a:rPr lang="en-AU" dirty="0"/>
                  <a:t> balls (</a:t>
                </a:r>
                <a14:m>
                  <m:oMath xmlns:m="http://schemas.openxmlformats.org/officeDocument/2006/math">
                    <m:r>
                      <a:rPr lang="en-AU" i="1"/>
                      <m:t>𝑛</m:t>
                    </m:r>
                  </m:oMath>
                </a14:m>
                <a:r>
                  <a:rPr lang="en-AU" dirty="0"/>
                  <a:t>) that need to be a </a:t>
                </a:r>
                <a:r>
                  <a:rPr lang="en-AU" dirty="0" err="1"/>
                  <a:t>heapify</a:t>
                </a:r>
                <a:r>
                  <a:rPr lang="en-AU" dirty="0"/>
                  <a:t> up (</a:t>
                </a:r>
                <a14:m>
                  <m:oMath xmlns:m="http://schemas.openxmlformats.org/officeDocument/2006/math">
                    <m:func>
                      <m:funcPr>
                        <m:ctrlPr>
                          <a:rPr lang="en-AU" i="1"/>
                        </m:ctrlPr>
                      </m:funcPr>
                      <m:fName>
                        <m:sSub>
                          <m:sSubPr>
                            <m:ctrlPr>
                              <a:rPr lang="en-AU" i="1"/>
                            </m:ctrlPr>
                          </m:sSubPr>
                          <m:e>
                            <m:r>
                              <m:rPr>
                                <m:sty m:val="p"/>
                              </m:rPr>
                              <a:rPr lang="en-US"/>
                              <m:t>log</m:t>
                            </m:r>
                          </m:e>
                          <m:sub>
                            <m:r>
                              <a:rPr lang="en-AU" i="1"/>
                              <m:t>2</m:t>
                            </m:r>
                          </m:sub>
                        </m:sSub>
                      </m:fName>
                      <m:e>
                        <m:r>
                          <a:rPr lang="en-AU" i="1"/>
                          <m:t>𝑛</m:t>
                        </m:r>
                        <m:r>
                          <a:rPr lang="en-AU" i="1"/>
                          <m:t>)</m:t>
                        </m:r>
                      </m:e>
                    </m:func>
                  </m:oMath>
                </a14:m>
                <a:r>
                  <a:rPr lang="en-AU" dirty="0"/>
                  <a:t> each time</a:t>
                </a:r>
              </a:p>
            </p:txBody>
          </p:sp>
        </mc:Choice>
        <mc:Fallback>
          <p:sp>
            <p:nvSpPr>
              <p:cNvPr id="3" name="Content Placeholder 2">
                <a:extLst>
                  <a:ext uri="{FF2B5EF4-FFF2-40B4-BE49-F238E27FC236}">
                    <a16:creationId xmlns:a16="http://schemas.microsoft.com/office/drawing/2014/main" id="{4AB8136C-24C1-47A1-A501-59B9DEF5A1D7}"/>
                  </a:ext>
                </a:extLst>
              </p:cNvPr>
              <p:cNvSpPr>
                <a:spLocks noGrp="1" noRot="1" noChangeAspect="1" noMove="1" noResize="1" noEditPoints="1" noAdjustHandles="1" noChangeArrowheads="1" noChangeShapeType="1" noTextEdit="1"/>
              </p:cNvSpPr>
              <p:nvPr>
                <p:ph idx="1"/>
              </p:nvPr>
            </p:nvSpPr>
            <p:spPr>
              <a:xfrm>
                <a:off x="712365" y="5994975"/>
                <a:ext cx="10515600" cy="573117"/>
              </a:xfrm>
              <a:blipFill>
                <a:blip r:embed="rId2"/>
                <a:stretch>
                  <a:fillRect l="-522" t="-19149" r="-464" b="-1170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 name="Rectangle: Diagonal Corners Rounded 3">
                <a:extLst>
                  <a:ext uri="{FF2B5EF4-FFF2-40B4-BE49-F238E27FC236}">
                    <a16:creationId xmlns:a16="http://schemas.microsoft.com/office/drawing/2014/main" id="{A3D2DD2B-67FC-44F7-B97A-CB69068B54D4}"/>
                  </a:ext>
                </a:extLst>
              </p:cNvPr>
              <p:cNvSpPr/>
              <p:nvPr/>
            </p:nvSpPr>
            <p:spPr>
              <a:xfrm>
                <a:off x="1607409" y="914644"/>
                <a:ext cx="7142309" cy="5028712"/>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Algorithm </a:t>
                </a:r>
                <a:r>
                  <a:rPr lang="en-AU" sz="1200" dirty="0" err="1">
                    <a:effectLst/>
                    <a:ea typeface="SimSun" panose="02010600030101010101" pitchFamily="2" charset="-122"/>
                    <a:cs typeface="Arial" panose="020B0604020202020204" pitchFamily="34" charset="0"/>
                  </a:rPr>
                  <a:t>build_pq</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ball_list</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for </a:t>
                </a:r>
                <a:r>
                  <a:rPr lang="en-AU" sz="1200" dirty="0" err="1">
                    <a:effectLst/>
                    <a:ea typeface="SimSun" panose="02010600030101010101" pitchFamily="2" charset="-122"/>
                    <a:cs typeface="Arial" panose="020B0604020202020204" pitchFamily="34" charset="0"/>
                  </a:rPr>
                  <a:t>i</a:t>
                </a:r>
                <a:r>
                  <a:rPr lang="en-AU" sz="1200" dirty="0">
                    <a:effectLst/>
                    <a:ea typeface="SimSun" panose="02010600030101010101" pitchFamily="2" charset="-122"/>
                    <a:cs typeface="Arial" panose="020B0604020202020204" pitchFamily="34" charset="0"/>
                  </a:rPr>
                  <a:t> &lt;- 0 to </a:t>
                </a:r>
                <a:r>
                  <a:rPr lang="en-AU" sz="1200" dirty="0" err="1">
                    <a:effectLst/>
                    <a:ea typeface="SimSun" panose="02010600030101010101" pitchFamily="2" charset="-122"/>
                    <a:cs typeface="Arial" panose="020B0604020202020204" pitchFamily="34" charset="0"/>
                  </a:rPr>
                  <a:t>ball_list.length</a:t>
                </a:r>
                <a:r>
                  <a:rPr lang="en-AU" sz="1200" dirty="0">
                    <a:effectLst/>
                    <a:ea typeface="SimSun" panose="02010600030101010101" pitchFamily="2" charset="-122"/>
                    <a:cs typeface="Arial" panose="020B0604020202020204" pitchFamily="34" charset="0"/>
                  </a:rPr>
                  <a:t> do</a:t>
                </a:r>
              </a:p>
              <a:p>
                <a:pPr>
                  <a:lnSpc>
                    <a:spcPct val="110000"/>
                  </a:lnSpc>
                  <a:spcAft>
                    <a:spcPts val="600"/>
                  </a:spcAft>
                </a:pPr>
                <a:r>
                  <a:rPr lang="en-AU" sz="1200" dirty="0">
                    <a:effectLst/>
                    <a:ea typeface="SimSun" panose="02010600030101010101" pitchFamily="2" charset="-122"/>
                    <a:cs typeface="Arial" panose="020B0604020202020204" pitchFamily="34" charset="0"/>
                  </a:rPr>
                  <a:t>            insert balls to </a:t>
                </a:r>
                <a:r>
                  <a:rPr lang="en-AU" sz="1200" dirty="0" err="1">
                    <a:effectLst/>
                    <a:ea typeface="SimSun" panose="02010600030101010101" pitchFamily="2" charset="-122"/>
                    <a:cs typeface="Arial" panose="020B0604020202020204" pitchFamily="34" charset="0"/>
                  </a:rPr>
                  <a:t>scott_pq</a:t>
                </a:r>
                <a:r>
                  <a:rPr lang="en-AU" sz="1200" dirty="0">
                    <a:effectLst/>
                    <a:ea typeface="SimSun" panose="02010600030101010101" pitchFamily="2" charset="-122"/>
                    <a:cs typeface="Arial" panose="020B0604020202020204" pitchFamily="34" charset="0"/>
                  </a:rPr>
                  <a:t> based on value priority</a:t>
                </a:r>
                <a14:m>
                  <m:oMath xmlns:m="http://schemas.openxmlformats.org/officeDocument/2006/math">
                    <m:r>
                      <a:rPr lang="en-AU" sz="1200" i="1">
                        <a:effectLst/>
                        <a:latin typeface="Cambria Math" panose="02040503050406030204" pitchFamily="18" charset="0"/>
                        <a:ea typeface="SimSun" panose="02010600030101010101" pitchFamily="2" charset="-122"/>
                        <a:cs typeface="Arial" panose="020B0604020202020204" pitchFamily="34" charset="0"/>
                      </a:rPr>
                      <m:t> →</m:t>
                    </m:r>
                    <m:r>
                      <a:rPr lang="en-AU" sz="1200" i="1">
                        <a:effectLst/>
                        <a:latin typeface="Cambria Math" panose="02040503050406030204" pitchFamily="18" charset="0"/>
                        <a:ea typeface="SimSun" panose="02010600030101010101" pitchFamily="2" charset="-122"/>
                        <a:cs typeface="Arial" panose="020B0604020202020204" pitchFamily="34" charset="0"/>
                      </a:rPr>
                      <m:t>𝑛</m:t>
                    </m:r>
                  </m:oMath>
                </a14:m>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insert balls to </a:t>
                </a:r>
                <a:r>
                  <a:rPr lang="en-AU" sz="1200" dirty="0" err="1">
                    <a:effectLst/>
                    <a:ea typeface="SimSun" panose="02010600030101010101" pitchFamily="2" charset="-122"/>
                    <a:cs typeface="Arial" panose="020B0604020202020204" pitchFamily="34" charset="0"/>
                  </a:rPr>
                  <a:t>rusty_pq</a:t>
                </a:r>
                <a:r>
                  <a:rPr lang="en-AU" sz="1200" dirty="0">
                    <a:effectLst/>
                    <a:ea typeface="SimSun" panose="02010600030101010101" pitchFamily="2" charset="-122"/>
                    <a:cs typeface="Arial" panose="020B0604020202020204" pitchFamily="34" charset="0"/>
                  </a:rPr>
                  <a:t> based on sum of digit priority </a:t>
                </a:r>
                <a14:m>
                  <m:oMath xmlns:m="http://schemas.openxmlformats.org/officeDocument/2006/math">
                    <m:r>
                      <a:rPr lang="en-AU" sz="1200" i="1">
                        <a:effectLst/>
                        <a:latin typeface="Cambria Math" panose="02040503050406030204" pitchFamily="18" charset="0"/>
                        <a:ea typeface="SimSun" panose="02010600030101010101" pitchFamily="2" charset="-122"/>
                        <a:cs typeface="Arial" panose="020B0604020202020204" pitchFamily="34" charset="0"/>
                      </a:rPr>
                      <m:t>→</m:t>
                    </m:r>
                    <m:r>
                      <a:rPr lang="en-AU" sz="1200" i="1">
                        <a:effectLst/>
                        <a:latin typeface="Cambria Math" panose="02040503050406030204" pitchFamily="18" charset="0"/>
                        <a:ea typeface="SimSun" panose="02010600030101010101" pitchFamily="2" charset="-122"/>
                        <a:cs typeface="Arial" panose="020B0604020202020204" pitchFamily="34" charset="0"/>
                      </a:rPr>
                      <m:t>𝑛</m:t>
                    </m:r>
                  </m:oMath>
                </a14:m>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a:t>
                </a:r>
                <a14:m>
                  <m:oMath xmlns:m="http://schemas.openxmlformats.org/officeDocument/2006/math">
                    <m:r>
                      <a:rPr lang="en-AU" sz="1200" i="1">
                        <a:effectLst/>
                        <a:latin typeface="Cambria Math" panose="02040503050406030204" pitchFamily="18" charset="0"/>
                        <a:ea typeface="SimSun" panose="02010600030101010101" pitchFamily="2" charset="-122"/>
                        <a:cs typeface="Arial" panose="020B0604020202020204" pitchFamily="34" charset="0"/>
                      </a:rPr>
                      <m:t>→</m:t>
                    </m:r>
                    <m:r>
                      <a:rPr lang="en-AU" sz="1200" i="1">
                        <a:effectLst/>
                        <a:latin typeface="Cambria Math" panose="02040503050406030204" pitchFamily="18" charset="0"/>
                        <a:ea typeface="SimSun" panose="02010600030101010101" pitchFamily="2" charset="-122"/>
                        <a:cs typeface="Arial" panose="020B0604020202020204" pitchFamily="34" charset="0"/>
                      </a:rPr>
                      <m:t>𝑂</m:t>
                    </m:r>
                    <m:r>
                      <a:rPr lang="en-AU" sz="1200" i="1">
                        <a:effectLst/>
                        <a:latin typeface="Cambria Math" panose="02040503050406030204" pitchFamily="18" charset="0"/>
                        <a:ea typeface="SimSun" panose="02010600030101010101" pitchFamily="2" charset="-122"/>
                        <a:cs typeface="Arial" panose="020B0604020202020204" pitchFamily="34" charset="0"/>
                      </a:rPr>
                      <m:t>(2</m:t>
                    </m:r>
                    <m:r>
                      <a:rPr lang="en-AU" sz="1200" i="1">
                        <a:effectLst/>
                        <a:latin typeface="Cambria Math" panose="02040503050406030204" pitchFamily="18" charset="0"/>
                        <a:ea typeface="SimSun" panose="02010600030101010101" pitchFamily="2" charset="-122"/>
                        <a:cs typeface="Arial" panose="020B0604020202020204" pitchFamily="34" charset="0"/>
                      </a:rPr>
                      <m:t>𝑛</m:t>
                    </m:r>
                  </m:oMath>
                </a14:m>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Algorithm </a:t>
                </a:r>
                <a:r>
                  <a:rPr lang="en-AU" sz="1200" dirty="0" err="1">
                    <a:effectLst/>
                    <a:ea typeface="SimSun" panose="02010600030101010101" pitchFamily="2" charset="-122"/>
                    <a:cs typeface="Arial" panose="020B0604020202020204" pitchFamily="34" charset="0"/>
                  </a:rPr>
                  <a:t>heapify_up</a:t>
                </a:r>
                <a:r>
                  <a:rPr lang="en-AU" sz="1200" dirty="0">
                    <a:effectLst/>
                    <a:ea typeface="SimSun" panose="02010600030101010101" pitchFamily="2" charset="-122"/>
                    <a:cs typeface="Arial" panose="020B0604020202020204" pitchFamily="34" charset="0"/>
                  </a:rPr>
                  <a:t>(size,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while floor value of size of the queue/2 &gt; 0 do</a:t>
                </a: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priority="HEADS"</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[size//2].</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()&lt;</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swap(size//2, size)</a:t>
                </a: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priority="TAILS"                                         </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[size//2].</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()&lt;</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swap(size//2, size)</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[size//2].</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[size//2].</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()&lt;</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swap(size//2, size)</a:t>
                </a:r>
              </a:p>
              <a:p>
                <a:pPr>
                  <a:lnSpc>
                    <a:spcPct val="110000"/>
                  </a:lnSpc>
                  <a:spcAft>
                    <a:spcPts val="600"/>
                  </a:spcAft>
                </a:pPr>
                <a:r>
                  <a:rPr lang="en-AU" sz="1200" dirty="0">
                    <a:effectLst/>
                    <a:ea typeface="SimSun" panose="02010600030101010101" pitchFamily="2" charset="-122"/>
                    <a:cs typeface="Arial" panose="020B0604020202020204" pitchFamily="34" charset="0"/>
                  </a:rPr>
                  <a:t>            size = size//2</a:t>
                </a:r>
              </a:p>
            </p:txBody>
          </p:sp>
        </mc:Choice>
        <mc:Fallback>
          <p:sp>
            <p:nvSpPr>
              <p:cNvPr id="4" name="Rectangle: Diagonal Corners Rounded 3">
                <a:extLst>
                  <a:ext uri="{FF2B5EF4-FFF2-40B4-BE49-F238E27FC236}">
                    <a16:creationId xmlns:a16="http://schemas.microsoft.com/office/drawing/2014/main" id="{A3D2DD2B-67FC-44F7-B97A-CB69068B54D4}"/>
                  </a:ext>
                </a:extLst>
              </p:cNvPr>
              <p:cNvSpPr>
                <a:spLocks noRot="1" noChangeAspect="1" noMove="1" noResize="1" noEditPoints="1" noAdjustHandles="1" noChangeArrowheads="1" noChangeShapeType="1" noTextEdit="1"/>
              </p:cNvSpPr>
              <p:nvPr/>
            </p:nvSpPr>
            <p:spPr>
              <a:xfrm>
                <a:off x="1607409" y="914644"/>
                <a:ext cx="7142309" cy="5028712"/>
              </a:xfrm>
              <a:prstGeom prst="round2DiagRect">
                <a:avLst/>
              </a:prstGeom>
              <a:blipFill>
                <a:blip r:embed="rId3"/>
                <a:stretch>
                  <a:fillRect/>
                </a:stretch>
              </a:blipFill>
            </p:spPr>
            <p:txBody>
              <a:bodyPr/>
              <a:lstStyle/>
              <a:p>
                <a:r>
                  <a:rPr lang="en-AU">
                    <a:noFill/>
                  </a:rPr>
                  <a:t> </a:t>
                </a:r>
              </a:p>
            </p:txBody>
          </p:sp>
        </mc:Fallback>
      </mc:AlternateContent>
      <p:grpSp>
        <p:nvGrpSpPr>
          <p:cNvPr id="5" name="Group 4">
            <a:extLst>
              <a:ext uri="{FF2B5EF4-FFF2-40B4-BE49-F238E27FC236}">
                <a16:creationId xmlns:a16="http://schemas.microsoft.com/office/drawing/2014/main" id="{B9476FE8-3B28-4D78-B101-65D1F5C40A5B}"/>
              </a:ext>
            </a:extLst>
          </p:cNvPr>
          <p:cNvGrpSpPr/>
          <p:nvPr/>
        </p:nvGrpSpPr>
        <p:grpSpPr>
          <a:xfrm>
            <a:off x="4119562" y="1557337"/>
            <a:ext cx="3952875" cy="3743325"/>
            <a:chOff x="0" y="0"/>
            <a:chExt cx="3952875" cy="3743325"/>
          </a:xfrm>
        </p:grpSpPr>
        <p:sp>
          <p:nvSpPr>
            <p:cNvPr id="6" name="Right Bracket 5">
              <a:extLst>
                <a:ext uri="{FF2B5EF4-FFF2-40B4-BE49-F238E27FC236}">
                  <a16:creationId xmlns:a16="http://schemas.microsoft.com/office/drawing/2014/main" id="{C6998EC0-BF70-4B9D-90E2-C617A4C6B05C}"/>
                </a:ext>
              </a:extLst>
            </p:cNvPr>
            <p:cNvSpPr/>
            <p:nvPr/>
          </p:nvSpPr>
          <p:spPr>
            <a:xfrm>
              <a:off x="2152650" y="1438275"/>
              <a:ext cx="628650" cy="2305050"/>
            </a:xfrm>
            <a:prstGeom prst="rightBracket">
              <a:avLst/>
            </a:prstGeom>
          </p:spPr>
          <p:style>
            <a:lnRef idx="3">
              <a:schemeClr val="accent1"/>
            </a:lnRef>
            <a:fillRef idx="0">
              <a:schemeClr val="accent1"/>
            </a:fillRef>
            <a:effectRef idx="2">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mc:AlternateContent xmlns:mc="http://schemas.openxmlformats.org/markup-compatibility/2006">
          <mc:Choice xmlns:a14="http://schemas.microsoft.com/office/drawing/2010/main" Requires="a14">
            <p:sp>
              <p:nvSpPr>
                <p:cNvPr id="7" name="Text Box 239">
                  <a:extLst>
                    <a:ext uri="{FF2B5EF4-FFF2-40B4-BE49-F238E27FC236}">
                      <a16:creationId xmlns:a16="http://schemas.microsoft.com/office/drawing/2014/main" id="{B8BA2D6F-AF3C-46D7-A379-BCFE81DD5577}"/>
                    </a:ext>
                  </a:extLst>
                </p:cNvPr>
                <p:cNvSpPr txBox="1"/>
                <p:nvPr/>
              </p:nvSpPr>
              <p:spPr>
                <a:xfrm>
                  <a:off x="2971800" y="2305050"/>
                  <a:ext cx="981075" cy="10001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(1)</m:t>
                        </m:r>
                      </m:oMath>
                    </m:oMathPara>
                  </a14:m>
                  <a:endParaRPr lang="en-AU" sz="1200">
                    <a:effectLst/>
                    <a:latin typeface="Calibri" panose="020F0502020204030204" pitchFamily="34" charset="0"/>
                    <a:ea typeface="SimSun" panose="02010600030101010101" pitchFamily="2" charset="-122"/>
                    <a:cs typeface="Arial" panose="020B0604020202020204" pitchFamily="34" charset="0"/>
                  </a:endParaRPr>
                </a:p>
              </p:txBody>
            </p:sp>
          </mc:Choice>
          <mc:Fallback>
            <p:sp>
              <p:nvSpPr>
                <p:cNvPr id="7" name="Text Box 239">
                  <a:extLst>
                    <a:ext uri="{FF2B5EF4-FFF2-40B4-BE49-F238E27FC236}">
                      <a16:creationId xmlns:a16="http://schemas.microsoft.com/office/drawing/2014/main" id="{B8BA2D6F-AF3C-46D7-A379-BCFE81DD5577}"/>
                    </a:ext>
                  </a:extLst>
                </p:cNvPr>
                <p:cNvSpPr txBox="1">
                  <a:spLocks noRot="1" noChangeAspect="1" noMove="1" noResize="1" noEditPoints="1" noAdjustHandles="1" noChangeArrowheads="1" noChangeShapeType="1" noTextEdit="1"/>
                </p:cNvSpPr>
                <p:nvPr/>
              </p:nvSpPr>
              <p:spPr>
                <a:xfrm>
                  <a:off x="2971800" y="2305050"/>
                  <a:ext cx="981075" cy="1000125"/>
                </a:xfrm>
                <a:prstGeom prst="rect">
                  <a:avLst/>
                </a:prstGeom>
                <a:blipFill>
                  <a:blip r:embed="rId4"/>
                  <a:stretch>
                    <a:fillRect/>
                  </a:stretch>
                </a:blipFill>
                <a:ln w="6350">
                  <a:noFill/>
                </a:ln>
              </p:spPr>
              <p:txBody>
                <a:bodyPr/>
                <a:lstStyle/>
                <a:p>
                  <a:r>
                    <a:rPr lang="en-AU">
                      <a:noFill/>
                    </a:rPr>
                    <a:t> </a:t>
                  </a:r>
                </a:p>
              </p:txBody>
            </p:sp>
          </mc:Fallback>
        </mc:AlternateContent>
        <p:cxnSp>
          <p:nvCxnSpPr>
            <p:cNvPr id="8" name="Straight Arrow Connector 7">
              <a:extLst>
                <a:ext uri="{FF2B5EF4-FFF2-40B4-BE49-F238E27FC236}">
                  <a16:creationId xmlns:a16="http://schemas.microsoft.com/office/drawing/2014/main" id="{D775F6C4-A9BD-41E8-BFF0-9478B7C33369}"/>
                </a:ext>
              </a:extLst>
            </p:cNvPr>
            <p:cNvCxnSpPr/>
            <p:nvPr/>
          </p:nvCxnSpPr>
          <p:spPr>
            <a:xfrm flipV="1">
              <a:off x="0" y="457200"/>
              <a:ext cx="299085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B039EFD-F60B-4E40-A6B7-E691B0D6036B}"/>
                </a:ext>
              </a:extLst>
            </p:cNvPr>
            <p:cNvCxnSpPr/>
            <p:nvPr/>
          </p:nvCxnSpPr>
          <p:spPr>
            <a:xfrm flipH="1" flipV="1">
              <a:off x="2990850" y="457200"/>
              <a:ext cx="45085"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 Box 257">
                  <a:extLst>
                    <a:ext uri="{FF2B5EF4-FFF2-40B4-BE49-F238E27FC236}">
                      <a16:creationId xmlns:a16="http://schemas.microsoft.com/office/drawing/2014/main" id="{8D8A68AA-FF61-4AFB-9949-03F3C56EBBDE}"/>
                    </a:ext>
                  </a:extLst>
                </p:cNvPr>
                <p:cNvSpPr txBox="1"/>
                <p:nvPr/>
              </p:nvSpPr>
              <p:spPr>
                <a:xfrm>
                  <a:off x="2590800" y="0"/>
                  <a:ext cx="1362075" cy="40957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func>
                          <m:funcPr>
                            <m:ctrlPr>
                              <a:rPr lang="en-AU" sz="1200" i="1">
                                <a:effectLst/>
                                <a:latin typeface="Cambria Math" panose="02040503050406030204" pitchFamily="18" charset="0"/>
                                <a:ea typeface="SimSun" panose="02010600030101010101" pitchFamily="2" charset="-122"/>
                                <a:cs typeface="Arial" panose="020B0604020202020204" pitchFamily="34" charset="0"/>
                              </a:rPr>
                            </m:ctrlPr>
                          </m:funcPr>
                          <m:fName>
                            <m:r>
                              <a:rPr lang="en-AU" sz="1200" i="1">
                                <a:effectLst/>
                                <a:latin typeface="Cambria Math" panose="02040503050406030204" pitchFamily="18" charset="0"/>
                                <a:ea typeface="SimSun" panose="02010600030101010101" pitchFamily="2" charset="-122"/>
                                <a:cs typeface="Arial" panose="020B0604020202020204" pitchFamily="34" charset="0"/>
                              </a:rPr>
                              <m:t>𝑂</m:t>
                            </m:r>
                            <m:r>
                              <a:rPr lang="en-AU" sz="1200" i="1">
                                <a:effectLst/>
                                <a:latin typeface="Cambria Math" panose="02040503050406030204" pitchFamily="18" charset="0"/>
                                <a:ea typeface="SimSun" panose="02010600030101010101" pitchFamily="2" charset="-122"/>
                                <a:cs typeface="Arial" panose="020B0604020202020204" pitchFamily="34" charset="0"/>
                              </a:rPr>
                              <m:t>(</m:t>
                            </m:r>
                            <m:sSub>
                              <m:sSubPr>
                                <m:ctrlPr>
                                  <a:rPr lang="en-AU" sz="1200" i="1">
                                    <a:effectLst/>
                                    <a:latin typeface="Cambria Math" panose="02040503050406030204" pitchFamily="18" charset="0"/>
                                    <a:ea typeface="SimSun" panose="02010600030101010101" pitchFamily="2" charset="-122"/>
                                    <a:cs typeface="Arial" panose="020B0604020202020204" pitchFamily="34" charset="0"/>
                                  </a:rPr>
                                </m:ctrlPr>
                              </m:sSubPr>
                              <m:e>
                                <m:r>
                                  <a:rPr lang="en-US" sz="1200">
                                    <a:effectLst/>
                                    <a:latin typeface="Cambria Math" panose="02040503050406030204" pitchFamily="18" charset="0"/>
                                    <a:ea typeface="SimSun" panose="02010600030101010101" pitchFamily="2" charset="-122"/>
                                    <a:cs typeface="Arial" panose="020B0604020202020204" pitchFamily="34" charset="0"/>
                                  </a:rPr>
                                  <m:t>2</m:t>
                                </m:r>
                                <m:r>
                                  <m:rPr>
                                    <m:sty m:val="p"/>
                                  </m:rPr>
                                  <a:rPr lang="en-US" sz="1200">
                                    <a:effectLst/>
                                    <a:latin typeface="Cambria Math" panose="02040503050406030204" pitchFamily="18" charset="0"/>
                                    <a:ea typeface="SimSun" panose="02010600030101010101" pitchFamily="2" charset="-122"/>
                                    <a:cs typeface="Arial" panose="020B0604020202020204" pitchFamily="34" charset="0"/>
                                  </a:rPr>
                                  <m:t>nlog</m:t>
                                </m:r>
                              </m:e>
                              <m:sub>
                                <m:r>
                                  <a:rPr lang="en-AU" sz="1200" i="1">
                                    <a:effectLst/>
                                    <a:latin typeface="Cambria Math" panose="02040503050406030204" pitchFamily="18" charset="0"/>
                                    <a:ea typeface="SimSun" panose="02010600030101010101" pitchFamily="2" charset="-122"/>
                                    <a:cs typeface="Arial" panose="020B0604020202020204" pitchFamily="34" charset="0"/>
                                  </a:rPr>
                                  <m:t>2</m:t>
                                </m:r>
                              </m:sub>
                            </m:sSub>
                          </m:fName>
                          <m:e>
                            <m:r>
                              <a:rPr lang="en-AU" sz="1200" i="1">
                                <a:effectLst/>
                                <a:latin typeface="Cambria Math" panose="02040503050406030204" pitchFamily="18" charset="0"/>
                                <a:ea typeface="SimSun" panose="02010600030101010101" pitchFamily="2" charset="-122"/>
                                <a:cs typeface="Arial" panose="020B0604020202020204" pitchFamily="34" charset="0"/>
                              </a:rPr>
                              <m:t>𝑛</m:t>
                            </m:r>
                          </m:e>
                        </m:func>
                        <m:r>
                          <a:rPr lang="en-AU"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a:effectLst/>
                    <a:latin typeface="Calibri" panose="020F0502020204030204" pitchFamily="34" charset="0"/>
                    <a:ea typeface="SimSun" panose="02010600030101010101" pitchFamily="2" charset="-122"/>
                    <a:cs typeface="Arial" panose="020B0604020202020204" pitchFamily="34" charset="0"/>
                  </a:endParaRPr>
                </a:p>
              </p:txBody>
            </p:sp>
          </mc:Choice>
          <mc:Fallback>
            <p:sp>
              <p:nvSpPr>
                <p:cNvPr id="10" name="Text Box 257">
                  <a:extLst>
                    <a:ext uri="{FF2B5EF4-FFF2-40B4-BE49-F238E27FC236}">
                      <a16:creationId xmlns:a16="http://schemas.microsoft.com/office/drawing/2014/main" id="{8D8A68AA-FF61-4AFB-9949-03F3C56EBBDE}"/>
                    </a:ext>
                  </a:extLst>
                </p:cNvPr>
                <p:cNvSpPr txBox="1">
                  <a:spLocks noRot="1" noChangeAspect="1" noMove="1" noResize="1" noEditPoints="1" noAdjustHandles="1" noChangeArrowheads="1" noChangeShapeType="1" noTextEdit="1"/>
                </p:cNvSpPr>
                <p:nvPr/>
              </p:nvSpPr>
              <p:spPr>
                <a:xfrm>
                  <a:off x="2590800" y="0"/>
                  <a:ext cx="1362075" cy="409575"/>
                </a:xfrm>
                <a:prstGeom prst="rect">
                  <a:avLst/>
                </a:prstGeom>
                <a:blipFill>
                  <a:blip r:embed="rId5"/>
                  <a:stretch>
                    <a:fillRect/>
                  </a:stretch>
                </a:blipFill>
                <a:ln w="6350">
                  <a:noFill/>
                </a:ln>
              </p:spPr>
              <p:txBody>
                <a:bodyPr/>
                <a:lstStyle/>
                <a:p>
                  <a:r>
                    <a:rPr lang="en-AU">
                      <a:noFill/>
                    </a:rPr>
                    <a:t> </a:t>
                  </a:r>
                </a:p>
              </p:txBody>
            </p:sp>
          </mc:Fallback>
        </mc:AlternateContent>
      </p:grpSp>
    </p:spTree>
    <p:extLst>
      <p:ext uri="{BB962C8B-B14F-4D97-AF65-F5344CB8AC3E}">
        <p14:creationId xmlns:p14="http://schemas.microsoft.com/office/powerpoint/2010/main" val="3666670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D61B-1422-4CC4-A3AC-546AF1388BDD}"/>
              </a:ext>
            </a:extLst>
          </p:cNvPr>
          <p:cNvSpPr>
            <a:spLocks noGrp="1"/>
          </p:cNvSpPr>
          <p:nvPr>
            <p:ph type="title"/>
          </p:nvPr>
        </p:nvSpPr>
        <p:spPr/>
        <p:txBody>
          <a:bodyPr/>
          <a:lstStyle/>
          <a:p>
            <a:r>
              <a:rPr lang="en-AU" dirty="0"/>
              <a:t>Performance analysis – Play round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7A2B39-36B7-4815-8190-1CB845BB21F8}"/>
                  </a:ext>
                </a:extLst>
              </p:cNvPr>
              <p:cNvSpPr>
                <a:spLocks noGrp="1"/>
              </p:cNvSpPr>
              <p:nvPr>
                <p:ph idx="1"/>
              </p:nvPr>
            </p:nvSpPr>
            <p:spPr/>
            <p:txBody>
              <a:bodyPr/>
              <a:lstStyle/>
              <a:p>
                <a:r>
                  <a:rPr lang="en-AU" dirty="0"/>
                  <a:t>Next, when the play round method is called with </a:t>
                </a:r>
                <a14:m>
                  <m:oMath xmlns:m="http://schemas.openxmlformats.org/officeDocument/2006/math">
                    <m:r>
                      <a:rPr lang="en-AU" i="1"/>
                      <m:t>𝑛</m:t>
                    </m:r>
                  </m:oMath>
                </a14:m>
                <a:r>
                  <a:rPr lang="en-AU" dirty="0"/>
                  <a:t> balls and </a:t>
                </a:r>
                <a14:m>
                  <m:oMath xmlns:m="http://schemas.openxmlformats.org/officeDocument/2006/math">
                    <m:r>
                      <a:rPr lang="en-AU" i="1"/>
                      <m:t>𝑡</m:t>
                    </m:r>
                  </m:oMath>
                </a14:m>
                <a:r>
                  <a:rPr lang="en-AU" dirty="0"/>
                  <a:t> maximum turns, if we assume a constant time </a:t>
                </a:r>
                <a14:m>
                  <m:oMath xmlns:m="http://schemas.openxmlformats.org/officeDocument/2006/math">
                    <m:r>
                      <a:rPr lang="en-AU" i="1"/>
                      <m:t>1 (</m:t>
                    </m:r>
                    <m:r>
                      <a:rPr lang="en-AU" i="1"/>
                      <m:t>𝑜𝑟</m:t>
                    </m:r>
                    <m:r>
                      <a:rPr lang="en-AU" i="1"/>
                      <m:t> </m:t>
                    </m:r>
                    <m:r>
                      <a:rPr lang="en-AU" i="1"/>
                      <m:t>𝑐</m:t>
                    </m:r>
                    <m:r>
                      <a:rPr lang="en-AU" i="1"/>
                      <m:t>)</m:t>
                    </m:r>
                  </m:oMath>
                </a14:m>
                <a:r>
                  <a:rPr lang="en-AU" dirty="0"/>
                  <a:t> for 1) a comparison to identify the priority (“HEADS” or “TAILS”), 2) calling the delete method, and 3) all other addition and division operations, the whole play round method takes </a:t>
                </a:r>
                <a14:m>
                  <m:oMath xmlns:m="http://schemas.openxmlformats.org/officeDocument/2006/math">
                    <m:r>
                      <a:rPr lang="en-AU" i="1"/>
                      <m:t> </m:t>
                    </m:r>
                    <m:d>
                      <m:dPr>
                        <m:begChr m:val="⌈"/>
                        <m:endChr m:val="⌉"/>
                        <m:ctrlPr>
                          <a:rPr lang="en-AU" i="1"/>
                        </m:ctrlPr>
                      </m:dPr>
                      <m:e>
                        <m:r>
                          <a:rPr lang="en-AU" i="1"/>
                          <m:t>𝑛</m:t>
                        </m:r>
                        <m:r>
                          <a:rPr lang="en-AU" i="1"/>
                          <m:t>/</m:t>
                        </m:r>
                        <m:r>
                          <a:rPr lang="en-AU" i="1"/>
                          <m:t>𝑡</m:t>
                        </m:r>
                      </m:e>
                    </m:d>
                  </m:oMath>
                </a14:m>
                <a:r>
                  <a:rPr lang="en-AU" dirty="0"/>
                  <a:t>. </a:t>
                </a:r>
              </a:p>
              <a:p>
                <a:r>
                  <a:rPr lang="en-AU" dirty="0"/>
                  <a:t>This is then times by the operations occurring in the delete method.</a:t>
                </a:r>
              </a:p>
              <a:p>
                <a:endParaRPr lang="en-AU" dirty="0"/>
              </a:p>
            </p:txBody>
          </p:sp>
        </mc:Choice>
        <mc:Fallback>
          <p:sp>
            <p:nvSpPr>
              <p:cNvPr id="3" name="Content Placeholder 2">
                <a:extLst>
                  <a:ext uri="{FF2B5EF4-FFF2-40B4-BE49-F238E27FC236}">
                    <a16:creationId xmlns:a16="http://schemas.microsoft.com/office/drawing/2014/main" id="{A37A2B39-36B7-4815-8190-1CB845BB21F8}"/>
                  </a:ext>
                </a:extLst>
              </p:cNvPr>
              <p:cNvSpPr>
                <a:spLocks noGrp="1" noRot="1" noChangeAspect="1" noMove="1" noResize="1" noEditPoints="1" noAdjustHandles="1" noChangeArrowheads="1" noChangeShapeType="1" noTextEdit="1"/>
              </p:cNvSpPr>
              <p:nvPr>
                <p:ph idx="1"/>
              </p:nvPr>
            </p:nvSpPr>
            <p:spPr>
              <a:blipFill>
                <a:blip r:embed="rId2"/>
                <a:stretch>
                  <a:fillRect l="-1043" t="-2241" r="-1913"/>
                </a:stretch>
              </a:blipFill>
            </p:spPr>
            <p:txBody>
              <a:bodyPr/>
              <a:lstStyle/>
              <a:p>
                <a:r>
                  <a:rPr lang="en-AU">
                    <a:noFill/>
                  </a:rPr>
                  <a:t> </a:t>
                </a:r>
              </a:p>
            </p:txBody>
          </p:sp>
        </mc:Fallback>
      </mc:AlternateContent>
    </p:spTree>
    <p:extLst>
      <p:ext uri="{BB962C8B-B14F-4D97-AF65-F5344CB8AC3E}">
        <p14:creationId xmlns:p14="http://schemas.microsoft.com/office/powerpoint/2010/main" val="812605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817D-8D1C-4F55-9DD3-CE097BFF7D0A}"/>
              </a:ext>
            </a:extLst>
          </p:cNvPr>
          <p:cNvSpPr>
            <a:spLocks noGrp="1"/>
          </p:cNvSpPr>
          <p:nvPr>
            <p:ph type="title"/>
          </p:nvPr>
        </p:nvSpPr>
        <p:spPr>
          <a:xfrm>
            <a:off x="838200" y="0"/>
            <a:ext cx="10515600" cy="1325563"/>
          </a:xfrm>
        </p:spPr>
        <p:txBody>
          <a:bodyPr/>
          <a:lstStyle/>
          <a:p>
            <a:r>
              <a:rPr lang="en-AU" dirty="0"/>
              <a:t>Performance analysis – Play round</a:t>
            </a:r>
          </a:p>
        </p:txBody>
      </p:sp>
      <p:sp>
        <p:nvSpPr>
          <p:cNvPr id="5" name="Rectangle: Diagonal Corners Rounded 4">
            <a:extLst>
              <a:ext uri="{FF2B5EF4-FFF2-40B4-BE49-F238E27FC236}">
                <a16:creationId xmlns:a16="http://schemas.microsoft.com/office/drawing/2014/main" id="{A2B94749-1F63-4325-8806-9CBDF31757BD}"/>
              </a:ext>
            </a:extLst>
          </p:cNvPr>
          <p:cNvSpPr/>
          <p:nvPr/>
        </p:nvSpPr>
        <p:spPr>
          <a:xfrm>
            <a:off x="2563754" y="1434517"/>
            <a:ext cx="6697692" cy="5312591"/>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Algorithm </a:t>
            </a:r>
            <a:r>
              <a:rPr lang="en-AU" sz="1200" dirty="0" err="1">
                <a:effectLst/>
                <a:ea typeface="SimSun" panose="02010600030101010101" pitchFamily="2" charset="-122"/>
                <a:cs typeface="Arial" panose="020B0604020202020204" pitchFamily="34" charset="0"/>
              </a:rPr>
              <a:t>play_round</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player_turn</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rounds &lt;- take ceiling of number of balls/</a:t>
            </a:r>
            <a:r>
              <a:rPr lang="en-AU" sz="1200" dirty="0" err="1">
                <a:effectLst/>
                <a:ea typeface="SimSun" panose="02010600030101010101" pitchFamily="2" charset="-122"/>
                <a:cs typeface="Arial" panose="020B0604020202020204" pitchFamily="34" charset="0"/>
              </a:rPr>
              <a:t>maximum_turns</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toggled &lt;- initialise the turn of this round for a player (e.g. “HEADS” then Scott plays first)</a:t>
            </a:r>
          </a:p>
          <a:p>
            <a:pPr>
              <a:lnSpc>
                <a:spcPct val="110000"/>
              </a:lnSpc>
              <a:spcAft>
                <a:spcPts val="600"/>
              </a:spcAft>
            </a:pPr>
            <a:r>
              <a:rPr lang="en-AU" sz="1200" dirty="0">
                <a:effectLst/>
                <a:ea typeface="SimSun" panose="02010600030101010101" pitchFamily="2" charset="-122"/>
                <a:cs typeface="Arial" panose="020B0604020202020204" pitchFamily="34" charset="0"/>
              </a:rPr>
              <a:t>        track the number of balls taken from 0</a:t>
            </a:r>
          </a:p>
          <a:p>
            <a:pPr>
              <a:lnSpc>
                <a:spcPct val="110000"/>
              </a:lnSpc>
              <a:spcAft>
                <a:spcPts val="600"/>
              </a:spcAft>
            </a:pPr>
            <a:r>
              <a:rPr lang="en-AU" sz="1200" dirty="0">
                <a:effectLst/>
                <a:ea typeface="SimSun" panose="02010600030101010101" pitchFamily="2" charset="-122"/>
                <a:cs typeface="Arial" panose="020B0604020202020204" pitchFamily="34" charset="0"/>
              </a:rPr>
              <a:t>        if the whole number of balls are not taken:</a:t>
            </a:r>
          </a:p>
          <a:p>
            <a:pPr>
              <a:lnSpc>
                <a:spcPct val="110000"/>
              </a:lnSpc>
              <a:spcAft>
                <a:spcPts val="600"/>
              </a:spcAft>
            </a:pPr>
            <a:r>
              <a:rPr lang="en-AU" sz="1200" dirty="0">
                <a:effectLst/>
                <a:ea typeface="SimSun" panose="02010600030101010101" pitchFamily="2" charset="-122"/>
                <a:cs typeface="Arial" panose="020B0604020202020204" pitchFamily="34" charset="0"/>
              </a:rPr>
              <a:t>            for </a:t>
            </a:r>
            <a:r>
              <a:rPr lang="en-AU" sz="1200" dirty="0" err="1">
                <a:effectLst/>
                <a:ea typeface="SimSun" panose="02010600030101010101" pitchFamily="2" charset="-122"/>
                <a:cs typeface="Arial" panose="020B0604020202020204" pitchFamily="34" charset="0"/>
              </a:rPr>
              <a:t>game_round</a:t>
            </a:r>
            <a:r>
              <a:rPr lang="en-AU" sz="1200" dirty="0">
                <a:effectLst/>
                <a:ea typeface="SimSun" panose="02010600030101010101" pitchFamily="2" charset="-122"/>
                <a:cs typeface="Arial" panose="020B0604020202020204" pitchFamily="34" charset="0"/>
              </a:rPr>
              <a:t> &lt;- 0 to rounds do</a:t>
            </a:r>
          </a:p>
          <a:p>
            <a:pPr>
              <a:lnSpc>
                <a:spcPct val="110000"/>
              </a:lnSpc>
              <a:spcAft>
                <a:spcPts val="600"/>
              </a:spcAft>
            </a:pPr>
            <a:r>
              <a:rPr lang="en-AU" sz="1200" dirty="0">
                <a:effectLst/>
                <a:ea typeface="SimSun" panose="02010600030101010101" pitchFamily="2" charset="-122"/>
                <a:cs typeface="Arial" panose="020B0604020202020204" pitchFamily="34" charset="0"/>
              </a:rPr>
              <a:t>                if toggled="HEADS":</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&lt;- call delete(toggled, </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on </a:t>
            </a:r>
            <a:r>
              <a:rPr lang="en-AU" sz="1200" dirty="0" err="1">
                <a:effectLst/>
                <a:ea typeface="SimSun" panose="02010600030101010101" pitchFamily="2" charset="-122"/>
                <a:cs typeface="Arial" panose="020B0604020202020204" pitchFamily="34" charset="0"/>
              </a:rPr>
              <a:t>scott_pq</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has some value:</a:t>
            </a:r>
          </a:p>
          <a:p>
            <a:pPr>
              <a:lnSpc>
                <a:spcPct val="110000"/>
              </a:lnSpc>
              <a:spcAft>
                <a:spcPts val="600"/>
              </a:spcAft>
            </a:pPr>
            <a:r>
              <a:rPr lang="en-AU" sz="1200" dirty="0">
                <a:effectLst/>
                <a:ea typeface="SimSun" panose="02010600030101010101" pitchFamily="2" charset="-122"/>
                <a:cs typeface="Arial" panose="020B0604020202020204" pitchFamily="34" charset="0"/>
              </a:rPr>
              <a:t>                        add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to “</a:t>
            </a:r>
            <a:r>
              <a:rPr lang="en-AU" sz="1200" dirty="0" err="1">
                <a:effectLst/>
                <a:ea typeface="SimSun" panose="02010600030101010101" pitchFamily="2" charset="-122"/>
                <a:cs typeface="Arial" panose="020B0604020202020204" pitchFamily="34" charset="0"/>
              </a:rPr>
              <a:t>scott</a:t>
            </a:r>
            <a:r>
              <a:rPr lang="en-AU" sz="1200" dirty="0">
                <a:effectLst/>
                <a:ea typeface="SimSun" panose="02010600030101010101" pitchFamily="2" charset="-122"/>
                <a:cs typeface="Arial" panose="020B0604020202020204" pitchFamily="34" charset="0"/>
              </a:rPr>
              <a:t>”’s result</a:t>
            </a:r>
          </a:p>
          <a:p>
            <a:pPr>
              <a:lnSpc>
                <a:spcPct val="110000"/>
              </a:lnSpc>
              <a:spcAft>
                <a:spcPts val="600"/>
              </a:spcAft>
            </a:pPr>
            <a:r>
              <a:rPr lang="en-AU" sz="1200" dirty="0">
                <a:effectLst/>
                <a:ea typeface="SimSun" panose="02010600030101010101" pitchFamily="2" charset="-122"/>
                <a:cs typeface="Arial" panose="020B0604020202020204" pitchFamily="34" charset="0"/>
              </a:rPr>
              <a:t>                if toggled="TAILS":</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 &lt;- call delete(toggled, </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on </a:t>
            </a:r>
            <a:r>
              <a:rPr lang="en-AU" sz="1200" dirty="0" err="1">
                <a:effectLst/>
                <a:ea typeface="SimSun" panose="02010600030101010101" pitchFamily="2" charset="-122"/>
                <a:cs typeface="Arial" panose="020B0604020202020204" pitchFamily="34" charset="0"/>
              </a:rPr>
              <a:t>rusty_pq</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has some value:</a:t>
            </a:r>
          </a:p>
          <a:p>
            <a:pPr>
              <a:lnSpc>
                <a:spcPct val="110000"/>
              </a:lnSpc>
              <a:spcAft>
                <a:spcPts val="600"/>
              </a:spcAft>
            </a:pPr>
            <a:r>
              <a:rPr lang="en-AU" sz="1200" dirty="0">
                <a:effectLst/>
                <a:ea typeface="SimSun" panose="02010600030101010101" pitchFamily="2" charset="-122"/>
                <a:cs typeface="Arial" panose="020B0604020202020204" pitchFamily="34" charset="0"/>
              </a:rPr>
              <a:t>                        add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to “</a:t>
            </a:r>
            <a:r>
              <a:rPr lang="en-AU" sz="1200" dirty="0" err="1">
                <a:effectLst/>
                <a:ea typeface="SimSun" panose="02010600030101010101" pitchFamily="2" charset="-122"/>
                <a:cs typeface="Arial" panose="020B0604020202020204" pitchFamily="34" charset="0"/>
              </a:rPr>
              <a:t>rusty”’s</a:t>
            </a:r>
            <a:r>
              <a:rPr lang="en-AU" sz="1200" dirty="0">
                <a:effectLst/>
                <a:ea typeface="SimSun" panose="02010600030101010101" pitchFamily="2" charset="-122"/>
                <a:cs typeface="Arial" panose="020B0604020202020204" pitchFamily="34" charset="0"/>
              </a:rPr>
              <a:t> result</a:t>
            </a:r>
          </a:p>
          <a:p>
            <a:pPr>
              <a:lnSpc>
                <a:spcPct val="110000"/>
              </a:lnSpc>
              <a:spcAft>
                <a:spcPts val="600"/>
              </a:spcAft>
            </a:pPr>
            <a:r>
              <a:rPr lang="en-AU" sz="1200" dirty="0">
                <a:effectLst/>
                <a:ea typeface="SimSun" panose="02010600030101010101" pitchFamily="2" charset="-122"/>
                <a:cs typeface="Arial" panose="020B0604020202020204" pitchFamily="34" charset="0"/>
              </a:rPr>
              <a:t>                toggled &lt;- toggle the turn so that the next player can play a round</a:t>
            </a:r>
          </a:p>
          <a:p>
            <a:pPr>
              <a:lnSpc>
                <a:spcPct val="110000"/>
              </a:lnSpc>
              <a:spcAft>
                <a:spcPts val="600"/>
              </a:spcAft>
            </a:pPr>
            <a:r>
              <a:rPr lang="en-AU" sz="1200" dirty="0">
                <a:effectLst/>
                <a:ea typeface="SimSun" panose="02010600030101010101" pitchFamily="2" charset="-122"/>
                <a:cs typeface="Arial" panose="020B0604020202020204" pitchFamily="34" charset="0"/>
              </a:rPr>
              <a:t>                add </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to the tracked number of balls to count the balls taken</a:t>
            </a:r>
          </a:p>
          <a:p>
            <a:pPr>
              <a:lnSpc>
                <a:spcPct val="110000"/>
              </a:lnSpc>
              <a:spcAft>
                <a:spcPts val="600"/>
              </a:spcAft>
            </a:pPr>
            <a:r>
              <a:rPr lang="en-AU" sz="1200" dirty="0">
                <a:effectLst/>
                <a:ea typeface="SimSun" panose="02010600030101010101" pitchFamily="2" charset="-122"/>
                <a:cs typeface="Arial" panose="020B0604020202020204" pitchFamily="34" charset="0"/>
              </a:rPr>
              <a:t>        return the final score for each player</a:t>
            </a:r>
          </a:p>
        </p:txBody>
      </p:sp>
      <p:sp>
        <p:nvSpPr>
          <p:cNvPr id="6" name="Right Bracket 5">
            <a:extLst>
              <a:ext uri="{FF2B5EF4-FFF2-40B4-BE49-F238E27FC236}">
                <a16:creationId xmlns:a16="http://schemas.microsoft.com/office/drawing/2014/main" id="{68D6A3AF-92AE-445F-887D-5A06F36E784D}"/>
              </a:ext>
            </a:extLst>
          </p:cNvPr>
          <p:cNvSpPr/>
          <p:nvPr/>
        </p:nvSpPr>
        <p:spPr>
          <a:xfrm>
            <a:off x="8534662" y="1779747"/>
            <a:ext cx="323850" cy="4622130"/>
          </a:xfrm>
          <a:prstGeom prst="rightBracket">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mc:AlternateContent xmlns:mc="http://schemas.openxmlformats.org/markup-compatibility/2006">
        <mc:Choice xmlns:a14="http://schemas.microsoft.com/office/drawing/2010/main" Requires="a14">
          <p:sp>
            <p:nvSpPr>
              <p:cNvPr id="7" name="Text Box 242">
                <a:extLst>
                  <a:ext uri="{FF2B5EF4-FFF2-40B4-BE49-F238E27FC236}">
                    <a16:creationId xmlns:a16="http://schemas.microsoft.com/office/drawing/2014/main" id="{01710B77-3307-4FF2-80B4-36F671FA9F9B}"/>
                  </a:ext>
                </a:extLst>
              </p:cNvPr>
              <p:cNvSpPr txBox="1"/>
              <p:nvPr/>
            </p:nvSpPr>
            <p:spPr>
              <a:xfrm>
                <a:off x="7151177" y="2758731"/>
                <a:ext cx="2000250" cy="5429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𝑎𝑙𝑙</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𝑚𝑖𝑛𝑜𝑟</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𝑜𝑝𝑒𝑟𝑎𝑡𝑖𝑜𝑛𝑠</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(1)</m:t>
                      </m:r>
                    </m:oMath>
                  </m:oMathPara>
                </a14:m>
                <a:endParaRPr lang="en-AU" sz="1200" dirty="0">
                  <a:effectLst/>
                  <a:latin typeface="Calibri" panose="020F0502020204030204" pitchFamily="34" charset="0"/>
                  <a:ea typeface="SimSun" panose="02010600030101010101" pitchFamily="2" charset="-122"/>
                  <a:cs typeface="Arial" panose="020B0604020202020204" pitchFamily="34" charset="0"/>
                </a:endParaRPr>
              </a:p>
            </p:txBody>
          </p:sp>
        </mc:Choice>
        <mc:Fallback>
          <p:sp>
            <p:nvSpPr>
              <p:cNvPr id="7" name="Text Box 242">
                <a:extLst>
                  <a:ext uri="{FF2B5EF4-FFF2-40B4-BE49-F238E27FC236}">
                    <a16:creationId xmlns:a16="http://schemas.microsoft.com/office/drawing/2014/main" id="{01710B77-3307-4FF2-80B4-36F671FA9F9B}"/>
                  </a:ext>
                </a:extLst>
              </p:cNvPr>
              <p:cNvSpPr txBox="1">
                <a:spLocks noRot="1" noChangeAspect="1" noMove="1" noResize="1" noEditPoints="1" noAdjustHandles="1" noChangeArrowheads="1" noChangeShapeType="1" noTextEdit="1"/>
              </p:cNvSpPr>
              <p:nvPr/>
            </p:nvSpPr>
            <p:spPr>
              <a:xfrm>
                <a:off x="7151177" y="2758731"/>
                <a:ext cx="2000250" cy="542925"/>
              </a:xfrm>
              <a:prstGeom prst="rect">
                <a:avLst/>
              </a:prstGeom>
              <a:blipFill>
                <a:blip r:embed="rId2"/>
                <a:stretch>
                  <a:fillRect/>
                </a:stretch>
              </a:blipFill>
              <a:ln w="6350">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Text Box 245">
                <a:extLst>
                  <a:ext uri="{FF2B5EF4-FFF2-40B4-BE49-F238E27FC236}">
                    <a16:creationId xmlns:a16="http://schemas.microsoft.com/office/drawing/2014/main" id="{BD1C4B3A-8D4D-4E3A-B485-E57D97FCF92D}"/>
                  </a:ext>
                </a:extLst>
              </p:cNvPr>
              <p:cNvSpPr txBox="1"/>
              <p:nvPr/>
            </p:nvSpPr>
            <p:spPr>
              <a:xfrm>
                <a:off x="5416491" y="3130798"/>
                <a:ext cx="971550" cy="4286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𝑛</m:t>
                      </m:r>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𝑡</m:t>
                      </m:r>
                      <m:r>
                        <a:rPr lang="en-US"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a:effectLst/>
                  <a:latin typeface="Calibri" panose="020F0502020204030204" pitchFamily="34" charset="0"/>
                  <a:ea typeface="SimSun" panose="02010600030101010101" pitchFamily="2" charset="-122"/>
                  <a:cs typeface="Arial" panose="020B0604020202020204" pitchFamily="34" charset="0"/>
                </a:endParaRPr>
              </a:p>
            </p:txBody>
          </p:sp>
        </mc:Choice>
        <mc:Fallback>
          <p:sp>
            <p:nvSpPr>
              <p:cNvPr id="8" name="Text Box 245">
                <a:extLst>
                  <a:ext uri="{FF2B5EF4-FFF2-40B4-BE49-F238E27FC236}">
                    <a16:creationId xmlns:a16="http://schemas.microsoft.com/office/drawing/2014/main" id="{BD1C4B3A-8D4D-4E3A-B485-E57D97FCF92D}"/>
                  </a:ext>
                </a:extLst>
              </p:cNvPr>
              <p:cNvSpPr txBox="1">
                <a:spLocks noRot="1" noChangeAspect="1" noMove="1" noResize="1" noEditPoints="1" noAdjustHandles="1" noChangeArrowheads="1" noChangeShapeType="1" noTextEdit="1"/>
              </p:cNvSpPr>
              <p:nvPr/>
            </p:nvSpPr>
            <p:spPr>
              <a:xfrm>
                <a:off x="5416491" y="3130798"/>
                <a:ext cx="971550" cy="428625"/>
              </a:xfrm>
              <a:prstGeom prst="rect">
                <a:avLst/>
              </a:prstGeom>
              <a:blipFill>
                <a:blip r:embed="rId3"/>
                <a:stretch>
                  <a:fillRect/>
                </a:stretch>
              </a:blipFill>
              <a:ln w="6350">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 Box 243">
                <a:extLst>
                  <a:ext uri="{FF2B5EF4-FFF2-40B4-BE49-F238E27FC236}">
                    <a16:creationId xmlns:a16="http://schemas.microsoft.com/office/drawing/2014/main" id="{DF1DE449-47E5-473D-883F-75E584C5A80D}"/>
                  </a:ext>
                </a:extLst>
              </p:cNvPr>
              <p:cNvSpPr txBox="1"/>
              <p:nvPr/>
            </p:nvSpPr>
            <p:spPr>
              <a:xfrm>
                <a:off x="7587382" y="3662187"/>
                <a:ext cx="790575" cy="4286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dirty="0">
                  <a:effectLst/>
                  <a:latin typeface="Calibri" panose="020F0502020204030204" pitchFamily="34" charset="0"/>
                  <a:ea typeface="SimSun" panose="02010600030101010101" pitchFamily="2" charset="-122"/>
                  <a:cs typeface="Arial" panose="020B0604020202020204" pitchFamily="34" charset="0"/>
                </a:endParaRPr>
              </a:p>
            </p:txBody>
          </p:sp>
        </mc:Choice>
        <mc:Fallback>
          <p:sp>
            <p:nvSpPr>
              <p:cNvPr id="9" name="Text Box 243">
                <a:extLst>
                  <a:ext uri="{FF2B5EF4-FFF2-40B4-BE49-F238E27FC236}">
                    <a16:creationId xmlns:a16="http://schemas.microsoft.com/office/drawing/2014/main" id="{DF1DE449-47E5-473D-883F-75E584C5A80D}"/>
                  </a:ext>
                </a:extLst>
              </p:cNvPr>
              <p:cNvSpPr txBox="1">
                <a:spLocks noRot="1" noChangeAspect="1" noMove="1" noResize="1" noEditPoints="1" noAdjustHandles="1" noChangeArrowheads="1" noChangeShapeType="1" noTextEdit="1"/>
              </p:cNvSpPr>
              <p:nvPr/>
            </p:nvSpPr>
            <p:spPr>
              <a:xfrm>
                <a:off x="7587382" y="3662187"/>
                <a:ext cx="790575" cy="428625"/>
              </a:xfrm>
              <a:prstGeom prst="rect">
                <a:avLst/>
              </a:prstGeom>
              <a:blipFill>
                <a:blip r:embed="rId4"/>
                <a:stretch>
                  <a:fillRect/>
                </a:stretch>
              </a:blipFill>
              <a:ln w="6350">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Text Box 243">
                <a:extLst>
                  <a:ext uri="{FF2B5EF4-FFF2-40B4-BE49-F238E27FC236}">
                    <a16:creationId xmlns:a16="http://schemas.microsoft.com/office/drawing/2014/main" id="{4968A317-3588-40F4-B0D8-37DAD78E124A}"/>
                  </a:ext>
                </a:extLst>
              </p:cNvPr>
              <p:cNvSpPr txBox="1"/>
              <p:nvPr/>
            </p:nvSpPr>
            <p:spPr>
              <a:xfrm>
                <a:off x="7736440" y="4815472"/>
                <a:ext cx="790575" cy="4286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dirty="0">
                  <a:effectLst/>
                  <a:latin typeface="Calibri" panose="020F0502020204030204" pitchFamily="34" charset="0"/>
                  <a:ea typeface="SimSun" panose="02010600030101010101" pitchFamily="2" charset="-122"/>
                  <a:cs typeface="Arial" panose="020B0604020202020204" pitchFamily="34" charset="0"/>
                </a:endParaRPr>
              </a:p>
            </p:txBody>
          </p:sp>
        </mc:Choice>
        <mc:Fallback>
          <p:sp>
            <p:nvSpPr>
              <p:cNvPr id="10" name="Text Box 243">
                <a:extLst>
                  <a:ext uri="{FF2B5EF4-FFF2-40B4-BE49-F238E27FC236}">
                    <a16:creationId xmlns:a16="http://schemas.microsoft.com/office/drawing/2014/main" id="{4968A317-3588-40F4-B0D8-37DAD78E124A}"/>
                  </a:ext>
                </a:extLst>
              </p:cNvPr>
              <p:cNvSpPr txBox="1">
                <a:spLocks noRot="1" noChangeAspect="1" noMove="1" noResize="1" noEditPoints="1" noAdjustHandles="1" noChangeArrowheads="1" noChangeShapeType="1" noTextEdit="1"/>
              </p:cNvSpPr>
              <p:nvPr/>
            </p:nvSpPr>
            <p:spPr>
              <a:xfrm>
                <a:off x="7736440" y="4815472"/>
                <a:ext cx="790575" cy="428625"/>
              </a:xfrm>
              <a:prstGeom prst="rect">
                <a:avLst/>
              </a:prstGeom>
              <a:blipFill>
                <a:blip r:embed="rId5"/>
                <a:stretch>
                  <a:fillRect/>
                </a:stretch>
              </a:blipFill>
              <a:ln w="6350">
                <a:noFill/>
              </a:ln>
            </p:spPr>
            <p:txBody>
              <a:bodyPr/>
              <a:lstStyle/>
              <a:p>
                <a:r>
                  <a:rPr lang="en-AU">
                    <a:noFill/>
                  </a:rPr>
                  <a:t> </a:t>
                </a:r>
              </a:p>
            </p:txBody>
          </p:sp>
        </mc:Fallback>
      </mc:AlternateContent>
    </p:spTree>
    <p:extLst>
      <p:ext uri="{BB962C8B-B14F-4D97-AF65-F5344CB8AC3E}">
        <p14:creationId xmlns:p14="http://schemas.microsoft.com/office/powerpoint/2010/main" val="1435835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266B-46F7-4B29-8461-98BA07FD7D0A}"/>
              </a:ext>
            </a:extLst>
          </p:cNvPr>
          <p:cNvSpPr>
            <a:spLocks noGrp="1"/>
          </p:cNvSpPr>
          <p:nvPr>
            <p:ph type="title"/>
          </p:nvPr>
        </p:nvSpPr>
        <p:spPr>
          <a:xfrm>
            <a:off x="838200" y="365125"/>
            <a:ext cx="10515600" cy="1325563"/>
          </a:xfrm>
        </p:spPr>
        <p:txBody>
          <a:bodyPr/>
          <a:lstStyle/>
          <a:p>
            <a:r>
              <a:rPr lang="en-AU" dirty="0"/>
              <a:t>Performance analysis – Delete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E0BC94-4FD5-43E6-A647-E77C72072ACC}"/>
                  </a:ext>
                </a:extLst>
              </p:cNvPr>
              <p:cNvSpPr>
                <a:spLocks noGrp="1"/>
              </p:cNvSpPr>
              <p:nvPr>
                <p:ph idx="1"/>
              </p:nvPr>
            </p:nvSpPr>
            <p:spPr/>
            <p:txBody>
              <a:bodyPr>
                <a:normAutofit lnSpcReduction="10000"/>
              </a:bodyPr>
              <a:lstStyle/>
              <a:p>
                <a:r>
                  <a:rPr lang="en-US" dirty="0"/>
                  <a:t>When there is no balls that are taken yet, </a:t>
                </a:r>
                <a:r>
                  <a:rPr lang="en-US" dirty="0" err="1"/>
                  <a:t>i</a:t>
                </a:r>
                <a:r>
                  <a:rPr lang="en-AU" dirty="0"/>
                  <a:t>f we assume a constant time </a:t>
                </a:r>
                <a14:m>
                  <m:oMath xmlns:m="http://schemas.openxmlformats.org/officeDocument/2006/math">
                    <m:r>
                      <a:rPr lang="en-AU" i="1"/>
                      <m:t>1 (</m:t>
                    </m:r>
                    <m:r>
                      <a:rPr lang="en-AU" i="1"/>
                      <m:t>𝑜𝑟</m:t>
                    </m:r>
                    <m:r>
                      <a:rPr lang="en-AU" i="1"/>
                      <m:t> </m:t>
                    </m:r>
                    <m:r>
                      <a:rPr lang="en-AU" i="1"/>
                      <m:t>𝑐</m:t>
                    </m:r>
                    <m:r>
                      <a:rPr lang="en-AU" i="1"/>
                      <m:t>)</m:t>
                    </m:r>
                  </m:oMath>
                </a14:m>
                <a:r>
                  <a:rPr lang="en-AU" dirty="0"/>
                  <a:t> for 1) a comparison to identify whether the max ball is taken and if not taken, change the state to ‘taken’, 2) swapping the maximum ball with the last ball from the queue and reducing the size of the queue, and 3) all other addition and subtraction operations, then the delete method takes </a:t>
                </a:r>
                <a14:m>
                  <m:oMath xmlns:m="http://schemas.openxmlformats.org/officeDocument/2006/math">
                    <m:r>
                      <a:rPr lang="en-US" i="1"/>
                      <m:t>𝑂</m:t>
                    </m:r>
                    <m:r>
                      <a:rPr lang="en-US" i="1"/>
                      <m:t>(</m:t>
                    </m:r>
                    <m:r>
                      <a:rPr lang="en-US" i="1"/>
                      <m:t>𝑡</m:t>
                    </m:r>
                    <m:r>
                      <a:rPr lang="en-US" i="1"/>
                      <m:t>)</m:t>
                    </m:r>
                  </m:oMath>
                </a14:m>
                <a:r>
                  <a:rPr lang="en-US" dirty="0"/>
                  <a:t>.</a:t>
                </a:r>
              </a:p>
              <a:p>
                <a:endParaRPr lang="en-AU" dirty="0"/>
              </a:p>
              <a:p>
                <a:r>
                  <a:rPr lang="en-AU" dirty="0"/>
                  <a:t>However, if there are some balls taken by the previous player, then the worst-case scenario takes </a:t>
                </a:r>
                <a14:m>
                  <m:oMath xmlns:m="http://schemas.openxmlformats.org/officeDocument/2006/math">
                    <m:r>
                      <a:rPr lang="en-US" i="1"/>
                      <m:t>𝑂</m:t>
                    </m:r>
                    <m:r>
                      <a:rPr lang="en-US" i="1"/>
                      <m:t>(2</m:t>
                    </m:r>
                    <m:r>
                      <a:rPr lang="en-US" i="1"/>
                      <m:t>𝑡</m:t>
                    </m:r>
                    <m:r>
                      <a:rPr lang="en-US" i="1"/>
                      <m:t>)</m:t>
                    </m:r>
                  </m:oMath>
                </a14:m>
                <a:r>
                  <a:rPr lang="en-US" dirty="0"/>
                  <a:t> because the balls taken at the front need to be removed first before the current player can select the balls. </a:t>
                </a:r>
                <a:endParaRPr lang="en-AU" dirty="0"/>
              </a:p>
              <a:p>
                <a:pPr marL="0" indent="0">
                  <a:buNone/>
                </a:pPr>
                <a:endParaRPr lang="en-AU" dirty="0"/>
              </a:p>
            </p:txBody>
          </p:sp>
        </mc:Choice>
        <mc:Fallback>
          <p:sp>
            <p:nvSpPr>
              <p:cNvPr id="3" name="Content Placeholder 2">
                <a:extLst>
                  <a:ext uri="{FF2B5EF4-FFF2-40B4-BE49-F238E27FC236}">
                    <a16:creationId xmlns:a16="http://schemas.microsoft.com/office/drawing/2014/main" id="{F9E0BC94-4FD5-43E6-A647-E77C72072ACC}"/>
                  </a:ext>
                </a:extLst>
              </p:cNvPr>
              <p:cNvSpPr>
                <a:spLocks noGrp="1" noRot="1" noChangeAspect="1" noMove="1" noResize="1" noEditPoints="1" noAdjustHandles="1" noChangeArrowheads="1" noChangeShapeType="1" noTextEdit="1"/>
              </p:cNvSpPr>
              <p:nvPr>
                <p:ph idx="1"/>
              </p:nvPr>
            </p:nvSpPr>
            <p:spPr>
              <a:blipFill>
                <a:blip r:embed="rId2"/>
                <a:stretch>
                  <a:fillRect l="-1043" t="-3081" r="-870"/>
                </a:stretch>
              </a:blipFill>
            </p:spPr>
            <p:txBody>
              <a:bodyPr/>
              <a:lstStyle/>
              <a:p>
                <a:r>
                  <a:rPr lang="en-AU">
                    <a:noFill/>
                  </a:rPr>
                  <a:t> </a:t>
                </a:r>
              </a:p>
            </p:txBody>
          </p:sp>
        </mc:Fallback>
      </mc:AlternateContent>
    </p:spTree>
    <p:extLst>
      <p:ext uri="{BB962C8B-B14F-4D97-AF65-F5344CB8AC3E}">
        <p14:creationId xmlns:p14="http://schemas.microsoft.com/office/powerpoint/2010/main" val="145076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266B-46F7-4B29-8461-98BA07FD7D0A}"/>
              </a:ext>
            </a:extLst>
          </p:cNvPr>
          <p:cNvSpPr>
            <a:spLocks noGrp="1"/>
          </p:cNvSpPr>
          <p:nvPr>
            <p:ph type="title"/>
          </p:nvPr>
        </p:nvSpPr>
        <p:spPr>
          <a:xfrm>
            <a:off x="838200" y="-196937"/>
            <a:ext cx="10515600" cy="1325563"/>
          </a:xfrm>
        </p:spPr>
        <p:txBody>
          <a:bodyPr/>
          <a:lstStyle/>
          <a:p>
            <a:r>
              <a:rPr lang="en-AU" dirty="0"/>
              <a:t>Performance analysis – Delete</a:t>
            </a:r>
          </a:p>
        </p:txBody>
      </p:sp>
      <p:sp>
        <p:nvSpPr>
          <p:cNvPr id="6" name="Rectangle: Diagonal Corners Rounded 5">
            <a:extLst>
              <a:ext uri="{FF2B5EF4-FFF2-40B4-BE49-F238E27FC236}">
                <a16:creationId xmlns:a16="http://schemas.microsoft.com/office/drawing/2014/main" id="{9415E233-162A-48A1-A575-B8330CC6D566}"/>
              </a:ext>
            </a:extLst>
          </p:cNvPr>
          <p:cNvSpPr/>
          <p:nvPr/>
        </p:nvSpPr>
        <p:spPr>
          <a:xfrm>
            <a:off x="2949647" y="1047750"/>
            <a:ext cx="5705475" cy="5453718"/>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    Algorithm delete(priority, turns)</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max_addition</a:t>
            </a:r>
            <a:r>
              <a:rPr lang="en-AU" sz="1200" dirty="0">
                <a:effectLst/>
                <a:ea typeface="SimSun" panose="02010600030101010101" pitchFamily="2" charset="-122"/>
                <a:cs typeface="Arial" panose="020B0604020202020204" pitchFamily="34" charset="0"/>
              </a:rPr>
              <a:t> = 0</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player_turn</a:t>
            </a:r>
            <a:r>
              <a:rPr lang="en-AU" sz="1200" dirty="0">
                <a:effectLst/>
                <a:ea typeface="SimSun" panose="02010600030101010101" pitchFamily="2" charset="-122"/>
                <a:cs typeface="Arial" panose="020B0604020202020204" pitchFamily="34" charset="0"/>
              </a:rPr>
              <a:t> = 0</a:t>
            </a:r>
          </a:p>
          <a:p>
            <a:pPr>
              <a:lnSpc>
                <a:spcPct val="110000"/>
              </a:lnSpc>
              <a:spcAft>
                <a:spcPts val="600"/>
              </a:spcAft>
            </a:pPr>
            <a:r>
              <a:rPr lang="en-AU" sz="1200" dirty="0">
                <a:effectLst/>
                <a:ea typeface="SimSun" panose="02010600030101010101" pitchFamily="2" charset="-122"/>
                <a:cs typeface="Arial" panose="020B0604020202020204" pitchFamily="34" charset="0"/>
              </a:rPr>
              <a:t>        while </a:t>
            </a:r>
            <a:r>
              <a:rPr lang="en-AU" sz="1200" dirty="0" err="1">
                <a:effectLst/>
                <a:ea typeface="SimSun" panose="02010600030101010101" pitchFamily="2" charset="-122"/>
                <a:cs typeface="Arial" panose="020B0604020202020204" pitchFamily="34" charset="0"/>
              </a:rPr>
              <a:t>player_turn</a:t>
            </a:r>
            <a:r>
              <a:rPr lang="en-AU" sz="1200" dirty="0">
                <a:effectLst/>
                <a:ea typeface="SimSun" panose="02010600030101010101" pitchFamily="2" charset="-122"/>
                <a:cs typeface="Arial" panose="020B0604020202020204" pitchFamily="34" charset="0"/>
              </a:rPr>
              <a:t> != turns</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front_index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get_state</a:t>
            </a:r>
            <a:r>
              <a:rPr lang="en-AU" sz="1200" dirty="0">
                <a:effectLst/>
                <a:ea typeface="SimSun" panose="02010600030101010101" pitchFamily="2" charset="-122"/>
                <a:cs typeface="Arial" panose="020B0604020202020204" pitchFamily="34" charset="0"/>
              </a:rPr>
              <a:t>() is not taken</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max_deleted</a:t>
            </a:r>
            <a:r>
              <a:rPr lang="en-AU" sz="1200" dirty="0">
                <a:effectLst/>
                <a:ea typeface="SimSun" panose="02010600030101010101" pitchFamily="2" charset="-122"/>
                <a:cs typeface="Arial" panose="020B0604020202020204" pitchFamily="34" charset="0"/>
              </a:rPr>
              <a:t> = front() //get the max ball</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self.ball_heap</a:t>
            </a:r>
            <a:r>
              <a:rPr lang="en-AU" sz="1200" dirty="0">
                <a:effectLst/>
                <a:ea typeface="SimSun" panose="02010600030101010101" pitchFamily="2" charset="-122"/>
                <a:cs typeface="Arial" panose="020B0604020202020204" pitchFamily="34" charset="0"/>
              </a:rPr>
              <a:t>[1].</a:t>
            </a:r>
            <a:r>
              <a:rPr lang="en-AU" sz="1200" dirty="0" err="1">
                <a:effectLst/>
                <a:ea typeface="SimSun" panose="02010600030101010101" pitchFamily="2" charset="-122"/>
                <a:cs typeface="Arial" panose="020B0604020202020204" pitchFamily="34" charset="0"/>
              </a:rPr>
              <a:t>set_state_deleted</a:t>
            </a:r>
            <a:r>
              <a:rPr lang="en-AU" sz="1200" dirty="0">
                <a:effectLst/>
                <a:ea typeface="SimSun" panose="02010600030101010101" pitchFamily="2" charset="-122"/>
                <a:cs typeface="Arial" panose="020B0604020202020204" pitchFamily="34" charset="0"/>
              </a:rPr>
              <a:t>() //change the state</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[1] =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self.size</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size -= 1</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heapify_down</a:t>
            </a:r>
            <a:r>
              <a:rPr lang="en-AU" sz="1200" dirty="0">
                <a:effectLst/>
                <a:ea typeface="SimSun" panose="02010600030101010101" pitchFamily="2" charset="-122"/>
                <a:cs typeface="Arial" panose="020B0604020202020204" pitchFamily="34" charset="0"/>
              </a:rPr>
              <a:t>(1,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max_addition</a:t>
            </a:r>
            <a:r>
              <a:rPr lang="en-AU" sz="1200" dirty="0">
                <a:effectLst/>
                <a:ea typeface="SimSun" panose="02010600030101010101" pitchFamily="2" charset="-122"/>
                <a:cs typeface="Arial" panose="020B0604020202020204" pitchFamily="34" charset="0"/>
              </a:rPr>
              <a:t> += </a:t>
            </a:r>
            <a:r>
              <a:rPr lang="en-AU" sz="1200" dirty="0" err="1">
                <a:effectLst/>
                <a:ea typeface="SimSun" panose="02010600030101010101" pitchFamily="2" charset="-122"/>
                <a:cs typeface="Arial" panose="020B0604020202020204" pitchFamily="34" charset="0"/>
              </a:rPr>
              <a:t>max_deleted</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player_turn</a:t>
            </a:r>
            <a:r>
              <a:rPr lang="en-AU" sz="1200" dirty="0">
                <a:effectLst/>
                <a:ea typeface="SimSun" panose="02010600030101010101" pitchFamily="2" charset="-122"/>
                <a:cs typeface="Arial" panose="020B0604020202020204" pitchFamily="34" charset="0"/>
              </a:rPr>
              <a:t> += 1</a:t>
            </a:r>
          </a:p>
          <a:p>
            <a:pPr>
              <a:lnSpc>
                <a:spcPct val="110000"/>
              </a:lnSpc>
              <a:spcAft>
                <a:spcPts val="600"/>
              </a:spcAft>
            </a:pPr>
            <a:r>
              <a:rPr lang="en-AU" sz="1200" dirty="0">
                <a:effectLst/>
                <a:ea typeface="SimSun" panose="02010600030101010101" pitchFamily="2" charset="-122"/>
                <a:cs typeface="Arial" panose="020B0604020202020204" pitchFamily="34" charset="0"/>
              </a:rPr>
              <a:t>            else</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[1] =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self.size</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size -= 1</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heapify_down</a:t>
            </a:r>
            <a:r>
              <a:rPr lang="en-AU" sz="1200" dirty="0">
                <a:effectLst/>
                <a:ea typeface="SimSun" panose="02010600030101010101" pitchFamily="2" charset="-122"/>
                <a:cs typeface="Arial" panose="020B0604020202020204" pitchFamily="34" charset="0"/>
              </a:rPr>
              <a:t>(1,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return </a:t>
            </a:r>
            <a:r>
              <a:rPr lang="en-AU" sz="1200" dirty="0" err="1">
                <a:effectLst/>
                <a:ea typeface="SimSun" panose="02010600030101010101" pitchFamily="2" charset="-122"/>
                <a:cs typeface="Arial" panose="020B0604020202020204" pitchFamily="34" charset="0"/>
              </a:rPr>
              <a:t>max_addition</a:t>
            </a:r>
            <a:endParaRPr lang="en-AU" sz="1200" dirty="0">
              <a:effectLst/>
              <a:ea typeface="SimSun" panose="02010600030101010101" pitchFamily="2" charset="-122"/>
              <a:cs typeface="Arial" panose="020B0604020202020204" pitchFamily="34" charset="0"/>
            </a:endParaRPr>
          </a:p>
        </p:txBody>
      </p:sp>
      <p:sp>
        <p:nvSpPr>
          <p:cNvPr id="7" name="Right Bracket 6">
            <a:extLst>
              <a:ext uri="{FF2B5EF4-FFF2-40B4-BE49-F238E27FC236}">
                <a16:creationId xmlns:a16="http://schemas.microsoft.com/office/drawing/2014/main" id="{0C7CFA19-335F-44A1-896A-463C32FD256E}"/>
              </a:ext>
            </a:extLst>
          </p:cNvPr>
          <p:cNvSpPr/>
          <p:nvPr/>
        </p:nvSpPr>
        <p:spPr>
          <a:xfrm>
            <a:off x="7544761" y="1822333"/>
            <a:ext cx="323850" cy="4152900"/>
          </a:xfrm>
          <a:prstGeom prst="rightBracket">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mc:AlternateContent xmlns:mc="http://schemas.openxmlformats.org/markup-compatibility/2006">
        <mc:Choice xmlns:a14="http://schemas.microsoft.com/office/drawing/2010/main" Requires="a14">
          <p:sp>
            <p:nvSpPr>
              <p:cNvPr id="8" name="Text Box 250">
                <a:extLst>
                  <a:ext uri="{FF2B5EF4-FFF2-40B4-BE49-F238E27FC236}">
                    <a16:creationId xmlns:a16="http://schemas.microsoft.com/office/drawing/2014/main" id="{3F2B0E0F-0860-4EF2-8426-8C90C4BD8EB9}"/>
                  </a:ext>
                </a:extLst>
              </p:cNvPr>
              <p:cNvSpPr txBox="1"/>
              <p:nvPr/>
            </p:nvSpPr>
            <p:spPr>
              <a:xfrm>
                <a:off x="6480058" y="2581913"/>
                <a:ext cx="2000250" cy="5429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𝑎𝑙𝑙</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𝑚𝑖𝑛𝑜𝑟</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𝑜𝑝𝑒𝑟𝑎𝑡𝑖𝑜𝑛𝑠</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(1)</m:t>
                      </m:r>
                    </m:oMath>
                  </m:oMathPara>
                </a14:m>
                <a:endParaRPr lang="en-AU" sz="1200" dirty="0">
                  <a:effectLst/>
                  <a:latin typeface="Calibri" panose="020F0502020204030204" pitchFamily="34" charset="0"/>
                  <a:ea typeface="SimSun" panose="02010600030101010101" pitchFamily="2" charset="-122"/>
                  <a:cs typeface="Arial" panose="020B0604020202020204" pitchFamily="34" charset="0"/>
                </a:endParaRPr>
              </a:p>
            </p:txBody>
          </p:sp>
        </mc:Choice>
        <mc:Fallback>
          <p:sp>
            <p:nvSpPr>
              <p:cNvPr id="8" name="Text Box 250">
                <a:extLst>
                  <a:ext uri="{FF2B5EF4-FFF2-40B4-BE49-F238E27FC236}">
                    <a16:creationId xmlns:a16="http://schemas.microsoft.com/office/drawing/2014/main" id="{3F2B0E0F-0860-4EF2-8426-8C90C4BD8EB9}"/>
                  </a:ext>
                </a:extLst>
              </p:cNvPr>
              <p:cNvSpPr txBox="1">
                <a:spLocks noRot="1" noChangeAspect="1" noMove="1" noResize="1" noEditPoints="1" noAdjustHandles="1" noChangeArrowheads="1" noChangeShapeType="1" noTextEdit="1"/>
              </p:cNvSpPr>
              <p:nvPr/>
            </p:nvSpPr>
            <p:spPr>
              <a:xfrm>
                <a:off x="6480058" y="2581913"/>
                <a:ext cx="2000250" cy="542925"/>
              </a:xfrm>
              <a:prstGeom prst="rect">
                <a:avLst/>
              </a:prstGeom>
              <a:blipFill>
                <a:blip r:embed="rId2"/>
                <a:stretch>
                  <a:fillRect/>
                </a:stretch>
              </a:blipFill>
              <a:ln w="6350">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 Box 252">
                <a:extLst>
                  <a:ext uri="{FF2B5EF4-FFF2-40B4-BE49-F238E27FC236}">
                    <a16:creationId xmlns:a16="http://schemas.microsoft.com/office/drawing/2014/main" id="{7C7A89BF-AE12-46E3-8A9D-FE6F0EAFC613}"/>
                  </a:ext>
                </a:extLst>
              </p:cNvPr>
              <p:cNvSpPr txBox="1"/>
              <p:nvPr/>
            </p:nvSpPr>
            <p:spPr>
              <a:xfrm>
                <a:off x="5243775" y="2237580"/>
                <a:ext cx="1514475" cy="27146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𝑂</m:t>
                      </m:r>
                      <m:d>
                        <m:dPr>
                          <m:ctrlPr>
                            <a:rPr lang="en-AU" sz="1200" i="1">
                              <a:effectLst/>
                              <a:latin typeface="Cambria Math" panose="02040503050406030204" pitchFamily="18" charset="0"/>
                              <a:ea typeface="SimSun" panose="02010600030101010101" pitchFamily="2" charset="-122"/>
                              <a:cs typeface="Arial" panose="020B0604020202020204" pitchFamily="34" charset="0"/>
                            </a:rPr>
                          </m:ctrlPr>
                        </m:dPr>
                        <m:e>
                          <m:r>
                            <a:rPr lang="en-US" sz="1200" i="1">
                              <a:effectLst/>
                              <a:latin typeface="Cambria Math" panose="02040503050406030204" pitchFamily="18" charset="0"/>
                              <a:ea typeface="SimSun" panose="02010600030101010101" pitchFamily="2" charset="-122"/>
                              <a:cs typeface="Arial" panose="020B0604020202020204" pitchFamily="34" charset="0"/>
                            </a:rPr>
                            <m:t>𝑡</m:t>
                          </m:r>
                        </m:e>
                      </m:d>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𝑜𝑟</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𝑂</m:t>
                      </m:r>
                      <m:d>
                        <m:dPr>
                          <m:ctrlPr>
                            <a:rPr lang="en-AU" sz="1200" i="1">
                              <a:effectLst/>
                              <a:latin typeface="Cambria Math" panose="02040503050406030204" pitchFamily="18" charset="0"/>
                              <a:ea typeface="SimSun" panose="02010600030101010101" pitchFamily="2" charset="-122"/>
                              <a:cs typeface="Arial" panose="020B0604020202020204" pitchFamily="34" charset="0"/>
                            </a:rPr>
                          </m:ctrlPr>
                        </m:dPr>
                        <m:e>
                          <m:r>
                            <a:rPr lang="en-US" sz="1200" i="1">
                              <a:effectLst/>
                              <a:latin typeface="Cambria Math" panose="02040503050406030204" pitchFamily="18" charset="0"/>
                              <a:ea typeface="SimSun" panose="02010600030101010101" pitchFamily="2" charset="-122"/>
                              <a:cs typeface="Arial" panose="020B0604020202020204" pitchFamily="34" charset="0"/>
                            </a:rPr>
                            <m:t>2</m:t>
                          </m:r>
                          <m:r>
                            <a:rPr lang="en-US" sz="1200" i="1">
                              <a:effectLst/>
                              <a:latin typeface="Cambria Math" panose="02040503050406030204" pitchFamily="18" charset="0"/>
                              <a:ea typeface="SimSun" panose="02010600030101010101" pitchFamily="2" charset="-122"/>
                              <a:cs typeface="Arial" panose="020B0604020202020204" pitchFamily="34" charset="0"/>
                            </a:rPr>
                            <m:t>𝑡</m:t>
                          </m:r>
                        </m:e>
                      </m:d>
                    </m:oMath>
                  </m:oMathPara>
                </a14:m>
                <a:endParaRPr lang="en-AU" sz="1200">
                  <a:effectLst/>
                  <a:latin typeface="Calibri" panose="020F0502020204030204" pitchFamily="34" charset="0"/>
                  <a:ea typeface="SimSun" panose="02010600030101010101" pitchFamily="2" charset="-122"/>
                  <a:cs typeface="Arial" panose="020B0604020202020204" pitchFamily="34" charset="0"/>
                </a:endParaRPr>
              </a:p>
            </p:txBody>
          </p:sp>
        </mc:Choice>
        <mc:Fallback>
          <p:sp>
            <p:nvSpPr>
              <p:cNvPr id="9" name="Text Box 252">
                <a:extLst>
                  <a:ext uri="{FF2B5EF4-FFF2-40B4-BE49-F238E27FC236}">
                    <a16:creationId xmlns:a16="http://schemas.microsoft.com/office/drawing/2014/main" id="{7C7A89BF-AE12-46E3-8A9D-FE6F0EAFC613}"/>
                  </a:ext>
                </a:extLst>
              </p:cNvPr>
              <p:cNvSpPr txBox="1">
                <a:spLocks noRot="1" noChangeAspect="1" noMove="1" noResize="1" noEditPoints="1" noAdjustHandles="1" noChangeArrowheads="1" noChangeShapeType="1" noTextEdit="1"/>
              </p:cNvSpPr>
              <p:nvPr/>
            </p:nvSpPr>
            <p:spPr>
              <a:xfrm>
                <a:off x="5243775" y="2237580"/>
                <a:ext cx="1514475" cy="271463"/>
              </a:xfrm>
              <a:prstGeom prst="rect">
                <a:avLst/>
              </a:prstGeom>
              <a:blipFill>
                <a:blip r:embed="rId3"/>
                <a:stretch>
                  <a:fillRect/>
                </a:stretch>
              </a:blipFill>
              <a:ln w="6350">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Text Box 247">
                <a:extLst>
                  <a:ext uri="{FF2B5EF4-FFF2-40B4-BE49-F238E27FC236}">
                    <a16:creationId xmlns:a16="http://schemas.microsoft.com/office/drawing/2014/main" id="{CACCD857-7D4D-4ECE-8C1B-4EF72CA9BDCC}"/>
                  </a:ext>
                </a:extLst>
              </p:cNvPr>
              <p:cNvSpPr txBox="1"/>
              <p:nvPr/>
            </p:nvSpPr>
            <p:spPr>
              <a:xfrm>
                <a:off x="5605724" y="3898783"/>
                <a:ext cx="790575" cy="27146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a:effectLst/>
                  <a:latin typeface="Calibri" panose="020F0502020204030204" pitchFamily="34" charset="0"/>
                  <a:ea typeface="SimSun" panose="02010600030101010101" pitchFamily="2" charset="-122"/>
                  <a:cs typeface="Arial" panose="020B0604020202020204" pitchFamily="34" charset="0"/>
                </a:endParaRPr>
              </a:p>
            </p:txBody>
          </p:sp>
        </mc:Choice>
        <mc:Fallback>
          <p:sp>
            <p:nvSpPr>
              <p:cNvPr id="10" name="Text Box 247">
                <a:extLst>
                  <a:ext uri="{FF2B5EF4-FFF2-40B4-BE49-F238E27FC236}">
                    <a16:creationId xmlns:a16="http://schemas.microsoft.com/office/drawing/2014/main" id="{CACCD857-7D4D-4ECE-8C1B-4EF72CA9BDCC}"/>
                  </a:ext>
                </a:extLst>
              </p:cNvPr>
              <p:cNvSpPr txBox="1">
                <a:spLocks noRot="1" noChangeAspect="1" noMove="1" noResize="1" noEditPoints="1" noAdjustHandles="1" noChangeArrowheads="1" noChangeShapeType="1" noTextEdit="1"/>
              </p:cNvSpPr>
              <p:nvPr/>
            </p:nvSpPr>
            <p:spPr>
              <a:xfrm>
                <a:off x="5605724" y="3898783"/>
                <a:ext cx="790575" cy="271463"/>
              </a:xfrm>
              <a:prstGeom prst="rect">
                <a:avLst/>
              </a:prstGeom>
              <a:blipFill>
                <a:blip r:embed="rId4"/>
                <a:stretch>
                  <a:fillRect b="-15909"/>
                </a:stretch>
              </a:blipFill>
              <a:ln w="6350">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1" name="Text Box 247">
                <a:extLst>
                  <a:ext uri="{FF2B5EF4-FFF2-40B4-BE49-F238E27FC236}">
                    <a16:creationId xmlns:a16="http://schemas.microsoft.com/office/drawing/2014/main" id="{6E74E18A-5428-49DB-B62A-418CE97A226D}"/>
                  </a:ext>
                </a:extLst>
              </p:cNvPr>
              <p:cNvSpPr txBox="1"/>
              <p:nvPr/>
            </p:nvSpPr>
            <p:spPr>
              <a:xfrm>
                <a:off x="5826547" y="5559986"/>
                <a:ext cx="790575" cy="27146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a:effectLst/>
                  <a:latin typeface="Calibri" panose="020F0502020204030204" pitchFamily="34" charset="0"/>
                  <a:ea typeface="SimSun" panose="02010600030101010101" pitchFamily="2" charset="-122"/>
                  <a:cs typeface="Arial" panose="020B0604020202020204" pitchFamily="34" charset="0"/>
                </a:endParaRPr>
              </a:p>
            </p:txBody>
          </p:sp>
        </mc:Choice>
        <mc:Fallback>
          <p:sp>
            <p:nvSpPr>
              <p:cNvPr id="11" name="Text Box 247">
                <a:extLst>
                  <a:ext uri="{FF2B5EF4-FFF2-40B4-BE49-F238E27FC236}">
                    <a16:creationId xmlns:a16="http://schemas.microsoft.com/office/drawing/2014/main" id="{6E74E18A-5428-49DB-B62A-418CE97A226D}"/>
                  </a:ext>
                </a:extLst>
              </p:cNvPr>
              <p:cNvSpPr txBox="1">
                <a:spLocks noRot="1" noChangeAspect="1" noMove="1" noResize="1" noEditPoints="1" noAdjustHandles="1" noChangeArrowheads="1" noChangeShapeType="1" noTextEdit="1"/>
              </p:cNvSpPr>
              <p:nvPr/>
            </p:nvSpPr>
            <p:spPr>
              <a:xfrm>
                <a:off x="5826547" y="5559986"/>
                <a:ext cx="790575" cy="271463"/>
              </a:xfrm>
              <a:prstGeom prst="rect">
                <a:avLst/>
              </a:prstGeom>
              <a:blipFill>
                <a:blip r:embed="rId5"/>
                <a:stretch>
                  <a:fillRect b="-13333"/>
                </a:stretch>
              </a:blipFill>
              <a:ln w="6350">
                <a:noFill/>
              </a:ln>
            </p:spPr>
            <p:txBody>
              <a:bodyPr/>
              <a:lstStyle/>
              <a:p>
                <a:r>
                  <a:rPr lang="en-AU">
                    <a:noFill/>
                  </a:rPr>
                  <a:t> </a:t>
                </a:r>
              </a:p>
            </p:txBody>
          </p:sp>
        </mc:Fallback>
      </mc:AlternateContent>
    </p:spTree>
    <p:extLst>
      <p:ext uri="{BB962C8B-B14F-4D97-AF65-F5344CB8AC3E}">
        <p14:creationId xmlns:p14="http://schemas.microsoft.com/office/powerpoint/2010/main" val="3675395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266B-46F7-4B29-8461-98BA07FD7D0A}"/>
              </a:ext>
            </a:extLst>
          </p:cNvPr>
          <p:cNvSpPr>
            <a:spLocks noGrp="1"/>
          </p:cNvSpPr>
          <p:nvPr>
            <p:ph type="title"/>
          </p:nvPr>
        </p:nvSpPr>
        <p:spPr>
          <a:xfrm>
            <a:off x="838200" y="365125"/>
            <a:ext cx="10515600" cy="1325563"/>
          </a:xfrm>
        </p:spPr>
        <p:txBody>
          <a:bodyPr/>
          <a:lstStyle/>
          <a:p>
            <a:r>
              <a:rPr lang="en-AU" dirty="0"/>
              <a:t>Performance analysis – </a:t>
            </a:r>
            <a:r>
              <a:rPr lang="en-AU" dirty="0" err="1"/>
              <a:t>Heapify</a:t>
            </a:r>
            <a:r>
              <a:rPr lang="en-AU" dirty="0"/>
              <a:t> down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E0BC94-4FD5-43E6-A647-E77C72072ACC}"/>
                  </a:ext>
                </a:extLst>
              </p:cNvPr>
              <p:cNvSpPr>
                <a:spLocks noGrp="1"/>
              </p:cNvSpPr>
              <p:nvPr>
                <p:ph idx="1"/>
              </p:nvPr>
            </p:nvSpPr>
            <p:spPr/>
            <p:txBody>
              <a:bodyPr>
                <a:normAutofit/>
              </a:bodyPr>
              <a:lstStyle/>
              <a:p>
                <a:r>
                  <a:rPr lang="en-AU" dirty="0"/>
                  <a:t>time efficiency of the </a:t>
                </a:r>
                <a:r>
                  <a:rPr lang="en-AU" dirty="0" err="1"/>
                  <a:t>heapify</a:t>
                </a:r>
                <a:r>
                  <a:rPr lang="en-AU" dirty="0"/>
                  <a:t> down method needs to be identified. If we assume a constant time </a:t>
                </a:r>
                <a14:m>
                  <m:oMath xmlns:m="http://schemas.openxmlformats.org/officeDocument/2006/math">
                    <m:r>
                      <a:rPr lang="en-AU" i="1"/>
                      <m:t>1 (</m:t>
                    </m:r>
                    <m:r>
                      <a:rPr lang="en-AU" i="1"/>
                      <m:t>𝑜𝑟</m:t>
                    </m:r>
                    <m:r>
                      <a:rPr lang="en-AU" i="1"/>
                      <m:t> </m:t>
                    </m:r>
                    <m:r>
                      <a:rPr lang="en-AU" i="1"/>
                      <m:t>𝑐</m:t>
                    </m:r>
                    <m:r>
                      <a:rPr lang="en-AU" i="1"/>
                      <m:t>)</m:t>
                    </m:r>
                  </m:oMath>
                </a14:m>
                <a:r>
                  <a:rPr lang="en-AU" dirty="0"/>
                  <a:t> for 1) a comparison to identify the priority (“HEADS” or “TAILS”) and 2) a comparison to identify whether the current top node has a smaller value than its child nodes, 3) swapping operation, and 4) all other assignment and division operations, each </a:t>
                </a:r>
                <a:r>
                  <a:rPr lang="en-AU" dirty="0" err="1"/>
                  <a:t>heapify</a:t>
                </a:r>
                <a:r>
                  <a:rPr lang="en-AU" dirty="0"/>
                  <a:t> down method in the worst-case takes </a:t>
                </a:r>
                <a14:m>
                  <m:oMath xmlns:m="http://schemas.openxmlformats.org/officeDocument/2006/math">
                    <m:func>
                      <m:funcPr>
                        <m:ctrlPr>
                          <a:rPr lang="en-AU" i="1"/>
                        </m:ctrlPr>
                      </m:funcPr>
                      <m:fName>
                        <m:sSub>
                          <m:sSubPr>
                            <m:ctrlPr>
                              <a:rPr lang="en-AU" i="1"/>
                            </m:ctrlPr>
                          </m:sSubPr>
                          <m:e>
                            <m:r>
                              <m:rPr>
                                <m:sty m:val="p"/>
                              </m:rPr>
                              <a:rPr lang="en-US"/>
                              <m:t>log</m:t>
                            </m:r>
                          </m:e>
                          <m:sub>
                            <m:r>
                              <a:rPr lang="en-AU" i="1"/>
                              <m:t>2</m:t>
                            </m:r>
                          </m:sub>
                        </m:sSub>
                      </m:fName>
                      <m:e>
                        <m:r>
                          <a:rPr lang="en-AU" i="1"/>
                          <m:t>𝑛</m:t>
                        </m:r>
                      </m:e>
                    </m:func>
                  </m:oMath>
                </a14:m>
                <a:r>
                  <a:rPr lang="en-AU" dirty="0"/>
                  <a:t>.</a:t>
                </a:r>
              </a:p>
            </p:txBody>
          </p:sp>
        </mc:Choice>
        <mc:Fallback>
          <p:sp>
            <p:nvSpPr>
              <p:cNvPr id="3" name="Content Placeholder 2">
                <a:extLst>
                  <a:ext uri="{FF2B5EF4-FFF2-40B4-BE49-F238E27FC236}">
                    <a16:creationId xmlns:a16="http://schemas.microsoft.com/office/drawing/2014/main" id="{F9E0BC94-4FD5-43E6-A647-E77C72072ACC}"/>
                  </a:ext>
                </a:extLst>
              </p:cNvPr>
              <p:cNvSpPr>
                <a:spLocks noGrp="1" noRot="1" noChangeAspect="1" noMove="1" noResize="1" noEditPoints="1" noAdjustHandles="1" noChangeArrowheads="1" noChangeShapeType="1" noTextEdit="1"/>
              </p:cNvSpPr>
              <p:nvPr>
                <p:ph idx="1"/>
              </p:nvPr>
            </p:nvSpPr>
            <p:spPr>
              <a:blipFill>
                <a:blip r:embed="rId2"/>
                <a:stretch>
                  <a:fillRect l="-1043" t="-2241" r="-290"/>
                </a:stretch>
              </a:blipFill>
            </p:spPr>
            <p:txBody>
              <a:bodyPr/>
              <a:lstStyle/>
              <a:p>
                <a:r>
                  <a:rPr lang="en-AU">
                    <a:noFill/>
                  </a:rPr>
                  <a:t> </a:t>
                </a:r>
              </a:p>
            </p:txBody>
          </p:sp>
        </mc:Fallback>
      </mc:AlternateContent>
    </p:spTree>
    <p:extLst>
      <p:ext uri="{BB962C8B-B14F-4D97-AF65-F5344CB8AC3E}">
        <p14:creationId xmlns:p14="http://schemas.microsoft.com/office/powerpoint/2010/main" val="3811618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266B-46F7-4B29-8461-98BA07FD7D0A}"/>
              </a:ext>
            </a:extLst>
          </p:cNvPr>
          <p:cNvSpPr>
            <a:spLocks noGrp="1"/>
          </p:cNvSpPr>
          <p:nvPr>
            <p:ph type="title"/>
          </p:nvPr>
        </p:nvSpPr>
        <p:spPr>
          <a:xfrm>
            <a:off x="838200" y="365125"/>
            <a:ext cx="10515600" cy="1325563"/>
          </a:xfrm>
        </p:spPr>
        <p:txBody>
          <a:bodyPr/>
          <a:lstStyle/>
          <a:p>
            <a:r>
              <a:rPr lang="en-AU" dirty="0"/>
              <a:t>Performance analysis – </a:t>
            </a:r>
            <a:r>
              <a:rPr lang="en-AU" dirty="0" err="1"/>
              <a:t>Heapify</a:t>
            </a:r>
            <a:r>
              <a:rPr lang="en-AU" dirty="0"/>
              <a:t> down</a:t>
            </a:r>
          </a:p>
        </p:txBody>
      </p:sp>
      <p:sp>
        <p:nvSpPr>
          <p:cNvPr id="6" name="Rectangle: Diagonal Corners Rounded 5">
            <a:extLst>
              <a:ext uri="{FF2B5EF4-FFF2-40B4-BE49-F238E27FC236}">
                <a16:creationId xmlns:a16="http://schemas.microsoft.com/office/drawing/2014/main" id="{01D6FFC4-9E75-46B4-9895-DAE36781C78F}"/>
              </a:ext>
            </a:extLst>
          </p:cNvPr>
          <p:cNvSpPr/>
          <p:nvPr/>
        </p:nvSpPr>
        <p:spPr>
          <a:xfrm>
            <a:off x="2761638" y="1690688"/>
            <a:ext cx="6782281" cy="4265495"/>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    Algorithm </a:t>
            </a:r>
            <a:r>
              <a:rPr lang="en-AU" sz="1200" dirty="0" err="1">
                <a:effectLst/>
                <a:ea typeface="SimSun" panose="02010600030101010101" pitchFamily="2" charset="-122"/>
                <a:cs typeface="Arial" panose="020B0604020202020204" pitchFamily="34" charset="0"/>
              </a:rPr>
              <a:t>heapify_down</a:t>
            </a:r>
            <a:r>
              <a:rPr lang="en-AU" sz="1200" dirty="0">
                <a:effectLst/>
                <a:ea typeface="SimSun" panose="02010600030101010101" pitchFamily="2" charset="-122"/>
                <a:cs typeface="Arial" panose="020B0604020202020204" pitchFamily="34" charset="0"/>
              </a:rPr>
              <a:t>(self, </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while (</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 2) &lt;= size of the queue do</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 = </a:t>
            </a:r>
            <a:r>
              <a:rPr lang="en-AU" sz="1200" dirty="0" err="1">
                <a:effectLst/>
                <a:ea typeface="SimSun" panose="02010600030101010101" pitchFamily="2" charset="-122"/>
                <a:cs typeface="Arial" panose="020B0604020202020204" pitchFamily="34" charset="0"/>
              </a:rPr>
              <a:t>self.get_max_child</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priority="HEADS" //Scott’s turn</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 &lt;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priority="TAILS" //</a:t>
            </a:r>
            <a:r>
              <a:rPr lang="en-AU" sz="1200" dirty="0" err="1">
                <a:effectLst/>
                <a:ea typeface="SimSun" panose="02010600030101010101" pitchFamily="2" charset="-122"/>
                <a:cs typeface="Arial" panose="020B0604020202020204" pitchFamily="34" charset="0"/>
              </a:rPr>
              <a:t>Rusty’s</a:t>
            </a:r>
            <a:r>
              <a:rPr lang="en-AU" sz="1200" dirty="0">
                <a:effectLst/>
                <a:ea typeface="SimSun" panose="02010600030101010101" pitchFamily="2" charset="-122"/>
                <a:cs typeface="Arial" panose="020B0604020202020204" pitchFamily="34" charset="0"/>
              </a:rPr>
              <a:t> turn</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 &lt;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 ==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 &lt;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 </a:t>
            </a:r>
            <a:r>
              <a:rPr lang="en-AU" sz="1200" dirty="0" err="1">
                <a:effectLst/>
                <a:ea typeface="SimSun" panose="02010600030101010101" pitchFamily="2" charset="-122"/>
                <a:cs typeface="Arial" panose="020B0604020202020204" pitchFamily="34" charset="0"/>
              </a:rPr>
              <a:t>max_child_index</a:t>
            </a:r>
            <a:endParaRPr lang="en-AU" sz="1200" dirty="0">
              <a:effectLst/>
              <a:ea typeface="SimSun" panose="02010600030101010101" pitchFamily="2" charset="-122"/>
              <a:cs typeface="Arial" panose="020B0604020202020204" pitchFamily="34" charset="0"/>
            </a:endParaRPr>
          </a:p>
          <a:p>
            <a:pPr algn="ctr">
              <a:lnSpc>
                <a:spcPct val="110000"/>
              </a:lnSpc>
              <a:spcAft>
                <a:spcPts val="600"/>
              </a:spcAft>
            </a:pPr>
            <a:r>
              <a:rPr lang="en-US" sz="1200" dirty="0">
                <a:effectLst/>
                <a:ea typeface="SimSun" panose="02010600030101010101" pitchFamily="2" charset="-122"/>
                <a:cs typeface="Arial" panose="020B0604020202020204" pitchFamily="34" charset="0"/>
              </a:rPr>
              <a:t> </a:t>
            </a:r>
            <a:endParaRPr lang="en-AU" sz="1200" dirty="0">
              <a:effectLst/>
              <a:ea typeface="SimSun" panose="02010600030101010101" pitchFamily="2" charset="-122"/>
              <a:cs typeface="Arial" panose="020B0604020202020204" pitchFamily="34" charset="0"/>
            </a:endParaRPr>
          </a:p>
        </p:txBody>
      </p:sp>
      <p:sp>
        <p:nvSpPr>
          <p:cNvPr id="7" name="Right Bracket 6">
            <a:extLst>
              <a:ext uri="{FF2B5EF4-FFF2-40B4-BE49-F238E27FC236}">
                <a16:creationId xmlns:a16="http://schemas.microsoft.com/office/drawing/2014/main" id="{4315DFF9-B7E3-498C-9552-D81BCAAF89A5}"/>
              </a:ext>
            </a:extLst>
          </p:cNvPr>
          <p:cNvSpPr/>
          <p:nvPr/>
        </p:nvSpPr>
        <p:spPr>
          <a:xfrm>
            <a:off x="8189337" y="2424111"/>
            <a:ext cx="628650" cy="3159591"/>
          </a:xfrm>
          <a:prstGeom prst="rightBracket">
            <a:avLst/>
          </a:prstGeom>
        </p:spPr>
        <p:style>
          <a:lnRef idx="3">
            <a:schemeClr val="accent1"/>
          </a:lnRef>
          <a:fillRef idx="0">
            <a:schemeClr val="accent1"/>
          </a:fillRef>
          <a:effectRef idx="2">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mc:AlternateContent xmlns:mc="http://schemas.openxmlformats.org/markup-compatibility/2006">
        <mc:Choice xmlns:a14="http://schemas.microsoft.com/office/drawing/2010/main" Requires="a14">
          <p:sp>
            <p:nvSpPr>
              <p:cNvPr id="8" name="Text Box 262">
                <a:extLst>
                  <a:ext uri="{FF2B5EF4-FFF2-40B4-BE49-F238E27FC236}">
                    <a16:creationId xmlns:a16="http://schemas.microsoft.com/office/drawing/2014/main" id="{1B6F34C5-C9C9-4894-8EB5-939BE7CBA406}"/>
                  </a:ext>
                </a:extLst>
              </p:cNvPr>
              <p:cNvSpPr txBox="1"/>
              <p:nvPr/>
            </p:nvSpPr>
            <p:spPr>
              <a:xfrm>
                <a:off x="8627683" y="2995687"/>
                <a:ext cx="676275" cy="4667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(1)</m:t>
                      </m:r>
                    </m:oMath>
                  </m:oMathPara>
                </a14:m>
                <a:endParaRPr lang="en-AU" sz="1200" dirty="0">
                  <a:effectLst/>
                  <a:latin typeface="Calibri" panose="020F0502020204030204" pitchFamily="34" charset="0"/>
                  <a:ea typeface="SimSun" panose="02010600030101010101" pitchFamily="2" charset="-122"/>
                  <a:cs typeface="Arial" panose="020B0604020202020204" pitchFamily="34" charset="0"/>
                </a:endParaRPr>
              </a:p>
            </p:txBody>
          </p:sp>
        </mc:Choice>
        <mc:Fallback>
          <p:sp>
            <p:nvSpPr>
              <p:cNvPr id="8" name="Text Box 262">
                <a:extLst>
                  <a:ext uri="{FF2B5EF4-FFF2-40B4-BE49-F238E27FC236}">
                    <a16:creationId xmlns:a16="http://schemas.microsoft.com/office/drawing/2014/main" id="{1B6F34C5-C9C9-4894-8EB5-939BE7CBA406}"/>
                  </a:ext>
                </a:extLst>
              </p:cNvPr>
              <p:cNvSpPr txBox="1">
                <a:spLocks noRot="1" noChangeAspect="1" noMove="1" noResize="1" noEditPoints="1" noAdjustHandles="1" noChangeArrowheads="1" noChangeShapeType="1" noTextEdit="1"/>
              </p:cNvSpPr>
              <p:nvPr/>
            </p:nvSpPr>
            <p:spPr>
              <a:xfrm>
                <a:off x="8627683" y="2995687"/>
                <a:ext cx="676275" cy="466725"/>
              </a:xfrm>
              <a:prstGeom prst="rect">
                <a:avLst/>
              </a:prstGeom>
              <a:blipFill>
                <a:blip r:embed="rId2"/>
                <a:stretch>
                  <a:fillRect/>
                </a:stretch>
              </a:blipFill>
              <a:ln w="6350">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 Box 2">
                <a:extLst>
                  <a:ext uri="{FF2B5EF4-FFF2-40B4-BE49-F238E27FC236}">
                    <a16:creationId xmlns:a16="http://schemas.microsoft.com/office/drawing/2014/main" id="{3400AE77-5646-40AE-BCE4-0865FC79D966}"/>
                  </a:ext>
                </a:extLst>
              </p:cNvPr>
              <p:cNvSpPr txBox="1">
                <a:spLocks noChangeArrowheads="1"/>
              </p:cNvSpPr>
              <p:nvPr/>
            </p:nvSpPr>
            <p:spPr bwMode="auto">
              <a:xfrm>
                <a:off x="6417622" y="2276474"/>
                <a:ext cx="1495425" cy="2952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func>
                        <m:funcPr>
                          <m:ctrlPr>
                            <a:rPr lang="en-AU" sz="1200" i="1">
                              <a:effectLst/>
                              <a:latin typeface="Cambria Math" panose="02040503050406030204" pitchFamily="18" charset="0"/>
                              <a:ea typeface="SimSun" panose="02010600030101010101" pitchFamily="2" charset="-122"/>
                              <a:cs typeface="Arial" panose="020B0604020202020204" pitchFamily="34" charset="0"/>
                            </a:rPr>
                          </m:ctrlPr>
                        </m:funcPr>
                        <m:fName>
                          <m:r>
                            <a:rPr lang="en-AU" sz="1200" i="1">
                              <a:effectLst/>
                              <a:latin typeface="Cambria Math" panose="02040503050406030204" pitchFamily="18" charset="0"/>
                              <a:ea typeface="SimSun" panose="02010600030101010101" pitchFamily="2" charset="-122"/>
                              <a:cs typeface="Arial" panose="020B0604020202020204" pitchFamily="34" charset="0"/>
                            </a:rPr>
                            <m:t>→</m:t>
                          </m:r>
                          <m:r>
                            <a:rPr lang="en-AU" sz="1200" i="1">
                              <a:effectLst/>
                              <a:latin typeface="Cambria Math" panose="02040503050406030204" pitchFamily="18" charset="0"/>
                              <a:ea typeface="SimSun" panose="02010600030101010101" pitchFamily="2" charset="-122"/>
                              <a:cs typeface="Arial" panose="020B0604020202020204" pitchFamily="34" charset="0"/>
                            </a:rPr>
                            <m:t>𝑂</m:t>
                          </m:r>
                          <m:r>
                            <a:rPr lang="en-AU" sz="1200" i="1">
                              <a:effectLst/>
                              <a:latin typeface="Cambria Math" panose="02040503050406030204" pitchFamily="18" charset="0"/>
                              <a:ea typeface="SimSun" panose="02010600030101010101" pitchFamily="2" charset="-122"/>
                              <a:cs typeface="Arial" panose="020B0604020202020204" pitchFamily="34" charset="0"/>
                            </a:rPr>
                            <m:t>(</m:t>
                          </m:r>
                          <m:sSub>
                            <m:sSubPr>
                              <m:ctrlPr>
                                <a:rPr lang="en-AU" sz="1200" i="1">
                                  <a:effectLst/>
                                  <a:latin typeface="Cambria Math" panose="02040503050406030204" pitchFamily="18" charset="0"/>
                                  <a:ea typeface="SimSun" panose="02010600030101010101" pitchFamily="2" charset="-122"/>
                                  <a:cs typeface="Arial" panose="020B0604020202020204" pitchFamily="34" charset="0"/>
                                </a:rPr>
                              </m:ctrlPr>
                            </m:sSubPr>
                            <m:e>
                              <m:r>
                                <m:rPr>
                                  <m:sty m:val="p"/>
                                </m:rPr>
                                <a:rPr lang="en-US" sz="1200">
                                  <a:effectLst/>
                                  <a:latin typeface="Cambria Math" panose="02040503050406030204" pitchFamily="18" charset="0"/>
                                  <a:ea typeface="SimSun" panose="02010600030101010101" pitchFamily="2" charset="-122"/>
                                  <a:cs typeface="Arial" panose="020B0604020202020204" pitchFamily="34" charset="0"/>
                                </a:rPr>
                                <m:t>log</m:t>
                              </m:r>
                            </m:e>
                            <m:sub>
                              <m:r>
                                <a:rPr lang="en-AU" sz="1200" i="1">
                                  <a:effectLst/>
                                  <a:latin typeface="Cambria Math" panose="02040503050406030204" pitchFamily="18" charset="0"/>
                                  <a:ea typeface="SimSun" panose="02010600030101010101" pitchFamily="2" charset="-122"/>
                                  <a:cs typeface="Arial" panose="020B0604020202020204" pitchFamily="34" charset="0"/>
                                </a:rPr>
                                <m:t>2</m:t>
                              </m:r>
                            </m:sub>
                          </m:sSub>
                        </m:fName>
                        <m:e>
                          <m:r>
                            <a:rPr lang="en-AU" sz="1200" i="1">
                              <a:effectLst/>
                              <a:latin typeface="Cambria Math" panose="02040503050406030204" pitchFamily="18" charset="0"/>
                              <a:ea typeface="SimSun" panose="02010600030101010101" pitchFamily="2" charset="-122"/>
                              <a:cs typeface="Arial" panose="020B0604020202020204" pitchFamily="34" charset="0"/>
                            </a:rPr>
                            <m:t>𝑛</m:t>
                          </m:r>
                        </m:e>
                      </m:func>
                      <m:r>
                        <a:rPr lang="en-AU"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dirty="0">
                  <a:effectLst/>
                  <a:latin typeface="Calibri" panose="020F0502020204030204" pitchFamily="34" charset="0"/>
                  <a:ea typeface="SimSun" panose="02010600030101010101" pitchFamily="2" charset="-122"/>
                  <a:cs typeface="Arial" panose="020B0604020202020204" pitchFamily="34" charset="0"/>
                </a:endParaRPr>
              </a:p>
            </p:txBody>
          </p:sp>
        </mc:Choice>
        <mc:Fallback>
          <p:sp>
            <p:nvSpPr>
              <p:cNvPr id="9" name="Text Box 2">
                <a:extLst>
                  <a:ext uri="{FF2B5EF4-FFF2-40B4-BE49-F238E27FC236}">
                    <a16:creationId xmlns:a16="http://schemas.microsoft.com/office/drawing/2014/main" id="{3400AE77-5646-40AE-BCE4-0865FC79D966}"/>
                  </a:ext>
                </a:extLst>
              </p:cNvPr>
              <p:cNvSpPr txBox="1">
                <a:spLocks noRot="1" noChangeAspect="1" noMove="1" noResize="1" noEditPoints="1" noAdjustHandles="1" noChangeArrowheads="1" noChangeShapeType="1" noTextEdit="1"/>
              </p:cNvSpPr>
              <p:nvPr/>
            </p:nvSpPr>
            <p:spPr bwMode="auto">
              <a:xfrm>
                <a:off x="6417622" y="2276474"/>
                <a:ext cx="1495425" cy="295275"/>
              </a:xfrm>
              <a:prstGeom prst="rect">
                <a:avLst/>
              </a:prstGeom>
              <a:blipFill>
                <a:blip r:embed="rId3"/>
                <a:stretch>
                  <a:fillRect b="-4082"/>
                </a:stretch>
              </a:blipFill>
              <a:ln w="9525">
                <a:noFill/>
                <a:miter lim="800000"/>
                <a:headEnd/>
                <a:tailEnd/>
              </a:ln>
            </p:spPr>
            <p:txBody>
              <a:bodyPr/>
              <a:lstStyle/>
              <a:p>
                <a:r>
                  <a:rPr lang="en-AU">
                    <a:noFill/>
                  </a:rPr>
                  <a:t> </a:t>
                </a:r>
              </a:p>
            </p:txBody>
          </p:sp>
        </mc:Fallback>
      </mc:AlternateContent>
    </p:spTree>
    <p:extLst>
      <p:ext uri="{BB962C8B-B14F-4D97-AF65-F5344CB8AC3E}">
        <p14:creationId xmlns:p14="http://schemas.microsoft.com/office/powerpoint/2010/main" val="249698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BA1A-219F-4DA8-94B1-936D8B06DFBA}"/>
              </a:ext>
            </a:extLst>
          </p:cNvPr>
          <p:cNvSpPr>
            <a:spLocks noGrp="1"/>
          </p:cNvSpPr>
          <p:nvPr>
            <p:ph type="title"/>
          </p:nvPr>
        </p:nvSpPr>
        <p:spPr/>
        <p:txBody>
          <a:bodyPr/>
          <a:lstStyle/>
          <a:p>
            <a:r>
              <a:rPr lang="en-AU" dirty="0"/>
              <a:t>Overview of the algorithm</a:t>
            </a:r>
          </a:p>
        </p:txBody>
      </p:sp>
      <p:sp>
        <p:nvSpPr>
          <p:cNvPr id="3" name="Content Placeholder 2">
            <a:extLst>
              <a:ext uri="{FF2B5EF4-FFF2-40B4-BE49-F238E27FC236}">
                <a16:creationId xmlns:a16="http://schemas.microsoft.com/office/drawing/2014/main" id="{61FBBC28-13B9-4EB2-B391-6D66FA98D174}"/>
              </a:ext>
            </a:extLst>
          </p:cNvPr>
          <p:cNvSpPr>
            <a:spLocks noGrp="1"/>
          </p:cNvSpPr>
          <p:nvPr>
            <p:ph idx="1"/>
          </p:nvPr>
        </p:nvSpPr>
        <p:spPr>
          <a:xfrm>
            <a:off x="838200" y="1825625"/>
            <a:ext cx="10515600" cy="4667250"/>
          </a:xfrm>
        </p:spPr>
        <p:txBody>
          <a:bodyPr>
            <a:normAutofit/>
          </a:bodyPr>
          <a:lstStyle/>
          <a:p>
            <a:r>
              <a:rPr lang="en-AU" dirty="0"/>
              <a:t>Three main parts of the algorithm interpreted into the three classes:</a:t>
            </a:r>
          </a:p>
          <a:p>
            <a:pPr marL="514350" indent="-514350">
              <a:buFont typeface="+mj-lt"/>
              <a:buAutoNum type="arabicPeriod"/>
            </a:pPr>
            <a:r>
              <a:rPr lang="en-AU" dirty="0"/>
              <a:t>Game Ball class – storing the value written on a ball, calculating the sum of digits and storing this value, and setting and storing the state of the ball as to whether it is taken or not.</a:t>
            </a:r>
          </a:p>
          <a:p>
            <a:pPr marL="514350" indent="-514350">
              <a:buFont typeface="+mj-lt"/>
              <a:buAutoNum type="arabicPeriod"/>
            </a:pPr>
            <a:r>
              <a:rPr lang="en-AU" dirty="0"/>
              <a:t>Priority queue class - performing functions of a priority queue based on a heap and providing the max value based on a different priority criterion set for each player. Usual methods for a priority queue (front, insert, delete, </a:t>
            </a:r>
            <a:r>
              <a:rPr lang="en-AU" dirty="0" err="1"/>
              <a:t>is_empty</a:t>
            </a:r>
            <a:r>
              <a:rPr lang="en-AU" dirty="0"/>
              <a:t>).</a:t>
            </a:r>
          </a:p>
          <a:p>
            <a:pPr marL="514350" indent="-514350">
              <a:buFont typeface="+mj-lt"/>
              <a:buAutoNum type="arabicPeriod"/>
            </a:pPr>
            <a:r>
              <a:rPr lang="en-AU" dirty="0"/>
              <a:t>Score Maximiser class - building two different priority queues and dealing with turns for each player. </a:t>
            </a:r>
          </a:p>
        </p:txBody>
      </p:sp>
    </p:spTree>
    <p:extLst>
      <p:ext uri="{BB962C8B-B14F-4D97-AF65-F5344CB8AC3E}">
        <p14:creationId xmlns:p14="http://schemas.microsoft.com/office/powerpoint/2010/main" val="1580608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6794-35DA-44F0-905B-339CF6E6DF2E}"/>
              </a:ext>
            </a:extLst>
          </p:cNvPr>
          <p:cNvSpPr>
            <a:spLocks noGrp="1"/>
          </p:cNvSpPr>
          <p:nvPr>
            <p:ph type="title"/>
          </p:nvPr>
        </p:nvSpPr>
        <p:spPr/>
        <p:txBody>
          <a:bodyPr/>
          <a:lstStyle/>
          <a:p>
            <a:r>
              <a:rPr lang="en-AU" dirty="0"/>
              <a:t>Putting it all together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6CFA01-3871-4B96-BDDC-0B8045FDB37F}"/>
                  </a:ext>
                </a:extLst>
              </p:cNvPr>
              <p:cNvSpPr>
                <a:spLocks noGrp="1"/>
              </p:cNvSpPr>
              <p:nvPr>
                <p:ph idx="1"/>
              </p:nvPr>
            </p:nvSpPr>
            <p:spPr>
              <a:xfrm>
                <a:off x="838199" y="1825625"/>
                <a:ext cx="11158057" cy="4351338"/>
              </a:xfrm>
            </p:spPr>
            <p:txBody>
              <a:bodyPr>
                <a:normAutofit/>
              </a:bodyPr>
              <a:lstStyle/>
              <a:p>
                <a:pPr/>
                <a14:m>
                  <m:oMath xmlns:m="http://schemas.openxmlformats.org/officeDocument/2006/math">
                    <m:r>
                      <a:rPr lang="en-AU" i="1" smtClean="0"/>
                      <m:t>𝑃𝑙𝑎𝑦</m:t>
                    </m:r>
                    <m:r>
                      <a:rPr lang="en-AU" i="1" smtClean="0"/>
                      <m:t> </m:t>
                    </m:r>
                    <m:r>
                      <a:rPr lang="en-AU" i="1" smtClean="0"/>
                      <m:t>𝑟𝑜𝑢𝑛𝑑𝑠</m:t>
                    </m:r>
                    <m:r>
                      <a:rPr lang="en-AU" i="1" smtClean="0"/>
                      <m:t>:</m:t>
                    </m:r>
                    <m:f>
                      <m:fPr>
                        <m:ctrlPr>
                          <a:rPr lang="en-AU" i="1"/>
                        </m:ctrlPr>
                      </m:fPr>
                      <m:num>
                        <m:r>
                          <a:rPr lang="en-US" i="1"/>
                          <m:t>𝑛</m:t>
                        </m:r>
                      </m:num>
                      <m:den>
                        <m:r>
                          <a:rPr lang="en-US" i="1"/>
                          <m:t>𝑡</m:t>
                        </m:r>
                      </m:den>
                    </m:f>
                    <m:r>
                      <a:rPr lang="en-US" i="1"/>
                      <m:t>∗</m:t>
                    </m:r>
                    <m:r>
                      <a:rPr lang="en-AU" b="0" i="1" smtClean="0">
                        <a:latin typeface="Cambria Math" panose="02040503050406030204" pitchFamily="18" charset="0"/>
                      </a:rPr>
                      <m:t>𝐸</m:t>
                    </m:r>
                    <m:r>
                      <a:rPr lang="en-US" i="1"/>
                      <m:t>𝑥𝑡𝑟𝑎𝑐𝑡𝑖𝑛𝑔</m:t>
                    </m:r>
                    <m:r>
                      <a:rPr lang="en-US" i="1"/>
                      <m:t> </m:t>
                    </m:r>
                    <m:r>
                      <a:rPr lang="en-US" i="1"/>
                      <m:t>𝑎𝑛𝑑</m:t>
                    </m:r>
                    <m:r>
                      <a:rPr lang="en-US" i="1"/>
                      <m:t> </m:t>
                    </m:r>
                    <m:r>
                      <a:rPr lang="en-US" i="1"/>
                      <m:t>𝑑𝑒𝑙𝑒𝑡𝑖𝑛𝑔</m:t>
                    </m:r>
                    <m:func>
                      <m:funcPr>
                        <m:ctrlPr>
                          <a:rPr lang="en-AU" i="1"/>
                        </m:ctrlPr>
                      </m:funcPr>
                      <m:fName>
                        <m:r>
                          <m:rPr>
                            <m:sty m:val="p"/>
                          </m:rPr>
                          <a:rPr lang="en-US"/>
                          <m:t>max</m:t>
                        </m:r>
                      </m:fName>
                      <m:e>
                        <m:r>
                          <a:rPr lang="en-US" i="1"/>
                          <m:t>𝑏𝑎𝑙𝑙𝑠</m:t>
                        </m:r>
                        <m:r>
                          <a:rPr lang="en-US" i="1"/>
                          <m:t>:2</m:t>
                        </m:r>
                        <m:r>
                          <a:rPr lang="en-US" i="1"/>
                          <m:t>𝑡</m:t>
                        </m:r>
                        <m:r>
                          <a:rPr lang="en-US" i="1"/>
                          <m:t>∗</m:t>
                        </m:r>
                        <m:r>
                          <a:rPr lang="en-US" i="1"/>
                          <m:t>h𝑒𝑎𝑝𝑖𝑓𝑦</m:t>
                        </m:r>
                        <m:r>
                          <a:rPr lang="en-US" i="1"/>
                          <m:t> </m:t>
                        </m:r>
                        <m:r>
                          <a:rPr lang="en-US" i="1"/>
                          <m:t>𝑑𝑜𝑤𝑛</m:t>
                        </m:r>
                        <m:r>
                          <a:rPr lang="en-US" i="1"/>
                          <m:t>: </m:t>
                        </m:r>
                        <m:func>
                          <m:funcPr>
                            <m:ctrlPr>
                              <a:rPr lang="en-AU" i="1"/>
                            </m:ctrlPr>
                          </m:funcPr>
                          <m:fName>
                            <m:sSub>
                              <m:sSubPr>
                                <m:ctrlPr>
                                  <a:rPr lang="en-AU" i="1"/>
                                </m:ctrlPr>
                              </m:sSubPr>
                              <m:e>
                                <m:r>
                                  <m:rPr>
                                    <m:sty m:val="p"/>
                                  </m:rPr>
                                  <a:rPr lang="en-US"/>
                                  <m:t>log</m:t>
                                </m:r>
                              </m:e>
                              <m:sub>
                                <m:r>
                                  <a:rPr lang="en-US" i="1"/>
                                  <m:t>2</m:t>
                                </m:r>
                              </m:sub>
                            </m:sSub>
                          </m:fName>
                          <m:e>
                            <m:r>
                              <a:rPr lang="en-US" i="1"/>
                              <m:t>𝑛</m:t>
                            </m:r>
                          </m:e>
                        </m:func>
                      </m:e>
                    </m:func>
                  </m:oMath>
                </a14:m>
                <a:endParaRPr lang="en-AU" dirty="0"/>
              </a:p>
              <a:p>
                <a:pPr/>
                <a14:m>
                  <m:oMath xmlns:m="http://schemas.openxmlformats.org/officeDocument/2006/math">
                    <m:r>
                      <a:rPr lang="en-AU" i="1"/>
                      <m:t>𝐵𝑢𝑖𝑙𝑑𝑖𝑛𝑔</m:t>
                    </m:r>
                    <m:r>
                      <a:rPr lang="en-AU" i="1"/>
                      <m:t> </m:t>
                    </m:r>
                    <m:r>
                      <a:rPr lang="en-AU" i="1"/>
                      <m:t>𝑡𝑤𝑜</m:t>
                    </m:r>
                    <m:r>
                      <a:rPr lang="en-AU" i="1"/>
                      <m:t> </m:t>
                    </m:r>
                    <m:r>
                      <a:rPr lang="en-AU" i="1"/>
                      <m:t>𝑞𝑢𝑒𝑢𝑒𝑠</m:t>
                    </m:r>
                    <m:r>
                      <a:rPr lang="en-AU" i="1"/>
                      <m:t>:</m:t>
                    </m:r>
                    <m:func>
                      <m:funcPr>
                        <m:ctrlPr>
                          <a:rPr lang="en-AU" i="1"/>
                        </m:ctrlPr>
                      </m:funcPr>
                      <m:fName>
                        <m:sSub>
                          <m:sSubPr>
                            <m:ctrlPr>
                              <a:rPr lang="en-AU" i="1"/>
                            </m:ctrlPr>
                          </m:sSubPr>
                          <m:e>
                            <m:r>
                              <a:rPr lang="en-US"/>
                              <m:t>2</m:t>
                            </m:r>
                            <m:r>
                              <m:rPr>
                                <m:sty m:val="p"/>
                              </m:rPr>
                              <a:rPr lang="en-US"/>
                              <m:t>nlog</m:t>
                            </m:r>
                          </m:e>
                          <m:sub>
                            <m:r>
                              <a:rPr lang="en-AU" i="1"/>
                              <m:t>2</m:t>
                            </m:r>
                          </m:sub>
                        </m:sSub>
                      </m:fName>
                      <m:e>
                        <m:r>
                          <a:rPr lang="en-AU" i="1"/>
                          <m:t>𝑛</m:t>
                        </m:r>
                      </m:e>
                    </m:func>
                    <m:r>
                      <a:rPr lang="en-AU" i="1"/>
                      <m:t>+</m:t>
                    </m:r>
                    <m:r>
                      <a:rPr lang="en-AU" i="1"/>
                      <m:t>𝑃𝑙𝑎𝑦𝑖𝑛𝑔</m:t>
                    </m:r>
                    <m:r>
                      <a:rPr lang="en-AU" i="1"/>
                      <m:t> </m:t>
                    </m:r>
                    <m:r>
                      <a:rPr lang="en-AU" i="1"/>
                      <m:t>𝑟𝑜𝑢𝑛𝑑𝑠</m:t>
                    </m:r>
                    <m:r>
                      <a:rPr lang="en-AU" i="1"/>
                      <m:t>: </m:t>
                    </m:r>
                    <m:func>
                      <m:funcPr>
                        <m:ctrlPr>
                          <a:rPr lang="en-AU" i="1"/>
                        </m:ctrlPr>
                      </m:funcPr>
                      <m:fName>
                        <m:sSub>
                          <m:sSubPr>
                            <m:ctrlPr>
                              <a:rPr lang="en-AU" i="1"/>
                            </m:ctrlPr>
                          </m:sSubPr>
                          <m:e>
                            <m:r>
                              <a:rPr lang="en-US"/>
                              <m:t>2</m:t>
                            </m:r>
                            <m:r>
                              <m:rPr>
                                <m:sty m:val="p"/>
                              </m:rPr>
                              <a:rPr lang="en-US"/>
                              <m:t>nlog</m:t>
                            </m:r>
                          </m:e>
                          <m:sub>
                            <m:r>
                              <a:rPr lang="en-AU" i="1"/>
                              <m:t>2</m:t>
                            </m:r>
                          </m:sub>
                        </m:sSub>
                      </m:fName>
                      <m:e>
                        <m:r>
                          <a:rPr lang="en-AU" i="1"/>
                          <m:t>𝑛</m:t>
                        </m:r>
                      </m:e>
                    </m:func>
                    <m:r>
                      <a:rPr lang="en-AU" i="1"/>
                      <m:t>= </m:t>
                    </m:r>
                    <m:func>
                      <m:funcPr>
                        <m:ctrlPr>
                          <a:rPr lang="en-AU" i="1"/>
                        </m:ctrlPr>
                      </m:funcPr>
                      <m:fName>
                        <m:sSub>
                          <m:sSubPr>
                            <m:ctrlPr>
                              <a:rPr lang="en-AU" i="1"/>
                            </m:ctrlPr>
                          </m:sSubPr>
                          <m:e>
                            <m:r>
                              <a:rPr lang="en-US"/>
                              <m:t>4</m:t>
                            </m:r>
                            <m:r>
                              <m:rPr>
                                <m:sty m:val="p"/>
                              </m:rPr>
                              <a:rPr lang="en-US"/>
                              <m:t>nlog</m:t>
                            </m:r>
                          </m:e>
                          <m:sub>
                            <m:r>
                              <a:rPr lang="en-AU" i="1"/>
                              <m:t>2</m:t>
                            </m:r>
                          </m:sub>
                        </m:sSub>
                      </m:fName>
                      <m:e>
                        <m:r>
                          <a:rPr lang="en-AU" i="1"/>
                          <m:t>𝑛</m:t>
                        </m:r>
                      </m:e>
                    </m:func>
                    <m:r>
                      <a:rPr lang="en-AU" i="1"/>
                      <m:t>≤</m:t>
                    </m:r>
                    <m:r>
                      <a:rPr lang="en-AU" i="1"/>
                      <m:t>𝑐</m:t>
                    </m:r>
                    <m:r>
                      <a:rPr lang="en-AU" i="1"/>
                      <m:t>∗ </m:t>
                    </m:r>
                    <m:func>
                      <m:funcPr>
                        <m:ctrlPr>
                          <a:rPr lang="en-AU" i="1"/>
                        </m:ctrlPr>
                      </m:funcPr>
                      <m:fName>
                        <m:sSub>
                          <m:sSubPr>
                            <m:ctrlPr>
                              <a:rPr lang="en-AU" i="1"/>
                            </m:ctrlPr>
                          </m:sSubPr>
                          <m:e>
                            <m:r>
                              <m:rPr>
                                <m:sty m:val="p"/>
                              </m:rPr>
                              <a:rPr lang="en-US"/>
                              <m:t>nlog</m:t>
                            </m:r>
                          </m:e>
                          <m:sub>
                            <m:r>
                              <a:rPr lang="en-AU" i="1"/>
                              <m:t>2</m:t>
                            </m:r>
                          </m:sub>
                        </m:sSub>
                      </m:fName>
                      <m:e>
                        <m:r>
                          <a:rPr lang="en-AU" i="1"/>
                          <m:t>𝑛</m:t>
                        </m:r>
                      </m:e>
                    </m:func>
                    <m:r>
                      <a:rPr lang="en-AU" i="1"/>
                      <m:t> </m:t>
                    </m:r>
                  </m:oMath>
                </a14:m>
                <a:endParaRPr lang="en-AU" dirty="0"/>
              </a:p>
              <a:p>
                <a:pPr/>
                <a:r>
                  <a:rPr lang="en-AU" dirty="0"/>
                  <a:t>                   </a:t>
                </a:r>
                <a14:m>
                  <m:oMath xmlns:m="http://schemas.openxmlformats.org/officeDocument/2006/math">
                    <m:func>
                      <m:funcPr>
                        <m:ctrlPr>
                          <a:rPr lang="en-AU" i="1"/>
                        </m:ctrlPr>
                      </m:funcPr>
                      <m:fName>
                        <m:r>
                          <a:rPr lang="en-AU" i="1"/>
                          <m:t>𝑂</m:t>
                        </m:r>
                        <m:r>
                          <a:rPr lang="en-AU" i="1"/>
                          <m:t>(</m:t>
                        </m:r>
                        <m:sSub>
                          <m:sSubPr>
                            <m:ctrlPr>
                              <a:rPr lang="en-AU" i="1"/>
                            </m:ctrlPr>
                          </m:sSubPr>
                          <m:e>
                            <m:r>
                              <m:rPr>
                                <m:sty m:val="p"/>
                              </m:rPr>
                              <a:rPr lang="en-US"/>
                              <m:t>nlog</m:t>
                            </m:r>
                          </m:e>
                          <m:sub>
                            <m:r>
                              <a:rPr lang="en-AU" i="1"/>
                              <m:t>2</m:t>
                            </m:r>
                          </m:sub>
                        </m:sSub>
                      </m:fName>
                      <m:e>
                        <m:r>
                          <a:rPr lang="en-AU" i="1"/>
                          <m:t>𝑛</m:t>
                        </m:r>
                      </m:e>
                    </m:func>
                    <m:r>
                      <a:rPr lang="en-AU" i="1"/>
                      <m:t>)</m:t>
                    </m:r>
                  </m:oMath>
                </a14:m>
                <a:endParaRPr lang="en-AU" dirty="0"/>
              </a:p>
              <a:p>
                <a:pPr/>
                <a:r>
                  <a:rPr lang="en-AU" dirty="0"/>
                  <a:t>The lower bound time efficiency occurs where the list of balls is sorted. In this case, building two queues takes </a:t>
                </a:r>
                <a14:m>
                  <m:oMath xmlns:m="http://schemas.openxmlformats.org/officeDocument/2006/math">
                    <m:r>
                      <a:rPr lang="en-AU" i="1"/>
                      <m:t>2</m:t>
                    </m:r>
                    <m:r>
                      <a:rPr lang="en-AU" i="1"/>
                      <m:t>𝑛</m:t>
                    </m:r>
                  </m:oMath>
                </a14:m>
                <a:r>
                  <a:rPr lang="en-AU" dirty="0"/>
                  <a:t> without the </a:t>
                </a:r>
                <a:r>
                  <a:rPr lang="en-AU" dirty="0" err="1"/>
                  <a:t>heapify</a:t>
                </a:r>
                <a:r>
                  <a:rPr lang="en-AU" dirty="0"/>
                  <a:t> up and playing rounds still takes </a:t>
                </a:r>
                <a14:m>
                  <m:oMath xmlns:m="http://schemas.openxmlformats.org/officeDocument/2006/math">
                    <m:r>
                      <a:rPr lang="en-AU" i="1"/>
                      <m:t>𝑛</m:t>
                    </m:r>
                    <m:func>
                      <m:funcPr>
                        <m:ctrlPr>
                          <a:rPr lang="en-AU" i="1"/>
                        </m:ctrlPr>
                      </m:funcPr>
                      <m:fName>
                        <m:sSub>
                          <m:sSubPr>
                            <m:ctrlPr>
                              <a:rPr lang="en-AU" i="1"/>
                            </m:ctrlPr>
                          </m:sSubPr>
                          <m:e>
                            <m:r>
                              <m:rPr>
                                <m:sty m:val="p"/>
                              </m:rPr>
                              <a:rPr lang="en-US"/>
                              <m:t>log</m:t>
                            </m:r>
                          </m:e>
                          <m:sub>
                            <m:r>
                              <a:rPr lang="en-AU" i="1"/>
                              <m:t>2</m:t>
                            </m:r>
                          </m:sub>
                        </m:sSub>
                      </m:fName>
                      <m:e>
                        <m:r>
                          <a:rPr lang="en-AU" i="1"/>
                          <m:t>𝑛</m:t>
                        </m:r>
                      </m:e>
                    </m:func>
                  </m:oMath>
                </a14:m>
                <a:r>
                  <a:rPr lang="en-AU" dirty="0"/>
                  <a:t> where the balls do not have to be removed. This scenario, hence, still gives </a:t>
                </a:r>
                <a14:m>
                  <m:oMath xmlns:m="http://schemas.openxmlformats.org/officeDocument/2006/math">
                    <m:func>
                      <m:funcPr>
                        <m:ctrlPr>
                          <a:rPr lang="en-AU" i="1"/>
                        </m:ctrlPr>
                      </m:funcPr>
                      <m:fName>
                        <m:r>
                          <a:rPr lang="en-AU" i="1"/>
                          <m:t>𝛺</m:t>
                        </m:r>
                        <m:r>
                          <a:rPr lang="en-AU" i="1"/>
                          <m:t>(</m:t>
                        </m:r>
                        <m:sSub>
                          <m:sSubPr>
                            <m:ctrlPr>
                              <a:rPr lang="en-AU" i="1"/>
                            </m:ctrlPr>
                          </m:sSubPr>
                          <m:e>
                            <m:r>
                              <m:rPr>
                                <m:sty m:val="p"/>
                              </m:rPr>
                              <a:rPr lang="en-US"/>
                              <m:t>nlog</m:t>
                            </m:r>
                          </m:e>
                          <m:sub>
                            <m:r>
                              <a:rPr lang="en-AU" i="1"/>
                              <m:t>2</m:t>
                            </m:r>
                          </m:sub>
                        </m:sSub>
                      </m:fName>
                      <m:e>
                        <m:r>
                          <a:rPr lang="en-AU" i="1"/>
                          <m:t>𝑛</m:t>
                        </m:r>
                      </m:e>
                    </m:func>
                    <m:r>
                      <a:rPr lang="en-AU" i="1"/>
                      <m:t>)</m:t>
                    </m:r>
                  </m:oMath>
                </a14:m>
                <a:r>
                  <a:rPr lang="en-AU" dirty="0"/>
                  <a:t> for the best case.</a:t>
                </a:r>
              </a:p>
              <a:p>
                <a:pPr/>
                <a:endParaRPr lang="en-AU" dirty="0"/>
              </a:p>
              <a:p>
                <a:pPr marL="0" indent="0">
                  <a:buNone/>
                </a:pPr>
                <a:endParaRPr lang="en-AU" dirty="0"/>
              </a:p>
            </p:txBody>
          </p:sp>
        </mc:Choice>
        <mc:Fallback>
          <p:sp>
            <p:nvSpPr>
              <p:cNvPr id="3" name="Content Placeholder 2">
                <a:extLst>
                  <a:ext uri="{FF2B5EF4-FFF2-40B4-BE49-F238E27FC236}">
                    <a16:creationId xmlns:a16="http://schemas.microsoft.com/office/drawing/2014/main" id="{926CFA01-3871-4B96-BDDC-0B8045FDB37F}"/>
                  </a:ext>
                </a:extLst>
              </p:cNvPr>
              <p:cNvSpPr>
                <a:spLocks noGrp="1" noRot="1" noChangeAspect="1" noMove="1" noResize="1" noEditPoints="1" noAdjustHandles="1" noChangeArrowheads="1" noChangeShapeType="1" noTextEdit="1"/>
              </p:cNvSpPr>
              <p:nvPr>
                <p:ph idx="1"/>
              </p:nvPr>
            </p:nvSpPr>
            <p:spPr>
              <a:xfrm>
                <a:off x="838199" y="1825625"/>
                <a:ext cx="11158057" cy="4351338"/>
              </a:xfrm>
              <a:blipFill>
                <a:blip r:embed="rId2"/>
                <a:stretch>
                  <a:fillRect l="-928" r="-492"/>
                </a:stretch>
              </a:blipFill>
            </p:spPr>
            <p:txBody>
              <a:bodyPr/>
              <a:lstStyle/>
              <a:p>
                <a:r>
                  <a:rPr lang="en-AU">
                    <a:noFill/>
                  </a:rPr>
                  <a:t> </a:t>
                </a:r>
              </a:p>
            </p:txBody>
          </p:sp>
        </mc:Fallback>
      </mc:AlternateContent>
      <p:sp>
        <p:nvSpPr>
          <p:cNvPr id="4" name="Arrow: Right 3">
            <a:extLst>
              <a:ext uri="{FF2B5EF4-FFF2-40B4-BE49-F238E27FC236}">
                <a16:creationId xmlns:a16="http://schemas.microsoft.com/office/drawing/2014/main" id="{0FEB60A1-F941-4910-854F-8E68B8CA85ED}"/>
              </a:ext>
            </a:extLst>
          </p:cNvPr>
          <p:cNvSpPr/>
          <p:nvPr/>
        </p:nvSpPr>
        <p:spPr>
          <a:xfrm>
            <a:off x="838199" y="3645016"/>
            <a:ext cx="1535185" cy="494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51089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2327-F0F6-4C6F-8D0D-D4DE77960FD0}"/>
              </a:ext>
            </a:extLst>
          </p:cNvPr>
          <p:cNvSpPr>
            <a:spLocks noGrp="1"/>
          </p:cNvSpPr>
          <p:nvPr>
            <p:ph type="title"/>
          </p:nvPr>
        </p:nvSpPr>
        <p:spPr>
          <a:xfrm>
            <a:off x="838200" y="105066"/>
            <a:ext cx="10515600" cy="1325563"/>
          </a:xfrm>
        </p:spPr>
        <p:txBody>
          <a:bodyPr/>
          <a:lstStyle/>
          <a:p>
            <a:r>
              <a:rPr lang="en-AU" dirty="0"/>
              <a:t>Space efficiency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58AF19-1F1C-48B0-A97C-DC4EBA92841A}"/>
                  </a:ext>
                </a:extLst>
              </p:cNvPr>
              <p:cNvSpPr>
                <a:spLocks noGrp="1"/>
              </p:cNvSpPr>
              <p:nvPr>
                <p:ph idx="1"/>
              </p:nvPr>
            </p:nvSpPr>
            <p:spPr>
              <a:xfrm>
                <a:off x="838200" y="1317072"/>
                <a:ext cx="10515600" cy="4859891"/>
              </a:xfrm>
            </p:spPr>
            <p:txBody>
              <a:bodyPr>
                <a:normAutofit fontScale="92500" lnSpcReduction="10000"/>
              </a:bodyPr>
              <a:lstStyle/>
              <a:p>
                <a:r>
                  <a:rPr lang="en-AU" dirty="0"/>
                  <a:t>Space efficiency is also derived through examining the main methods</a:t>
                </a:r>
              </a:p>
              <a:p>
                <a:r>
                  <a:rPr lang="en-AU" dirty="0"/>
                  <a:t>Most operations operate, such as swapping, within the existing space (i.e. in-place). </a:t>
                </a:r>
              </a:p>
              <a:p>
                <a:r>
                  <a:rPr lang="en-AU" dirty="0"/>
                  <a:t>When there are </a:t>
                </a:r>
                <a14:m>
                  <m:oMath xmlns:m="http://schemas.openxmlformats.org/officeDocument/2006/math">
                    <m:r>
                      <a:rPr lang="en-AU" i="1"/>
                      <m:t>𝑛</m:t>
                    </m:r>
                  </m:oMath>
                </a14:m>
                <a:r>
                  <a:rPr lang="en-AU" dirty="0"/>
                  <a:t> balls, building two queues require </a:t>
                </a:r>
                <a14:m>
                  <m:oMath xmlns:m="http://schemas.openxmlformats.org/officeDocument/2006/math">
                    <m:r>
                      <a:rPr lang="en-AU" i="1"/>
                      <m:t>2</m:t>
                    </m:r>
                    <m:r>
                      <a:rPr lang="en-AU" i="1"/>
                      <m:t>𝑛</m:t>
                    </m:r>
                  </m:oMath>
                </a14:m>
                <a:r>
                  <a:rPr lang="en-AU" dirty="0"/>
                  <a:t> space. Playing rounds occur within the same queues, therefore, ignoring individual temporary variables (such as a temp variable in the swap method or max addition variable in the delete method), playing rounds uses existing </a:t>
                </a:r>
                <a14:m>
                  <m:oMath xmlns:m="http://schemas.openxmlformats.org/officeDocument/2006/math">
                    <m:r>
                      <a:rPr lang="en-AU" i="1"/>
                      <m:t>2</m:t>
                    </m:r>
                    <m:r>
                      <a:rPr lang="en-AU" i="1"/>
                      <m:t>𝑛</m:t>
                    </m:r>
                  </m:oMath>
                </a14:m>
                <a:r>
                  <a:rPr lang="en-AU" dirty="0"/>
                  <a:t> space. The results of total scores are stored in a dictionary with keys so this requires a constant </a:t>
                </a:r>
                <a14:m>
                  <m:oMath xmlns:m="http://schemas.openxmlformats.org/officeDocument/2006/math">
                    <m:r>
                      <a:rPr lang="en-AU" i="1"/>
                      <m:t>1 </m:t>
                    </m:r>
                    <m:d>
                      <m:dPr>
                        <m:ctrlPr>
                          <a:rPr lang="en-AU" i="1"/>
                        </m:ctrlPr>
                      </m:dPr>
                      <m:e>
                        <m:r>
                          <a:rPr lang="en-AU" i="1"/>
                          <m:t>𝑜𝑟</m:t>
                        </m:r>
                        <m:r>
                          <a:rPr lang="en-AU" i="1"/>
                          <m:t> </m:t>
                        </m:r>
                        <m:r>
                          <a:rPr lang="en-AU" i="1"/>
                          <m:t>𝑐</m:t>
                        </m:r>
                      </m:e>
                    </m:d>
                  </m:oMath>
                </a14:m>
                <a:r>
                  <a:rPr lang="en-AU" dirty="0"/>
                  <a:t> space. Space efficiency of </a:t>
                </a:r>
                <a14:m>
                  <m:oMath xmlns:m="http://schemas.openxmlformats.org/officeDocument/2006/math">
                    <m:r>
                      <a:rPr lang="en-AU" i="1"/>
                      <m:t>𝑜</m:t>
                    </m:r>
                    <m:r>
                      <a:rPr lang="en-AU" i="1"/>
                      <m:t>(</m:t>
                    </m:r>
                    <m:r>
                      <a:rPr lang="en-AU" i="1"/>
                      <m:t>𝑛</m:t>
                    </m:r>
                    <m:r>
                      <a:rPr lang="en-AU" i="1"/>
                      <m:t>)</m:t>
                    </m:r>
                  </m:oMath>
                </a14:m>
                <a:r>
                  <a:rPr lang="en-AU" dirty="0"/>
                  <a:t> does not change with the best or worst-case scenario because the algorithm essentially requires two heaps to be built.</a:t>
                </a:r>
              </a:p>
              <a:p>
                <a14:m>
                  <m:oMath xmlns:m="http://schemas.openxmlformats.org/officeDocument/2006/math">
                    <m:r>
                      <a:rPr lang="en-AU" i="1"/>
                      <m:t>𝐵𝑢𝑖𝑙𝑑𝑖𝑛𝑔</m:t>
                    </m:r>
                    <m:r>
                      <a:rPr lang="en-AU" i="1"/>
                      <m:t> </m:t>
                    </m:r>
                    <m:r>
                      <a:rPr lang="en-AU" i="1"/>
                      <m:t>𝑡𝑤𝑜</m:t>
                    </m:r>
                    <m:r>
                      <a:rPr lang="en-AU" i="1"/>
                      <m:t> </m:t>
                    </m:r>
                    <m:r>
                      <a:rPr lang="en-AU" i="1"/>
                      <m:t>𝑞𝑢𝑒𝑢𝑒𝑠</m:t>
                    </m:r>
                    <m:r>
                      <a:rPr lang="en-AU" i="1"/>
                      <m:t>:2</m:t>
                    </m:r>
                    <m:r>
                      <a:rPr lang="en-AU" i="1"/>
                      <m:t>𝑛</m:t>
                    </m:r>
                    <m:r>
                      <a:rPr lang="en-AU" i="1"/>
                      <m:t> </m:t>
                    </m:r>
                    <m:r>
                      <a:rPr lang="en-AU" i="1"/>
                      <m:t>𝑎𝑛𝑑</m:t>
                    </m:r>
                    <m:r>
                      <a:rPr lang="en-AU" i="1"/>
                      <m:t> </m:t>
                    </m:r>
                    <m:r>
                      <a:rPr lang="en-AU" i="1"/>
                      <m:t>𝑃𝑙𝑎𝑦𝑖𝑛𝑔</m:t>
                    </m:r>
                    <m:r>
                      <a:rPr lang="en-AU" i="1"/>
                      <m:t> </m:t>
                    </m:r>
                    <m:r>
                      <a:rPr lang="en-AU" i="1"/>
                      <m:t>𝑟𝑜𝑢𝑛𝑑𝑠</m:t>
                    </m:r>
                    <m:r>
                      <a:rPr lang="en-AU" i="1"/>
                      <m:t>: 2</m:t>
                    </m:r>
                    <m:r>
                      <a:rPr lang="en-AU" i="1"/>
                      <m:t>𝑛</m:t>
                    </m:r>
                    <m:r>
                      <a:rPr lang="en-AU" i="1"/>
                      <m:t> </m:t>
                    </m:r>
                    <m:d>
                      <m:dPr>
                        <m:ctrlPr>
                          <a:rPr lang="en-AU" i="1"/>
                        </m:ctrlPr>
                      </m:dPr>
                      <m:e>
                        <m:r>
                          <a:rPr lang="en-AU" i="1"/>
                          <m:t>𝑒𝑥𝑖𝑠𝑡𝑖𝑛𝑔</m:t>
                        </m:r>
                        <m:r>
                          <a:rPr lang="en-AU" i="1"/>
                          <m:t> </m:t>
                        </m:r>
                        <m:r>
                          <a:rPr lang="en-AU" i="1"/>
                          <m:t>𝑞𝑢𝑒𝑢𝑒𝑠</m:t>
                        </m:r>
                      </m:e>
                    </m:d>
                    <m:r>
                      <a:rPr lang="en-AU" i="1"/>
                      <m:t>+</m:t>
                    </m:r>
                    <m:r>
                      <a:rPr lang="en-AU" i="1"/>
                      <m:t>𝑆𝑡𝑜𝑟𝑖𝑛𝑔</m:t>
                    </m:r>
                    <m:r>
                      <a:rPr lang="en-AU" i="1"/>
                      <m:t> </m:t>
                    </m:r>
                    <m:r>
                      <a:rPr lang="en-AU" i="1"/>
                      <m:t>𝑡h𝑒</m:t>
                    </m:r>
                    <m:r>
                      <a:rPr lang="en-AU" i="1"/>
                      <m:t> </m:t>
                    </m:r>
                    <m:r>
                      <a:rPr lang="en-AU" i="1"/>
                      <m:t>𝑟𝑒𝑠𝑢𝑙𝑡</m:t>
                    </m:r>
                    <m:r>
                      <a:rPr lang="en-AU" i="1"/>
                      <m:t>: 1= 2</m:t>
                    </m:r>
                    <m:r>
                      <a:rPr lang="en-AU" i="1"/>
                      <m:t>𝑛</m:t>
                    </m:r>
                    <m:r>
                      <a:rPr lang="en-AU" i="1"/>
                      <m:t>+1≤</m:t>
                    </m:r>
                    <m:r>
                      <a:rPr lang="en-AU" i="1"/>
                      <m:t>𝑐</m:t>
                    </m:r>
                    <m:r>
                      <a:rPr lang="en-AU" i="1"/>
                      <m:t>∗ </m:t>
                    </m:r>
                    <m:r>
                      <a:rPr lang="en-AU" i="1"/>
                      <m:t>𝑛</m:t>
                    </m:r>
                  </m:oMath>
                </a14:m>
                <a:endParaRPr lang="en-AU" dirty="0"/>
              </a:p>
              <a:p>
                <a:endParaRPr lang="en-AU" dirty="0"/>
              </a:p>
            </p:txBody>
          </p:sp>
        </mc:Choice>
        <mc:Fallback>
          <p:sp>
            <p:nvSpPr>
              <p:cNvPr id="3" name="Content Placeholder 2">
                <a:extLst>
                  <a:ext uri="{FF2B5EF4-FFF2-40B4-BE49-F238E27FC236}">
                    <a16:creationId xmlns:a16="http://schemas.microsoft.com/office/drawing/2014/main" id="{8958AF19-1F1C-48B0-A97C-DC4EBA92841A}"/>
                  </a:ext>
                </a:extLst>
              </p:cNvPr>
              <p:cNvSpPr>
                <a:spLocks noGrp="1" noRot="1" noChangeAspect="1" noMove="1" noResize="1" noEditPoints="1" noAdjustHandles="1" noChangeArrowheads="1" noChangeShapeType="1" noTextEdit="1"/>
              </p:cNvSpPr>
              <p:nvPr>
                <p:ph idx="1"/>
              </p:nvPr>
            </p:nvSpPr>
            <p:spPr>
              <a:xfrm>
                <a:off x="838200" y="1317072"/>
                <a:ext cx="10515600" cy="4859891"/>
              </a:xfrm>
              <a:blipFill>
                <a:blip r:embed="rId2"/>
                <a:stretch>
                  <a:fillRect l="-928" t="-2509" r="-1101"/>
                </a:stretch>
              </a:blipFill>
            </p:spPr>
            <p:txBody>
              <a:bodyPr/>
              <a:lstStyle/>
              <a:p>
                <a:r>
                  <a:rPr lang="en-AU">
                    <a:noFill/>
                  </a:rPr>
                  <a:t> </a:t>
                </a:r>
              </a:p>
            </p:txBody>
          </p:sp>
        </mc:Fallback>
      </mc:AlternateContent>
    </p:spTree>
    <p:extLst>
      <p:ext uri="{BB962C8B-B14F-4D97-AF65-F5344CB8AC3E}">
        <p14:creationId xmlns:p14="http://schemas.microsoft.com/office/powerpoint/2010/main" val="388447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1C8F-029B-493B-B8EB-F6AD99E661B1}"/>
              </a:ext>
            </a:extLst>
          </p:cNvPr>
          <p:cNvSpPr>
            <a:spLocks noGrp="1"/>
          </p:cNvSpPr>
          <p:nvPr>
            <p:ph type="title"/>
          </p:nvPr>
        </p:nvSpPr>
        <p:spPr/>
        <p:txBody>
          <a:bodyPr/>
          <a:lstStyle/>
          <a:p>
            <a:r>
              <a:rPr lang="en-AU" dirty="0"/>
              <a:t>Description of Algorithm</a:t>
            </a:r>
          </a:p>
        </p:txBody>
      </p:sp>
      <p:sp>
        <p:nvSpPr>
          <p:cNvPr id="3" name="Content Placeholder 2">
            <a:extLst>
              <a:ext uri="{FF2B5EF4-FFF2-40B4-BE49-F238E27FC236}">
                <a16:creationId xmlns:a16="http://schemas.microsoft.com/office/drawing/2014/main" id="{6E7A3EA3-5B5D-4427-8CBC-3829D8CEE9A4}"/>
              </a:ext>
            </a:extLst>
          </p:cNvPr>
          <p:cNvSpPr>
            <a:spLocks noGrp="1"/>
          </p:cNvSpPr>
          <p:nvPr>
            <p:ph idx="1"/>
          </p:nvPr>
        </p:nvSpPr>
        <p:spPr/>
        <p:txBody>
          <a:bodyPr/>
          <a:lstStyle/>
          <a:p>
            <a:r>
              <a:rPr lang="en-AU" dirty="0"/>
              <a:t>Main inputs: </a:t>
            </a:r>
          </a:p>
          <a:p>
            <a:pPr marL="514350" indent="-514350">
              <a:buAutoNum type="arabicParenR"/>
            </a:pPr>
            <a:r>
              <a:rPr lang="en-AU" dirty="0"/>
              <a:t>the number of balls on a table; </a:t>
            </a:r>
          </a:p>
          <a:p>
            <a:pPr marL="514350" indent="-514350">
              <a:buAutoNum type="arabicParenR"/>
            </a:pPr>
            <a:r>
              <a:rPr lang="en-AU" dirty="0"/>
              <a:t>the maximum number of turns per round; </a:t>
            </a:r>
          </a:p>
          <a:p>
            <a:pPr marL="514350" indent="-514350">
              <a:buAutoNum type="arabicParenR"/>
            </a:pPr>
            <a:r>
              <a:rPr lang="en-AU" dirty="0"/>
              <a:t>balls with the value; and </a:t>
            </a:r>
          </a:p>
          <a:p>
            <a:pPr marL="514350" indent="-514350">
              <a:buAutoNum type="arabicParenR"/>
            </a:pPr>
            <a:r>
              <a:rPr lang="en-AU" dirty="0"/>
              <a:t>the result of the toss determining which player starts first.</a:t>
            </a:r>
          </a:p>
          <a:p>
            <a:pPr marL="0" indent="0">
              <a:buNone/>
            </a:pPr>
            <a:endParaRPr lang="en-AU" dirty="0"/>
          </a:p>
          <a:p>
            <a:r>
              <a:rPr lang="en-AU" dirty="0"/>
              <a:t>Output: the maximised score for each player in addition to generating the output file in a text format.</a:t>
            </a:r>
          </a:p>
        </p:txBody>
      </p:sp>
    </p:spTree>
    <p:extLst>
      <p:ext uri="{BB962C8B-B14F-4D97-AF65-F5344CB8AC3E}">
        <p14:creationId xmlns:p14="http://schemas.microsoft.com/office/powerpoint/2010/main" val="19053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EBD-A8F3-4627-B02D-9B8C6AA59FC0}"/>
              </a:ext>
            </a:extLst>
          </p:cNvPr>
          <p:cNvSpPr>
            <a:spLocks noGrp="1"/>
          </p:cNvSpPr>
          <p:nvPr>
            <p:ph type="title"/>
          </p:nvPr>
        </p:nvSpPr>
        <p:spPr/>
        <p:txBody>
          <a:bodyPr/>
          <a:lstStyle/>
          <a:p>
            <a:r>
              <a:rPr lang="en-AU" dirty="0"/>
              <a:t>Score Maximiser</a:t>
            </a:r>
          </a:p>
        </p:txBody>
      </p:sp>
      <p:sp>
        <p:nvSpPr>
          <p:cNvPr id="3" name="Content Placeholder 2">
            <a:extLst>
              <a:ext uri="{FF2B5EF4-FFF2-40B4-BE49-F238E27FC236}">
                <a16:creationId xmlns:a16="http://schemas.microsoft.com/office/drawing/2014/main" id="{FD951055-C5CC-453E-B349-0CD53F9DB5AD}"/>
              </a:ext>
            </a:extLst>
          </p:cNvPr>
          <p:cNvSpPr>
            <a:spLocks noGrp="1"/>
          </p:cNvSpPr>
          <p:nvPr>
            <p:ph idx="1"/>
          </p:nvPr>
        </p:nvSpPr>
        <p:spPr/>
        <p:txBody>
          <a:bodyPr/>
          <a:lstStyle/>
          <a:p>
            <a:r>
              <a:rPr lang="en-AU" dirty="0"/>
              <a:t>1) build queues and 2) extract a ball and delete</a:t>
            </a:r>
          </a:p>
          <a:p>
            <a:r>
              <a:rPr lang="en-AU" dirty="0"/>
              <a:t>Score Maximiser class builds two priority queues: one for Scott, the other for Rusty. </a:t>
            </a:r>
          </a:p>
          <a:p>
            <a:r>
              <a:rPr lang="en-AU" dirty="0"/>
              <a:t>For Scott, the priority is the value itself </a:t>
            </a:r>
          </a:p>
          <a:p>
            <a:r>
              <a:rPr lang="en-AU" dirty="0"/>
              <a:t>For Rusty, the priority is the sum of digit values. </a:t>
            </a:r>
          </a:p>
          <a:p>
            <a:r>
              <a:rPr lang="en-AU" dirty="0"/>
              <a:t>The priority queue is implemented through a max heap – maximum value at the front of the queue. </a:t>
            </a:r>
          </a:p>
          <a:p>
            <a:r>
              <a:rPr lang="en-AU" dirty="0"/>
              <a:t>Since the queue is based on the heap, the queue is not sorted perfectly. Only parent node is larger than child nodes</a:t>
            </a:r>
          </a:p>
        </p:txBody>
      </p:sp>
    </p:spTree>
    <p:extLst>
      <p:ext uri="{BB962C8B-B14F-4D97-AF65-F5344CB8AC3E}">
        <p14:creationId xmlns:p14="http://schemas.microsoft.com/office/powerpoint/2010/main" val="54805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EA7C-BCB6-4CDD-A443-7B5D67E53B9C}"/>
              </a:ext>
            </a:extLst>
          </p:cNvPr>
          <p:cNvSpPr>
            <a:spLocks noGrp="1"/>
          </p:cNvSpPr>
          <p:nvPr>
            <p:ph type="title"/>
          </p:nvPr>
        </p:nvSpPr>
        <p:spPr/>
        <p:txBody>
          <a:bodyPr/>
          <a:lstStyle/>
          <a:p>
            <a:r>
              <a:rPr lang="en-AU" dirty="0"/>
              <a:t>Step 1. Build queues summary</a:t>
            </a:r>
          </a:p>
        </p:txBody>
      </p:sp>
      <p:sp>
        <p:nvSpPr>
          <p:cNvPr id="3" name="Content Placeholder 2">
            <a:extLst>
              <a:ext uri="{FF2B5EF4-FFF2-40B4-BE49-F238E27FC236}">
                <a16:creationId xmlns:a16="http://schemas.microsoft.com/office/drawing/2014/main" id="{B9BD9F85-479C-4E59-BC3B-E00705021BBA}"/>
              </a:ext>
            </a:extLst>
          </p:cNvPr>
          <p:cNvSpPr>
            <a:spLocks noGrp="1"/>
          </p:cNvSpPr>
          <p:nvPr>
            <p:ph idx="1"/>
          </p:nvPr>
        </p:nvSpPr>
        <p:spPr/>
        <p:txBody>
          <a:bodyPr/>
          <a:lstStyle/>
          <a:p>
            <a:r>
              <a:rPr lang="en-AU" dirty="0"/>
              <a:t>Append the ball at the end and </a:t>
            </a:r>
            <a:r>
              <a:rPr lang="en-AU" dirty="0" err="1"/>
              <a:t>heapify</a:t>
            </a:r>
            <a:r>
              <a:rPr lang="en-AU" dirty="0"/>
              <a:t> up.</a:t>
            </a:r>
          </a:p>
          <a:p>
            <a:r>
              <a:rPr lang="en-AU" dirty="0"/>
              <a:t>This is to ensure the queue does not violate the heap property where a parent node is expected to have a larger value than child nodes.</a:t>
            </a:r>
          </a:p>
          <a:p>
            <a:r>
              <a:rPr lang="en-AU" dirty="0"/>
              <a:t>For Rusty, if multiple balls have same priority, then the ball with a higher value must be having a higher priority than the other balls.</a:t>
            </a:r>
          </a:p>
        </p:txBody>
      </p:sp>
    </p:spTree>
    <p:extLst>
      <p:ext uri="{BB962C8B-B14F-4D97-AF65-F5344CB8AC3E}">
        <p14:creationId xmlns:p14="http://schemas.microsoft.com/office/powerpoint/2010/main" val="86030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7809-37DF-420C-92EC-ED415302ED01}"/>
              </a:ext>
            </a:extLst>
          </p:cNvPr>
          <p:cNvSpPr>
            <a:spLocks noGrp="1"/>
          </p:cNvSpPr>
          <p:nvPr>
            <p:ph type="title"/>
          </p:nvPr>
        </p:nvSpPr>
        <p:spPr/>
        <p:txBody>
          <a:bodyPr/>
          <a:lstStyle/>
          <a:p>
            <a:r>
              <a:rPr lang="en-AU" dirty="0"/>
              <a:t>Step 1. Build queues – Insert</a:t>
            </a:r>
          </a:p>
        </p:txBody>
      </p:sp>
      <p:sp>
        <p:nvSpPr>
          <p:cNvPr id="3" name="Content Placeholder 2">
            <a:extLst>
              <a:ext uri="{FF2B5EF4-FFF2-40B4-BE49-F238E27FC236}">
                <a16:creationId xmlns:a16="http://schemas.microsoft.com/office/drawing/2014/main" id="{761D32B4-C1FC-4022-AF6E-A61C41AD50C9}"/>
              </a:ext>
            </a:extLst>
          </p:cNvPr>
          <p:cNvSpPr>
            <a:spLocks noGrp="1"/>
          </p:cNvSpPr>
          <p:nvPr>
            <p:ph idx="1"/>
          </p:nvPr>
        </p:nvSpPr>
        <p:spPr/>
        <p:txBody>
          <a:bodyPr/>
          <a:lstStyle/>
          <a:p>
            <a:r>
              <a:rPr lang="en-AU" dirty="0"/>
              <a:t>Example of the initialised priority queue construction process with the balls [1000, 99, 98] for Rusty</a:t>
            </a:r>
          </a:p>
        </p:txBody>
      </p:sp>
      <p:grpSp>
        <p:nvGrpSpPr>
          <p:cNvPr id="4" name="Group 3">
            <a:extLst>
              <a:ext uri="{FF2B5EF4-FFF2-40B4-BE49-F238E27FC236}">
                <a16:creationId xmlns:a16="http://schemas.microsoft.com/office/drawing/2014/main" id="{3229BCE7-04B5-42F4-BC8C-EBAC1449E7F9}"/>
              </a:ext>
            </a:extLst>
          </p:cNvPr>
          <p:cNvGrpSpPr/>
          <p:nvPr/>
        </p:nvGrpSpPr>
        <p:grpSpPr>
          <a:xfrm>
            <a:off x="987454" y="3462338"/>
            <a:ext cx="2667000" cy="2714625"/>
            <a:chOff x="0" y="0"/>
            <a:chExt cx="2667000" cy="2714625"/>
          </a:xfrm>
        </p:grpSpPr>
        <p:sp>
          <p:nvSpPr>
            <p:cNvPr id="5" name="Flowchart: Connector 4">
              <a:extLst>
                <a:ext uri="{FF2B5EF4-FFF2-40B4-BE49-F238E27FC236}">
                  <a16:creationId xmlns:a16="http://schemas.microsoft.com/office/drawing/2014/main" id="{EA065E72-2743-4853-AF9C-0E82243635AD}"/>
                </a:ext>
              </a:extLst>
            </p:cNvPr>
            <p:cNvSpPr/>
            <p:nvPr/>
          </p:nvSpPr>
          <p:spPr>
            <a:xfrm>
              <a:off x="1228725" y="0"/>
              <a:ext cx="1438275" cy="13906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1000</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0</a:t>
              </a:r>
            </a:p>
          </p:txBody>
        </p:sp>
        <p:sp>
          <p:nvSpPr>
            <p:cNvPr id="6" name="Flowchart: Connector 5">
              <a:extLst>
                <a:ext uri="{FF2B5EF4-FFF2-40B4-BE49-F238E27FC236}">
                  <a16:creationId xmlns:a16="http://schemas.microsoft.com/office/drawing/2014/main" id="{2DEEEE68-E62D-4263-95D2-D75415EB5222}"/>
                </a:ext>
              </a:extLst>
            </p:cNvPr>
            <p:cNvSpPr/>
            <p:nvPr/>
          </p:nvSpPr>
          <p:spPr>
            <a:xfrm>
              <a:off x="0" y="1247775"/>
              <a:ext cx="1438275" cy="14668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99</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18</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cxnSp>
          <p:nvCxnSpPr>
            <p:cNvPr id="7" name="Straight Connector 6">
              <a:extLst>
                <a:ext uri="{FF2B5EF4-FFF2-40B4-BE49-F238E27FC236}">
                  <a16:creationId xmlns:a16="http://schemas.microsoft.com/office/drawing/2014/main" id="{48B85F74-18E2-4703-85E3-25371FC46E84}"/>
                </a:ext>
              </a:extLst>
            </p:cNvPr>
            <p:cNvCxnSpPr/>
            <p:nvPr/>
          </p:nvCxnSpPr>
          <p:spPr>
            <a:xfrm flipH="1">
              <a:off x="1123950" y="1190625"/>
              <a:ext cx="314325" cy="276225"/>
            </a:xfrm>
            <a:prstGeom prst="line">
              <a:avLst/>
            </a:prstGeom>
            <a:ln w="28575"/>
          </p:spPr>
          <p:style>
            <a:lnRef idx="1">
              <a:schemeClr val="accent2"/>
            </a:lnRef>
            <a:fillRef idx="0">
              <a:schemeClr val="accent2"/>
            </a:fillRef>
            <a:effectRef idx="0">
              <a:schemeClr val="accent2"/>
            </a:effectRef>
            <a:fontRef idx="minor">
              <a:schemeClr val="tx1"/>
            </a:fontRef>
          </p:style>
        </p:cxnSp>
      </p:grpSp>
      <p:sp>
        <p:nvSpPr>
          <p:cNvPr id="14" name="TextBox 13">
            <a:extLst>
              <a:ext uri="{FF2B5EF4-FFF2-40B4-BE49-F238E27FC236}">
                <a16:creationId xmlns:a16="http://schemas.microsoft.com/office/drawing/2014/main" id="{035A5F11-BEAD-4E5B-BD24-0500BC14D2E5}"/>
              </a:ext>
            </a:extLst>
          </p:cNvPr>
          <p:cNvSpPr txBox="1"/>
          <p:nvPr/>
        </p:nvSpPr>
        <p:spPr>
          <a:xfrm>
            <a:off x="964734" y="2642532"/>
            <a:ext cx="3171038" cy="646331"/>
          </a:xfrm>
          <a:prstGeom prst="rect">
            <a:avLst/>
          </a:prstGeom>
          <a:noFill/>
        </p:spPr>
        <p:txBody>
          <a:bodyPr wrap="square" rtlCol="0">
            <a:spAutoFit/>
          </a:bodyPr>
          <a:lstStyle/>
          <a:p>
            <a:r>
              <a:rPr lang="en-AU" dirty="0"/>
              <a:t>a. Initialise a root and insert the second ball</a:t>
            </a:r>
          </a:p>
        </p:txBody>
      </p:sp>
      <p:sp>
        <p:nvSpPr>
          <p:cNvPr id="16" name="TextBox 15">
            <a:extLst>
              <a:ext uri="{FF2B5EF4-FFF2-40B4-BE49-F238E27FC236}">
                <a16:creationId xmlns:a16="http://schemas.microsoft.com/office/drawing/2014/main" id="{E978038B-AA6B-4BE0-944A-3359544ECA43}"/>
              </a:ext>
            </a:extLst>
          </p:cNvPr>
          <p:cNvSpPr txBox="1"/>
          <p:nvPr/>
        </p:nvSpPr>
        <p:spPr>
          <a:xfrm>
            <a:off x="4210978" y="2642532"/>
            <a:ext cx="6435121" cy="646331"/>
          </a:xfrm>
          <a:prstGeom prst="rect">
            <a:avLst/>
          </a:prstGeom>
          <a:noFill/>
        </p:spPr>
        <p:txBody>
          <a:bodyPr wrap="square" rtlCol="0">
            <a:spAutoFit/>
          </a:bodyPr>
          <a:lstStyle/>
          <a:p>
            <a:r>
              <a:rPr lang="en-AU" altLang="ja-JP" dirty="0">
                <a:latin typeface="Calibri" panose="020F0502020204030204" pitchFamily="34" charset="0"/>
                <a:ea typeface="SimSun" panose="02010600030101010101" pitchFamily="2" charset="-122"/>
                <a:cs typeface="Arial" panose="020B0604020202020204" pitchFamily="34" charset="0"/>
              </a:rPr>
              <a:t>b. </a:t>
            </a:r>
            <a:r>
              <a:rPr lang="en-AU" altLang="ja-JP" dirty="0" err="1">
                <a:latin typeface="Calibri" panose="020F0502020204030204" pitchFamily="34" charset="0"/>
                <a:ea typeface="SimSun" panose="02010600030101010101" pitchFamily="2" charset="-122"/>
                <a:cs typeface="Arial" panose="020B0604020202020204" pitchFamily="34" charset="0"/>
              </a:rPr>
              <a:t>Heapify</a:t>
            </a:r>
            <a:r>
              <a:rPr lang="en-AU" altLang="ja-JP" dirty="0">
                <a:latin typeface="Calibri" panose="020F0502020204030204" pitchFamily="34" charset="0"/>
                <a:ea typeface="SimSun" panose="02010600030101010101" pitchFamily="2" charset="-122"/>
                <a:cs typeface="Arial" panose="020B0604020202020204" pitchFamily="34" charset="0"/>
              </a:rPr>
              <a:t> up because the priority of the second ball has a higher priority (i.e. Digit value 18 &gt; Digit value 1)</a:t>
            </a:r>
            <a:endParaRPr lang="en-AU" dirty="0"/>
          </a:p>
        </p:txBody>
      </p:sp>
      <p:sp>
        <p:nvSpPr>
          <p:cNvPr id="17" name="Rectangle 13">
            <a:extLst>
              <a:ext uri="{FF2B5EF4-FFF2-40B4-BE49-F238E27FC236}">
                <a16:creationId xmlns:a16="http://schemas.microsoft.com/office/drawing/2014/main" id="{DFF72E6C-1D64-4360-BA6A-B504F9D17836}"/>
              </a:ext>
            </a:extLst>
          </p:cNvPr>
          <p:cNvSpPr>
            <a:spLocks noChangeArrowheads="1"/>
          </p:cNvSpPr>
          <p:nvPr/>
        </p:nvSpPr>
        <p:spPr bwMode="auto">
          <a:xfrm>
            <a:off x="4085264" y="22688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pSp>
        <p:nvGrpSpPr>
          <p:cNvPr id="18" name="Group 17">
            <a:extLst>
              <a:ext uri="{FF2B5EF4-FFF2-40B4-BE49-F238E27FC236}">
                <a16:creationId xmlns:a16="http://schemas.microsoft.com/office/drawing/2014/main" id="{BA48C73A-FC97-408E-99FA-285FDEED4908}"/>
              </a:ext>
            </a:extLst>
          </p:cNvPr>
          <p:cNvGrpSpPr/>
          <p:nvPr/>
        </p:nvGrpSpPr>
        <p:grpSpPr>
          <a:xfrm>
            <a:off x="6714092" y="3423800"/>
            <a:ext cx="2667000" cy="2714625"/>
            <a:chOff x="0" y="0"/>
            <a:chExt cx="2667000" cy="2714625"/>
          </a:xfrm>
        </p:grpSpPr>
        <p:sp>
          <p:nvSpPr>
            <p:cNvPr id="19" name="Flowchart: Connector 18">
              <a:extLst>
                <a:ext uri="{FF2B5EF4-FFF2-40B4-BE49-F238E27FC236}">
                  <a16:creationId xmlns:a16="http://schemas.microsoft.com/office/drawing/2014/main" id="{D4B89EFE-F58C-46F2-90B6-40F1C49C88B9}"/>
                </a:ext>
              </a:extLst>
            </p:cNvPr>
            <p:cNvSpPr/>
            <p:nvPr/>
          </p:nvSpPr>
          <p:spPr>
            <a:xfrm>
              <a:off x="1228725" y="0"/>
              <a:ext cx="1438275" cy="14668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99</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a:t>
              </a:r>
              <a:r>
                <a:rPr lang="en-AU" sz="1200" b="1" dirty="0">
                  <a:solidFill>
                    <a:srgbClr val="FF0000"/>
                  </a:solidFill>
                  <a:effectLst/>
                  <a:ea typeface="SimSun" panose="02010600030101010101" pitchFamily="2" charset="-122"/>
                  <a:cs typeface="Arial" panose="020B0604020202020204" pitchFamily="34" charset="0"/>
                </a:rPr>
                <a:t>18</a:t>
              </a:r>
              <a:endParaRPr lang="en-AU" sz="1200" dirty="0">
                <a:solidFill>
                  <a:srgbClr val="FF0000"/>
                </a:solidFill>
                <a:effectLst/>
                <a:ea typeface="SimSun" panose="02010600030101010101" pitchFamily="2" charset="-122"/>
                <a:cs typeface="Arial" panose="020B0604020202020204" pitchFamily="34" charset="0"/>
              </a:endParaRP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0</a:t>
              </a:r>
            </a:p>
          </p:txBody>
        </p:sp>
        <p:sp>
          <p:nvSpPr>
            <p:cNvPr id="20" name="Flowchart: Connector 19">
              <a:extLst>
                <a:ext uri="{FF2B5EF4-FFF2-40B4-BE49-F238E27FC236}">
                  <a16:creationId xmlns:a16="http://schemas.microsoft.com/office/drawing/2014/main" id="{47668A2C-12C1-451D-B68B-DF3A16121BEF}"/>
                </a:ext>
              </a:extLst>
            </p:cNvPr>
            <p:cNvSpPr/>
            <p:nvPr/>
          </p:nvSpPr>
          <p:spPr>
            <a:xfrm>
              <a:off x="0" y="1247775"/>
              <a:ext cx="1438275" cy="14668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1000</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a:t>
              </a:r>
              <a:r>
                <a:rPr lang="en-AU" sz="1200" b="1" dirty="0">
                  <a:solidFill>
                    <a:srgbClr val="FF0000"/>
                  </a:solidFill>
                  <a:effectLst/>
                  <a:ea typeface="SimSun" panose="02010600030101010101" pitchFamily="2" charset="-122"/>
                  <a:cs typeface="Arial" panose="020B0604020202020204" pitchFamily="34" charset="0"/>
                </a:rPr>
                <a:t>1</a:t>
              </a:r>
              <a:endParaRPr lang="en-AU" sz="1200" dirty="0">
                <a:solidFill>
                  <a:srgbClr val="FF0000"/>
                </a:solidFill>
                <a:effectLst/>
                <a:ea typeface="SimSun" panose="02010600030101010101" pitchFamily="2" charset="-122"/>
                <a:cs typeface="Arial" panose="020B0604020202020204" pitchFamily="34" charset="0"/>
              </a:endParaRP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0</a:t>
              </a:r>
            </a:p>
          </p:txBody>
        </p:sp>
        <p:cxnSp>
          <p:nvCxnSpPr>
            <p:cNvPr id="21" name="Straight Connector 20">
              <a:extLst>
                <a:ext uri="{FF2B5EF4-FFF2-40B4-BE49-F238E27FC236}">
                  <a16:creationId xmlns:a16="http://schemas.microsoft.com/office/drawing/2014/main" id="{575E4945-6FAC-4691-BDEE-BECF76624CEB}"/>
                </a:ext>
              </a:extLst>
            </p:cNvPr>
            <p:cNvCxnSpPr/>
            <p:nvPr/>
          </p:nvCxnSpPr>
          <p:spPr>
            <a:xfrm flipH="1">
              <a:off x="1123950" y="1190625"/>
              <a:ext cx="314325" cy="276225"/>
            </a:xfrm>
            <a:prstGeom prst="line">
              <a:avLst/>
            </a:prstGeom>
            <a:ln w="28575"/>
          </p:spPr>
          <p:style>
            <a:lnRef idx="1">
              <a:schemeClr val="accent2"/>
            </a:lnRef>
            <a:fillRef idx="3">
              <a:schemeClr val="accent2"/>
            </a:fillRef>
            <a:effectRef idx="2">
              <a:schemeClr val="accent2"/>
            </a:effectRef>
            <a:fontRef idx="minor">
              <a:schemeClr val="lt1"/>
            </a:fontRef>
          </p:style>
        </p:cxnSp>
      </p:grpSp>
      <p:sp>
        <p:nvSpPr>
          <p:cNvPr id="22" name="Rectangle 16">
            <a:extLst>
              <a:ext uri="{FF2B5EF4-FFF2-40B4-BE49-F238E27FC236}">
                <a16:creationId xmlns:a16="http://schemas.microsoft.com/office/drawing/2014/main" id="{7ADBA254-B749-4328-B11B-FE999268F9B5}"/>
              </a:ext>
            </a:extLst>
          </p:cNvPr>
          <p:cNvSpPr>
            <a:spLocks noChangeArrowheads="1"/>
          </p:cNvSpPr>
          <p:nvPr/>
        </p:nvSpPr>
        <p:spPr bwMode="auto">
          <a:xfrm>
            <a:off x="4085264" y="2449057"/>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ja-JP" sz="1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ja-JP" sz="1800" b="0" i="0" u="none" strike="noStrike" cap="none" normalizeH="0" baseline="0" dirty="0">
              <a:ln>
                <a:noFill/>
              </a:ln>
              <a:solidFill>
                <a:schemeClr val="tx1"/>
              </a:solidFill>
              <a:effectLst/>
              <a:latin typeface="Arial" panose="020B0604020202020204" pitchFamily="34" charset="0"/>
            </a:endParaRPr>
          </a:p>
        </p:txBody>
      </p:sp>
      <p:cxnSp>
        <p:nvCxnSpPr>
          <p:cNvPr id="23" name="Connector: Curved 22">
            <a:extLst>
              <a:ext uri="{FF2B5EF4-FFF2-40B4-BE49-F238E27FC236}">
                <a16:creationId xmlns:a16="http://schemas.microsoft.com/office/drawing/2014/main" id="{FC98CA68-D048-49C2-AD00-D8F47EBDB766}"/>
              </a:ext>
            </a:extLst>
          </p:cNvPr>
          <p:cNvCxnSpPr/>
          <p:nvPr/>
        </p:nvCxnSpPr>
        <p:spPr>
          <a:xfrm flipH="1">
            <a:off x="8562458" y="4507442"/>
            <a:ext cx="1152525" cy="1133475"/>
          </a:xfrm>
          <a:prstGeom prst="curvedConnector3">
            <a:avLst>
              <a:gd name="adj1" fmla="val -30903"/>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220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B3A4-3834-44EF-856C-B848F9FCC68A}"/>
              </a:ext>
            </a:extLst>
          </p:cNvPr>
          <p:cNvSpPr>
            <a:spLocks noGrp="1"/>
          </p:cNvSpPr>
          <p:nvPr>
            <p:ph type="title"/>
          </p:nvPr>
        </p:nvSpPr>
        <p:spPr/>
        <p:txBody>
          <a:bodyPr/>
          <a:lstStyle/>
          <a:p>
            <a:r>
              <a:rPr lang="en-AU" dirty="0"/>
              <a:t>Step 1. Build queues – Insert (cont.)</a:t>
            </a:r>
          </a:p>
        </p:txBody>
      </p:sp>
      <p:grpSp>
        <p:nvGrpSpPr>
          <p:cNvPr id="21" name="Group 20">
            <a:extLst>
              <a:ext uri="{FF2B5EF4-FFF2-40B4-BE49-F238E27FC236}">
                <a16:creationId xmlns:a16="http://schemas.microsoft.com/office/drawing/2014/main" id="{E78CCF40-F5D4-44FE-806C-3F988ADD85DA}"/>
              </a:ext>
            </a:extLst>
          </p:cNvPr>
          <p:cNvGrpSpPr/>
          <p:nvPr/>
        </p:nvGrpSpPr>
        <p:grpSpPr>
          <a:xfrm>
            <a:off x="3929107" y="3029387"/>
            <a:ext cx="3981450" cy="2762250"/>
            <a:chOff x="0" y="0"/>
            <a:chExt cx="3981450" cy="2762250"/>
          </a:xfrm>
        </p:grpSpPr>
        <p:grpSp>
          <p:nvGrpSpPr>
            <p:cNvPr id="22" name="Group 21">
              <a:extLst>
                <a:ext uri="{FF2B5EF4-FFF2-40B4-BE49-F238E27FC236}">
                  <a16:creationId xmlns:a16="http://schemas.microsoft.com/office/drawing/2014/main" id="{7A6404A8-FCD4-4041-8755-5D85523B4175}"/>
                </a:ext>
              </a:extLst>
            </p:cNvPr>
            <p:cNvGrpSpPr/>
            <p:nvPr/>
          </p:nvGrpSpPr>
          <p:grpSpPr>
            <a:xfrm>
              <a:off x="0" y="0"/>
              <a:ext cx="2667000" cy="2714625"/>
              <a:chOff x="0" y="0"/>
              <a:chExt cx="2667000" cy="2714625"/>
            </a:xfrm>
          </p:grpSpPr>
          <p:sp>
            <p:nvSpPr>
              <p:cNvPr id="25" name="Flowchart: Connector 24">
                <a:extLst>
                  <a:ext uri="{FF2B5EF4-FFF2-40B4-BE49-F238E27FC236}">
                    <a16:creationId xmlns:a16="http://schemas.microsoft.com/office/drawing/2014/main" id="{26B2B93D-2829-484F-A57D-7E55C072E51F}"/>
                  </a:ext>
                </a:extLst>
              </p:cNvPr>
              <p:cNvSpPr/>
              <p:nvPr/>
            </p:nvSpPr>
            <p:spPr>
              <a:xfrm>
                <a:off x="1228725" y="0"/>
                <a:ext cx="1438275" cy="14668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99</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a:t>
                </a:r>
                <a:r>
                  <a:rPr lang="en-AU" sz="1200">
                    <a:solidFill>
                      <a:srgbClr val="FFFFFF"/>
                    </a:solidFill>
                    <a:effectLst/>
                    <a:ea typeface="SimSun" panose="02010600030101010101" pitchFamily="2" charset="-122"/>
                    <a:cs typeface="Arial" panose="020B0604020202020204" pitchFamily="34" charset="0"/>
                  </a:rPr>
                  <a:t>18</a:t>
                </a:r>
                <a:endParaRPr lang="en-AU" sz="1200">
                  <a:effectLst/>
                  <a:ea typeface="SimSun" panose="02010600030101010101" pitchFamily="2" charset="-122"/>
                  <a:cs typeface="Arial" panose="020B0604020202020204" pitchFamily="34" charset="0"/>
                </a:endParaRP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sp>
            <p:nvSpPr>
              <p:cNvPr id="26" name="Flowchart: Connector 25">
                <a:extLst>
                  <a:ext uri="{FF2B5EF4-FFF2-40B4-BE49-F238E27FC236}">
                    <a16:creationId xmlns:a16="http://schemas.microsoft.com/office/drawing/2014/main" id="{8645D05B-E610-4912-A870-28004C8FFAE7}"/>
                  </a:ext>
                </a:extLst>
              </p:cNvPr>
              <p:cNvSpPr/>
              <p:nvPr/>
            </p:nvSpPr>
            <p:spPr>
              <a:xfrm>
                <a:off x="0" y="1247775"/>
                <a:ext cx="1438275" cy="14668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a:t>
                </a:r>
                <a:r>
                  <a:rPr lang="en-AU" sz="1200">
                    <a:solidFill>
                      <a:srgbClr val="FFFFFF"/>
                    </a:solidFill>
                    <a:effectLst/>
                    <a:ea typeface="SimSun" panose="02010600030101010101" pitchFamily="2" charset="-122"/>
                    <a:cs typeface="Arial" panose="020B0604020202020204" pitchFamily="34" charset="0"/>
                  </a:rPr>
                  <a:t>1</a:t>
                </a:r>
                <a:endParaRPr lang="en-AU" sz="1200">
                  <a:effectLst/>
                  <a:ea typeface="SimSun" panose="02010600030101010101" pitchFamily="2" charset="-122"/>
                  <a:cs typeface="Arial" panose="020B0604020202020204" pitchFamily="34" charset="0"/>
                </a:endParaRP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cxnSp>
            <p:nvCxnSpPr>
              <p:cNvPr id="27" name="Straight Connector 26">
                <a:extLst>
                  <a:ext uri="{FF2B5EF4-FFF2-40B4-BE49-F238E27FC236}">
                    <a16:creationId xmlns:a16="http://schemas.microsoft.com/office/drawing/2014/main" id="{EE85948E-750A-43AF-8569-CE75F489BB55}"/>
                  </a:ext>
                </a:extLst>
              </p:cNvPr>
              <p:cNvCxnSpPr/>
              <p:nvPr/>
            </p:nvCxnSpPr>
            <p:spPr>
              <a:xfrm flipH="1">
                <a:off x="1123950" y="1190625"/>
                <a:ext cx="314325" cy="276225"/>
              </a:xfrm>
              <a:prstGeom prst="line">
                <a:avLst/>
              </a:prstGeom>
              <a:ln w="28575"/>
            </p:spPr>
            <p:style>
              <a:lnRef idx="1">
                <a:schemeClr val="accent2"/>
              </a:lnRef>
              <a:fillRef idx="3">
                <a:schemeClr val="accent2"/>
              </a:fillRef>
              <a:effectRef idx="2">
                <a:schemeClr val="accent2"/>
              </a:effectRef>
              <a:fontRef idx="minor">
                <a:schemeClr val="lt1"/>
              </a:fontRef>
            </p:style>
          </p:cxnSp>
        </p:grpSp>
        <p:sp>
          <p:nvSpPr>
            <p:cNvPr id="23" name="Flowchart: Connector 22">
              <a:extLst>
                <a:ext uri="{FF2B5EF4-FFF2-40B4-BE49-F238E27FC236}">
                  <a16:creationId xmlns:a16="http://schemas.microsoft.com/office/drawing/2014/main" id="{D7B4FA6F-5D32-4F7F-85DC-800311C17AA2}"/>
                </a:ext>
              </a:extLst>
            </p:cNvPr>
            <p:cNvSpPr/>
            <p:nvPr/>
          </p:nvSpPr>
          <p:spPr>
            <a:xfrm>
              <a:off x="2543175" y="1295400"/>
              <a:ext cx="1438275" cy="14668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97</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a:t>
              </a:r>
              <a:r>
                <a:rPr lang="en-AU" sz="1200" b="1">
                  <a:solidFill>
                    <a:srgbClr val="ED9690"/>
                  </a:solidFill>
                  <a:effectLst/>
                  <a:ea typeface="SimSun" panose="02010600030101010101" pitchFamily="2" charset="-122"/>
                  <a:cs typeface="Arial" panose="020B0604020202020204" pitchFamily="34" charset="0"/>
                </a:rPr>
                <a:t>17</a:t>
              </a:r>
              <a:endParaRPr lang="en-AU" sz="1200">
                <a:effectLst/>
                <a:ea typeface="SimSun" panose="02010600030101010101" pitchFamily="2" charset="-122"/>
                <a:cs typeface="Arial" panose="020B0604020202020204" pitchFamily="34" charset="0"/>
              </a:endParaRP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cxnSp>
          <p:nvCxnSpPr>
            <p:cNvPr id="24" name="Straight Connector 23">
              <a:extLst>
                <a:ext uri="{FF2B5EF4-FFF2-40B4-BE49-F238E27FC236}">
                  <a16:creationId xmlns:a16="http://schemas.microsoft.com/office/drawing/2014/main" id="{23EB7A4D-55C5-4224-849C-D0161AA41B3D}"/>
                </a:ext>
              </a:extLst>
            </p:cNvPr>
            <p:cNvCxnSpPr/>
            <p:nvPr/>
          </p:nvCxnSpPr>
          <p:spPr>
            <a:xfrm>
              <a:off x="2466975" y="1143000"/>
              <a:ext cx="371475" cy="323850"/>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28" name="TextBox 27">
            <a:extLst>
              <a:ext uri="{FF2B5EF4-FFF2-40B4-BE49-F238E27FC236}">
                <a16:creationId xmlns:a16="http://schemas.microsoft.com/office/drawing/2014/main" id="{DD5FA355-1D6D-40D9-824E-FEADB58B335F}"/>
              </a:ext>
            </a:extLst>
          </p:cNvPr>
          <p:cNvSpPr txBox="1"/>
          <p:nvPr/>
        </p:nvSpPr>
        <p:spPr>
          <a:xfrm>
            <a:off x="2919369" y="2224545"/>
            <a:ext cx="6140742" cy="646331"/>
          </a:xfrm>
          <a:prstGeom prst="rect">
            <a:avLst/>
          </a:prstGeom>
          <a:noFill/>
        </p:spPr>
        <p:txBody>
          <a:bodyPr wrap="square" rtlCol="0">
            <a:spAutoFit/>
          </a:bodyPr>
          <a:lstStyle/>
          <a:p>
            <a:r>
              <a:rPr lang="en-AU" dirty="0"/>
              <a:t>c. Insert the third ball and check the priority – no violation of the heap properties</a:t>
            </a:r>
          </a:p>
        </p:txBody>
      </p:sp>
    </p:spTree>
    <p:extLst>
      <p:ext uri="{BB962C8B-B14F-4D97-AF65-F5344CB8AC3E}">
        <p14:creationId xmlns:p14="http://schemas.microsoft.com/office/powerpoint/2010/main" val="359280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A33A-F4C0-4CFB-9213-A9AAFBB3BE89}"/>
              </a:ext>
            </a:extLst>
          </p:cNvPr>
          <p:cNvSpPr>
            <a:spLocks noGrp="1"/>
          </p:cNvSpPr>
          <p:nvPr>
            <p:ph type="title"/>
          </p:nvPr>
        </p:nvSpPr>
        <p:spPr/>
        <p:txBody>
          <a:bodyPr/>
          <a:lstStyle/>
          <a:p>
            <a:r>
              <a:rPr lang="en-AU" dirty="0"/>
              <a:t>Step 1. Pseudo code – Build queue and Insert</a:t>
            </a:r>
          </a:p>
        </p:txBody>
      </p:sp>
      <p:sp>
        <p:nvSpPr>
          <p:cNvPr id="3" name="Content Placeholder 2">
            <a:extLst>
              <a:ext uri="{FF2B5EF4-FFF2-40B4-BE49-F238E27FC236}">
                <a16:creationId xmlns:a16="http://schemas.microsoft.com/office/drawing/2014/main" id="{B49D6BD0-144C-48B4-A75F-6A4EB58DBF5A}"/>
              </a:ext>
            </a:extLst>
          </p:cNvPr>
          <p:cNvSpPr>
            <a:spLocks noGrp="1"/>
          </p:cNvSpPr>
          <p:nvPr>
            <p:ph idx="1"/>
          </p:nvPr>
        </p:nvSpPr>
        <p:spPr/>
        <p:txBody>
          <a:bodyPr/>
          <a:lstStyle/>
          <a:p>
            <a:r>
              <a:rPr lang="en-AU" dirty="0"/>
              <a:t>To build the queue, Insert method is important – append the ball at the end of the queue and </a:t>
            </a:r>
            <a:r>
              <a:rPr lang="en-AU" dirty="0" err="1"/>
              <a:t>heapify</a:t>
            </a:r>
            <a:r>
              <a:rPr lang="en-AU" dirty="0"/>
              <a:t> the queue based on each player’s priority</a:t>
            </a:r>
          </a:p>
        </p:txBody>
      </p:sp>
      <p:sp>
        <p:nvSpPr>
          <p:cNvPr id="4" name="Rectangle: Diagonal Corners Rounded 3">
            <a:extLst>
              <a:ext uri="{FF2B5EF4-FFF2-40B4-BE49-F238E27FC236}">
                <a16:creationId xmlns:a16="http://schemas.microsoft.com/office/drawing/2014/main" id="{17A3CF28-841B-4DE9-9F67-DAD62B1DE831}"/>
              </a:ext>
            </a:extLst>
          </p:cNvPr>
          <p:cNvSpPr/>
          <p:nvPr/>
        </p:nvSpPr>
        <p:spPr>
          <a:xfrm>
            <a:off x="3176150" y="2720931"/>
            <a:ext cx="5705475" cy="3738388"/>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400" dirty="0">
                <a:effectLst/>
                <a:ea typeface="SimSun" panose="02010600030101010101" pitchFamily="2" charset="-122"/>
                <a:cs typeface="Arial" panose="020B0604020202020204" pitchFamily="34" charset="0"/>
              </a:rPr>
              <a:t>class </a:t>
            </a:r>
            <a:r>
              <a:rPr lang="en-AU" sz="1400" dirty="0" err="1">
                <a:effectLst/>
                <a:ea typeface="SimSun" panose="02010600030101010101" pitchFamily="2" charset="-122"/>
                <a:cs typeface="Arial" panose="020B0604020202020204" pitchFamily="34" charset="0"/>
              </a:rPr>
              <a:t>ScoreMaximiser</a:t>
            </a:r>
            <a:r>
              <a:rPr lang="en-AU" sz="1400" dirty="0">
                <a:effectLst/>
                <a:ea typeface="SimSun" panose="02010600030101010101" pitchFamily="2" charset="-122"/>
                <a:cs typeface="Arial" panose="020B0604020202020204" pitchFamily="34" charset="0"/>
              </a:rPr>
              <a:t>:</a:t>
            </a:r>
          </a:p>
          <a:p>
            <a:pPr>
              <a:lnSpc>
                <a:spcPct val="110000"/>
              </a:lnSpc>
              <a:spcAft>
                <a:spcPts val="600"/>
              </a:spcAft>
            </a:pPr>
            <a:r>
              <a:rPr lang="en-AU" sz="1400" dirty="0">
                <a:effectLst/>
                <a:ea typeface="SimSun" panose="02010600030101010101" pitchFamily="2" charset="-122"/>
                <a:cs typeface="Arial" panose="020B0604020202020204" pitchFamily="34" charset="0"/>
              </a:rPr>
              <a:t>//build a priority queue for each player based on one’s priority</a:t>
            </a:r>
          </a:p>
          <a:p>
            <a:pPr>
              <a:lnSpc>
                <a:spcPct val="110000"/>
              </a:lnSpc>
              <a:spcAft>
                <a:spcPts val="600"/>
              </a:spcAft>
            </a:pPr>
            <a:r>
              <a:rPr lang="en-AU" sz="1400" dirty="0">
                <a:effectLst/>
                <a:ea typeface="SimSun" panose="02010600030101010101" pitchFamily="2" charset="-122"/>
                <a:cs typeface="Arial" panose="020B0604020202020204" pitchFamily="34" charset="0"/>
              </a:rPr>
              <a:t>    Algorithm </a:t>
            </a:r>
            <a:r>
              <a:rPr lang="en-AU" sz="1400" dirty="0" err="1">
                <a:effectLst/>
                <a:ea typeface="SimSun" panose="02010600030101010101" pitchFamily="2" charset="-122"/>
                <a:cs typeface="Arial" panose="020B0604020202020204" pitchFamily="34" charset="0"/>
              </a:rPr>
              <a:t>build_pq</a:t>
            </a:r>
            <a:r>
              <a:rPr lang="en-AU" sz="1400" dirty="0">
                <a:effectLst/>
                <a:ea typeface="SimSun" panose="02010600030101010101" pitchFamily="2" charset="-122"/>
                <a:cs typeface="Arial" panose="020B0604020202020204" pitchFamily="34" charset="0"/>
              </a:rPr>
              <a:t>(</a:t>
            </a:r>
            <a:r>
              <a:rPr lang="en-AU" sz="1400" dirty="0" err="1">
                <a:effectLst/>
                <a:ea typeface="SimSun" panose="02010600030101010101" pitchFamily="2" charset="-122"/>
                <a:cs typeface="Arial" panose="020B0604020202020204" pitchFamily="34" charset="0"/>
              </a:rPr>
              <a:t>ball_list</a:t>
            </a:r>
            <a:r>
              <a:rPr lang="en-AU" sz="1400" dirty="0">
                <a:effectLst/>
                <a:ea typeface="SimSun" panose="02010600030101010101" pitchFamily="2" charset="-122"/>
                <a:cs typeface="Arial" panose="020B0604020202020204" pitchFamily="34" charset="0"/>
              </a:rPr>
              <a:t>):</a:t>
            </a:r>
          </a:p>
          <a:p>
            <a:pPr>
              <a:lnSpc>
                <a:spcPct val="110000"/>
              </a:lnSpc>
              <a:spcAft>
                <a:spcPts val="600"/>
              </a:spcAft>
            </a:pPr>
            <a:r>
              <a:rPr lang="en-AU" sz="1400" dirty="0">
                <a:effectLst/>
                <a:ea typeface="SimSun" panose="02010600030101010101" pitchFamily="2" charset="-122"/>
                <a:cs typeface="Arial" panose="020B0604020202020204" pitchFamily="34" charset="0"/>
              </a:rPr>
              <a:t>        for </a:t>
            </a:r>
            <a:r>
              <a:rPr lang="en-AU" sz="1400" dirty="0" err="1">
                <a:effectLst/>
                <a:ea typeface="SimSun" panose="02010600030101010101" pitchFamily="2" charset="-122"/>
                <a:cs typeface="Arial" panose="020B0604020202020204" pitchFamily="34" charset="0"/>
              </a:rPr>
              <a:t>i</a:t>
            </a:r>
            <a:r>
              <a:rPr lang="en-AU" sz="1400" dirty="0">
                <a:effectLst/>
                <a:ea typeface="SimSun" panose="02010600030101010101" pitchFamily="2" charset="-122"/>
                <a:cs typeface="Arial" panose="020B0604020202020204" pitchFamily="34" charset="0"/>
              </a:rPr>
              <a:t> &lt;- 0 to </a:t>
            </a:r>
            <a:r>
              <a:rPr lang="en-AU" sz="1400" dirty="0" err="1">
                <a:effectLst/>
                <a:ea typeface="SimSun" panose="02010600030101010101" pitchFamily="2" charset="-122"/>
                <a:cs typeface="Arial" panose="020B0604020202020204" pitchFamily="34" charset="0"/>
              </a:rPr>
              <a:t>ball_list.length</a:t>
            </a:r>
            <a:r>
              <a:rPr lang="en-AU" sz="1400" dirty="0">
                <a:effectLst/>
                <a:ea typeface="SimSun" panose="02010600030101010101" pitchFamily="2" charset="-122"/>
                <a:cs typeface="Arial" panose="020B0604020202020204" pitchFamily="34" charset="0"/>
              </a:rPr>
              <a:t> do</a:t>
            </a:r>
          </a:p>
          <a:p>
            <a:pPr>
              <a:lnSpc>
                <a:spcPct val="110000"/>
              </a:lnSpc>
              <a:spcAft>
                <a:spcPts val="600"/>
              </a:spcAft>
            </a:pPr>
            <a:r>
              <a:rPr lang="en-AU" sz="1400" dirty="0">
                <a:effectLst/>
                <a:ea typeface="SimSun" panose="02010600030101010101" pitchFamily="2" charset="-122"/>
                <a:cs typeface="Arial" panose="020B0604020202020204" pitchFamily="34" charset="0"/>
              </a:rPr>
              <a:t>            insert balls to </a:t>
            </a:r>
            <a:r>
              <a:rPr lang="en-AU" sz="1400" dirty="0" err="1">
                <a:effectLst/>
                <a:ea typeface="SimSun" panose="02010600030101010101" pitchFamily="2" charset="-122"/>
                <a:cs typeface="Arial" panose="020B0604020202020204" pitchFamily="34" charset="0"/>
              </a:rPr>
              <a:t>scott_pq</a:t>
            </a:r>
            <a:r>
              <a:rPr lang="en-AU" sz="1400" dirty="0">
                <a:effectLst/>
                <a:ea typeface="SimSun" panose="02010600030101010101" pitchFamily="2" charset="-122"/>
                <a:cs typeface="Arial" panose="020B0604020202020204" pitchFamily="34" charset="0"/>
              </a:rPr>
              <a:t> based on value priority</a:t>
            </a:r>
          </a:p>
          <a:p>
            <a:pPr>
              <a:lnSpc>
                <a:spcPct val="110000"/>
              </a:lnSpc>
              <a:spcAft>
                <a:spcPts val="600"/>
              </a:spcAft>
            </a:pPr>
            <a:r>
              <a:rPr lang="en-AU" sz="1400" dirty="0">
                <a:effectLst/>
                <a:ea typeface="SimSun" panose="02010600030101010101" pitchFamily="2" charset="-122"/>
                <a:cs typeface="Arial" panose="020B0604020202020204" pitchFamily="34" charset="0"/>
              </a:rPr>
              <a:t>            insert balls to </a:t>
            </a:r>
            <a:r>
              <a:rPr lang="en-AU" sz="1400" dirty="0" err="1">
                <a:effectLst/>
                <a:ea typeface="SimSun" panose="02010600030101010101" pitchFamily="2" charset="-122"/>
                <a:cs typeface="Arial" panose="020B0604020202020204" pitchFamily="34" charset="0"/>
              </a:rPr>
              <a:t>rusty_pq</a:t>
            </a:r>
            <a:r>
              <a:rPr lang="en-AU" sz="1400" dirty="0">
                <a:effectLst/>
                <a:ea typeface="SimSun" panose="02010600030101010101" pitchFamily="2" charset="-122"/>
                <a:cs typeface="Arial" panose="020B0604020202020204" pitchFamily="34" charset="0"/>
              </a:rPr>
              <a:t> based on sum of digit priority</a:t>
            </a:r>
          </a:p>
          <a:p>
            <a:pPr>
              <a:lnSpc>
                <a:spcPct val="110000"/>
              </a:lnSpc>
              <a:spcAft>
                <a:spcPts val="600"/>
              </a:spcAft>
            </a:pPr>
            <a:r>
              <a:rPr lang="en-AU" sz="1400" dirty="0">
                <a:ea typeface="SimSun" panose="02010600030101010101" pitchFamily="2" charset="-122"/>
                <a:cs typeface="Arial" panose="020B0604020202020204" pitchFamily="34" charset="0"/>
              </a:rPr>
              <a:t>class </a:t>
            </a:r>
            <a:r>
              <a:rPr lang="en-AU" sz="1400" dirty="0" err="1">
                <a:ea typeface="SimSun" panose="02010600030101010101" pitchFamily="2" charset="-122"/>
                <a:cs typeface="Arial" panose="020B0604020202020204" pitchFamily="34" charset="0"/>
              </a:rPr>
              <a:t>PriorityQueue</a:t>
            </a:r>
            <a:r>
              <a:rPr lang="en-AU" sz="1400" dirty="0">
                <a:ea typeface="SimSun" panose="02010600030101010101" pitchFamily="2" charset="-122"/>
                <a:cs typeface="Arial" panose="020B0604020202020204" pitchFamily="34" charset="0"/>
              </a:rPr>
              <a:t>: </a:t>
            </a:r>
          </a:p>
          <a:p>
            <a:pPr>
              <a:lnSpc>
                <a:spcPct val="110000"/>
              </a:lnSpc>
              <a:spcAft>
                <a:spcPts val="600"/>
              </a:spcAft>
            </a:pPr>
            <a:r>
              <a:rPr lang="en-AU" sz="1400" dirty="0">
                <a:ea typeface="SimSun" panose="02010600030101010101" pitchFamily="2" charset="-122"/>
                <a:cs typeface="Arial" panose="020B0604020202020204" pitchFamily="34" charset="0"/>
              </a:rPr>
              <a:t> Algorithm insert(</a:t>
            </a:r>
            <a:r>
              <a:rPr lang="en-AU" sz="1400" dirty="0" err="1">
                <a:ea typeface="SimSun" panose="02010600030101010101" pitchFamily="2" charset="-122"/>
                <a:cs typeface="Arial" panose="020B0604020202020204" pitchFamily="34" charset="0"/>
              </a:rPr>
              <a:t>ball_picked</a:t>
            </a:r>
            <a:r>
              <a:rPr lang="en-AU" sz="1400" dirty="0">
                <a:ea typeface="SimSun" panose="02010600030101010101" pitchFamily="2" charset="-122"/>
                <a:cs typeface="Arial" panose="020B0604020202020204" pitchFamily="34" charset="0"/>
              </a:rPr>
              <a:t>, priority):</a:t>
            </a:r>
          </a:p>
          <a:p>
            <a:pPr>
              <a:lnSpc>
                <a:spcPct val="110000"/>
              </a:lnSpc>
              <a:spcAft>
                <a:spcPts val="600"/>
              </a:spcAft>
            </a:pPr>
            <a:r>
              <a:rPr lang="en-AU" sz="1400" dirty="0">
                <a:ea typeface="SimSun" panose="02010600030101010101" pitchFamily="2" charset="-122"/>
                <a:cs typeface="Arial" panose="020B0604020202020204" pitchFamily="34" charset="0"/>
              </a:rPr>
              <a:t>        </a:t>
            </a:r>
            <a:r>
              <a:rPr lang="en-AU" sz="1400" dirty="0" err="1">
                <a:ea typeface="SimSun" panose="02010600030101010101" pitchFamily="2" charset="-122"/>
                <a:cs typeface="Arial" panose="020B0604020202020204" pitchFamily="34" charset="0"/>
              </a:rPr>
              <a:t>ball_heap.append</a:t>
            </a:r>
            <a:r>
              <a:rPr lang="en-AU" sz="1400" dirty="0">
                <a:ea typeface="SimSun" panose="02010600030101010101" pitchFamily="2" charset="-122"/>
                <a:cs typeface="Arial" panose="020B0604020202020204" pitchFamily="34" charset="0"/>
              </a:rPr>
              <a:t>(</a:t>
            </a:r>
            <a:r>
              <a:rPr lang="en-AU" sz="1400" dirty="0" err="1">
                <a:ea typeface="SimSun" panose="02010600030101010101" pitchFamily="2" charset="-122"/>
                <a:cs typeface="Arial" panose="020B0604020202020204" pitchFamily="34" charset="0"/>
              </a:rPr>
              <a:t>ball_picked</a:t>
            </a:r>
            <a:r>
              <a:rPr lang="en-AU" sz="1400" dirty="0">
                <a:ea typeface="SimSun" panose="02010600030101010101" pitchFamily="2" charset="-122"/>
                <a:cs typeface="Arial" panose="020B0604020202020204" pitchFamily="34" charset="0"/>
              </a:rPr>
              <a:t>)</a:t>
            </a:r>
          </a:p>
          <a:p>
            <a:pPr>
              <a:lnSpc>
                <a:spcPct val="110000"/>
              </a:lnSpc>
              <a:spcAft>
                <a:spcPts val="600"/>
              </a:spcAft>
            </a:pPr>
            <a:r>
              <a:rPr lang="en-AU" sz="1400" dirty="0">
                <a:ea typeface="SimSun" panose="02010600030101010101" pitchFamily="2" charset="-122"/>
                <a:cs typeface="Arial" panose="020B0604020202020204" pitchFamily="34" charset="0"/>
              </a:rPr>
              <a:t>        size += 1</a:t>
            </a:r>
          </a:p>
          <a:p>
            <a:pPr>
              <a:lnSpc>
                <a:spcPct val="110000"/>
              </a:lnSpc>
              <a:spcAft>
                <a:spcPts val="600"/>
              </a:spcAft>
            </a:pPr>
            <a:r>
              <a:rPr lang="en-AU" sz="1400" dirty="0">
                <a:ea typeface="SimSun" panose="02010600030101010101" pitchFamily="2" charset="-122"/>
                <a:cs typeface="Arial" panose="020B0604020202020204" pitchFamily="34" charset="0"/>
              </a:rPr>
              <a:t>        </a:t>
            </a:r>
            <a:r>
              <a:rPr lang="en-AU" sz="1400" b="1" dirty="0" err="1">
                <a:ea typeface="SimSun" panose="02010600030101010101" pitchFamily="2" charset="-122"/>
                <a:cs typeface="Arial" panose="020B0604020202020204" pitchFamily="34" charset="0"/>
              </a:rPr>
              <a:t>heapify_up</a:t>
            </a:r>
            <a:r>
              <a:rPr lang="en-AU" sz="1400" dirty="0">
                <a:ea typeface="SimSun" panose="02010600030101010101" pitchFamily="2" charset="-122"/>
                <a:cs typeface="Arial" panose="020B0604020202020204" pitchFamily="34" charset="0"/>
              </a:rPr>
              <a:t>(size, priority)</a:t>
            </a:r>
            <a:endParaRPr lang="en-AU" sz="1400" dirty="0">
              <a:effectLst/>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336200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3972</Words>
  <Application>Microsoft Office PowerPoint</Application>
  <PresentationFormat>Widescreen</PresentationFormat>
  <Paragraphs>422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Wingdings</vt:lpstr>
      <vt:lpstr>Office Theme</vt:lpstr>
      <vt:lpstr>2801ICT Assignment 2 Maximise The Score</vt:lpstr>
      <vt:lpstr>Introduction</vt:lpstr>
      <vt:lpstr>Overview of the algorithm</vt:lpstr>
      <vt:lpstr>Description of Algorithm</vt:lpstr>
      <vt:lpstr>Score Maximiser</vt:lpstr>
      <vt:lpstr>Step 1. Build queues summary</vt:lpstr>
      <vt:lpstr>Step 1. Build queues – Insert</vt:lpstr>
      <vt:lpstr>Step 1. Build queues – Insert (cont.)</vt:lpstr>
      <vt:lpstr>Step 1. Pseudo code – Build queue and Insert</vt:lpstr>
      <vt:lpstr>Step 1. Pseudo code – Heapify up</vt:lpstr>
      <vt:lpstr>Step 2. Play Rounds summary</vt:lpstr>
      <vt:lpstr>Step 2. Pseudo code – Play rounds</vt:lpstr>
      <vt:lpstr>Step 2. Pseudo code - Delete</vt:lpstr>
      <vt:lpstr>Step 2. Pseudo code – Heapify down</vt:lpstr>
      <vt:lpstr>Result</vt:lpstr>
      <vt:lpstr>PowerPoint Presentation</vt:lpstr>
      <vt:lpstr>PowerPoint Presentation</vt:lpstr>
      <vt:lpstr>PowerPoint Presentation</vt:lpstr>
      <vt:lpstr>Correctness of the algorithm</vt:lpstr>
      <vt:lpstr>Correctness of the algorithm (cont.)</vt:lpstr>
      <vt:lpstr>Correctness of the algorithm (cont.)</vt:lpstr>
      <vt:lpstr>Performance analysis</vt:lpstr>
      <vt:lpstr>Performance analysis - Building queues</vt:lpstr>
      <vt:lpstr>Performance analysis – Play round</vt:lpstr>
      <vt:lpstr>Performance analysis – Play round</vt:lpstr>
      <vt:lpstr>Performance analysis – Delete</vt:lpstr>
      <vt:lpstr>Performance analysis – Delete</vt:lpstr>
      <vt:lpstr>Performance analysis – Heapify down</vt:lpstr>
      <vt:lpstr>Performance analysis – Heapify down</vt:lpstr>
      <vt:lpstr>Putting it all together</vt:lpstr>
      <vt:lpstr>Space efficiency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2801ICT Assignment 2 Maximise The Score</dc:title>
  <dc:creator>Yoon Jin Park</dc:creator>
  <cp:lastModifiedBy>Yoon Jin Park</cp:lastModifiedBy>
  <cp:revision>11</cp:revision>
  <dcterms:created xsi:type="dcterms:W3CDTF">2019-05-12T05:29:18Z</dcterms:created>
  <dcterms:modified xsi:type="dcterms:W3CDTF">2019-05-12T09:31:44Z</dcterms:modified>
</cp:coreProperties>
</file>