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517" r:id="rId5"/>
    <p:sldId id="538" r:id="rId6"/>
    <p:sldId id="595" r:id="rId7"/>
    <p:sldId id="305" r:id="rId8"/>
    <p:sldId id="396" r:id="rId9"/>
    <p:sldId id="307" r:id="rId10"/>
    <p:sldId id="384" r:id="rId11"/>
    <p:sldId id="387" r:id="rId12"/>
    <p:sldId id="398" r:id="rId13"/>
    <p:sldId id="399" r:id="rId14"/>
    <p:sldId id="355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a Li" initials="VL" lastIdx="20" clrIdx="0"/>
  <p:cmAuthor id="2" name="Microsoft Office 用户" initials="Offic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72A"/>
    <a:srgbClr val="FF5722"/>
    <a:srgbClr val="FDEEE9"/>
    <a:srgbClr val="27086F"/>
    <a:srgbClr val="E91A46"/>
    <a:srgbClr val="FF0000"/>
    <a:srgbClr val="F66034"/>
    <a:srgbClr val="FF5721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88613" autoAdjust="0"/>
  </p:normalViewPr>
  <p:slideViewPr>
    <p:cSldViewPr snapToObjects="1">
      <p:cViewPr varScale="1">
        <p:scale>
          <a:sx n="30" d="100"/>
          <a:sy n="30" d="100"/>
        </p:scale>
        <p:origin x="732" y="28"/>
      </p:cViewPr>
      <p:guideLst>
        <p:guide pos="7045"/>
        <p:guide orient="horz" pos="173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DF873-7F33-4EB7-8E2F-AE4153B6B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051E2-DB0C-406C-8479-231A494AE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513" y="4343235"/>
            <a:ext cx="5476800" cy="4105800"/>
          </a:xfrm>
          <a:prstGeom prst="rect">
            <a:avLst/>
          </a:prstGeom>
          <a:noFill/>
          <a:ln>
            <a:noFill/>
          </a:ln>
        </p:spPr>
        <p:txBody>
          <a:bodyPr wrap="square" lIns="86075" tIns="86075" rIns="86075" bIns="8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95325"/>
            <a:ext cx="6076950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197350" y="566738"/>
            <a:ext cx="5041900" cy="28368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A152AF-13EE-47B3-87DF-0674289DB9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947176" y="3139528"/>
            <a:ext cx="21212800" cy="903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09600" marR="0" lvl="0" indent="-609600" algn="l" rtl="0">
              <a:lnSpc>
                <a:spcPct val="93000"/>
              </a:lnSpc>
              <a:spcBef>
                <a:spcPts val="0"/>
              </a:spcBef>
              <a:spcAft>
                <a:spcPts val="2665"/>
              </a:spcAft>
              <a:buClr>
                <a:srgbClr val="000000"/>
              </a:buClr>
              <a:buFont typeface="Arial" panose="020B0604020202020204"/>
              <a:buNone/>
              <a:defRPr sz="586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354455" marR="0" lvl="1" indent="-541655" algn="l" rtl="0">
              <a:lnSpc>
                <a:spcPct val="93000"/>
              </a:lnSpc>
              <a:spcBef>
                <a:spcPts val="0"/>
              </a:spcBef>
              <a:spcAft>
                <a:spcPts val="2135"/>
              </a:spcAft>
              <a:buClr>
                <a:srgbClr val="000000"/>
              </a:buClr>
              <a:buFont typeface="Arial" panose="020B0604020202020204"/>
              <a:buNone/>
              <a:defRPr sz="506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065655" marR="0" lvl="2" indent="-406400" algn="l" rtl="0">
              <a:lnSpc>
                <a:spcPct val="93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/>
              <a:buNone/>
              <a:defRPr sz="426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912745" marR="0" lvl="3" indent="-440055" algn="l" rtl="0">
              <a:lnSpc>
                <a:spcPct val="93000"/>
              </a:lnSpc>
              <a:spcBef>
                <a:spcPts val="0"/>
              </a:spcBef>
              <a:spcAft>
                <a:spcPts val="1065"/>
              </a:spcAft>
              <a:buClr>
                <a:srgbClr val="000000"/>
              </a:buClr>
              <a:buFont typeface="Arial" panose="020B0604020202020204"/>
              <a:buNone/>
              <a:defRPr sz="37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725545" marR="0" lvl="4" indent="-406400" algn="l" rtl="0">
              <a:lnSpc>
                <a:spcPct val="93000"/>
              </a:lnSpc>
              <a:spcBef>
                <a:spcPts val="0"/>
              </a:spcBef>
              <a:spcAft>
                <a:spcPts val="535"/>
              </a:spcAft>
              <a:buClr>
                <a:srgbClr val="000000"/>
              </a:buClr>
              <a:buFont typeface="Arial" panose="020B0604020202020204"/>
              <a:buNone/>
              <a:defRPr sz="37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775200" marR="0" lvl="5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5588000" marR="0" lvl="6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6434455" marR="0" lvl="7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7247255" marR="0" lvl="8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217277" y="12494749"/>
            <a:ext cx="5652800" cy="9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354455" marR="0" lvl="1" indent="-54165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065655" marR="0" lvl="2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912745" marR="0" lvl="3" indent="-44005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725545" marR="0" lvl="4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13194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4978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5791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63765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8340479" y="12494749"/>
            <a:ext cx="7703197" cy="9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354455" marR="0" lvl="1" indent="-54165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065655" marR="0" lvl="2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912745" marR="0" lvl="3" indent="-44005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725545" marR="0" lvl="4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13194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4978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5791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63765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7483520" y="12494749"/>
            <a:ext cx="5652800" cy="92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fld id="{00000000-1234-1234-1234-123412341234}" type="slidenum">
              <a:rPr lang="en-GB" sz="2665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2665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" name="Shape 21"/>
          <p:cNvGrpSpPr/>
          <p:nvPr/>
        </p:nvGrpSpPr>
        <p:grpSpPr>
          <a:xfrm>
            <a:off x="580150" y="336107"/>
            <a:ext cx="23144021" cy="1019760"/>
            <a:chOff x="239713" y="201613"/>
            <a:chExt cx="9567863" cy="562037"/>
          </a:xfrm>
        </p:grpSpPr>
        <p:sp>
          <p:nvSpPr>
            <p:cNvPr id="22" name="Shape 22"/>
            <p:cNvSpPr txBox="1"/>
            <p:nvPr/>
          </p:nvSpPr>
          <p:spPr>
            <a:xfrm>
              <a:off x="692150" y="201613"/>
              <a:ext cx="90519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1225" tIns="47500" rIns="61225" bIns="30625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5065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" name="Shape 23"/>
            <p:cNvGrpSpPr/>
            <p:nvPr/>
          </p:nvGrpSpPr>
          <p:grpSpPr>
            <a:xfrm>
              <a:off x="274638" y="725479"/>
              <a:ext cx="9532938" cy="38171"/>
              <a:chOff x="173" y="457"/>
              <a:chExt cx="6005" cy="23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173" y="480"/>
                <a:ext cx="6000" cy="0"/>
              </a:xfrm>
              <a:prstGeom prst="straightConnector1">
                <a:avLst/>
              </a:prstGeom>
              <a:noFill/>
              <a:ln w="183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" name="Shape 25"/>
              <p:cNvSpPr/>
              <p:nvPr/>
            </p:nvSpPr>
            <p:spPr>
              <a:xfrm>
                <a:off x="6178" y="457"/>
                <a:ext cx="0" cy="0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2200" tIns="31100" rIns="62200" bIns="3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 panose="02020603050405020304"/>
                  <a:buNone/>
                </a:pPr>
                <a:endParaRPr sz="2665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pic>
          <p:nvPicPr>
            <p:cNvPr id="26" name="Shape 2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39713" y="201614"/>
              <a:ext cx="419100" cy="41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947179" y="596765"/>
            <a:ext cx="21915200" cy="51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506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354455" marR="0" lvl="1" indent="-54165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065655" marR="0" lvl="2" indent="-406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912745" marR="0" lvl="3" indent="-44005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725545" marR="0" lvl="4" indent="-406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0" marR="0" lvl="5" indent="-44005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5384800" marR="0" lvl="6" indent="-406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6231255" marR="0" lvl="7" indent="-44005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7044055" marR="0" lvl="8" indent="-406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8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" name="Shape 28"/>
          <p:cNvSpPr txBox="1"/>
          <p:nvPr/>
        </p:nvSpPr>
        <p:spPr>
          <a:xfrm>
            <a:off x="-597" y="13202403"/>
            <a:ext cx="24460800" cy="448800"/>
          </a:xfrm>
          <a:prstGeom prst="rect">
            <a:avLst/>
          </a:prstGeom>
          <a:noFill/>
          <a:ln>
            <a:noFill/>
          </a:ln>
        </p:spPr>
        <p:txBody>
          <a:bodyPr wrap="square" lIns="163267" tIns="99267" rIns="163267" bIns="816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Times New Roman" panose="02020603050405020304"/>
              <a:buNone/>
            </a:pPr>
            <a:r>
              <a:rPr lang="en-GB" sz="1865" b="0" i="0" u="none" strike="noStrike" cap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Private &amp; Confidential</a:t>
            </a:r>
            <a:endParaRPr lang="en-GB" sz="1865" b="0" i="0" u="none" strike="noStrike" cap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22642795" y="12921483"/>
            <a:ext cx="5689600" cy="730400"/>
          </a:xfrm>
          <a:prstGeom prst="rect">
            <a:avLst/>
          </a:prstGeom>
          <a:noFill/>
          <a:ln>
            <a:noFill/>
          </a:ln>
        </p:spPr>
        <p:txBody>
          <a:bodyPr wrap="square" lIns="165867" tIns="82933" rIns="165867" bIns="82933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fld id="{00000000-1234-1234-1234-123412341234}" type="slidenum">
              <a:rPr lang="en-GB" sz="2665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2665" b="0" i="0" u="none" strike="noStrike" cap="none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695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6.wmf"/><Relationship Id="rId6" Type="http://schemas.openxmlformats.org/officeDocument/2006/relationships/package" Target="../embeddings/Document1.docx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47179" y="596765"/>
            <a:ext cx="21915200" cy="512800"/>
          </a:xfrm>
          <a:prstGeom prst="rect">
            <a:avLst/>
          </a:prstGeom>
          <a:noFill/>
          <a:ln>
            <a:noFill/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>
              <a:buSzPct val="25000"/>
            </a:pPr>
            <a:r>
              <a:rPr lang="en-GB" dirty="0"/>
              <a:t>总目录</a:t>
            </a:r>
            <a:endParaRPr lang="en-GB" dirty="0"/>
          </a:p>
        </p:txBody>
      </p:sp>
      <p:sp>
        <p:nvSpPr>
          <p:cNvPr id="73" name="Shape 73">
            <a:hlinkClick r:id="rId1" action="ppaction://hlinksldjump"/>
          </p:cNvPr>
          <p:cNvSpPr/>
          <p:nvPr/>
        </p:nvSpPr>
        <p:spPr>
          <a:xfrm>
            <a:off x="3347221" y="3104232"/>
            <a:ext cx="9290400" cy="1068800"/>
          </a:xfrm>
          <a:prstGeom prst="roundRect">
            <a:avLst>
              <a:gd name="adj" fmla="val 16667"/>
            </a:avLst>
          </a:prstGeom>
          <a:solidFill>
            <a:srgbClr val="EA572A"/>
          </a:solidFill>
          <a:ln>
            <a:solidFill>
              <a:srgbClr val="FF6600"/>
            </a:solidFill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r>
              <a:rPr lang="en-GB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lang="zh-CN" altLang="en-US" sz="4265" dirty="0">
                <a:solidFill>
                  <a:schemeClr val="bg1"/>
                </a:solidFill>
              </a:rPr>
              <a:t>打印面单</a:t>
            </a:r>
            <a:endParaRPr lang="en-GB" sz="4265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Shape 74">
            <a:hlinkClick r:id="rId2" action="ppaction://hlinksldjump"/>
          </p:cNvPr>
          <p:cNvSpPr/>
          <p:nvPr/>
        </p:nvSpPr>
        <p:spPr>
          <a:xfrm>
            <a:off x="3347221" y="4978568"/>
            <a:ext cx="9290400" cy="1068800"/>
          </a:xfrm>
          <a:prstGeom prst="roundRect">
            <a:avLst>
              <a:gd name="adj" fmla="val 16667"/>
            </a:avLst>
          </a:prstGeom>
          <a:solidFill>
            <a:srgbClr val="EA572A"/>
          </a:solidFill>
          <a:ln>
            <a:solidFill>
              <a:srgbClr val="FF6600"/>
            </a:solidFill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r>
              <a:rPr lang="en-GB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lang="zh-CN" altLang="en-US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打包</a:t>
            </a:r>
            <a:endParaRPr lang="en-GB" sz="4265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>
            <a:hlinkClick r:id="rId3" action="ppaction://hlinksldjump"/>
          </p:cNvPr>
          <p:cNvSpPr/>
          <p:nvPr/>
        </p:nvSpPr>
        <p:spPr>
          <a:xfrm>
            <a:off x="3347221" y="6852904"/>
            <a:ext cx="9290400" cy="1068800"/>
          </a:xfrm>
          <a:prstGeom prst="roundRect">
            <a:avLst>
              <a:gd name="adj" fmla="val 16667"/>
            </a:avLst>
          </a:prstGeom>
          <a:solidFill>
            <a:srgbClr val="EA572A"/>
          </a:solidFill>
          <a:ln>
            <a:solidFill>
              <a:srgbClr val="FF6600"/>
            </a:solidFill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r>
              <a:rPr lang="en-GB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3.发货</a:t>
            </a:r>
            <a:endParaRPr lang="en-GB" sz="4265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Shape 76">
            <a:hlinkClick r:id="rId4" action="ppaction://hlinksldjump"/>
          </p:cNvPr>
          <p:cNvSpPr/>
          <p:nvPr/>
        </p:nvSpPr>
        <p:spPr>
          <a:xfrm>
            <a:off x="3347221" y="8727240"/>
            <a:ext cx="9290400" cy="1068800"/>
          </a:xfrm>
          <a:prstGeom prst="roundRect">
            <a:avLst>
              <a:gd name="adj" fmla="val 16667"/>
            </a:avLst>
          </a:prstGeom>
          <a:solidFill>
            <a:srgbClr val="EA572A"/>
          </a:solidFill>
          <a:ln>
            <a:solidFill>
              <a:srgbClr val="FF6600"/>
            </a:solidFill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 lvl="0" algn="l">
              <a:buClr>
                <a:srgbClr val="000000"/>
              </a:buClr>
              <a:buSzPct val="25000"/>
            </a:pPr>
            <a:r>
              <a:rPr lang="en-GB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lang="zh-CN" altLang="en-US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包裹状态查询</a:t>
            </a:r>
            <a:endParaRPr lang="en-GB" sz="4265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hape 76">
            <a:hlinkClick r:id="rId5" action="ppaction://hlinksldjump"/>
          </p:cNvPr>
          <p:cNvSpPr/>
          <p:nvPr/>
        </p:nvSpPr>
        <p:spPr>
          <a:xfrm>
            <a:off x="3347221" y="10601576"/>
            <a:ext cx="9290400" cy="1068800"/>
          </a:xfrm>
          <a:prstGeom prst="roundRect">
            <a:avLst>
              <a:gd name="adj" fmla="val 16667"/>
            </a:avLst>
          </a:prstGeom>
          <a:solidFill>
            <a:srgbClr val="EA572A"/>
          </a:solidFill>
          <a:ln>
            <a:solidFill>
              <a:srgbClr val="FF6600"/>
            </a:solidFill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 lvl="0" algn="l">
              <a:buClr>
                <a:srgbClr val="000000"/>
              </a:buClr>
              <a:buSzPct val="25000"/>
            </a:pPr>
            <a:r>
              <a:rPr lang="en-GB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lang="zh-CN" altLang="en-US" sz="4265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订单状态查询</a:t>
            </a:r>
            <a:endParaRPr lang="en-GB" sz="4265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79600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2" name="Shape 49"/>
          <p:cNvSpPr txBox="1"/>
          <p:nvPr/>
        </p:nvSpPr>
        <p:spPr>
          <a:xfrm>
            <a:off x="334746" y="165686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异常件定义以及处理方式</a:t>
            </a:r>
            <a:endParaRPr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3243" y="1961172"/>
            <a:ext cx="11953328" cy="9936053"/>
            <a:chOff x="713243" y="1961172"/>
            <a:chExt cx="11953328" cy="9936053"/>
          </a:xfrm>
        </p:grpSpPr>
        <p:sp>
          <p:nvSpPr>
            <p:cNvPr id="4" name="文本框 3"/>
            <p:cNvSpPr txBox="1"/>
            <p:nvPr/>
          </p:nvSpPr>
          <p:spPr>
            <a:xfrm>
              <a:off x="713243" y="1961172"/>
              <a:ext cx="11953328" cy="99360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1.</a:t>
              </a:r>
              <a:r>
                <a:rPr kumimoji="0" lang="zh-CN" altLang="en-US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仓库拆开外层运输袋，里面的小包裹包装问题：</a:t>
              </a:r>
              <a:endPara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0" dirty="0"/>
                <a:t>	A.</a:t>
              </a:r>
              <a:r>
                <a:rPr lang="zh-CN" altLang="en-US" sz="2800" b="0" dirty="0"/>
                <a:t>没贴国际面单（无头件）；</a:t>
              </a:r>
              <a:endParaRPr lang="en-US" altLang="zh-CN" sz="2800" b="0" dirty="0"/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zh-CN" sz="2800" b="0" dirty="0"/>
                <a:t>	B.</a:t>
              </a:r>
              <a:r>
                <a:rPr lang="zh-CN" altLang="en-US" sz="2800" b="0" dirty="0"/>
                <a:t>包装破损</a:t>
              </a:r>
              <a:endPara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2.</a:t>
              </a:r>
              <a:r>
                <a:rPr kumimoji="0" lang="zh-CN" altLang="en-US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小包裹的，面单问题：</a:t>
              </a:r>
              <a:endPara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algn="l">
                <a:lnSpc>
                  <a:spcPct val="150000"/>
                </a:lnSpc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	C.</a:t>
              </a:r>
              <a:r>
                <a:rPr lang="zh-CN" altLang="en-US" sz="2800" b="0" dirty="0"/>
                <a:t>条码和字体不清晰</a:t>
              </a:r>
              <a:endParaRPr lang="en-US" altLang="zh-CN" sz="2800" b="0" dirty="0"/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0" dirty="0"/>
                <a:t>	D.</a:t>
              </a:r>
              <a:r>
                <a:rPr lang="zh-CN" altLang="en-US" sz="2800" b="0" dirty="0"/>
                <a:t>条形码打印太小，扫描不出</a:t>
              </a:r>
              <a:endParaRPr lang="en-US" altLang="zh-CN" sz="2800" b="0" dirty="0"/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	E.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条码和字体不清晰</a:t>
              </a:r>
              <a:endPara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3.</a:t>
              </a:r>
              <a:r>
                <a:rPr kumimoji="0" lang="zh-CN" altLang="en-US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一个面单贴了多次：</a:t>
              </a:r>
              <a:endPara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0" dirty="0"/>
                <a:t>	</a:t>
              </a:r>
              <a:r>
                <a:rPr lang="zh-CN" altLang="en-US" sz="2800" b="0" dirty="0"/>
                <a:t>仓库收到两个或以上的包裹，使用一张物流跟踪号</a:t>
              </a:r>
              <a:endParaRPr lang="en-US" altLang="zh-CN" sz="2800" b="0" dirty="0"/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Aft>
                  <a:spcPts val="60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	</a:t>
              </a:r>
              <a:r>
                <a:rPr kumimoji="0" lang="zh-CN" alt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注意：同一个订单的产品只能包一起，一张面单只能贴在一个包裹上</a:t>
              </a:r>
              <a:endParaRPr lang="en-US" altLang="zh-CN" sz="2800" i="1" dirty="0"/>
            </a:p>
            <a:p>
              <a:pPr algn="l">
                <a:lnSpc>
                  <a:spcPct val="150000"/>
                </a:lnSpc>
              </a:pPr>
              <a:r>
                <a:rPr kumimoji="0" lang="en-US" altLang="zh-CN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4.</a:t>
              </a:r>
              <a:r>
                <a:rPr kumimoji="0" lang="zh-CN" altLang="en-US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物流渠道错误</a:t>
              </a:r>
              <a:r>
                <a:rPr lang="en-US" altLang="zh-CN" sz="3200" dirty="0"/>
                <a:t>【</a:t>
              </a:r>
              <a:r>
                <a:rPr lang="zh-CN" altLang="en-US" sz="3200" dirty="0"/>
                <a:t>发错仓库点</a:t>
              </a:r>
              <a:r>
                <a:rPr lang="en-US" altLang="zh-CN" sz="3200" dirty="0"/>
                <a:t>】</a:t>
              </a:r>
              <a:r>
                <a:rPr kumimoji="0" lang="zh-CN" altLang="en-US" sz="3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：</a:t>
              </a:r>
              <a:endPara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zh-CN" sz="2800" b="0" dirty="0"/>
                <a:t>	</a:t>
              </a:r>
              <a:r>
                <a:rPr lang="zh-CN" altLang="en-US" sz="2800" b="0" dirty="0"/>
                <a:t>将其他渠道（如马来</a:t>
              </a:r>
              <a:r>
                <a:rPr lang="en-US" altLang="zh-CN" sz="2800" b="0" dirty="0"/>
                <a:t>SLS</a:t>
              </a:r>
              <a:r>
                <a:rPr lang="zh-CN" altLang="en-US" sz="2800" b="0" dirty="0"/>
                <a:t>）的包裹发到圆通仓库</a:t>
              </a:r>
              <a:endPara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3200" dirty="0"/>
                <a:t>5.</a:t>
              </a:r>
              <a:r>
                <a:rPr lang="zh-CN" altLang="en-US" sz="3200" dirty="0"/>
                <a:t>寄件尺寸及重量不符合要求</a:t>
              </a:r>
              <a:r>
                <a:rPr lang="en-US" altLang="zh-CN" sz="3200" dirty="0"/>
                <a:t>【</a:t>
              </a:r>
              <a:r>
                <a:rPr lang="zh-CN" altLang="en-US" sz="3200" dirty="0"/>
                <a:t>超材</a:t>
              </a:r>
              <a:r>
                <a:rPr lang="en-US" altLang="zh-CN" sz="3200" dirty="0"/>
                <a:t>】</a:t>
              </a:r>
              <a:endParaRPr lang="en-US" altLang="zh-CN" sz="3200" dirty="0"/>
            </a:p>
            <a:p>
              <a:pPr algn="l">
                <a:lnSpc>
                  <a:spcPct val="150000"/>
                </a:lnSpc>
              </a:pPr>
              <a:r>
                <a:rPr lang="en-US" altLang="zh-CN" sz="3200" b="0" dirty="0"/>
                <a:t>	</a:t>
              </a:r>
              <a:r>
                <a:rPr lang="zh-CN" altLang="en-US" sz="2800" b="0" dirty="0"/>
                <a:t>超出限制要求，包括因运输过程中的挤压导致</a:t>
              </a:r>
              <a:endPara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43328" y="2878112"/>
              <a:ext cx="1620957" cy="523220"/>
            </a:xfrm>
            <a:prstGeom prst="rect">
              <a:avLst/>
            </a:prstGeom>
            <a:solidFill>
              <a:srgbClr val="EA572A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仓库销毁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23048" y="3545348"/>
              <a:ext cx="1620957" cy="5232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定期退回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9192" y="4997927"/>
              <a:ext cx="1620957" cy="5232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定期退回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0149" y="5614416"/>
              <a:ext cx="1620957" cy="5232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定期退回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68950" y="6298048"/>
              <a:ext cx="1620957" cy="5232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定期退回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599712" y="7626022"/>
              <a:ext cx="1620957" cy="5232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定期退回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11680" y="9768664"/>
              <a:ext cx="1620957" cy="523220"/>
            </a:xfrm>
            <a:prstGeom prst="rect">
              <a:avLst/>
            </a:prstGeom>
            <a:solidFill>
              <a:srgbClr val="EA572A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仓库销毁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41633" y="11204618"/>
              <a:ext cx="1620957" cy="5232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定期退回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3920191" y="2637407"/>
            <a:ext cx="95009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/>
              <a:t>注：</a:t>
            </a:r>
            <a:endParaRPr lang="en-US" altLang="zh-CN" sz="2800" b="0" dirty="0"/>
          </a:p>
          <a:p>
            <a:pPr algn="l"/>
            <a:r>
              <a:rPr lang="en-US" altLang="zh-CN" sz="2800" b="0" dirty="0"/>
              <a:t>1.</a:t>
            </a:r>
            <a:r>
              <a:rPr lang="zh-CN" altLang="en-US" sz="2800" b="0" dirty="0"/>
              <a:t> 定期退回给卖家，邮费到付，仓库每个月处理一次，退货地址在系统后台完善；</a:t>
            </a:r>
            <a:endParaRPr lang="en-US" altLang="zh-CN" sz="2800" b="0" dirty="0"/>
          </a:p>
          <a:p>
            <a:pPr algn="l"/>
            <a:r>
              <a:rPr lang="en-US" altLang="zh-CN" sz="2800" b="0" dirty="0"/>
              <a:t>2.</a:t>
            </a:r>
            <a:r>
              <a:rPr lang="zh-CN" altLang="en-US" sz="2800" b="0" dirty="0"/>
              <a:t>超材说明如下：</a:t>
            </a:r>
            <a:endParaRPr lang="zh-CN" altLang="en-US" sz="2800" b="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3988067" y="4691743"/>
          <a:ext cx="9433048" cy="6512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825"/>
                <a:gridCol w="2349495"/>
                <a:gridCol w="2384563"/>
                <a:gridCol w="2700165"/>
              </a:tblGrid>
              <a:tr h="839393">
                <a:tc gridSpan="4"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台湾寄件尺寸、重量限制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solidFill>
                      <a:srgbClr val="EA572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92347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物流类型 </a:t>
                      </a:r>
                      <a:r>
                        <a:rPr lang="zh-CN" alt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	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最大重量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(KG) </a:t>
                      </a:r>
                      <a:r>
                        <a:rPr lang="en-US" altLang="zh-CN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	</a:t>
                      </a:r>
                      <a:endParaRPr lang="en-US" altLang="zh-CN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尺寸限制 </a:t>
                      </a:r>
                      <a:r>
                        <a:rPr lang="zh-CN" alt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	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备注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</a:tr>
              <a:tr h="1117388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圆通宅配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三边合计</a:t>
                      </a: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&lt;150cm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anchor="ctr"/>
                </a:tc>
              </a:tr>
              <a:tr h="1690974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圆通店配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45cm*30cm*30cm</a:t>
                      </a:r>
                      <a:endParaRPr lang="en-US" altLang="zh-CN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最长边 </a:t>
                      </a: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&lt; 45cm</a:t>
                      </a: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； 若有一边长度为</a:t>
                      </a: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30~45cm</a:t>
                      </a: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，其他两边则需均 </a:t>
                      </a: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&lt; 30cm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813479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顺丰宅配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200cm*80cm*70cm</a:t>
                      </a:r>
                      <a:endParaRPr lang="en-US" altLang="zh-CN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超过任意标准将按照正式报关进口，征收</a:t>
                      </a: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1500 NTD</a:t>
                      </a: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转仓报关服务费及仓租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817303" y="11443072"/>
            <a:ext cx="10179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/>
              <a:t>3.</a:t>
            </a:r>
            <a:r>
              <a:rPr lang="zh-CN" altLang="en-US" sz="2800" b="0" dirty="0"/>
              <a:t>超材包裹将会被拦截，由此所产生的退货费用将由卖家承担。 </a:t>
            </a:r>
            <a:endParaRPr lang="zh-CN" altLang="en-US" sz="28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79600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2" name="Shape 49"/>
          <p:cNvSpPr txBox="1"/>
          <p:nvPr/>
        </p:nvSpPr>
        <p:spPr>
          <a:xfrm>
            <a:off x="334746" y="165686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订单发货及时效</a:t>
            </a:r>
            <a:endParaRPr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Shape 471"/>
          <p:cNvSpPr/>
          <p:nvPr/>
        </p:nvSpPr>
        <p:spPr>
          <a:xfrm>
            <a:off x="1318792" y="2376489"/>
            <a:ext cx="17857984" cy="9529974"/>
          </a:xfrm>
          <a:prstGeom prst="rect">
            <a:avLst/>
          </a:prstGeom>
          <a:noFill/>
          <a:ln>
            <a:noFill/>
          </a:ln>
        </p:spPr>
        <p:txBody>
          <a:bodyPr wrap="square" lIns="62200" tIns="31100" rIns="62200" bIns="31100" anchor="t" anchorCtr="0">
            <a:noAutofit/>
          </a:bodyPr>
          <a:lstStyle/>
          <a:p>
            <a:pPr lvl="0" algn="l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1、卖家需要在设定的DTS (days to ship 备货时间)之内发货</a:t>
            </a:r>
            <a:b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 对于圆通、SLS发货依据：</a:t>
            </a:r>
            <a:b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GB" sz="28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圆通、SLS仅当卖家将货物寄送到深圳仓库并被扫描，货态才会从“待出货”变成“运送中”</a:t>
            </a:r>
            <a:br>
              <a:rPr lang="en-GB" sz="28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如果超过DTS+2天，包裹还未被扫描入库，订单仍在“待出货”状态，会被系统算为</a:t>
            </a:r>
            <a:r>
              <a:rPr lang="zh-CN" altLang="en-US" sz="2800" b="0" dirty="0">
                <a:solidFill>
                  <a:srgbClr val="FF0000"/>
                </a:solidFill>
              </a:rPr>
              <a:t>迟发货</a:t>
            </a:r>
            <a:r>
              <a:rPr lang="zh-CN" altLang="en-US" sz="2800" b="0" dirty="0"/>
              <a:t>，但是订单依然有效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b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 对于</a:t>
            </a:r>
            <a:r>
              <a:rPr lang="zh-CN" altLang="en-US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顺丰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发货依据：</a:t>
            </a:r>
            <a:b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需要在后台手动输入单号，订单才会变成“运输中”。在虾皮系统，单号只能输入一次无法修改，请确保输入正确单号。</a:t>
            </a:r>
            <a:endParaRPr lang="en-GB"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l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如果超出DTS设定的天数，订单仍未点击发货并输入物流单号，会被系统算为晚发货。</a:t>
            </a:r>
            <a:endParaRPr lang="en-GB"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2、卖家长时间不发货订单会被取消</a:t>
            </a:r>
            <a:b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altLang="zh-CN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当卖家在DTS+5天仍</a:t>
            </a:r>
            <a:r>
              <a:rPr lang="en-GB" sz="28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未发货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，系统会自动取消该订单，卖家的订单完成率下降。</a:t>
            </a:r>
            <a:endParaRPr lang="en-GB"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l">
              <a:lnSpc>
                <a:spcPct val="150000"/>
              </a:lnSpc>
              <a:spcBef>
                <a:spcPts val="1100"/>
              </a:spcBef>
              <a:buClr>
                <a:srgbClr val="000000"/>
              </a:buClr>
              <a:buSzPct val="25000"/>
            </a:pPr>
            <a:r>
              <a:rPr lang="en-US" altLang="zh-CN" sz="2800" b="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zh-CN" altLang="en-US" b="0" dirty="0"/>
              <a:t>未到仓自动取消将由</a:t>
            </a:r>
            <a:r>
              <a:rPr lang="en-US" altLang="zh-CN" b="0" dirty="0"/>
              <a:t>DTS+7</a:t>
            </a:r>
            <a:r>
              <a:rPr lang="zh-CN" altLang="en-US" b="0" dirty="0"/>
              <a:t>天变更到</a:t>
            </a:r>
            <a:r>
              <a:rPr lang="en-US" altLang="zh-CN" b="0" dirty="0"/>
              <a:t>DTS</a:t>
            </a:r>
            <a:r>
              <a:rPr lang="zh-CN" altLang="en-US" b="0" dirty="0"/>
              <a:t>（为工作日）</a:t>
            </a:r>
            <a:r>
              <a:rPr lang="en-US" altLang="zh-CN" b="0" dirty="0"/>
              <a:t>+5</a:t>
            </a:r>
            <a:r>
              <a:rPr lang="zh-CN" altLang="en-US" b="0" dirty="0"/>
              <a:t>天（均为自然日）。</a:t>
            </a:r>
            <a:br>
              <a:rPr lang="zh-CN" altLang="en-US" sz="2800" dirty="0"/>
            </a:br>
            <a:r>
              <a:rPr lang="en-US" altLang="zh-CN" sz="2800" b="0" dirty="0"/>
              <a:t>- </a:t>
            </a:r>
            <a:r>
              <a:rPr lang="en-US" altLang="zh-CN" b="0" dirty="0"/>
              <a:t>DTS</a:t>
            </a:r>
            <a:r>
              <a:rPr lang="zh-CN" altLang="en-US" b="0" dirty="0"/>
              <a:t>（后台设置的发货时间）遇到节假日（包括周末）顺延，但是需要提醒的是只有</a:t>
            </a:r>
            <a:r>
              <a:rPr lang="en-US" altLang="zh-CN" b="0" dirty="0"/>
              <a:t>DTS=N</a:t>
            </a:r>
            <a:r>
              <a:rPr lang="zh-CN" altLang="en-US" b="0" dirty="0"/>
              <a:t>的</a:t>
            </a:r>
            <a:r>
              <a:rPr lang="en-US" altLang="zh-CN" b="0" dirty="0"/>
              <a:t>N</a:t>
            </a:r>
            <a:r>
              <a:rPr lang="zh-CN" altLang="en-US" b="0" dirty="0"/>
              <a:t>遇假期会顺延，但是</a:t>
            </a:r>
            <a:r>
              <a:rPr lang="en-US" altLang="zh-CN" b="0" dirty="0"/>
              <a:t>+5 </a:t>
            </a:r>
            <a:r>
              <a:rPr lang="zh-CN" altLang="en-US" b="0" dirty="0"/>
              <a:t>是不会顺延的，为自然日。</a:t>
            </a:r>
            <a:endParaRPr lang="en-GB"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218" y="7771681"/>
            <a:ext cx="3657205" cy="3855953"/>
          </a:xfrm>
          <a:prstGeom prst="rect">
            <a:avLst/>
          </a:prstGeom>
          <a:solidFill>
            <a:srgbClr val="EA572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218" y="7991496"/>
            <a:ext cx="3633240" cy="2130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marR="450215" algn="just">
              <a:lnSpc>
                <a:spcPct val="112000"/>
              </a:lnSpc>
              <a:spcBef>
                <a:spcPts val="2415"/>
              </a:spcBef>
            </a:pP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等待买家完成付款的订单，买家完成付款 后此订单会自动进入</a:t>
            </a: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我的销售</a:t>
            </a: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】-【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待出货</a:t>
            </a: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30006" y="7771681"/>
            <a:ext cx="3657205" cy="3855953"/>
          </a:xfrm>
          <a:prstGeom prst="rect">
            <a:avLst/>
          </a:prstGeom>
          <a:solidFill>
            <a:srgbClr val="EA572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4794" y="7771681"/>
            <a:ext cx="3657205" cy="3855953"/>
          </a:xfrm>
          <a:prstGeom prst="rect">
            <a:avLst/>
          </a:prstGeom>
          <a:solidFill>
            <a:srgbClr val="EA572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39582" y="7771681"/>
            <a:ext cx="3657205" cy="3855953"/>
          </a:xfrm>
          <a:prstGeom prst="rect">
            <a:avLst/>
          </a:prstGeom>
          <a:solidFill>
            <a:srgbClr val="EA572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44370" y="7771681"/>
            <a:ext cx="3657205" cy="3855953"/>
          </a:xfrm>
          <a:prstGeom prst="rect">
            <a:avLst/>
          </a:prstGeom>
          <a:solidFill>
            <a:srgbClr val="EA572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249158" y="7771681"/>
            <a:ext cx="3657205" cy="3855953"/>
          </a:xfrm>
          <a:prstGeom prst="rect">
            <a:avLst/>
          </a:prstGeom>
          <a:solidFill>
            <a:srgbClr val="EA572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238" y="7201203"/>
            <a:ext cx="107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88055" y="7991496"/>
            <a:ext cx="3924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9275" algn="l">
              <a:spcBef>
                <a:spcPts val="2875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买家已付款，等待卖家出货，订单物流如果是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SLS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，卖家点击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申请出货编号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可以获取运单号并打印面单进行出货；如果是第三方物流，请点击出货并输入物流商的运单号来完成相应货物的出货。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2" y="1977175"/>
            <a:ext cx="14184685" cy="381106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2032399" y="7991496"/>
            <a:ext cx="4471570" cy="32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 marR="617220" algn="l">
              <a:lnSpc>
                <a:spcPct val="112000"/>
              </a:lnSpc>
              <a:spcBef>
                <a:spcPts val="2395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显示已经完成的订单，订单完成的条件： </a:t>
            </a:r>
            <a:endParaRPr lang="en-US" altLang="zh-CN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4500" marR="617220" indent="107950" algn="l">
              <a:lnSpc>
                <a:spcPct val="112000"/>
              </a:lnSpc>
              <a:spcBef>
                <a:spcPts val="2395"/>
              </a:spcBef>
            </a:pPr>
            <a:r>
              <a:rPr lang="en-US" altLang="zh-CN" sz="2400" b="0" spc="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0" spc="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400" b="0" spc="5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买家点击了确认收货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5305" marR="959485" indent="19050" algn="l" defTabSz="843280">
              <a:lnSpc>
                <a:spcPct val="112000"/>
              </a:lnSpc>
            </a:pP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）超过</a:t>
            </a:r>
            <a:r>
              <a:rPr lang="en-US" altLang="zh-CN" sz="24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Shopee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系统针对跨境电商预设的收货天数。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478748" y="7991496"/>
            <a:ext cx="3639353" cy="211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24205" algn="l">
              <a:lnSpc>
                <a:spcPct val="111000"/>
              </a:lnSpc>
              <a:spcBef>
                <a:spcPts val="2395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被取消的订单会出现在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已取消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下。取消原因也会显示。目前订单可以被买家， 卖家或者系统取消。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885448" y="7991496"/>
            <a:ext cx="4259880" cy="211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 marR="437515" algn="l">
              <a:lnSpc>
                <a:spcPct val="111000"/>
              </a:lnSpc>
              <a:spcBef>
                <a:spcPts val="2395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买家申请退款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退货的订单会在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出现，点击订单任意处即可查看买家的退款</a:t>
            </a:r>
            <a:r>
              <a:rPr lang="en-US" altLang="zh-CN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退货原因。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94857" y="7991496"/>
            <a:ext cx="4202305" cy="1303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0545" marR="624205" algn="l">
              <a:lnSpc>
                <a:spcPct val="112000"/>
              </a:lnSpc>
              <a:spcBef>
                <a:spcPts val="2405"/>
              </a:spcBef>
            </a:pP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运送中</a:t>
            </a: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卖家可以点击</a:t>
            </a: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查看详情</a:t>
            </a:r>
            <a:r>
              <a:rPr lang="en-US" altLang="zh-CN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400" b="0" spc="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 看对应的物流状态。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 26"/>
          <p:cNvSpPr/>
          <p:nvPr/>
        </p:nvSpPr>
        <p:spPr>
          <a:xfrm>
            <a:off x="723772" y="1977175"/>
            <a:ext cx="14184685" cy="4123283"/>
          </a:xfrm>
          <a:custGeom>
            <a:avLst/>
            <a:gdLst/>
            <a:ahLst/>
            <a:cxnLst/>
            <a:rect l="l" t="t" r="r" b="b"/>
            <a:pathLst>
              <a:path w="2543810" h="469900">
                <a:moveTo>
                  <a:pt x="2543568" y="469900"/>
                </a:moveTo>
                <a:lnTo>
                  <a:pt x="0" y="469900"/>
                </a:lnTo>
                <a:lnTo>
                  <a:pt x="0" y="0"/>
                </a:lnTo>
                <a:lnTo>
                  <a:pt x="2543568" y="0"/>
                </a:lnTo>
                <a:lnTo>
                  <a:pt x="2543568" y="469900"/>
                </a:lnTo>
                <a:close/>
              </a:path>
            </a:pathLst>
          </a:custGeom>
          <a:ln w="28575">
            <a:solidFill>
              <a:srgbClr val="F15C39"/>
            </a:solidFill>
          </a:ln>
        </p:spPr>
        <p:txBody>
          <a:bodyPr wrap="square" lIns="0" tIns="0" rIns="0" bIns="0" rtlCol="0"/>
          <a:lstStyle/>
          <a:p>
            <a:endParaRPr sz="3265"/>
          </a:p>
        </p:txBody>
      </p:sp>
      <p:sp>
        <p:nvSpPr>
          <p:cNvPr id="3" name="矩形 2"/>
          <p:cNvSpPr/>
          <p:nvPr/>
        </p:nvSpPr>
        <p:spPr>
          <a:xfrm>
            <a:off x="936288" y="6824451"/>
            <a:ext cx="2839367" cy="603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3560" marR="450215" algn="l">
              <a:lnSpc>
                <a:spcPct val="112000"/>
              </a:lnSpc>
              <a:spcBef>
                <a:spcPts val="2415"/>
              </a:spcBef>
            </a:pPr>
            <a:r>
              <a:rPr lang="zh-CN" altLang="en-US" sz="3200" spc="19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尚未付款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MicrosoftYaHei-Bol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3286" y="6824451"/>
            <a:ext cx="1977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9275" algn="l">
              <a:spcBef>
                <a:spcPts val="3755"/>
              </a:spcBef>
            </a:pPr>
            <a:r>
              <a:rPr lang="zh-CN" altLang="en-US" sz="3200" spc="19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待出货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MicrosoftYaHei-Bol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08638" y="6824451"/>
            <a:ext cx="1979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0545" algn="l">
              <a:spcBef>
                <a:spcPts val="3755"/>
              </a:spcBef>
            </a:pPr>
            <a:r>
              <a:rPr lang="zh-CN" altLang="en-US" sz="3200" spc="19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运送中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MicrosoftYaHei-Bold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15272" y="6824451"/>
            <a:ext cx="1974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3085" algn="l">
              <a:spcBef>
                <a:spcPts val="175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已完成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MicrosoftYaHei-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17161" y="6824451"/>
            <a:ext cx="1965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4830" algn="l">
              <a:spcBef>
                <a:spcPts val="174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已取消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MicrosoftYaHei-Bold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0713" y="6824451"/>
            <a:ext cx="256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3085" algn="l">
              <a:spcBef>
                <a:spcPts val="174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退款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/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YaHei-Bold"/>
              </a:rPr>
              <a:t>退货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MicrosoftYaHei-Bold"/>
            </a:endParaRPr>
          </a:p>
        </p:txBody>
      </p:sp>
      <p:sp>
        <p:nvSpPr>
          <p:cNvPr id="24" name="Shape 49"/>
          <p:cNvSpPr txBox="1"/>
          <p:nvPr/>
        </p:nvSpPr>
        <p:spPr>
          <a:xfrm>
            <a:off x="334746" y="165686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六种订单状态</a:t>
            </a:r>
            <a:endParaRPr lang="zh-CN" altLang="en-US" sz="53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8500" y="8627171"/>
            <a:ext cx="11473862" cy="42804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931" y="1631173"/>
            <a:ext cx="11382011" cy="2900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931" y="4572606"/>
            <a:ext cx="11382011" cy="4178678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1813458" y="2579668"/>
            <a:ext cx="9519037" cy="8512904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57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65"/>
          </a:p>
        </p:txBody>
      </p:sp>
      <p:sp>
        <p:nvSpPr>
          <p:cNvPr id="19" name="object 20"/>
          <p:cNvSpPr txBox="1"/>
          <p:nvPr/>
        </p:nvSpPr>
        <p:spPr>
          <a:xfrm>
            <a:off x="3337092" y="9714478"/>
            <a:ext cx="1663021" cy="414004"/>
          </a:xfrm>
          <a:prstGeom prst="rect">
            <a:avLst/>
          </a:prstGeom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成功出货。</a:t>
            </a:r>
            <a:endParaRPr sz="2540" dirty="0">
              <a:solidFill>
                <a:srgbClr val="FF572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2532194" y="9707830"/>
            <a:ext cx="458486" cy="441541"/>
          </a:xfrm>
          <a:custGeom>
            <a:avLst/>
            <a:gdLst/>
            <a:ahLst/>
            <a:cxnLst/>
            <a:rect l="l" t="t" r="r" b="b"/>
            <a:pathLst>
              <a:path w="252094" h="252095">
                <a:moveTo>
                  <a:pt x="126009" y="0"/>
                </a:moveTo>
                <a:lnTo>
                  <a:pt x="76959" y="9901"/>
                </a:lnTo>
                <a:lnTo>
                  <a:pt x="36906" y="36904"/>
                </a:lnTo>
                <a:lnTo>
                  <a:pt x="9902" y="76954"/>
                </a:lnTo>
                <a:lnTo>
                  <a:pt x="0" y="125996"/>
                </a:lnTo>
                <a:lnTo>
                  <a:pt x="9902" y="175039"/>
                </a:lnTo>
                <a:lnTo>
                  <a:pt x="36906" y="215088"/>
                </a:lnTo>
                <a:lnTo>
                  <a:pt x="76959" y="242091"/>
                </a:lnTo>
                <a:lnTo>
                  <a:pt x="126009" y="251993"/>
                </a:lnTo>
                <a:lnTo>
                  <a:pt x="175051" y="242091"/>
                </a:lnTo>
                <a:lnTo>
                  <a:pt x="215101" y="215088"/>
                </a:lnTo>
                <a:lnTo>
                  <a:pt x="242104" y="175039"/>
                </a:lnTo>
                <a:lnTo>
                  <a:pt x="252006" y="125996"/>
                </a:lnTo>
                <a:lnTo>
                  <a:pt x="242104" y="76954"/>
                </a:lnTo>
                <a:lnTo>
                  <a:pt x="215101" y="36904"/>
                </a:lnTo>
                <a:lnTo>
                  <a:pt x="175051" y="9901"/>
                </a:lnTo>
                <a:lnTo>
                  <a:pt x="126009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 sz="3265">
              <a:solidFill>
                <a:schemeClr val="bg1"/>
              </a:solidFill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2656997" y="9746200"/>
            <a:ext cx="209033" cy="358092"/>
          </a:xfrm>
          <a:prstGeom prst="rect">
            <a:avLst/>
          </a:prstGeom>
          <a:solidFill>
            <a:srgbClr val="FF5722"/>
          </a:solidFill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175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sz="2175" dirty="0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2009" y="5089222"/>
            <a:ext cx="458486" cy="441541"/>
          </a:xfrm>
          <a:custGeom>
            <a:avLst/>
            <a:gdLst/>
            <a:ahLst/>
            <a:cxnLst/>
            <a:rect l="l" t="t" r="r" b="b"/>
            <a:pathLst>
              <a:path w="252094" h="252094">
                <a:moveTo>
                  <a:pt x="126009" y="0"/>
                </a:moveTo>
                <a:lnTo>
                  <a:pt x="76959" y="9901"/>
                </a:lnTo>
                <a:lnTo>
                  <a:pt x="36906" y="36904"/>
                </a:lnTo>
                <a:lnTo>
                  <a:pt x="9902" y="76954"/>
                </a:lnTo>
                <a:lnTo>
                  <a:pt x="0" y="125996"/>
                </a:lnTo>
                <a:lnTo>
                  <a:pt x="9902" y="175039"/>
                </a:lnTo>
                <a:lnTo>
                  <a:pt x="36906" y="215088"/>
                </a:lnTo>
                <a:lnTo>
                  <a:pt x="76959" y="242091"/>
                </a:lnTo>
                <a:lnTo>
                  <a:pt x="126009" y="251993"/>
                </a:lnTo>
                <a:lnTo>
                  <a:pt x="175051" y="242091"/>
                </a:lnTo>
                <a:lnTo>
                  <a:pt x="215101" y="215088"/>
                </a:lnTo>
                <a:lnTo>
                  <a:pt x="242104" y="175039"/>
                </a:lnTo>
                <a:lnTo>
                  <a:pt x="252006" y="125996"/>
                </a:lnTo>
                <a:lnTo>
                  <a:pt x="242104" y="76954"/>
                </a:lnTo>
                <a:lnTo>
                  <a:pt x="215101" y="36904"/>
                </a:lnTo>
                <a:lnTo>
                  <a:pt x="175051" y="9901"/>
                </a:lnTo>
                <a:lnTo>
                  <a:pt x="126009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 sz="3265">
              <a:solidFill>
                <a:schemeClr val="bg1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1038" y="5127594"/>
            <a:ext cx="209033" cy="358092"/>
          </a:xfrm>
          <a:prstGeom prst="rect">
            <a:avLst/>
          </a:prstGeom>
          <a:solidFill>
            <a:srgbClr val="FF5722"/>
          </a:solidFill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175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sz="2175" dirty="0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7092" y="5124576"/>
            <a:ext cx="5962626" cy="414004"/>
          </a:xfrm>
          <a:prstGeom prst="rect">
            <a:avLst/>
          </a:prstGeom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在【待出货】</a:t>
            </a:r>
            <a:r>
              <a:rPr sz="2540" spc="-181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页面右上角选择“出货”。</a:t>
            </a:r>
            <a:endParaRPr sz="2540" dirty="0">
              <a:solidFill>
                <a:srgbClr val="FF572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 26"/>
          <p:cNvSpPr/>
          <p:nvPr/>
        </p:nvSpPr>
        <p:spPr>
          <a:xfrm>
            <a:off x="2541804" y="8622318"/>
            <a:ext cx="458486" cy="441541"/>
          </a:xfrm>
          <a:custGeom>
            <a:avLst/>
            <a:gdLst/>
            <a:ahLst/>
            <a:cxnLst/>
            <a:rect l="l" t="t" r="r" b="b"/>
            <a:pathLst>
              <a:path w="252094" h="252095">
                <a:moveTo>
                  <a:pt x="126009" y="0"/>
                </a:moveTo>
                <a:lnTo>
                  <a:pt x="76959" y="9901"/>
                </a:lnTo>
                <a:lnTo>
                  <a:pt x="36906" y="36904"/>
                </a:lnTo>
                <a:lnTo>
                  <a:pt x="9902" y="76954"/>
                </a:lnTo>
                <a:lnTo>
                  <a:pt x="0" y="125996"/>
                </a:lnTo>
                <a:lnTo>
                  <a:pt x="9902" y="175039"/>
                </a:lnTo>
                <a:lnTo>
                  <a:pt x="36906" y="215088"/>
                </a:lnTo>
                <a:lnTo>
                  <a:pt x="76959" y="242091"/>
                </a:lnTo>
                <a:lnTo>
                  <a:pt x="126009" y="251993"/>
                </a:lnTo>
                <a:lnTo>
                  <a:pt x="175051" y="242091"/>
                </a:lnTo>
                <a:lnTo>
                  <a:pt x="215101" y="215088"/>
                </a:lnTo>
                <a:lnTo>
                  <a:pt x="242104" y="175039"/>
                </a:lnTo>
                <a:lnTo>
                  <a:pt x="252006" y="125996"/>
                </a:lnTo>
                <a:lnTo>
                  <a:pt x="242104" y="76954"/>
                </a:lnTo>
                <a:lnTo>
                  <a:pt x="215101" y="36904"/>
                </a:lnTo>
                <a:lnTo>
                  <a:pt x="175051" y="9901"/>
                </a:lnTo>
                <a:lnTo>
                  <a:pt x="126009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 sz="3265">
              <a:solidFill>
                <a:schemeClr val="bg1"/>
              </a:solidFill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2666607" y="8645515"/>
            <a:ext cx="209033" cy="358092"/>
          </a:xfrm>
          <a:prstGeom prst="rect">
            <a:avLst/>
          </a:prstGeom>
          <a:solidFill>
            <a:srgbClr val="FF5722"/>
          </a:solidFill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175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2175" dirty="0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3337092" y="7437256"/>
            <a:ext cx="6190139" cy="414004"/>
          </a:xfrm>
          <a:prstGeom prst="rect">
            <a:avLst/>
          </a:prstGeom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lang="zh-CN" altLang="en-US"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下载寄件单页面，勾选订单，下载寄件单。</a:t>
            </a:r>
            <a:endParaRPr sz="2540" dirty="0">
              <a:solidFill>
                <a:srgbClr val="FF572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object 29"/>
          <p:cNvSpPr/>
          <p:nvPr/>
        </p:nvSpPr>
        <p:spPr>
          <a:xfrm>
            <a:off x="2572009" y="7439452"/>
            <a:ext cx="458486" cy="441541"/>
          </a:xfrm>
          <a:custGeom>
            <a:avLst/>
            <a:gdLst/>
            <a:ahLst/>
            <a:cxnLst/>
            <a:rect l="l" t="t" r="r" b="b"/>
            <a:pathLst>
              <a:path w="252094" h="252095">
                <a:moveTo>
                  <a:pt x="126009" y="0"/>
                </a:moveTo>
                <a:lnTo>
                  <a:pt x="76959" y="9901"/>
                </a:lnTo>
                <a:lnTo>
                  <a:pt x="36906" y="36904"/>
                </a:lnTo>
                <a:lnTo>
                  <a:pt x="9902" y="76954"/>
                </a:lnTo>
                <a:lnTo>
                  <a:pt x="0" y="125996"/>
                </a:lnTo>
                <a:lnTo>
                  <a:pt x="9902" y="175039"/>
                </a:lnTo>
                <a:lnTo>
                  <a:pt x="36906" y="215088"/>
                </a:lnTo>
                <a:lnTo>
                  <a:pt x="76959" y="242091"/>
                </a:lnTo>
                <a:lnTo>
                  <a:pt x="126009" y="251993"/>
                </a:lnTo>
                <a:lnTo>
                  <a:pt x="175051" y="242091"/>
                </a:lnTo>
                <a:lnTo>
                  <a:pt x="215101" y="215088"/>
                </a:lnTo>
                <a:lnTo>
                  <a:pt x="242104" y="175039"/>
                </a:lnTo>
                <a:lnTo>
                  <a:pt x="252006" y="125996"/>
                </a:lnTo>
                <a:lnTo>
                  <a:pt x="242104" y="76954"/>
                </a:lnTo>
                <a:lnTo>
                  <a:pt x="215101" y="36904"/>
                </a:lnTo>
                <a:lnTo>
                  <a:pt x="175051" y="9901"/>
                </a:lnTo>
                <a:lnTo>
                  <a:pt x="126009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 sz="3265">
              <a:solidFill>
                <a:schemeClr val="bg1"/>
              </a:solidFill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2696812" y="7498353"/>
            <a:ext cx="209033" cy="358092"/>
          </a:xfrm>
          <a:prstGeom prst="rect">
            <a:avLst/>
          </a:prstGeom>
          <a:solidFill>
            <a:srgbClr val="FF5722"/>
          </a:solidFill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175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sz="2175" dirty="0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 32"/>
          <p:cNvSpPr/>
          <p:nvPr/>
        </p:nvSpPr>
        <p:spPr>
          <a:xfrm>
            <a:off x="2572009" y="6256586"/>
            <a:ext cx="458486" cy="441541"/>
          </a:xfrm>
          <a:custGeom>
            <a:avLst/>
            <a:gdLst/>
            <a:ahLst/>
            <a:cxnLst/>
            <a:rect l="l" t="t" r="r" b="b"/>
            <a:pathLst>
              <a:path w="252094" h="252095">
                <a:moveTo>
                  <a:pt x="126009" y="0"/>
                </a:moveTo>
                <a:lnTo>
                  <a:pt x="76959" y="9901"/>
                </a:lnTo>
                <a:lnTo>
                  <a:pt x="36906" y="36904"/>
                </a:lnTo>
                <a:lnTo>
                  <a:pt x="9902" y="76954"/>
                </a:lnTo>
                <a:lnTo>
                  <a:pt x="0" y="125996"/>
                </a:lnTo>
                <a:lnTo>
                  <a:pt x="9902" y="175039"/>
                </a:lnTo>
                <a:lnTo>
                  <a:pt x="36906" y="215088"/>
                </a:lnTo>
                <a:lnTo>
                  <a:pt x="76959" y="242091"/>
                </a:lnTo>
                <a:lnTo>
                  <a:pt x="126009" y="251993"/>
                </a:lnTo>
                <a:lnTo>
                  <a:pt x="175051" y="242091"/>
                </a:lnTo>
                <a:lnTo>
                  <a:pt x="215101" y="215088"/>
                </a:lnTo>
                <a:lnTo>
                  <a:pt x="242104" y="175039"/>
                </a:lnTo>
                <a:lnTo>
                  <a:pt x="252006" y="125996"/>
                </a:lnTo>
                <a:lnTo>
                  <a:pt x="242104" y="76954"/>
                </a:lnTo>
                <a:lnTo>
                  <a:pt x="215101" y="36904"/>
                </a:lnTo>
                <a:lnTo>
                  <a:pt x="175051" y="9901"/>
                </a:lnTo>
                <a:lnTo>
                  <a:pt x="126009" y="0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endParaRPr sz="3265">
              <a:solidFill>
                <a:schemeClr val="bg1"/>
              </a:solidFill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2696812" y="6294954"/>
            <a:ext cx="209033" cy="358092"/>
          </a:xfrm>
          <a:prstGeom prst="rect">
            <a:avLst/>
          </a:prstGeom>
          <a:solidFill>
            <a:srgbClr val="FF5722"/>
          </a:solidFill>
        </p:spPr>
        <p:txBody>
          <a:bodyPr vert="horz" wrap="square" lIns="0" tIns="23032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sz="2175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sz="2175" dirty="0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object 34"/>
          <p:cNvSpPr txBox="1"/>
          <p:nvPr/>
        </p:nvSpPr>
        <p:spPr>
          <a:xfrm>
            <a:off x="3337092" y="6263187"/>
            <a:ext cx="7532251" cy="449463"/>
          </a:xfrm>
          <a:prstGeom prst="rect">
            <a:avLst/>
          </a:prstGeom>
        </p:spPr>
        <p:txBody>
          <a:bodyPr vert="horz" wrap="square" lIns="0" tIns="23032" rIns="0" bIns="0" rtlCol="0">
            <a:spAutoFit/>
          </a:bodyPr>
          <a:lstStyle/>
          <a:p>
            <a:pPr marL="22860" marR="9525" algn="l">
              <a:lnSpc>
                <a:spcPct val="119000"/>
              </a:lnSpc>
              <a:spcBef>
                <a:spcPts val="180"/>
              </a:spcBef>
            </a:pPr>
            <a:r>
              <a:rPr lang="zh-CN" altLang="en-US"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待出货页面，勾选订单，批量产生寄件编号。</a:t>
            </a:r>
            <a:endParaRPr sz="2540" dirty="0">
              <a:solidFill>
                <a:srgbClr val="FF572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038396" y="3222996"/>
            <a:ext cx="5224979" cy="1197704"/>
            <a:chOff x="1591942" y="1504773"/>
            <a:chExt cx="2880995" cy="660400"/>
          </a:xfrm>
        </p:grpSpPr>
        <p:sp>
          <p:nvSpPr>
            <p:cNvPr id="40" name="object 36"/>
            <p:cNvSpPr/>
            <p:nvPr/>
          </p:nvSpPr>
          <p:spPr>
            <a:xfrm>
              <a:off x="1591942" y="1504773"/>
              <a:ext cx="2880995" cy="660400"/>
            </a:xfrm>
            <a:custGeom>
              <a:avLst/>
              <a:gdLst/>
              <a:ahLst/>
              <a:cxnLst/>
              <a:rect l="l" t="t" r="r" b="b"/>
              <a:pathLst>
                <a:path w="2880995" h="660400">
                  <a:moveTo>
                    <a:pt x="2550706" y="660387"/>
                  </a:moveTo>
                  <a:lnTo>
                    <a:pt x="330187" y="660387"/>
                  </a:lnTo>
                  <a:lnTo>
                    <a:pt x="281394" y="656807"/>
                  </a:lnTo>
                  <a:lnTo>
                    <a:pt x="234824" y="646407"/>
                  </a:lnTo>
                  <a:lnTo>
                    <a:pt x="190987" y="629699"/>
                  </a:lnTo>
                  <a:lnTo>
                    <a:pt x="150396" y="607192"/>
                  </a:lnTo>
                  <a:lnTo>
                    <a:pt x="113559" y="579398"/>
                  </a:lnTo>
                  <a:lnTo>
                    <a:pt x="80988" y="546827"/>
                  </a:lnTo>
                  <a:lnTo>
                    <a:pt x="53194" y="509991"/>
                  </a:lnTo>
                  <a:lnTo>
                    <a:pt x="30688" y="469399"/>
                  </a:lnTo>
                  <a:lnTo>
                    <a:pt x="13979" y="425563"/>
                  </a:lnTo>
                  <a:lnTo>
                    <a:pt x="3580" y="378993"/>
                  </a:lnTo>
                  <a:lnTo>
                    <a:pt x="0" y="330200"/>
                  </a:lnTo>
                  <a:lnTo>
                    <a:pt x="3580" y="281406"/>
                  </a:lnTo>
                  <a:lnTo>
                    <a:pt x="13979" y="234835"/>
                  </a:lnTo>
                  <a:lnTo>
                    <a:pt x="30688" y="190998"/>
                  </a:lnTo>
                  <a:lnTo>
                    <a:pt x="53194" y="150404"/>
                  </a:lnTo>
                  <a:lnTo>
                    <a:pt x="80988" y="113566"/>
                  </a:lnTo>
                  <a:lnTo>
                    <a:pt x="113559" y="80994"/>
                  </a:lnTo>
                  <a:lnTo>
                    <a:pt x="150396" y="53198"/>
                  </a:lnTo>
                  <a:lnTo>
                    <a:pt x="190987" y="30690"/>
                  </a:lnTo>
                  <a:lnTo>
                    <a:pt x="234824" y="13980"/>
                  </a:lnTo>
                  <a:lnTo>
                    <a:pt x="281394" y="3580"/>
                  </a:lnTo>
                  <a:lnTo>
                    <a:pt x="330187" y="0"/>
                  </a:lnTo>
                  <a:lnTo>
                    <a:pt x="2550706" y="0"/>
                  </a:lnTo>
                  <a:lnTo>
                    <a:pt x="2599499" y="3580"/>
                  </a:lnTo>
                  <a:lnTo>
                    <a:pt x="2646069" y="13980"/>
                  </a:lnTo>
                  <a:lnTo>
                    <a:pt x="2689905" y="30690"/>
                  </a:lnTo>
                  <a:lnTo>
                    <a:pt x="2730497" y="53198"/>
                  </a:lnTo>
                  <a:lnTo>
                    <a:pt x="2767333" y="80994"/>
                  </a:lnTo>
                  <a:lnTo>
                    <a:pt x="2799904" y="113566"/>
                  </a:lnTo>
                  <a:lnTo>
                    <a:pt x="2827698" y="150404"/>
                  </a:lnTo>
                  <a:lnTo>
                    <a:pt x="2850205" y="190998"/>
                  </a:lnTo>
                  <a:lnTo>
                    <a:pt x="2866913" y="234835"/>
                  </a:lnTo>
                  <a:lnTo>
                    <a:pt x="2877313" y="281406"/>
                  </a:lnTo>
                  <a:lnTo>
                    <a:pt x="2880893" y="330200"/>
                  </a:lnTo>
                  <a:lnTo>
                    <a:pt x="2877313" y="378993"/>
                  </a:lnTo>
                  <a:lnTo>
                    <a:pt x="2866913" y="425563"/>
                  </a:lnTo>
                  <a:lnTo>
                    <a:pt x="2850205" y="469399"/>
                  </a:lnTo>
                  <a:lnTo>
                    <a:pt x="2827698" y="509991"/>
                  </a:lnTo>
                  <a:lnTo>
                    <a:pt x="2799904" y="546827"/>
                  </a:lnTo>
                  <a:lnTo>
                    <a:pt x="2767333" y="579398"/>
                  </a:lnTo>
                  <a:lnTo>
                    <a:pt x="2730497" y="607192"/>
                  </a:lnTo>
                  <a:lnTo>
                    <a:pt x="2689905" y="629699"/>
                  </a:lnTo>
                  <a:lnTo>
                    <a:pt x="2646069" y="646407"/>
                  </a:lnTo>
                  <a:lnTo>
                    <a:pt x="2599499" y="656807"/>
                  </a:lnTo>
                  <a:lnTo>
                    <a:pt x="2550706" y="660387"/>
                  </a:lnTo>
                  <a:close/>
                </a:path>
              </a:pathLst>
            </a:custGeom>
            <a:solidFill>
              <a:srgbClr val="FF5722"/>
            </a:solidFill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65"/>
            </a:p>
          </p:txBody>
        </p:sp>
        <p:sp>
          <p:nvSpPr>
            <p:cNvPr id="41" name="object 35"/>
            <p:cNvSpPr txBox="1"/>
            <p:nvPr/>
          </p:nvSpPr>
          <p:spPr>
            <a:xfrm>
              <a:off x="2130697" y="1657569"/>
              <a:ext cx="1803400" cy="320590"/>
            </a:xfrm>
            <a:prstGeom prst="rect">
              <a:avLst/>
            </a:prstGeom>
          </p:spPr>
          <p:txBody>
            <a:bodyPr vert="horz" wrap="square" lIns="0" tIns="23032" rIns="0" bIns="0" rtlCol="0">
              <a:spAutoFit/>
            </a:bodyPr>
            <a:lstStyle/>
            <a:p>
              <a:pPr marL="22860">
                <a:spcBef>
                  <a:spcPts val="180"/>
                </a:spcBef>
              </a:pPr>
              <a:r>
                <a:rPr sz="3625" dirty="0">
                  <a:solidFill>
                    <a:schemeClr val="bg1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批量订单的发货</a:t>
              </a:r>
              <a:endParaRPr sz="3625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2" name="组 1"/>
          <p:cNvGrpSpPr/>
          <p:nvPr/>
        </p:nvGrpSpPr>
        <p:grpSpPr>
          <a:xfrm>
            <a:off x="22026090" y="2735216"/>
            <a:ext cx="651267" cy="653638"/>
            <a:chOff x="397288" y="4109444"/>
            <a:chExt cx="432434" cy="433981"/>
          </a:xfrm>
        </p:grpSpPr>
        <p:sp>
          <p:nvSpPr>
            <p:cNvPr id="43" name="object 12"/>
            <p:cNvSpPr/>
            <p:nvPr/>
          </p:nvSpPr>
          <p:spPr>
            <a:xfrm>
              <a:off x="397288" y="411099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216001" y="0"/>
                  </a:moveTo>
                  <a:lnTo>
                    <a:pt x="166475" y="5704"/>
                  </a:lnTo>
                  <a:lnTo>
                    <a:pt x="121011" y="21955"/>
                  </a:lnTo>
                  <a:lnTo>
                    <a:pt x="80904" y="47454"/>
                  </a:lnTo>
                  <a:lnTo>
                    <a:pt x="47454" y="80904"/>
                  </a:lnTo>
                  <a:lnTo>
                    <a:pt x="21955" y="121011"/>
                  </a:lnTo>
                  <a:lnTo>
                    <a:pt x="5704" y="166475"/>
                  </a:lnTo>
                  <a:lnTo>
                    <a:pt x="0" y="216001"/>
                  </a:lnTo>
                  <a:lnTo>
                    <a:pt x="5704" y="265527"/>
                  </a:lnTo>
                  <a:lnTo>
                    <a:pt x="21955" y="310992"/>
                  </a:lnTo>
                  <a:lnTo>
                    <a:pt x="47454" y="351098"/>
                  </a:lnTo>
                  <a:lnTo>
                    <a:pt x="80904" y="384549"/>
                  </a:lnTo>
                  <a:lnTo>
                    <a:pt x="121011" y="410047"/>
                  </a:lnTo>
                  <a:lnTo>
                    <a:pt x="166475" y="426298"/>
                  </a:lnTo>
                  <a:lnTo>
                    <a:pt x="216001" y="432003"/>
                  </a:lnTo>
                  <a:lnTo>
                    <a:pt x="265527" y="426298"/>
                  </a:lnTo>
                  <a:lnTo>
                    <a:pt x="310992" y="410047"/>
                  </a:lnTo>
                  <a:lnTo>
                    <a:pt x="351098" y="384549"/>
                  </a:lnTo>
                  <a:lnTo>
                    <a:pt x="384549" y="351098"/>
                  </a:lnTo>
                  <a:lnTo>
                    <a:pt x="410047" y="310992"/>
                  </a:lnTo>
                  <a:lnTo>
                    <a:pt x="426298" y="265527"/>
                  </a:lnTo>
                  <a:lnTo>
                    <a:pt x="432003" y="216001"/>
                  </a:lnTo>
                  <a:lnTo>
                    <a:pt x="426298" y="166475"/>
                  </a:lnTo>
                  <a:lnTo>
                    <a:pt x="410047" y="121011"/>
                  </a:lnTo>
                  <a:lnTo>
                    <a:pt x="384549" y="80904"/>
                  </a:lnTo>
                  <a:lnTo>
                    <a:pt x="351098" y="47454"/>
                  </a:lnTo>
                  <a:lnTo>
                    <a:pt x="310992" y="21955"/>
                  </a:lnTo>
                  <a:lnTo>
                    <a:pt x="265527" y="5704"/>
                  </a:lnTo>
                  <a:lnTo>
                    <a:pt x="216001" y="0"/>
                  </a:lnTo>
                  <a:close/>
                </a:path>
              </a:pathLst>
            </a:custGeom>
            <a:solidFill>
              <a:srgbClr val="F15C39"/>
            </a:solidFill>
          </p:spPr>
          <p:txBody>
            <a:bodyPr wrap="square" lIns="0" tIns="0" rIns="0" bIns="0" rtlCol="0"/>
            <a:lstStyle/>
            <a:p>
              <a:endParaRPr sz="3265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5050" y="4109444"/>
              <a:ext cx="339745" cy="357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5" name="组 1"/>
          <p:cNvGrpSpPr/>
          <p:nvPr/>
        </p:nvGrpSpPr>
        <p:grpSpPr>
          <a:xfrm>
            <a:off x="20150400" y="5732044"/>
            <a:ext cx="656363" cy="653638"/>
            <a:chOff x="397288" y="4109444"/>
            <a:chExt cx="432434" cy="433981"/>
          </a:xfrm>
        </p:grpSpPr>
        <p:sp>
          <p:nvSpPr>
            <p:cNvPr id="46" name="object 12"/>
            <p:cNvSpPr/>
            <p:nvPr/>
          </p:nvSpPr>
          <p:spPr>
            <a:xfrm>
              <a:off x="397288" y="411099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216001" y="0"/>
                  </a:moveTo>
                  <a:lnTo>
                    <a:pt x="166475" y="5704"/>
                  </a:lnTo>
                  <a:lnTo>
                    <a:pt x="121011" y="21955"/>
                  </a:lnTo>
                  <a:lnTo>
                    <a:pt x="80904" y="47454"/>
                  </a:lnTo>
                  <a:lnTo>
                    <a:pt x="47454" y="80904"/>
                  </a:lnTo>
                  <a:lnTo>
                    <a:pt x="21955" y="121011"/>
                  </a:lnTo>
                  <a:lnTo>
                    <a:pt x="5704" y="166475"/>
                  </a:lnTo>
                  <a:lnTo>
                    <a:pt x="0" y="216001"/>
                  </a:lnTo>
                  <a:lnTo>
                    <a:pt x="5704" y="265527"/>
                  </a:lnTo>
                  <a:lnTo>
                    <a:pt x="21955" y="310992"/>
                  </a:lnTo>
                  <a:lnTo>
                    <a:pt x="47454" y="351098"/>
                  </a:lnTo>
                  <a:lnTo>
                    <a:pt x="80904" y="384549"/>
                  </a:lnTo>
                  <a:lnTo>
                    <a:pt x="121011" y="410047"/>
                  </a:lnTo>
                  <a:lnTo>
                    <a:pt x="166475" y="426298"/>
                  </a:lnTo>
                  <a:lnTo>
                    <a:pt x="216001" y="432003"/>
                  </a:lnTo>
                  <a:lnTo>
                    <a:pt x="265527" y="426298"/>
                  </a:lnTo>
                  <a:lnTo>
                    <a:pt x="310992" y="410047"/>
                  </a:lnTo>
                  <a:lnTo>
                    <a:pt x="351098" y="384549"/>
                  </a:lnTo>
                  <a:lnTo>
                    <a:pt x="384549" y="351098"/>
                  </a:lnTo>
                  <a:lnTo>
                    <a:pt x="410047" y="310992"/>
                  </a:lnTo>
                  <a:lnTo>
                    <a:pt x="426298" y="265527"/>
                  </a:lnTo>
                  <a:lnTo>
                    <a:pt x="432003" y="216001"/>
                  </a:lnTo>
                  <a:lnTo>
                    <a:pt x="426298" y="166475"/>
                  </a:lnTo>
                  <a:lnTo>
                    <a:pt x="410047" y="121011"/>
                  </a:lnTo>
                  <a:lnTo>
                    <a:pt x="384549" y="80904"/>
                  </a:lnTo>
                  <a:lnTo>
                    <a:pt x="351098" y="47454"/>
                  </a:lnTo>
                  <a:lnTo>
                    <a:pt x="310992" y="21955"/>
                  </a:lnTo>
                  <a:lnTo>
                    <a:pt x="265527" y="5704"/>
                  </a:lnTo>
                  <a:lnTo>
                    <a:pt x="216001" y="0"/>
                  </a:lnTo>
                  <a:close/>
                </a:path>
              </a:pathLst>
            </a:custGeom>
            <a:solidFill>
              <a:srgbClr val="F15C39"/>
            </a:solidFill>
          </p:spPr>
          <p:txBody>
            <a:bodyPr wrap="square" lIns="0" tIns="0" rIns="0" bIns="0" rtlCol="0"/>
            <a:lstStyle/>
            <a:p>
              <a:endParaRPr sz="3265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55050" y="4109444"/>
              <a:ext cx="339745" cy="357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8" name="组 1"/>
          <p:cNvGrpSpPr/>
          <p:nvPr/>
        </p:nvGrpSpPr>
        <p:grpSpPr>
          <a:xfrm>
            <a:off x="20208098" y="11554011"/>
            <a:ext cx="651267" cy="653638"/>
            <a:chOff x="397288" y="4109444"/>
            <a:chExt cx="432434" cy="433981"/>
          </a:xfrm>
        </p:grpSpPr>
        <p:sp>
          <p:nvSpPr>
            <p:cNvPr id="49" name="object 12"/>
            <p:cNvSpPr/>
            <p:nvPr/>
          </p:nvSpPr>
          <p:spPr>
            <a:xfrm>
              <a:off x="397288" y="411099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216001" y="0"/>
                  </a:moveTo>
                  <a:lnTo>
                    <a:pt x="166475" y="5704"/>
                  </a:lnTo>
                  <a:lnTo>
                    <a:pt x="121011" y="21955"/>
                  </a:lnTo>
                  <a:lnTo>
                    <a:pt x="80904" y="47454"/>
                  </a:lnTo>
                  <a:lnTo>
                    <a:pt x="47454" y="80904"/>
                  </a:lnTo>
                  <a:lnTo>
                    <a:pt x="21955" y="121011"/>
                  </a:lnTo>
                  <a:lnTo>
                    <a:pt x="5704" y="166475"/>
                  </a:lnTo>
                  <a:lnTo>
                    <a:pt x="0" y="216001"/>
                  </a:lnTo>
                  <a:lnTo>
                    <a:pt x="5704" y="265527"/>
                  </a:lnTo>
                  <a:lnTo>
                    <a:pt x="21955" y="310992"/>
                  </a:lnTo>
                  <a:lnTo>
                    <a:pt x="47454" y="351098"/>
                  </a:lnTo>
                  <a:lnTo>
                    <a:pt x="80904" y="384549"/>
                  </a:lnTo>
                  <a:lnTo>
                    <a:pt x="121011" y="410047"/>
                  </a:lnTo>
                  <a:lnTo>
                    <a:pt x="166475" y="426298"/>
                  </a:lnTo>
                  <a:lnTo>
                    <a:pt x="216001" y="432003"/>
                  </a:lnTo>
                  <a:lnTo>
                    <a:pt x="265527" y="426298"/>
                  </a:lnTo>
                  <a:lnTo>
                    <a:pt x="310992" y="410047"/>
                  </a:lnTo>
                  <a:lnTo>
                    <a:pt x="351098" y="384549"/>
                  </a:lnTo>
                  <a:lnTo>
                    <a:pt x="384549" y="351098"/>
                  </a:lnTo>
                  <a:lnTo>
                    <a:pt x="410047" y="310992"/>
                  </a:lnTo>
                  <a:lnTo>
                    <a:pt x="426298" y="265527"/>
                  </a:lnTo>
                  <a:lnTo>
                    <a:pt x="432003" y="216001"/>
                  </a:lnTo>
                  <a:lnTo>
                    <a:pt x="426298" y="166475"/>
                  </a:lnTo>
                  <a:lnTo>
                    <a:pt x="410047" y="121011"/>
                  </a:lnTo>
                  <a:lnTo>
                    <a:pt x="384549" y="80904"/>
                  </a:lnTo>
                  <a:lnTo>
                    <a:pt x="351098" y="47454"/>
                  </a:lnTo>
                  <a:lnTo>
                    <a:pt x="310992" y="21955"/>
                  </a:lnTo>
                  <a:lnTo>
                    <a:pt x="265527" y="5704"/>
                  </a:lnTo>
                  <a:lnTo>
                    <a:pt x="216001" y="0"/>
                  </a:lnTo>
                  <a:close/>
                </a:path>
              </a:pathLst>
            </a:custGeom>
            <a:solidFill>
              <a:srgbClr val="F15C39"/>
            </a:solidFill>
          </p:spPr>
          <p:txBody>
            <a:bodyPr wrap="square" lIns="0" tIns="0" rIns="0" bIns="0" rtlCol="0"/>
            <a:lstStyle/>
            <a:p>
              <a:endParaRPr sz="3265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55050" y="4109444"/>
              <a:ext cx="339745" cy="357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4" name="Shape 49"/>
          <p:cNvSpPr txBox="1"/>
          <p:nvPr/>
        </p:nvSpPr>
        <p:spPr>
          <a:xfrm>
            <a:off x="526704" y="272709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打印面单</a:t>
            </a:r>
            <a:r>
              <a:rPr lang="en-US" altLang="zh-CN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第三方物流批量操作</a:t>
            </a:r>
            <a:endParaRPr lang="zh-CN" altLang="en-US" sz="53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3730070" y="5356825"/>
            <a:ext cx="1624101" cy="431110"/>
          </a:xfrm>
          <a:prstGeom prst="rect">
            <a:avLst/>
          </a:prstGeom>
          <a:noFill/>
          <a:ln>
            <a:solidFill>
              <a:srgbClr val="EA5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5" dirty="0">
              <a:ea typeface="微软雅黑" panose="020B0503020204020204" pitchFamily="34" charset="-122"/>
            </a:endParaRPr>
          </a:p>
        </p:txBody>
      </p:sp>
      <p:grpSp>
        <p:nvGrpSpPr>
          <p:cNvPr id="51" name="组 1"/>
          <p:cNvGrpSpPr/>
          <p:nvPr/>
        </p:nvGrpSpPr>
        <p:grpSpPr>
          <a:xfrm>
            <a:off x="22113082" y="9747294"/>
            <a:ext cx="656363" cy="653638"/>
            <a:chOff x="397288" y="4109444"/>
            <a:chExt cx="432434" cy="433981"/>
          </a:xfrm>
        </p:grpSpPr>
        <p:sp>
          <p:nvSpPr>
            <p:cNvPr id="52" name="object 12"/>
            <p:cNvSpPr/>
            <p:nvPr/>
          </p:nvSpPr>
          <p:spPr>
            <a:xfrm>
              <a:off x="397288" y="411099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216001" y="0"/>
                  </a:moveTo>
                  <a:lnTo>
                    <a:pt x="166475" y="5704"/>
                  </a:lnTo>
                  <a:lnTo>
                    <a:pt x="121011" y="21955"/>
                  </a:lnTo>
                  <a:lnTo>
                    <a:pt x="80904" y="47454"/>
                  </a:lnTo>
                  <a:lnTo>
                    <a:pt x="47454" y="80904"/>
                  </a:lnTo>
                  <a:lnTo>
                    <a:pt x="21955" y="121011"/>
                  </a:lnTo>
                  <a:lnTo>
                    <a:pt x="5704" y="166475"/>
                  </a:lnTo>
                  <a:lnTo>
                    <a:pt x="0" y="216001"/>
                  </a:lnTo>
                  <a:lnTo>
                    <a:pt x="5704" y="265527"/>
                  </a:lnTo>
                  <a:lnTo>
                    <a:pt x="21955" y="310992"/>
                  </a:lnTo>
                  <a:lnTo>
                    <a:pt x="47454" y="351098"/>
                  </a:lnTo>
                  <a:lnTo>
                    <a:pt x="80904" y="384549"/>
                  </a:lnTo>
                  <a:lnTo>
                    <a:pt x="121011" y="410047"/>
                  </a:lnTo>
                  <a:lnTo>
                    <a:pt x="166475" y="426298"/>
                  </a:lnTo>
                  <a:lnTo>
                    <a:pt x="216001" y="432003"/>
                  </a:lnTo>
                  <a:lnTo>
                    <a:pt x="265527" y="426298"/>
                  </a:lnTo>
                  <a:lnTo>
                    <a:pt x="310992" y="410047"/>
                  </a:lnTo>
                  <a:lnTo>
                    <a:pt x="351098" y="384549"/>
                  </a:lnTo>
                  <a:lnTo>
                    <a:pt x="384549" y="351098"/>
                  </a:lnTo>
                  <a:lnTo>
                    <a:pt x="410047" y="310992"/>
                  </a:lnTo>
                  <a:lnTo>
                    <a:pt x="426298" y="265527"/>
                  </a:lnTo>
                  <a:lnTo>
                    <a:pt x="432003" y="216001"/>
                  </a:lnTo>
                  <a:lnTo>
                    <a:pt x="426298" y="166475"/>
                  </a:lnTo>
                  <a:lnTo>
                    <a:pt x="410047" y="121011"/>
                  </a:lnTo>
                  <a:lnTo>
                    <a:pt x="384549" y="80904"/>
                  </a:lnTo>
                  <a:lnTo>
                    <a:pt x="351098" y="47454"/>
                  </a:lnTo>
                  <a:lnTo>
                    <a:pt x="310992" y="21955"/>
                  </a:lnTo>
                  <a:lnTo>
                    <a:pt x="265527" y="5704"/>
                  </a:lnTo>
                  <a:lnTo>
                    <a:pt x="216001" y="0"/>
                  </a:lnTo>
                  <a:close/>
                </a:path>
              </a:pathLst>
            </a:custGeom>
            <a:solidFill>
              <a:srgbClr val="F15C39"/>
            </a:solidFill>
          </p:spPr>
          <p:txBody>
            <a:bodyPr wrap="square" lIns="0" tIns="0" rIns="0" bIns="0" rtlCol="0"/>
            <a:lstStyle/>
            <a:p>
              <a:endParaRPr sz="3265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5050" y="4109444"/>
              <a:ext cx="339745" cy="357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6" name="object 20"/>
          <p:cNvSpPr txBox="1"/>
          <p:nvPr/>
        </p:nvSpPr>
        <p:spPr>
          <a:xfrm>
            <a:off x="3337092" y="8575866"/>
            <a:ext cx="7167809" cy="414005"/>
          </a:xfrm>
          <a:prstGeom prst="rect">
            <a:avLst/>
          </a:prstGeom>
        </p:spPr>
        <p:txBody>
          <a:bodyPr vert="horz" wrap="square" lIns="0" tIns="23032" rIns="0" bIns="0" rtlCol="0">
            <a:spAutoFit/>
          </a:bodyPr>
          <a:lstStyle/>
          <a:p>
            <a:pPr marL="22860" algn="l">
              <a:spcBef>
                <a:spcPts val="180"/>
              </a:spcBef>
            </a:pPr>
            <a:r>
              <a:rPr lang="zh-CN" altLang="en-US"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如有需要可以同时下载捡货单，装箱单</a:t>
            </a:r>
            <a:r>
              <a:rPr sz="2540" dirty="0">
                <a:solidFill>
                  <a:srgbClr val="FF572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540" dirty="0">
              <a:solidFill>
                <a:srgbClr val="FF572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520592" y="9497490"/>
            <a:ext cx="1624101" cy="431110"/>
          </a:xfrm>
          <a:prstGeom prst="rect">
            <a:avLst/>
          </a:prstGeom>
          <a:noFill/>
          <a:ln>
            <a:solidFill>
              <a:srgbClr val="EA5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5" dirty="0"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488981" y="9998320"/>
            <a:ext cx="1624101" cy="1252168"/>
          </a:xfrm>
          <a:prstGeom prst="rect">
            <a:avLst/>
          </a:prstGeom>
          <a:noFill/>
          <a:ln>
            <a:solidFill>
              <a:srgbClr val="EA5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4853" y="8598250"/>
            <a:ext cx="15544651" cy="3189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616" y="3133788"/>
            <a:ext cx="15551888" cy="470284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4454532"/>
            <a:ext cx="7917123" cy="4806936"/>
          </a:xfrm>
          <a:custGeom>
            <a:avLst/>
            <a:gdLst/>
            <a:ahLst/>
            <a:cxnLst/>
            <a:rect l="l" t="t" r="r" b="b"/>
            <a:pathLst>
              <a:path w="13439140" h="1752600">
                <a:moveTo>
                  <a:pt x="1343875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13438759" y="0"/>
                </a:lnTo>
                <a:lnTo>
                  <a:pt x="13438759" y="1752599"/>
                </a:lnTo>
                <a:close/>
              </a:path>
            </a:pathLst>
          </a:custGeom>
          <a:solidFill>
            <a:srgbClr val="FF5722"/>
          </a:solidFill>
        </p:spPr>
        <p:txBody>
          <a:bodyPr wrap="square" lIns="0" tIns="0" rIns="0" bIns="0" rtlCol="0"/>
          <a:lstStyle/>
          <a:p>
            <a:pPr defTabSz="1657350">
              <a:defRPr/>
            </a:pPr>
            <a:endParaRPr sz="326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119" y="4790284"/>
            <a:ext cx="6979821" cy="4057040"/>
          </a:xfrm>
          <a:prstGeom prst="rect">
            <a:avLst/>
          </a:prstGeom>
        </p:spPr>
        <p:txBody>
          <a:bodyPr vert="horz" wrap="square" lIns="0" tIns="23019" rIns="0" bIns="0" rtlCol="0">
            <a:spAutoFit/>
          </a:bodyPr>
          <a:lstStyle/>
          <a:p>
            <a:pPr algn="l" defTabSz="1657350">
              <a:lnSpc>
                <a:spcPct val="150000"/>
              </a:lnSpc>
              <a:buClr>
                <a:srgbClr val="000000"/>
              </a:buClr>
              <a:buSzPts val="1225"/>
              <a:defRPr/>
            </a:pP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1. 在</a:t>
            </a: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待出货</a:t>
            </a: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540" spc="-18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</a:t>
            </a:r>
            <a:r>
              <a:rPr lang="en-US" altLang="zh-CN" sz="254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待出货订单中点击“申请出货编号</a:t>
            </a: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”</a:t>
            </a:r>
            <a:endParaRPr lang="en-US" altLang="zh-CN" sz="254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  <a:p>
            <a:pPr algn="l" defTabSz="1657350">
              <a:lnSpc>
                <a:spcPct val="150000"/>
              </a:lnSpc>
              <a:buClr>
                <a:srgbClr val="000000"/>
              </a:buClr>
              <a:buSzPts val="1225"/>
              <a:defRPr/>
            </a:pP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2 . </a:t>
            </a:r>
            <a:r>
              <a:rPr lang="zh-CN" altLang="en-US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点击</a:t>
            </a: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【</a:t>
            </a:r>
            <a:r>
              <a:rPr lang="en-US" altLang="zh-CN" sz="254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列印出货单</a:t>
            </a:r>
            <a:r>
              <a:rPr lang="en-US" altLang="zh-CN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】，下载相应的pdf文件并按要求打印面单（10*10</a:t>
            </a:r>
            <a:r>
              <a:rPr lang="zh-CN" altLang="en-US" sz="254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）</a:t>
            </a:r>
            <a:endParaRPr lang="en-US" altLang="zh-CN" sz="254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  <a:p>
            <a:pPr algn="l" defTabSz="1657350">
              <a:lnSpc>
                <a:spcPct val="150000"/>
              </a:lnSpc>
              <a:buClr>
                <a:srgbClr val="000000"/>
              </a:buClr>
              <a:buSzPts val="1225"/>
              <a:defRPr/>
            </a:pPr>
            <a:endParaRPr lang="en-US" altLang="zh-CN" sz="254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  <a:p>
            <a:pPr algn="l" defTabSz="1657350">
              <a:lnSpc>
                <a:spcPct val="150000"/>
              </a:lnSpc>
              <a:buClr>
                <a:srgbClr val="000000"/>
              </a:buClr>
              <a:buSzPts val="1225"/>
              <a:defRPr/>
            </a:pPr>
            <a:r>
              <a:rPr lang="zh-CN" altLang="en-US" sz="2540" spc="34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卖家应尽快打印好面单并发货到仓库，待仓库扫描完成后即可完成发货</a:t>
            </a:r>
            <a:endParaRPr lang="en-US" altLang="zh-CN" sz="2540" spc="34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30969" y="3140429"/>
            <a:ext cx="15768536" cy="8987291"/>
          </a:xfrm>
          <a:prstGeom prst="rect">
            <a:avLst/>
          </a:prstGeom>
          <a:noFill/>
          <a:ln>
            <a:solidFill>
              <a:srgbClr val="EA5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5" dirty="0"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29601" y="4790284"/>
            <a:ext cx="588115" cy="588115"/>
            <a:chOff x="11718128" y="3493175"/>
            <a:chExt cx="324280" cy="324280"/>
          </a:xfrm>
        </p:grpSpPr>
        <p:sp>
          <p:nvSpPr>
            <p:cNvPr id="31" name="object 23"/>
            <p:cNvSpPr/>
            <p:nvPr/>
          </p:nvSpPr>
          <p:spPr>
            <a:xfrm>
              <a:off x="11718128" y="3493175"/>
              <a:ext cx="324280" cy="324280"/>
            </a:xfrm>
            <a:custGeom>
              <a:avLst/>
              <a:gdLst/>
              <a:ahLst/>
              <a:cxnLst/>
              <a:rect l="l" t="t" r="r" b="b"/>
              <a:pathLst>
                <a:path w="324484" h="324485">
                  <a:moveTo>
                    <a:pt x="162001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1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4"/>
                  </a:lnTo>
                  <a:lnTo>
                    <a:pt x="118934" y="318215"/>
                  </a:lnTo>
                  <a:lnTo>
                    <a:pt x="162001" y="324002"/>
                  </a:lnTo>
                  <a:lnTo>
                    <a:pt x="205067" y="318215"/>
                  </a:lnTo>
                  <a:lnTo>
                    <a:pt x="243766" y="301884"/>
                  </a:lnTo>
                  <a:lnTo>
                    <a:pt x="276553" y="276553"/>
                  </a:lnTo>
                  <a:lnTo>
                    <a:pt x="301884" y="243766"/>
                  </a:lnTo>
                  <a:lnTo>
                    <a:pt x="318215" y="205067"/>
                  </a:lnTo>
                  <a:lnTo>
                    <a:pt x="324002" y="162001"/>
                  </a:lnTo>
                  <a:lnTo>
                    <a:pt x="318215" y="118934"/>
                  </a:lnTo>
                  <a:lnTo>
                    <a:pt x="301884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1" y="0"/>
                  </a:lnTo>
                  <a:close/>
                </a:path>
              </a:pathLst>
            </a:custGeom>
            <a:solidFill>
              <a:srgbClr val="F15C39"/>
            </a:solidFill>
          </p:spPr>
          <p:txBody>
            <a:bodyPr wrap="square" lIns="0" tIns="0" rIns="0" bIns="0" rtlCol="0"/>
            <a:lstStyle/>
            <a:p>
              <a:pPr defTabSz="1657350">
                <a:defRPr/>
              </a:pPr>
              <a:endParaRPr sz="326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24"/>
            <p:cNvSpPr txBox="1"/>
            <p:nvPr/>
          </p:nvSpPr>
          <p:spPr>
            <a:xfrm>
              <a:off x="11820485" y="3504842"/>
              <a:ext cx="131997" cy="258817"/>
            </a:xfrm>
            <a:prstGeom prst="rect">
              <a:avLst/>
            </a:prstGeom>
          </p:spPr>
          <p:txBody>
            <a:bodyPr vert="horz" wrap="square" lIns="0" tIns="23019" rIns="0" bIns="0" rtlCol="0">
              <a:spAutoFit/>
            </a:bodyPr>
            <a:lstStyle/>
            <a:p>
              <a:pPr defTabSz="1657350">
                <a:spcBef>
                  <a:spcPts val="180"/>
                </a:spcBef>
                <a:defRPr/>
              </a:pPr>
              <a:r>
                <a:rPr sz="29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sz="2900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9304000" y="10164022"/>
            <a:ext cx="554741" cy="554742"/>
            <a:chOff x="10562792" y="5193226"/>
            <a:chExt cx="305878" cy="305878"/>
          </a:xfrm>
        </p:grpSpPr>
        <p:sp>
          <p:nvSpPr>
            <p:cNvPr id="34" name="object 38"/>
            <p:cNvSpPr/>
            <p:nvPr/>
          </p:nvSpPr>
          <p:spPr>
            <a:xfrm>
              <a:off x="10562792" y="5193226"/>
              <a:ext cx="305878" cy="305878"/>
            </a:xfrm>
            <a:custGeom>
              <a:avLst/>
              <a:gdLst/>
              <a:ahLst/>
              <a:cxnLst/>
              <a:rect l="l" t="t" r="r" b="b"/>
              <a:pathLst>
                <a:path w="306069" h="306070">
                  <a:moveTo>
                    <a:pt x="152996" y="0"/>
                  </a:moveTo>
                  <a:lnTo>
                    <a:pt x="104634" y="7799"/>
                  </a:lnTo>
                  <a:lnTo>
                    <a:pt x="62635" y="29517"/>
                  </a:lnTo>
                  <a:lnTo>
                    <a:pt x="29517" y="62635"/>
                  </a:lnTo>
                  <a:lnTo>
                    <a:pt x="7799" y="104634"/>
                  </a:lnTo>
                  <a:lnTo>
                    <a:pt x="0" y="152996"/>
                  </a:lnTo>
                  <a:lnTo>
                    <a:pt x="7799" y="201358"/>
                  </a:lnTo>
                  <a:lnTo>
                    <a:pt x="29517" y="243358"/>
                  </a:lnTo>
                  <a:lnTo>
                    <a:pt x="62635" y="276476"/>
                  </a:lnTo>
                  <a:lnTo>
                    <a:pt x="104634" y="298194"/>
                  </a:lnTo>
                  <a:lnTo>
                    <a:pt x="152996" y="305993"/>
                  </a:lnTo>
                  <a:lnTo>
                    <a:pt x="201353" y="298194"/>
                  </a:lnTo>
                  <a:lnTo>
                    <a:pt x="243352" y="276476"/>
                  </a:lnTo>
                  <a:lnTo>
                    <a:pt x="276472" y="243358"/>
                  </a:lnTo>
                  <a:lnTo>
                    <a:pt x="298193" y="201358"/>
                  </a:lnTo>
                  <a:lnTo>
                    <a:pt x="305993" y="152996"/>
                  </a:lnTo>
                  <a:lnTo>
                    <a:pt x="298193" y="104634"/>
                  </a:lnTo>
                  <a:lnTo>
                    <a:pt x="276472" y="62635"/>
                  </a:lnTo>
                  <a:lnTo>
                    <a:pt x="243352" y="29517"/>
                  </a:lnTo>
                  <a:lnTo>
                    <a:pt x="201353" y="7799"/>
                  </a:lnTo>
                  <a:lnTo>
                    <a:pt x="152996" y="0"/>
                  </a:lnTo>
                  <a:close/>
                </a:path>
              </a:pathLst>
            </a:custGeom>
            <a:solidFill>
              <a:srgbClr val="F15C39"/>
            </a:solidFill>
          </p:spPr>
          <p:txBody>
            <a:bodyPr wrap="square" lIns="0" tIns="0" rIns="0" bIns="0" rtlCol="0"/>
            <a:lstStyle/>
            <a:p>
              <a:pPr defTabSz="1657350">
                <a:defRPr/>
              </a:pPr>
              <a:endParaRPr sz="326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9"/>
            <p:cNvSpPr txBox="1"/>
            <p:nvPr/>
          </p:nvSpPr>
          <p:spPr>
            <a:xfrm>
              <a:off x="10643386" y="5217566"/>
              <a:ext cx="144689" cy="258817"/>
            </a:xfrm>
            <a:prstGeom prst="rect">
              <a:avLst/>
            </a:prstGeom>
          </p:spPr>
          <p:txBody>
            <a:bodyPr vert="horz" wrap="square" lIns="0" tIns="23019" rIns="0" bIns="0" rtlCol="0">
              <a:spAutoFit/>
            </a:bodyPr>
            <a:lstStyle/>
            <a:p>
              <a:pPr marL="22860" defTabSz="1657350">
                <a:spcBef>
                  <a:spcPts val="180"/>
                </a:spcBef>
                <a:defRPr/>
              </a:pPr>
              <a:r>
                <a:rPr sz="29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sz="2900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4" name="Shape 49"/>
          <p:cNvSpPr txBox="1"/>
          <p:nvPr/>
        </p:nvSpPr>
        <p:spPr>
          <a:xfrm>
            <a:off x="526704" y="272709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打印面单</a:t>
            </a:r>
            <a:r>
              <a:rPr lang="en-US" altLang="zh-CN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单一发货</a:t>
            </a:r>
            <a:endParaRPr lang="zh-CN" altLang="en-US" sz="53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300206" y="1961456"/>
            <a:ext cx="6862830" cy="2855483"/>
          </a:xfrm>
          <a:prstGeom prst="rect">
            <a:avLst/>
          </a:prstGeom>
          <a:solidFill>
            <a:srgbClr val="F0572C"/>
          </a:solidFill>
        </p:spPr>
        <p:txBody>
          <a:bodyPr vert="horz" wrap="square" lIns="0" tIns="282787" rIns="0" bIns="0" rtlCol="0">
            <a:spAutoFit/>
          </a:bodyPr>
          <a:lstStyle/>
          <a:p>
            <a:pPr marL="281305">
              <a:spcBef>
                <a:spcPts val="2225"/>
              </a:spcBef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1305">
              <a:spcBef>
                <a:spcPts val="2225"/>
              </a:spcBef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1305">
              <a:spcBef>
                <a:spcPts val="2225"/>
              </a:spcBef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1305">
              <a:spcBef>
                <a:spcPts val="2225"/>
              </a:spcBef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8271" y="12164008"/>
            <a:ext cx="2506133" cy="526640"/>
          </a:xfrm>
          <a:prstGeom prst="rect">
            <a:avLst/>
          </a:prstGeom>
        </p:spPr>
        <p:txBody>
          <a:bodyPr vert="horz" wrap="square" lIns="0" tIns="33867" rIns="0" bIns="0" rtlCol="0">
            <a:spAutoFit/>
          </a:bodyPr>
          <a:lstStyle/>
          <a:p>
            <a:pPr marL="33655">
              <a:spcBef>
                <a:spcPts val="265"/>
              </a:spcBef>
            </a:pPr>
            <a:r>
              <a:rPr sz="3200" dirty="0">
                <a:solidFill>
                  <a:srgbClr val="585858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台湾面单示例</a:t>
            </a:r>
            <a:endParaRPr sz="3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206" y="5209437"/>
            <a:ext cx="6862830" cy="68910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216" y="2045752"/>
            <a:ext cx="9400415" cy="10582773"/>
          </a:xfrm>
          <a:prstGeom prst="rect">
            <a:avLst/>
          </a:prstGeom>
        </p:spPr>
      </p:pic>
      <p:sp>
        <p:nvSpPr>
          <p:cNvPr id="21" name="箭头: 右 20"/>
          <p:cNvSpPr/>
          <p:nvPr/>
        </p:nvSpPr>
        <p:spPr>
          <a:xfrm>
            <a:off x="10976531" y="7227090"/>
            <a:ext cx="2338493" cy="609600"/>
          </a:xfrm>
          <a:prstGeom prst="rightArrow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/>
          </a:p>
        </p:txBody>
      </p:sp>
      <p:sp>
        <p:nvSpPr>
          <p:cNvPr id="2" name="矩形 1"/>
          <p:cNvSpPr/>
          <p:nvPr/>
        </p:nvSpPr>
        <p:spPr>
          <a:xfrm>
            <a:off x="3168930" y="2003949"/>
            <a:ext cx="6862830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1305" algn="l">
              <a:spcBef>
                <a:spcPts val="2225"/>
              </a:spcBef>
            </a:pPr>
            <a:r>
              <a:rPr lang="zh-CN" altLang="en-US" sz="3200" spc="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提示：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1305" algn="l">
              <a:spcBef>
                <a:spcPts val="1705"/>
              </a:spcBef>
            </a:pPr>
            <a:r>
              <a:rPr lang="zh-CN" altLang="en-US" sz="3200" spc="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建议用热敏纸机打印快递面单；</a:t>
            </a:r>
            <a:endParaRPr lang="zh-CN" altLang="en-US" sz="3200" spc="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1305" algn="l">
              <a:spcBef>
                <a:spcPts val="1705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打印设置中勾选“适应边框”；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1305" algn="l">
              <a:spcBef>
                <a:spcPts val="1705"/>
              </a:spcBef>
              <a:spcAft>
                <a:spcPts val="180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面单大小（最小）：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10cm*10cm;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Shape 49"/>
          <p:cNvSpPr txBox="1"/>
          <p:nvPr/>
        </p:nvSpPr>
        <p:spPr>
          <a:xfrm>
            <a:off x="526704" y="272709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面单打印要点</a:t>
            </a:r>
            <a:endParaRPr lang="zh-CN" altLang="en-US" sz="53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27217" y="1961456"/>
            <a:ext cx="9326024" cy="10667070"/>
          </a:xfrm>
          <a:prstGeom prst="rect">
            <a:avLst/>
          </a:prstGeom>
          <a:noFill/>
          <a:ln>
            <a:solidFill>
              <a:srgbClr val="EA5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77266" y="1379821"/>
            <a:ext cx="21441006" cy="10689696"/>
            <a:chOff x="333246" y="702041"/>
            <a:chExt cx="8040377" cy="4008636"/>
          </a:xfrm>
        </p:grpSpPr>
        <p:sp>
          <p:nvSpPr>
            <p:cNvPr id="9" name="Shape 107"/>
            <p:cNvSpPr txBox="1"/>
            <p:nvPr/>
          </p:nvSpPr>
          <p:spPr>
            <a:xfrm>
              <a:off x="333246" y="702041"/>
              <a:ext cx="7963299" cy="4008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165867" tIns="165867" rIns="165867" bIns="165867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28600" marR="0" lvl="0" indent="-228600" algn="l" rtl="0">
                <a:lnSpc>
                  <a:spcPct val="93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45000"/>
                <a:buFont typeface="Arial" panose="020B0604020202020204"/>
                <a:buNone/>
                <a:defRPr sz="22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L="508000" marR="0" lvl="1" indent="-203200" algn="l" rtl="0">
                <a:lnSpc>
                  <a:spcPct val="93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Pct val="53000"/>
                <a:buFont typeface="Arial" panose="020B0604020202020204"/>
                <a:buNone/>
                <a:defRPr sz="19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L="774700" marR="0" lvl="2" indent="-152400" algn="l" rtl="0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63000"/>
                <a:buFont typeface="Arial" panose="020B0604020202020204"/>
                <a:buNone/>
                <a:defRPr sz="16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L="1092200" marR="0" lvl="3" indent="-165100" algn="l" rtl="0">
                <a:lnSpc>
                  <a:spcPct val="93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00000"/>
                </a:buClr>
                <a:buSzPct val="71000"/>
                <a:buFont typeface="Arial" panose="020B0604020202020204"/>
                <a:buNone/>
                <a:defRPr sz="14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L="1397000" marR="0" lvl="4" indent="-152400" algn="l" rtl="0">
                <a:lnSpc>
                  <a:spcPct val="93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ct val="71000"/>
                <a:buFont typeface="Arial" panose="020B0604020202020204"/>
                <a:buNone/>
                <a:defRPr sz="14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L="1790700" marR="0" lvl="5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L="2095500" marR="0" lvl="6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L="2413000" marR="0" lvl="7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L="2717800" marR="0" lvl="8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0"/>
                </a:spcAft>
                <a:buSzPct val="25000"/>
              </a:pPr>
              <a:endParaRPr lang="en-GB" sz="2935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99208" y="1039298"/>
              <a:ext cx="7674415" cy="1632119"/>
              <a:chOff x="699208" y="1039298"/>
              <a:chExt cx="7674415" cy="163211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1"/>
              <a:srcRect l="64560" t="8911" r="2170" b="45950"/>
              <a:stretch>
                <a:fillRect/>
              </a:stretch>
            </p:blipFill>
            <p:spPr>
              <a:xfrm>
                <a:off x="6261291" y="1102460"/>
                <a:ext cx="2112332" cy="1568957"/>
              </a:xfrm>
              <a:prstGeom prst="rect">
                <a:avLst/>
              </a:prstGeom>
            </p:spPr>
          </p:pic>
          <p:sp>
            <p:nvSpPr>
              <p:cNvPr id="5" name="Shape 107"/>
              <p:cNvSpPr txBox="1"/>
              <p:nvPr/>
            </p:nvSpPr>
            <p:spPr>
              <a:xfrm>
                <a:off x="709242" y="1039298"/>
                <a:ext cx="4305434" cy="1037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165867" tIns="165867" rIns="165867" bIns="165867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28600" marR="0" lvl="0" indent="-2286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45000"/>
                  <a:buFont typeface="Arial" panose="020B0604020202020204"/>
                  <a:buNone/>
                  <a:defRPr sz="22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08000" marR="0" lvl="1" indent="-2032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0000"/>
                  </a:buClr>
                  <a:buSzPct val="53000"/>
                  <a:buFont typeface="Arial" panose="020B0604020202020204"/>
                  <a:buNone/>
                  <a:defRPr sz="19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774700" marR="0" lvl="2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63000"/>
                  <a:buFont typeface="Arial" panose="020B0604020202020204"/>
                  <a:buNone/>
                  <a:defRPr sz="16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092200" marR="0" lvl="3" indent="-1651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4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1397000" marR="0" lvl="4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1790700" marR="0" lvl="5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2095500" marR="0" lvl="6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2413000" marR="0" lvl="7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2717800" marR="0" lvl="8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SzPct val="25000"/>
                </a:pPr>
                <a:r>
                  <a:rPr lang="en-GB" sz="3600" dirty="0">
                    <a:solidFill>
                      <a:schemeClr val="tx1"/>
                    </a:solidFill>
                  </a:rPr>
                  <a:t>1. </a:t>
                </a:r>
                <a:r>
                  <a:rPr lang="zh-CN" altLang="en-US" sz="3600" dirty="0">
                    <a:solidFill>
                      <a:schemeClr val="tx1"/>
                    </a:solidFill>
                  </a:rPr>
                  <a:t>包装完好，包装袋结实，不易破损</a:t>
                </a:r>
                <a:endParaRPr lang="en-US" altLang="zh-CN" sz="3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SzPct val="25000"/>
                </a:pPr>
                <a:r>
                  <a:rPr lang="en-GB" sz="3600" dirty="0">
                    <a:solidFill>
                      <a:schemeClr val="tx1"/>
                    </a:solidFill>
                  </a:rPr>
                  <a:t>2. </a:t>
                </a:r>
                <a:r>
                  <a:rPr lang="zh-CN" altLang="en-US" sz="3600" dirty="0">
                    <a:solidFill>
                      <a:schemeClr val="tx1"/>
                    </a:solidFill>
                  </a:rPr>
                  <a:t>包裹需贴上国际面单（不能折叠，不能太小）</a:t>
                </a:r>
                <a:endParaRPr lang="en-US" altLang="zh-CN" sz="3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SzPct val="25000"/>
                </a:pPr>
                <a:r>
                  <a:rPr lang="en-US" sz="3600" dirty="0">
                    <a:solidFill>
                      <a:schemeClr val="tx1"/>
                    </a:solidFill>
                  </a:rPr>
                  <a:t>3. </a:t>
                </a:r>
                <a:r>
                  <a:rPr lang="zh-CN" altLang="en-US" sz="3600" dirty="0">
                    <a:solidFill>
                      <a:schemeClr val="tx1"/>
                    </a:solidFill>
                  </a:rPr>
                  <a:t>面单</a:t>
                </a:r>
                <a:r>
                  <a:rPr lang="zh-CN" altLang="en-US" sz="3600" b="1" dirty="0">
                    <a:solidFill>
                      <a:srgbClr val="FF0000"/>
                    </a:solidFill>
                  </a:rPr>
                  <a:t>条码</a:t>
                </a:r>
                <a:r>
                  <a:rPr lang="zh-CN" altLang="en-US" sz="3600" dirty="0">
                    <a:solidFill>
                      <a:schemeClr val="tx1"/>
                    </a:solidFill>
                  </a:rPr>
                  <a:t>清晰（不能被胶带盖住，无折叠）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hape 107"/>
              <p:cNvSpPr txBox="1"/>
              <p:nvPr/>
            </p:nvSpPr>
            <p:spPr>
              <a:xfrm>
                <a:off x="699208" y="2115008"/>
                <a:ext cx="5319596" cy="474792"/>
              </a:xfrm>
              <a:prstGeom prst="rect">
                <a:avLst/>
              </a:prstGeom>
              <a:solidFill>
                <a:srgbClr val="EA572A"/>
              </a:solidFill>
              <a:ln>
                <a:noFill/>
              </a:ln>
            </p:spPr>
            <p:txBody>
              <a:bodyPr wrap="square" lIns="165867" tIns="165867" rIns="165867" bIns="165867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28600" marR="0" lvl="0" indent="-2286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45000"/>
                  <a:buFont typeface="Arial" panose="020B0604020202020204"/>
                  <a:buNone/>
                  <a:defRPr sz="22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08000" marR="0" lvl="1" indent="-2032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0000"/>
                  </a:buClr>
                  <a:buSzPct val="53000"/>
                  <a:buFont typeface="Arial" panose="020B0604020202020204"/>
                  <a:buNone/>
                  <a:defRPr sz="19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774700" marR="0" lvl="2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63000"/>
                  <a:buFont typeface="Arial" panose="020B0604020202020204"/>
                  <a:buNone/>
                  <a:defRPr sz="16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092200" marR="0" lvl="3" indent="-1651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4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1397000" marR="0" lvl="4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1790700" marR="0" lvl="5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2095500" marR="0" lvl="6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2413000" marR="0" lvl="7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2717800" marR="0" lvl="8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SzPct val="25000"/>
                </a:pPr>
                <a:r>
                  <a:rPr lang="zh-CN" altLang="en-US" sz="2935" dirty="0">
                    <a:solidFill>
                      <a:schemeClr val="bg1"/>
                    </a:solidFill>
                  </a:rPr>
                  <a:t>注意：同一个订单里的产品只能包一个包裹，一张面单只能贴在一个包裹上。</a:t>
                </a:r>
                <a:endParaRPr lang="en-US" altLang="zh-CN" sz="2935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SzPct val="25000"/>
                </a:pPr>
                <a:r>
                  <a:rPr lang="zh-CN" altLang="en-US" sz="2935" dirty="0">
                    <a:solidFill>
                      <a:schemeClr val="bg1"/>
                    </a:solidFill>
                  </a:rPr>
                  <a:t>一个面单分成两个包裹，贴两张相同面单，只会发出一个，另一个作为异常件退回。</a:t>
                </a:r>
                <a:endParaRPr lang="en-GB" sz="293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Shape 107"/>
            <p:cNvSpPr txBox="1"/>
            <p:nvPr/>
          </p:nvSpPr>
          <p:spPr>
            <a:xfrm>
              <a:off x="696971" y="763820"/>
              <a:ext cx="6939235" cy="30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165867" tIns="165867" rIns="165867" bIns="165867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28600" marR="0" lvl="0" indent="-228600" algn="l" rtl="0">
                <a:lnSpc>
                  <a:spcPct val="93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45000"/>
                <a:buFont typeface="Arial" panose="020B0604020202020204"/>
                <a:buNone/>
                <a:defRPr sz="22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L="508000" marR="0" lvl="1" indent="-203200" algn="l" rtl="0">
                <a:lnSpc>
                  <a:spcPct val="93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Pct val="53000"/>
                <a:buFont typeface="Arial" panose="020B0604020202020204"/>
                <a:buNone/>
                <a:defRPr sz="19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L="774700" marR="0" lvl="2" indent="-152400" algn="l" rtl="0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63000"/>
                <a:buFont typeface="Arial" panose="020B0604020202020204"/>
                <a:buNone/>
                <a:defRPr sz="16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L="1092200" marR="0" lvl="3" indent="-165100" algn="l" rtl="0">
                <a:lnSpc>
                  <a:spcPct val="93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00000"/>
                </a:buClr>
                <a:buSzPct val="71000"/>
                <a:buFont typeface="Arial" panose="020B0604020202020204"/>
                <a:buNone/>
                <a:defRPr sz="14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L="1397000" marR="0" lvl="4" indent="-152400" algn="l" rtl="0">
                <a:lnSpc>
                  <a:spcPct val="93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ct val="71000"/>
                <a:buFont typeface="Arial" panose="020B0604020202020204"/>
                <a:buNone/>
                <a:defRPr sz="1400" b="0" i="0" u="none" strike="noStrike" cap="none">
                  <a:solidFill>
                    <a:srgbClr val="59595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L="1790700" marR="0" lvl="5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L="2095500" marR="0" lvl="6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L="2413000" marR="0" lvl="7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L="2717800" marR="0" lvl="8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 panose="020B0604020202020204"/>
                <a:buChar char="•"/>
                <a:defRPr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0"/>
                </a:spcAft>
                <a:buSzPct val="25000"/>
              </a:pPr>
              <a:r>
                <a:rPr lang="zh-CN" altLang="en-US" sz="4000" b="1" dirty="0">
                  <a:solidFill>
                    <a:schemeClr val="tx1"/>
                  </a:solidFill>
                </a:rPr>
                <a:t>第一层包装，即最里面一层包装，是顾客最终收到的包裹，上面贴国际面单。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t="54860"/>
          <a:stretch>
            <a:fillRect/>
          </a:stretch>
        </p:blipFill>
        <p:spPr>
          <a:xfrm>
            <a:off x="1947199" y="6498886"/>
            <a:ext cx="18972271" cy="46883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9695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5" name="Shape 49"/>
          <p:cNvSpPr txBox="1"/>
          <p:nvPr/>
        </p:nvSpPr>
        <p:spPr>
          <a:xfrm>
            <a:off x="526704" y="272709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打包须知及要求</a:t>
            </a:r>
            <a:endParaRPr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Shape 107"/>
          <p:cNvSpPr txBox="1"/>
          <p:nvPr/>
        </p:nvSpPr>
        <p:spPr>
          <a:xfrm>
            <a:off x="1953165" y="10903147"/>
            <a:ext cx="18303731" cy="1571477"/>
          </a:xfrm>
          <a:prstGeom prst="rect">
            <a:avLst/>
          </a:prstGeom>
          <a:noFill/>
          <a:ln>
            <a:noFill/>
          </a:ln>
        </p:spPr>
        <p:txBody>
          <a:bodyPr wrap="square" lIns="165867" tIns="165867" rIns="165867" bIns="16586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45000"/>
              <a:buFont typeface="Arial" panose="020B0604020202020204"/>
              <a:buNone/>
              <a:defRPr sz="22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08000" marR="0" lvl="1" indent="-2032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53000"/>
              <a:buFont typeface="Arial" panose="020B0604020202020204"/>
              <a:buNone/>
              <a:defRPr sz="19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774700" marR="0" lvl="2" indent="-152400" algn="l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3000"/>
              <a:buFont typeface="Arial" panose="020B0604020202020204"/>
              <a:buNone/>
              <a:defRPr sz="16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092200" marR="0" lvl="3" indent="-165100" algn="l" rtl="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71000"/>
              <a:buFont typeface="Arial" panose="020B0604020202020204"/>
              <a:buNone/>
              <a:def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397000" marR="0" lvl="4" indent="-1524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71000"/>
              <a:buFont typeface="Arial" panose="020B0604020202020204"/>
              <a:buNone/>
              <a:def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7907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0955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24130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27178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SzPct val="25000"/>
            </a:pPr>
            <a:r>
              <a:rPr lang="zh-CN" altLang="en-US" sz="4000" b="1" dirty="0">
                <a:solidFill>
                  <a:schemeClr val="tx1"/>
                </a:solidFill>
              </a:rPr>
              <a:t>第二层包装，即发往仓库的包装，上面贴国内面单，袋口贴</a:t>
            </a:r>
            <a:r>
              <a:rPr lang="en-US" altLang="zh-CN" sz="4000" b="1" dirty="0">
                <a:solidFill>
                  <a:schemeClr val="tx1"/>
                </a:solidFill>
              </a:rPr>
              <a:t>【</a:t>
            </a:r>
            <a:r>
              <a:rPr lang="zh-CN" altLang="en-US" sz="4000" b="1" dirty="0">
                <a:solidFill>
                  <a:schemeClr val="tx1"/>
                </a:solidFill>
              </a:rPr>
              <a:t>标识卡</a:t>
            </a:r>
            <a:r>
              <a:rPr lang="en-US" altLang="zh-CN" sz="4000" b="1" dirty="0">
                <a:solidFill>
                  <a:schemeClr val="tx1"/>
                </a:solidFill>
              </a:rPr>
              <a:t>】</a:t>
            </a:r>
            <a:r>
              <a:rPr lang="zh-CN" altLang="en-US" sz="4000" b="1" dirty="0">
                <a:solidFill>
                  <a:schemeClr val="tx1"/>
                </a:solidFill>
              </a:rPr>
              <a:t>。</a:t>
            </a:r>
            <a:endParaRPr lang="en-US" altLang="zh-CN" sz="40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SzPct val="25000"/>
            </a:pPr>
            <a:r>
              <a:rPr lang="zh-CN" altLang="en-US" sz="3600" dirty="0">
                <a:solidFill>
                  <a:schemeClr val="tx1"/>
                </a:solidFill>
              </a:rPr>
              <a:t>将第一层打包好的包裹，再打包一层，贴上国内面单和标识卡，寄往对应仓库。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03779" y="2153652"/>
            <a:ext cx="5845478" cy="42846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11811" r="16450" b="7206"/>
          <a:stretch>
            <a:fillRect/>
          </a:stretch>
        </p:blipFill>
        <p:spPr>
          <a:xfrm>
            <a:off x="943545" y="1859019"/>
            <a:ext cx="12705346" cy="1097355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58" y="5519337"/>
            <a:ext cx="7352672" cy="62122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67" y="2356929"/>
            <a:ext cx="7251866" cy="4730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8"/>
            <a:ext cx="24384000" cy="786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79599"/>
            <a:ext cx="24384000" cy="1450278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dirty="0"/>
          </a:p>
        </p:txBody>
      </p:sp>
      <p:sp>
        <p:nvSpPr>
          <p:cNvPr id="12" name="Shape 49"/>
          <p:cNvSpPr txBox="1"/>
          <p:nvPr/>
        </p:nvSpPr>
        <p:spPr>
          <a:xfrm>
            <a:off x="334747" y="165686"/>
            <a:ext cx="23714510" cy="1006010"/>
          </a:xfrm>
          <a:prstGeom prst="rect">
            <a:avLst/>
          </a:prstGeom>
          <a:ln w="12700">
            <a:miter lim="400000"/>
          </a:ln>
        </p:spPr>
        <p:txBody>
          <a:bodyPr wrap="square" lIns="119998" tIns="119998" rIns="119998" bIns="119998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打包操作图解</a:t>
            </a:r>
            <a:endParaRPr lang="zh-CN" altLang="en-US" sz="533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2668952" y="7569065"/>
            <a:ext cx="1120633" cy="5477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912644" y="8047732"/>
            <a:ext cx="7719749" cy="13234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最外面的包装袋，贴上国内面单，加标识卡（便于仓库捡货）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16343" y="10939397"/>
            <a:ext cx="5438274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里面的包裹，贴上国际面单，送到顾客手中；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9672" y="9450288"/>
            <a:ext cx="2610169" cy="176500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75376" y="7722738"/>
            <a:ext cx="2766214" cy="158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/>
              <a:t>你的货</a:t>
            </a:r>
            <a:endParaRPr lang="zh-CN" altLang="en-US" sz="6000" dirty="0"/>
          </a:p>
        </p:txBody>
      </p:sp>
      <p:sp>
        <p:nvSpPr>
          <p:cNvPr id="17" name="矩形 16"/>
          <p:cNvSpPr/>
          <p:nvPr/>
        </p:nvSpPr>
        <p:spPr>
          <a:xfrm>
            <a:off x="11330275" y="3317022"/>
            <a:ext cx="4123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标识卡贴在袋口</a:t>
            </a:r>
            <a:endParaRPr lang="zh-CN" altLang="en-US" sz="40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6691" y="3933440"/>
            <a:ext cx="3410370" cy="174394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143459" y="2356929"/>
          <a:ext cx="5966114" cy="479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showAsIcon="1" r:id="rId6" imgW="1371600" imgH="1181100" progId="Word.Document.12">
                  <p:embed/>
                </p:oleObj>
              </mc:Choice>
              <mc:Fallback>
                <p:oleObj name="Document" showAsIcon="1" r:id="rId6" imgW="1371600" imgH="1181100" progId="Word.Document.12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43459" y="2356929"/>
                        <a:ext cx="5966114" cy="479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947179" y="596765"/>
            <a:ext cx="21915200" cy="512800"/>
          </a:xfrm>
          <a:prstGeom prst="rect">
            <a:avLst/>
          </a:prstGeom>
          <a:noFill/>
          <a:ln>
            <a:noFill/>
          </a:ln>
        </p:spPr>
        <p:txBody>
          <a:bodyPr wrap="square" lIns="165867" tIns="165867" rIns="165867" bIns="165867" anchor="ctr" anchorCtr="0">
            <a:noAutofit/>
          </a:bodyPr>
          <a:lstStyle/>
          <a:p>
            <a:pPr lvl="0">
              <a:buSzPct val="25000"/>
            </a:pPr>
            <a:endParaRPr lang="en-GB" dirty="0"/>
          </a:p>
        </p:txBody>
      </p:sp>
      <p:sp>
        <p:nvSpPr>
          <p:cNvPr id="25" name="Shape 107"/>
          <p:cNvSpPr txBox="1"/>
          <p:nvPr/>
        </p:nvSpPr>
        <p:spPr>
          <a:xfrm>
            <a:off x="1174776" y="1602325"/>
            <a:ext cx="13393488" cy="3595182"/>
          </a:xfrm>
          <a:prstGeom prst="rect">
            <a:avLst/>
          </a:prstGeom>
          <a:noFill/>
          <a:ln>
            <a:noFill/>
          </a:ln>
        </p:spPr>
        <p:txBody>
          <a:bodyPr wrap="square" lIns="165867" tIns="165867" rIns="165867" bIns="16586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45000"/>
              <a:buFont typeface="Arial" panose="020B0604020202020204"/>
              <a:buNone/>
              <a:defRPr sz="22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08000" marR="0" lvl="1" indent="-2032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53000"/>
              <a:buFont typeface="Arial" panose="020B0604020202020204"/>
              <a:buNone/>
              <a:defRPr sz="19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774700" marR="0" lvl="2" indent="-152400" algn="l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3000"/>
              <a:buFont typeface="Arial" panose="020B0604020202020204"/>
              <a:buNone/>
              <a:defRPr sz="16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092200" marR="0" lvl="3" indent="-165100" algn="l" rtl="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71000"/>
              <a:buFont typeface="Arial" panose="020B0604020202020204"/>
              <a:buNone/>
              <a:def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397000" marR="0" lvl="4" indent="-1524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71000"/>
              <a:buFont typeface="Arial" panose="020B0604020202020204"/>
              <a:buNone/>
              <a:def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7907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0955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24130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27178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SzPct val="25000"/>
            </a:pPr>
            <a:r>
              <a:rPr lang="zh-CN" altLang="en-US" sz="3600" b="1" dirty="0">
                <a:solidFill>
                  <a:schemeClr val="tx1"/>
                </a:solidFill>
              </a:rPr>
              <a:t>台湾 </a:t>
            </a:r>
            <a:r>
              <a:rPr lang="zh-CN" altLang="en-US" sz="3600" dirty="0">
                <a:solidFill>
                  <a:schemeClr val="tx1"/>
                </a:solidFill>
              </a:rPr>
              <a:t>物流渠道包括圆通和顺丰。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SzPct val="25000"/>
            </a:pPr>
            <a:r>
              <a:rPr lang="zh-CN" altLang="en-US" sz="3600" dirty="0">
                <a:solidFill>
                  <a:schemeClr val="tx1"/>
                </a:solidFill>
              </a:rPr>
              <a:t>黑猫宅配，</a:t>
            </a:r>
            <a:r>
              <a:rPr lang="en-US" altLang="zh-CN" sz="3600" dirty="0">
                <a:solidFill>
                  <a:schemeClr val="tx1"/>
                </a:solidFill>
              </a:rPr>
              <a:t>711</a:t>
            </a:r>
            <a:r>
              <a:rPr lang="zh-CN" altLang="en-US" sz="3600" dirty="0">
                <a:solidFill>
                  <a:schemeClr val="tx1"/>
                </a:solidFill>
              </a:rPr>
              <a:t>店配，全家店配需要发往圆通仓库中转。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SzPct val="25000"/>
            </a:pPr>
            <a:r>
              <a:rPr lang="zh-CN" altLang="en-US" sz="3600" dirty="0">
                <a:solidFill>
                  <a:schemeClr val="tx1"/>
                </a:solidFill>
              </a:rPr>
              <a:t>其中全家物流，开店一周后方能开通。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SzPct val="25000"/>
            </a:pPr>
            <a:r>
              <a:rPr lang="zh-CN" altLang="en-US" sz="3600" dirty="0">
                <a:solidFill>
                  <a:schemeClr val="tx1"/>
                </a:solidFill>
              </a:rPr>
              <a:t>顺丰宅配（</a:t>
            </a:r>
            <a:r>
              <a:rPr lang="en-US" altLang="zh-CN" sz="3600" dirty="0">
                <a:solidFill>
                  <a:schemeClr val="tx1"/>
                </a:solidFill>
              </a:rPr>
              <a:t>S.F. Express</a:t>
            </a:r>
            <a:r>
              <a:rPr lang="zh-CN" altLang="en-US" sz="3600" dirty="0">
                <a:solidFill>
                  <a:schemeClr val="tx1"/>
                </a:solidFill>
              </a:rPr>
              <a:t>）直达台湾顾客手中。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8673" y="1947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28" name="Shape 49"/>
          <p:cNvSpPr txBox="1"/>
          <p:nvPr/>
        </p:nvSpPr>
        <p:spPr>
          <a:xfrm>
            <a:off x="334746" y="165686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系统后台物流渠道</a:t>
            </a:r>
            <a:endParaRPr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74776" y="5510390"/>
            <a:ext cx="12970671" cy="6739730"/>
            <a:chOff x="1203958" y="5958720"/>
            <a:chExt cx="12970671" cy="673973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3958" y="5958720"/>
              <a:ext cx="12970671" cy="6154955"/>
              <a:chOff x="4632579" y="1188299"/>
              <a:chExt cx="4168492" cy="1978069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2"/>
              <a:srcRect b="3512"/>
              <a:stretch>
                <a:fillRect/>
              </a:stretch>
            </p:blipFill>
            <p:spPr>
              <a:xfrm>
                <a:off x="4632579" y="1188299"/>
                <a:ext cx="4168492" cy="1978069"/>
              </a:xfrm>
              <a:prstGeom prst="rect">
                <a:avLst/>
              </a:prstGeom>
            </p:spPr>
          </p:pic>
          <p:sp>
            <p:nvSpPr>
              <p:cNvPr id="21" name="右大括号 20"/>
              <p:cNvSpPr/>
              <p:nvPr/>
            </p:nvSpPr>
            <p:spPr>
              <a:xfrm>
                <a:off x="6334413" y="1561192"/>
                <a:ext cx="254620" cy="977849"/>
              </a:xfrm>
              <a:prstGeom prst="rightBrac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b="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Shape 107"/>
              <p:cNvSpPr txBox="1"/>
              <p:nvPr/>
            </p:nvSpPr>
            <p:spPr>
              <a:xfrm>
                <a:off x="6716825" y="1913487"/>
                <a:ext cx="960462" cy="247218"/>
              </a:xfrm>
              <a:prstGeom prst="rect">
                <a:avLst/>
              </a:prstGeom>
              <a:solidFill>
                <a:srgbClr val="EA572A"/>
              </a:solidFill>
              <a:ln>
                <a:noFill/>
              </a:ln>
            </p:spPr>
            <p:txBody>
              <a:bodyPr wrap="square" lIns="165867" tIns="165867" rIns="165867" bIns="165867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28600" marR="0" lvl="0" indent="-2286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45000"/>
                  <a:buFont typeface="Arial" panose="020B0604020202020204"/>
                  <a:buNone/>
                  <a:defRPr sz="22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08000" marR="0" lvl="1" indent="-2032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0000"/>
                  </a:buClr>
                  <a:buSzPct val="53000"/>
                  <a:buFont typeface="Arial" panose="020B0604020202020204"/>
                  <a:buNone/>
                  <a:defRPr sz="19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774700" marR="0" lvl="2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63000"/>
                  <a:buFont typeface="Arial" panose="020B0604020202020204"/>
                  <a:buNone/>
                  <a:defRPr sz="16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092200" marR="0" lvl="3" indent="-1651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4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1397000" marR="0" lvl="4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1790700" marR="0" lvl="5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2095500" marR="0" lvl="6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2413000" marR="0" lvl="7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2717800" marR="0" lvl="8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SzPct val="25000"/>
                </a:pPr>
                <a:r>
                  <a:rPr lang="zh-CN" altLang="en-US" sz="2800" dirty="0">
                    <a:solidFill>
                      <a:schemeClr val="bg1"/>
                    </a:solidFill>
                  </a:rPr>
                  <a:t>发国内仓库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152499" y="3064028"/>
                <a:ext cx="5059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Shape 107"/>
              <p:cNvSpPr txBox="1"/>
              <p:nvPr/>
            </p:nvSpPr>
            <p:spPr>
              <a:xfrm>
                <a:off x="6716825" y="2934355"/>
                <a:ext cx="960462" cy="232012"/>
              </a:xfrm>
              <a:prstGeom prst="rect">
                <a:avLst/>
              </a:prstGeom>
              <a:solidFill>
                <a:srgbClr val="EA572A"/>
              </a:solidFill>
              <a:ln>
                <a:noFill/>
              </a:ln>
            </p:spPr>
            <p:txBody>
              <a:bodyPr wrap="square" lIns="165867" tIns="165867" rIns="165867" bIns="165867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28600" marR="0" lvl="0" indent="-2286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45000"/>
                  <a:buFont typeface="Arial" panose="020B0604020202020204"/>
                  <a:buNone/>
                  <a:defRPr sz="22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08000" marR="0" lvl="1" indent="-2032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0000"/>
                  </a:buClr>
                  <a:buSzPct val="53000"/>
                  <a:buFont typeface="Arial" panose="020B0604020202020204"/>
                  <a:buNone/>
                  <a:defRPr sz="19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774700" marR="0" lvl="2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63000"/>
                  <a:buFont typeface="Arial" panose="020B0604020202020204"/>
                  <a:buNone/>
                  <a:defRPr sz="16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092200" marR="0" lvl="3" indent="-1651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4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1397000" marR="0" lvl="4" indent="-15240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srgbClr val="000000"/>
                  </a:buClr>
                  <a:buSzPct val="71000"/>
                  <a:buFont typeface="Arial" panose="020B0604020202020204"/>
                  <a:buNone/>
                  <a:defRPr sz="1400" b="0" i="0" u="none" strike="noStrike" cap="none">
                    <a:solidFill>
                      <a:srgbClr val="595959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1790700" marR="0" lvl="5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2095500" marR="0" lvl="6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2413000" marR="0" lvl="7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2717800" marR="0" lvl="8" indent="0" algn="l" rtl="0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 panose="020B0604020202020204"/>
                  <a:buChar char="•"/>
                  <a:defRPr sz="12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SzPct val="25000"/>
                </a:pPr>
                <a:r>
                  <a:rPr lang="zh-CN" altLang="en-US" sz="2800" dirty="0">
                    <a:solidFill>
                      <a:schemeClr val="bg1"/>
                    </a:solidFill>
                  </a:rPr>
                  <a:t>直发台湾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318792" y="5958720"/>
              <a:ext cx="12601400" cy="584775"/>
            </a:xfrm>
            <a:prstGeom prst="rect">
              <a:avLst/>
            </a:prstGeom>
            <a:solidFill>
              <a:srgbClr val="EA572A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bg1"/>
                  </a:solidFill>
                </a:rPr>
                <a:t>虾皮支援物流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18792" y="6543495"/>
              <a:ext cx="12601400" cy="6154955"/>
            </a:xfrm>
            <a:prstGeom prst="rect">
              <a:avLst/>
            </a:prstGeom>
            <a:noFill/>
            <a:ln w="19050" cap="flat">
              <a:solidFill>
                <a:srgbClr val="EA572A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79600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2" name="Shape 49"/>
          <p:cNvSpPr txBox="1"/>
          <p:nvPr/>
        </p:nvSpPr>
        <p:spPr>
          <a:xfrm>
            <a:off x="334746" y="165686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仓库地址及联系方式</a:t>
            </a:r>
            <a:endParaRPr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911" y="1561432"/>
            <a:ext cx="23121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卖家如果使用顺丰渠道发货，可直接联系顺丰客服；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SLS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渠道发货，需要将包裹寄送到自建仓库来完成发货，默认发深圳仓，如果需要发上海、义乌、泉州的仓库，需要申请白名单开通 。注意：申请成功后，上海、义乌、泉州三个仓库都可以发，但是不能发深圳仓库。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9830" y="3683391"/>
          <a:ext cx="22279833" cy="7803711"/>
        </p:xfrm>
        <a:graphic>
          <a:graphicData uri="http://schemas.openxmlformats.org/drawingml/2006/table">
            <a:tbl>
              <a:tblPr firstRow="1" bandRow="1"/>
              <a:tblGrid>
                <a:gridCol w="1903967"/>
                <a:gridCol w="2016224"/>
                <a:gridCol w="4968552"/>
                <a:gridCol w="3885595"/>
                <a:gridCol w="9505495"/>
              </a:tblGrid>
              <a:tr h="1122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物流渠道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1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仓库位置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1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收货地址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1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收件人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1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1582C"/>
                    </a:solidFill>
                  </a:tcPr>
                </a:tc>
              </a:tr>
              <a:tr h="841443">
                <a:tc>
                  <a:txBody>
                    <a:bodyPr/>
                    <a:lstStyle/>
                    <a:p>
                      <a:r>
                        <a:rPr lang="zh-CN" alt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顺丰 	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i="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直接联系顺丰客服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顺丰客服</a:t>
                      </a:r>
                      <a:r>
                        <a:rPr lang="en-US" altLang="zh-CN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95338 </a:t>
                      </a:r>
                      <a:endParaRPr lang="en-US" altLang="zh-CN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</a:tr>
              <a:tr h="215139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800" i="0" dirty="0"/>
                        <a:t>SLS</a:t>
                      </a:r>
                      <a:r>
                        <a:rPr lang="zh-CN" altLang="en-US" sz="2800" i="0" dirty="0"/>
                        <a:t>仓</a:t>
                      </a:r>
                      <a:endParaRPr lang="zh-CN" altLang="en-US" sz="2800" i="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i="0" dirty="0"/>
                        <a:t>深圳</a:t>
                      </a:r>
                      <a:r>
                        <a:rPr lang="en-US" altLang="zh-CN" sz="2800" i="0" dirty="0"/>
                        <a:t>SLS</a:t>
                      </a:r>
                      <a:r>
                        <a:rPr lang="zh-CN" altLang="en-US" sz="2800" i="0" dirty="0"/>
                        <a:t>仓</a:t>
                      </a:r>
                      <a:endParaRPr lang="zh-CN" altLang="en-US" sz="2800" i="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深圳市宝安区石岩街道塘头第三工业区</a:t>
                      </a:r>
                      <a:r>
                        <a:rPr lang="en-US" altLang="zh-CN" sz="2800" dirty="0"/>
                        <a:t>8</a:t>
                      </a:r>
                      <a:r>
                        <a:rPr lang="zh-CN" altLang="en-US" sz="2800" dirty="0"/>
                        <a:t>栋</a:t>
                      </a:r>
                      <a:r>
                        <a:rPr lang="en-US" altLang="zh-CN" sz="2800" dirty="0"/>
                        <a:t>1-2</a:t>
                      </a:r>
                      <a:r>
                        <a:rPr lang="zh-CN" altLang="en-US" sz="2800" dirty="0"/>
                        <a:t>楼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i="0" dirty="0" err="1"/>
                        <a:t>shopee</a:t>
                      </a:r>
                      <a:r>
                        <a:rPr lang="zh-CN" altLang="en-US" sz="2800" i="0" dirty="0"/>
                        <a:t>李灿</a:t>
                      </a:r>
                      <a:endParaRPr lang="en-US" altLang="zh-CN" sz="2800" i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i="0" dirty="0"/>
                        <a:t>0755-21537059 </a:t>
                      </a:r>
                      <a:endParaRPr lang="zh-CN" altLang="en-US" sz="2800" i="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圆通国际部客服（优先）</a:t>
                      </a:r>
                      <a:r>
                        <a:rPr lang="en-US" altLang="zh-CN" sz="2800" dirty="0"/>
                        <a:t>QQ</a:t>
                      </a:r>
                      <a:r>
                        <a:rPr lang="zh-CN" altLang="en-US" sz="2800" dirty="0"/>
                        <a:t>：</a:t>
                      </a:r>
                      <a:r>
                        <a:rPr lang="en-US" altLang="zh-CN" sz="2800" dirty="0"/>
                        <a:t>2253046898, 1060082322</a:t>
                      </a:r>
                      <a:r>
                        <a:rPr lang="zh-CN" altLang="en-US" sz="2800" dirty="0"/>
                        <a:t>，</a:t>
                      </a:r>
                      <a:endParaRPr lang="en-US" altLang="zh-CN" sz="2800" dirty="0"/>
                    </a:p>
                    <a:p>
                      <a:r>
                        <a:rPr lang="zh-CN" altLang="en-US" sz="2800" dirty="0"/>
                        <a:t>电话：</a:t>
                      </a:r>
                      <a:r>
                        <a:rPr lang="en-US" altLang="zh-CN" sz="2800" dirty="0"/>
                        <a:t>0755-23768152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0755-23768153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0755-23768156</a:t>
                      </a:r>
                      <a:r>
                        <a:rPr lang="zh-CN" altLang="en-US" sz="2800" dirty="0"/>
                        <a:t>，</a:t>
                      </a:r>
                      <a:endParaRPr lang="en-US" altLang="zh-CN" sz="2800" dirty="0"/>
                    </a:p>
                    <a:p>
                      <a:r>
                        <a:rPr lang="zh-CN" altLang="en-US" sz="2800" dirty="0"/>
                        <a:t>仓库客服</a:t>
                      </a:r>
                      <a:r>
                        <a:rPr lang="en-US" altLang="zh-CN" sz="2800" dirty="0"/>
                        <a:t>QQ</a:t>
                      </a:r>
                      <a:r>
                        <a:rPr lang="zh-CN" altLang="en-US" sz="2800" dirty="0"/>
                        <a:t>：</a:t>
                      </a:r>
                      <a:r>
                        <a:rPr lang="en-US" altLang="zh-CN" sz="2800" dirty="0"/>
                        <a:t>3003343829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3003355983</a:t>
                      </a:r>
                      <a:r>
                        <a:rPr lang="zh-CN" altLang="en-US" sz="2800" dirty="0"/>
                        <a:t>（注意备注自己的店铺名）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</a:tr>
              <a:tr h="820449">
                <a:tc vMerge="1"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上海</a:t>
                      </a:r>
                      <a:r>
                        <a:rPr lang="en-US" altLang="zh-CN" sz="2800" dirty="0"/>
                        <a:t>SLS</a:t>
                      </a:r>
                      <a:r>
                        <a:rPr lang="zh-CN" altLang="en-US" sz="2800" dirty="0"/>
                        <a:t>仓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上海市宝山区共悦路</a:t>
                      </a:r>
                      <a:r>
                        <a:rPr lang="en-US" altLang="zh-CN" sz="2800" dirty="0"/>
                        <a:t>419</a:t>
                      </a:r>
                      <a:r>
                        <a:rPr lang="zh-CN" altLang="en-US" sz="2800" dirty="0"/>
                        <a:t>号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蒋支庆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/>
                        <a:t>008-206-207</a:t>
                      </a:r>
                      <a:endParaRPr lang="en-US" altLang="zh-CN" sz="2800"/>
                    </a:p>
                    <a:p>
                      <a:pPr algn="ctr"/>
                      <a:r>
                        <a:rPr lang="en-US" altLang="zh-CN" sz="2800"/>
                        <a:t>/</a:t>
                      </a:r>
                      <a:r>
                        <a:rPr lang="en-US" altLang="zh-CN" sz="2800" dirty="0"/>
                        <a:t>18964673831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上海客服</a:t>
                      </a:r>
                      <a:r>
                        <a:rPr lang="en-US" altLang="zh-CN" sz="2800" dirty="0"/>
                        <a:t>QQ:2881516065</a:t>
                      </a:r>
                      <a:endParaRPr lang="zh-CN" altLang="en-US" sz="2800" b="1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</a:tr>
              <a:tr h="820449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义乌</a:t>
                      </a:r>
                      <a:r>
                        <a:rPr lang="en-US" altLang="zh-CN" sz="2800" dirty="0"/>
                        <a:t>SLS</a:t>
                      </a:r>
                      <a:r>
                        <a:rPr lang="zh-CN" altLang="en-US" sz="2800" dirty="0"/>
                        <a:t>仓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义乌市北苑街道秋实路</a:t>
                      </a:r>
                      <a:r>
                        <a:rPr lang="en-US" altLang="zh-CN" sz="2800" dirty="0"/>
                        <a:t>189</a:t>
                      </a:r>
                      <a:r>
                        <a:rPr lang="zh-CN" altLang="en-US" sz="2800" dirty="0"/>
                        <a:t>号侧门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杜祥桂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0579-85699306 / 18321602641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义乌客服</a:t>
                      </a:r>
                      <a:r>
                        <a:rPr lang="en-US" altLang="zh-CN" sz="2800" b="0" dirty="0"/>
                        <a:t>QQ: 2880332396</a:t>
                      </a:r>
                      <a:endParaRPr lang="zh-CN" altLang="en-US" sz="2800" b="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</a:tr>
              <a:tr h="820449">
                <a:tc vMerge="1"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泉州</a:t>
                      </a:r>
                      <a:r>
                        <a:rPr lang="en-US" altLang="zh-CN" sz="2800" dirty="0"/>
                        <a:t>SLS</a:t>
                      </a:r>
                      <a:r>
                        <a:rPr lang="zh-CN" altLang="en-US" sz="2800" dirty="0"/>
                        <a:t>仓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福建省泉州市晋江市磁灶镇锦城路 </a:t>
                      </a:r>
                      <a:r>
                        <a:rPr lang="en-US" altLang="zh-CN" sz="2800" dirty="0"/>
                        <a:t>224 </a:t>
                      </a:r>
                      <a:r>
                        <a:rPr lang="zh-CN" altLang="en-US" sz="2800" dirty="0"/>
                        <a:t>号 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13055280811\</a:t>
                      </a:r>
                      <a:r>
                        <a:rPr lang="zh-CN" altLang="en-US" sz="2800" dirty="0"/>
                        <a:t>屈先生 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泉州客服</a:t>
                      </a:r>
                      <a:r>
                        <a:rPr lang="en-US" altLang="zh-CN" sz="2800" b="0" dirty="0"/>
                        <a:t>QQ: 2880332848</a:t>
                      </a:r>
                      <a:endParaRPr lang="zh-CN" altLang="en-US" sz="2800" b="0" dirty="0"/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81736" y="11600570"/>
            <a:ext cx="21987564" cy="553998"/>
          </a:xfrm>
          <a:prstGeom prst="rect">
            <a:avLst/>
          </a:prstGeom>
          <a:solidFill>
            <a:srgbClr val="EA572A"/>
          </a:solidFill>
        </p:spPr>
        <p:txBody>
          <a:bodyPr wrap="square">
            <a:spAutoFit/>
          </a:bodyPr>
          <a:lstStyle/>
          <a:p>
            <a:pPr lvl="0" algn="l">
              <a:buClr>
                <a:srgbClr val="000000"/>
              </a:buClr>
              <a:buSzPct val="2500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若您的对接经理是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Jeffrey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Amy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Wiwi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Cayla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，详细物流问题 联系虾皮客服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AndyLin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3003893595</a:t>
            </a:r>
            <a:endParaRPr lang="en-GB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197"/>
            <a:ext cx="24384000" cy="786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79600"/>
            <a:ext cx="24384000" cy="1450277"/>
          </a:xfrm>
          <a:prstGeom prst="rect">
            <a:avLst/>
          </a:prstGeom>
          <a:solidFill>
            <a:srgbClr val="EA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2" name="Shape 49"/>
          <p:cNvSpPr txBox="1"/>
          <p:nvPr/>
        </p:nvSpPr>
        <p:spPr>
          <a:xfrm>
            <a:off x="334746" y="165686"/>
            <a:ext cx="23714509" cy="1005560"/>
          </a:xfrm>
          <a:prstGeom prst="rect">
            <a:avLst/>
          </a:prstGeom>
          <a:ln w="12700">
            <a:miter lim="400000"/>
          </a:ln>
        </p:spPr>
        <p:txBody>
          <a:bodyPr wrap="square" lIns="119997" tIns="119997" rIns="119997" bIns="119997">
            <a:spAutoFit/>
          </a:bodyPr>
          <a:lstStyle/>
          <a:p>
            <a:pPr algn="l" defTabSz="2438400">
              <a:lnSpc>
                <a:spcPct val="93000"/>
              </a:lnSpc>
              <a:spcAft>
                <a:spcPts val="2665"/>
              </a:spcAft>
              <a:defRPr sz="6000">
                <a:solidFill>
                  <a:srgbClr val="EC63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533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包装及寄件要求</a:t>
            </a:r>
            <a:endParaRPr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8792" y="2197427"/>
            <a:ext cx="20666296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所有包裹要用不透明的包装袋包装 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用结实的包装材料包装，外包装破损的包裹将会作留仓处理 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每个单独的小包裹需要有完整、清晰的</a:t>
            </a:r>
            <a:r>
              <a:rPr lang="en-US" altLang="zh-CN" sz="3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Shopee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面单，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并且条码可被扫描枪识别 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如果是会发出声响和光亮的电子产品，请确保电源已经关闭并且不会在运输途中发出声响和光亮 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卖家必须严格按照普、特货规则定义、上传商品，所有含有特货的包裹标签将显示特货，须走特货渠道 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确认收件人的姓名完整并且为繁体中文 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728" y="8483096"/>
            <a:ext cx="9361040" cy="3893502"/>
          </a:xfrm>
          <a:prstGeom prst="rect">
            <a:avLst/>
          </a:prstGeom>
          <a:solidFill>
            <a:srgbClr val="EA572A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不符合如上标准的包裹可能会被截留，并产生退货费用及延误，将由卖家承担。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对于截留件，仓库一个月操作一次退货。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0" dirty="0">
                <a:solidFill>
                  <a:schemeClr val="tx1"/>
                </a:solidFill>
              </a:rPr>
              <a:t>多包裹容易丢件，高价值商品建议一个订单一个物流号，或者在发货前取证，方便丢件时同物流方提出索赔。</a:t>
            </a:r>
            <a:endParaRPr lang="en-US" altLang="zh-CN" sz="2800" b="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242" y="1416532"/>
            <a:ext cx="17927494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卖家可将多个包裹打包寄往圆通国际仓，同时大、小包裹的包装需满足如下要求：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3047</Words>
  <Application>WPS 演示</Application>
  <PresentationFormat>自定义</PresentationFormat>
  <Paragraphs>304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Helvetica Neue</vt:lpstr>
      <vt:lpstr>Helvetica Neue Medium</vt:lpstr>
      <vt:lpstr>Helvetica Neue Light</vt:lpstr>
      <vt:lpstr>Arial</vt:lpstr>
      <vt:lpstr>Times New Roman</vt:lpstr>
      <vt:lpstr>Helvetica</vt:lpstr>
      <vt:lpstr>黑体</vt:lpstr>
      <vt:lpstr>微软雅黑</vt:lpstr>
      <vt:lpstr>Calibri</vt:lpstr>
      <vt:lpstr>MicrosoftYaHei-Bold</vt:lpstr>
      <vt:lpstr>Segoe Print</vt:lpstr>
      <vt:lpstr>Arial Unicode MS</vt:lpstr>
      <vt:lpstr>White</vt:lpstr>
      <vt:lpstr>Word.Document.12</vt:lpstr>
      <vt:lpstr>总目录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Vera Li</dc:creator>
  <cp:lastModifiedBy>冯宇辉</cp:lastModifiedBy>
  <cp:revision>1294</cp:revision>
  <cp:lastPrinted>2018-02-11T06:07:00Z</cp:lastPrinted>
  <dcterms:created xsi:type="dcterms:W3CDTF">2018-07-26T14:40:00Z</dcterms:created>
  <dcterms:modified xsi:type="dcterms:W3CDTF">2020-07-19T12:47:48Z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