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83" r:id="rId5"/>
    <p:sldId id="257" r:id="rId6"/>
    <p:sldId id="258" r:id="rId7"/>
    <p:sldId id="259" r:id="rId8"/>
    <p:sldId id="261" r:id="rId9"/>
    <p:sldId id="262" r:id="rId10"/>
    <p:sldId id="263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8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74AC-5F49-4F58-B174-14CC13448F4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9F7F-9790-43DB-88C6-46470C2C33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74AC-5F49-4F58-B174-14CC13448F4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9F7F-9790-43DB-88C6-46470C2C33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74AC-5F49-4F58-B174-14CC13448F4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9F7F-9790-43DB-88C6-46470C2C33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74AC-5F49-4F58-B174-14CC13448F4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9F7F-9790-43DB-88C6-46470C2C33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2023/11/8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2023/11/8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74AC-5F49-4F58-B174-14CC13448F4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9F7F-9790-43DB-88C6-46470C2C33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74AC-5F49-4F58-B174-14CC13448F4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9F7F-9790-43DB-88C6-46470C2C33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74AC-5F49-4F58-B174-14CC13448F4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9F7F-9790-43DB-88C6-46470C2C33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74AC-5F49-4F58-B174-14CC13448F4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9F7F-9790-43DB-88C6-46470C2C33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74AC-5F49-4F58-B174-14CC13448F4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9F7F-9790-43DB-88C6-46470C2C33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38395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74AC-5F49-4F58-B174-14CC13448F4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9F7F-9790-43DB-88C6-46470C2C33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74AC-5F49-4F58-B174-14CC13448F4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9F7F-9790-43DB-88C6-46470C2C33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74AC-5F49-4F58-B174-14CC13448F4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9F7F-9790-43DB-88C6-46470C2C33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74AC-5F49-4F58-B174-14CC13448F4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09F7F-9790-43DB-88C6-46470C2C33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0AB8B1-73F5-16E1-9483-C7C3E57B52C4}"/>
              </a:ext>
            </a:extLst>
          </p:cNvPr>
          <p:cNvSpPr txBox="1"/>
          <p:nvPr/>
        </p:nvSpPr>
        <p:spPr>
          <a:xfrm>
            <a:off x="2661008" y="2752147"/>
            <a:ext cx="722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欢迎来到</a:t>
            </a:r>
            <a:r>
              <a:rPr lang="en-US" altLang="zh-CN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《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小小鼓号手</a:t>
            </a:r>
            <a:r>
              <a:rPr lang="en-US" altLang="zh-CN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》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音乐之旅！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4697D2-0030-45EC-BE6D-AB4E821D99DD}"/>
              </a:ext>
            </a:extLst>
          </p:cNvPr>
          <p:cNvSpPr/>
          <p:nvPr/>
        </p:nvSpPr>
        <p:spPr>
          <a:xfrm>
            <a:off x="4903412" y="3868856"/>
            <a:ext cx="27430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主讲人：周雪颖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07690" y="2157107"/>
            <a:ext cx="357662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n-ea"/>
                <a:sym typeface="+mn-lt"/>
              </a:rPr>
              <a:t>第二章节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5B9BD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2483" y="3602620"/>
            <a:ext cx="624703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n-ea"/>
                <a:sym typeface="+mn-lt"/>
              </a:rPr>
              <a:t>音的长短与强弱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5B9BD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29337" y="601883"/>
            <a:ext cx="573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第二章节  音的长短与强弱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4307" y="1597306"/>
            <a:ext cx="2381491" cy="375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buNone/>
            </a:pPr>
            <a:r>
              <a:rPr lang="zh-CN" altLang="en-US" b="1" dirty="0">
                <a:cs typeface="+mn-ea"/>
                <a:sym typeface="+mn-lt"/>
              </a:rPr>
              <a:t>音的长短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45281" y="2529964"/>
            <a:ext cx="672215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800" dirty="0">
                <a:cs typeface="+mn-ea"/>
                <a:sym typeface="+mn-lt"/>
              </a:rPr>
              <a:t>1</a:t>
            </a:r>
            <a:r>
              <a:rPr lang="zh-CN" altLang="en-US" sz="1800" dirty="0">
                <a:cs typeface="+mn-ea"/>
                <a:sym typeface="+mn-lt"/>
              </a:rPr>
              <a:t>、音符（用以记录音的高低和长短的符号叫音符）。</a:t>
            </a:r>
          </a:p>
          <a:p>
            <a:pPr>
              <a:lnSpc>
                <a:spcPct val="250000"/>
              </a:lnSpc>
            </a:pPr>
            <a:r>
              <a:rPr lang="en-US" altLang="zh-CN" sz="1800" dirty="0">
                <a:cs typeface="+mn-ea"/>
                <a:sym typeface="+mn-lt"/>
              </a:rPr>
              <a:t>2</a:t>
            </a:r>
            <a:r>
              <a:rPr lang="zh-CN" altLang="en-US" sz="1800" dirty="0">
                <a:cs typeface="+mn-ea"/>
                <a:sym typeface="+mn-lt"/>
              </a:rPr>
              <a:t>、五线谱中音符的一般写法。</a:t>
            </a:r>
          </a:p>
          <a:p>
            <a:pPr>
              <a:lnSpc>
                <a:spcPct val="250000"/>
              </a:lnSpc>
            </a:pPr>
            <a:r>
              <a:rPr lang="en-US" altLang="zh-CN" sz="1800" dirty="0">
                <a:cs typeface="+mn-ea"/>
                <a:sym typeface="+mn-lt"/>
              </a:rPr>
              <a:t>3</a:t>
            </a:r>
            <a:r>
              <a:rPr lang="zh-CN" altLang="en-US" sz="1800" dirty="0">
                <a:cs typeface="+mn-ea"/>
                <a:sym typeface="+mn-lt"/>
              </a:rPr>
              <a:t>、符点音符记在符点右边的小圆点，叫做“附点”，它表示增长该音符时值的一半，带有附点的音符叫做“附点音符”。</a:t>
            </a:r>
          </a:p>
          <a:p>
            <a:pPr>
              <a:lnSpc>
                <a:spcPct val="250000"/>
              </a:lnSpc>
            </a:pPr>
            <a:r>
              <a:rPr lang="en-US" altLang="zh-CN" sz="1800" dirty="0">
                <a:cs typeface="+mn-ea"/>
                <a:sym typeface="+mn-lt"/>
              </a:rPr>
              <a:t>4</a:t>
            </a:r>
            <a:r>
              <a:rPr lang="zh-CN" altLang="en-US" sz="1800" dirty="0">
                <a:cs typeface="+mn-ea"/>
                <a:sym typeface="+mn-lt"/>
              </a:rPr>
              <a:t>、休止符表示声音中断的符号叫“休止符”。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01321" y="2462763"/>
            <a:ext cx="3571240" cy="3571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09257" y="6619564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29337" y="601883"/>
            <a:ext cx="573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第二章节  音的长短与强弱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4307" y="1597306"/>
            <a:ext cx="2381491" cy="375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buNone/>
            </a:pPr>
            <a:r>
              <a:rPr lang="zh-CN" altLang="en-US" b="1" dirty="0">
                <a:cs typeface="+mn-ea"/>
                <a:sym typeface="+mn-lt"/>
              </a:rPr>
              <a:t>音的强弱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53441" y="2356522"/>
            <a:ext cx="9685117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zh-CN" altLang="en-US" dirty="0">
                <a:cs typeface="+mn-ea"/>
                <a:sym typeface="+mn-lt"/>
              </a:rPr>
              <a:t>1、节奏在音乐中，长短相同或不同的音，按一定的规律组织起来叫做节奏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。</a:t>
            </a:r>
          </a:p>
          <a:p>
            <a:pPr>
              <a:lnSpc>
                <a:spcPct val="25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2、节奏型音乐作品中具有典型意义的节奏叫做节奏型</a:t>
            </a:r>
            <a:r>
              <a:rPr lang="zh-CN" altLang="en-US" dirty="0">
                <a:cs typeface="+mn-ea"/>
                <a:sym typeface="+mn-lt"/>
              </a:rPr>
              <a:t>。</a:t>
            </a:r>
          </a:p>
          <a:p>
            <a:pPr>
              <a:lnSpc>
                <a:spcPct val="25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、节拍相同时值的强拍与弱拍有规律地循环出现叫做节拍。</a:t>
            </a:r>
          </a:p>
          <a:p>
            <a:pPr>
              <a:lnSpc>
                <a:spcPct val="25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4、小节线在强拍前面用来划分节拍的垂直线称小节线</a:t>
            </a:r>
            <a:r>
              <a:rPr lang="zh-CN" altLang="en-US" dirty="0">
                <a:cs typeface="+mn-ea"/>
                <a:sym typeface="+mn-lt"/>
              </a:rPr>
              <a:t>。</a:t>
            </a:r>
          </a:p>
          <a:p>
            <a:pPr>
              <a:lnSpc>
                <a:spcPct val="25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5</a:t>
            </a:r>
            <a:r>
              <a:rPr lang="zh-CN" altLang="en-US" dirty="0">
                <a:cs typeface="+mn-ea"/>
                <a:sym typeface="+mn-lt"/>
              </a:rPr>
              <a:t>、小节两条小节线之间的部分称小节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7475557" y="2508813"/>
            <a:ext cx="3999053" cy="3999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29337" y="601883"/>
            <a:ext cx="573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第二章节  音的长短与强弱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4307" y="1597306"/>
            <a:ext cx="2381491" cy="375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buNone/>
            </a:pPr>
            <a:r>
              <a:rPr lang="zh-CN" altLang="en-US" b="1" dirty="0">
                <a:cs typeface="+mn-ea"/>
                <a:sym typeface="+mn-lt"/>
              </a:rPr>
              <a:t>音的强弱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81120" y="2624283"/>
            <a:ext cx="74996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zh-CN" altLang="en-US" dirty="0">
                <a:cs typeface="+mn-ea"/>
                <a:sym typeface="+mn-lt"/>
              </a:rPr>
              <a:t>6、终止线记在音乐作品末尾的复纵线（右边的一条略粗于左边的一条）称终止线，表示乐（歌）曲到此结束</a:t>
            </a:r>
            <a:r>
              <a:rPr lang="en-US" altLang="zh-CN" dirty="0">
                <a:cs typeface="+mn-ea"/>
                <a:sym typeface="+mn-lt"/>
              </a:rPr>
              <a:t>。</a:t>
            </a:r>
          </a:p>
          <a:p>
            <a:pPr>
              <a:lnSpc>
                <a:spcPct val="20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7</a:t>
            </a:r>
            <a:r>
              <a:rPr lang="zh-CN" altLang="en-US" dirty="0">
                <a:cs typeface="+mn-ea"/>
                <a:sym typeface="+mn-lt"/>
              </a:rPr>
              <a:t>、复纵线记在音乐作品的明显分段处的复纵线（两条同样粗细），表示乐（歌）曲到此告一段落。</a:t>
            </a:r>
          </a:p>
          <a:p>
            <a:pPr>
              <a:lnSpc>
                <a:spcPct val="20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8</a:t>
            </a:r>
            <a:r>
              <a:rPr lang="zh-CN" altLang="en-US" dirty="0">
                <a:cs typeface="+mn-ea"/>
                <a:sym typeface="+mn-lt"/>
              </a:rPr>
              <a:t>、拍用某一时值的音符（常用的有二分音符、四分音符、八分音符等）来表示节拍的单位，叫拍。每小节有几个单位拍就称为几拍子。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64461" y="2730186"/>
            <a:ext cx="3121158" cy="3121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29337" y="601883"/>
            <a:ext cx="573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第二章节  音的长短与强弱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4307" y="1597306"/>
            <a:ext cx="2381491" cy="375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buNone/>
            </a:pPr>
            <a:r>
              <a:rPr lang="zh-CN" altLang="en-US" b="1" dirty="0">
                <a:cs typeface="+mn-ea"/>
                <a:sym typeface="+mn-lt"/>
              </a:rPr>
              <a:t>音的强弱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6856" y="2910463"/>
            <a:ext cx="5204026" cy="2744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9</a:t>
            </a:r>
            <a:r>
              <a:rPr lang="zh-CN" altLang="en-US" dirty="0">
                <a:cs typeface="+mn-ea"/>
                <a:sym typeface="+mn-lt"/>
              </a:rPr>
              <a:t>、拍号表示不同拍子的符号叫拍号</a:t>
            </a:r>
            <a:r>
              <a:rPr lang="en-US" altLang="zh-CN" dirty="0">
                <a:cs typeface="+mn-ea"/>
                <a:sym typeface="+mn-lt"/>
              </a:rPr>
              <a:t>，</a:t>
            </a:r>
            <a:r>
              <a:rPr lang="zh-CN" altLang="en-US" dirty="0">
                <a:cs typeface="+mn-ea"/>
                <a:sym typeface="+mn-lt"/>
              </a:rPr>
              <a:t>拍号写在谱号和调号的右边。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250000"/>
              </a:lnSpc>
              <a:buNone/>
            </a:pPr>
            <a:r>
              <a:rPr lang="zh-CN" altLang="en-US" dirty="0">
                <a:cs typeface="+mn-ea"/>
                <a:sym typeface="+mn-lt"/>
              </a:rPr>
              <a:t>10、常见的拍子（1）单拍子</a:t>
            </a:r>
            <a:r>
              <a:rPr lang="en-US" altLang="zh-CN" dirty="0">
                <a:cs typeface="+mn-ea"/>
                <a:sym typeface="+mn-lt"/>
              </a:rPr>
              <a:t>;</a:t>
            </a:r>
            <a:r>
              <a:rPr lang="zh-CN" altLang="en-US" dirty="0">
                <a:cs typeface="+mn-ea"/>
                <a:sym typeface="+mn-lt"/>
              </a:rPr>
              <a:t>（2）复拍子</a:t>
            </a:r>
            <a:r>
              <a:rPr lang="en-US" altLang="zh-CN" dirty="0">
                <a:cs typeface="+mn-ea"/>
                <a:sym typeface="+mn-lt"/>
              </a:rPr>
              <a:t>;</a:t>
            </a:r>
            <a:r>
              <a:rPr lang="zh-CN" altLang="en-US" dirty="0">
                <a:cs typeface="+mn-ea"/>
                <a:sym typeface="+mn-lt"/>
              </a:rPr>
              <a:t>（3）混合拍子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841603" y="2057400"/>
            <a:ext cx="4450466" cy="4450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29337" y="601883"/>
            <a:ext cx="573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第二章节  音的长短与强弱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4307" y="1597306"/>
            <a:ext cx="2381491" cy="375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buNone/>
            </a:pPr>
            <a:r>
              <a:rPr lang="zh-CN" altLang="en-US" b="1" dirty="0">
                <a:cs typeface="+mn-ea"/>
                <a:sym typeface="+mn-lt"/>
              </a:rPr>
              <a:t>音的强弱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77255" y="2323088"/>
            <a:ext cx="9637491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zh-CN" altLang="en-US" dirty="0">
                <a:cs typeface="+mn-ea"/>
                <a:sym typeface="+mn-lt"/>
              </a:rPr>
              <a:t>11、切分音一个音由弱拍或弱位（单位拍中第一个音称为强位，其他音称为弱位）延续到下一强拍或强位，因而改变了原来节拍的强弱规律，这个音就称为切分音。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250000"/>
              </a:lnSpc>
              <a:buNone/>
            </a:pPr>
            <a:r>
              <a:rPr lang="zh-CN" altLang="en-US" dirty="0">
                <a:cs typeface="+mn-ea"/>
                <a:sym typeface="+mn-lt"/>
              </a:rPr>
              <a:t>切分音的记法有两种：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cs typeface="+mn-ea"/>
                <a:sym typeface="+mn-lt"/>
              </a:rPr>
              <a:t>（1）在一小节或单位拍内的切分音，一般用一个音符来记写。</a:t>
            </a:r>
          </a:p>
          <a:p>
            <a:pPr>
              <a:lnSpc>
                <a:spcPct val="250000"/>
              </a:lnSpc>
            </a:pPr>
            <a:r>
              <a:rPr lang="zh-CN" altLang="en-US" dirty="0">
                <a:cs typeface="+mn-ea"/>
                <a:sym typeface="+mn-lt"/>
              </a:rPr>
              <a:t>（2）跨小节或跨单位拍的切分音，一般用连音线来记写。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345347" y="3159612"/>
            <a:ext cx="3342380" cy="334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29337" y="601883"/>
            <a:ext cx="573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第二章节  音的长短与强弱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4307" y="1597306"/>
            <a:ext cx="2381491" cy="375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buNone/>
            </a:pPr>
            <a:r>
              <a:rPr lang="zh-CN" altLang="en-US" b="1" dirty="0">
                <a:cs typeface="+mn-ea"/>
                <a:sym typeface="+mn-lt"/>
              </a:rPr>
              <a:t>音的强弱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77254" y="5139145"/>
            <a:ext cx="9637491" cy="11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zh-CN" altLang="en-US" dirty="0">
                <a:cs typeface="+mn-ea"/>
                <a:sym typeface="+mn-lt"/>
              </a:rPr>
              <a:t>12、弱小起节</a:t>
            </a:r>
          </a:p>
          <a:p>
            <a:pPr>
              <a:lnSpc>
                <a:spcPct val="20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    </a:t>
            </a:r>
            <a:r>
              <a:rPr lang="zh-CN" altLang="en-US" dirty="0">
                <a:cs typeface="+mn-ea"/>
                <a:sym typeface="+mn-lt"/>
              </a:rPr>
              <a:t>歌（乐）曲的第一个音起于弱拍位置，这开始的小节叫做弱起小节，或称不完全小节。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59888" y="1972954"/>
            <a:ext cx="5872223" cy="3204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07689" y="2157107"/>
            <a:ext cx="357662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n-ea"/>
                <a:sym typeface="+mn-lt"/>
              </a:rPr>
              <a:t>第三章节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5B9BD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2483" y="3602620"/>
            <a:ext cx="624703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n-ea"/>
                <a:sym typeface="+mn-lt"/>
              </a:rPr>
              <a:t>音乐的常用记号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5B9BD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9337" y="601883"/>
            <a:ext cx="573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第三章节  音乐的常用记号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4182" y="2128843"/>
            <a:ext cx="6542108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zh-CN" altLang="en-US" dirty="0">
                <a:cs typeface="+mn-ea"/>
                <a:sym typeface="+mn-lt"/>
              </a:rPr>
              <a:t>一、反复记号</a:t>
            </a:r>
          </a:p>
          <a:p>
            <a:pPr>
              <a:lnSpc>
                <a:spcPct val="250000"/>
              </a:lnSpc>
            </a:pPr>
            <a:r>
              <a:rPr lang="zh-CN" altLang="en-US" dirty="0">
                <a:cs typeface="+mn-ea"/>
                <a:sym typeface="+mn-lt"/>
              </a:rPr>
              <a:t>D、C、记在歌曲的复纵线下，表示要从头反复，反复演唱到记有“Fine”（意大利文，意思是“结束”）处结束。</a:t>
            </a:r>
          </a:p>
          <a:p>
            <a:pPr>
              <a:lnSpc>
                <a:spcPct val="250000"/>
              </a:lnSpc>
            </a:pPr>
            <a:r>
              <a:rPr lang="zh-CN" altLang="en-US" dirty="0">
                <a:cs typeface="+mn-ea"/>
                <a:sym typeface="+mn-lt"/>
              </a:rPr>
              <a:t>D、S、记在歌曲的复纵线下，表示从记有“”记号处反复，反复演唱到记有“Fine”处结束。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589134" y="1733489"/>
            <a:ext cx="4227546" cy="4227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9337" y="601883"/>
            <a:ext cx="573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第三章节  音乐的常用记号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81294" y="2128843"/>
            <a:ext cx="96294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zh-CN" altLang="en-US" dirty="0">
                <a:cs typeface="+mn-ea"/>
                <a:sym typeface="+mn-lt"/>
              </a:rPr>
              <a:t>二、装饰音</a:t>
            </a:r>
          </a:p>
          <a:p>
            <a:pPr>
              <a:lnSpc>
                <a:spcPct val="200000"/>
              </a:lnSpc>
              <a:buNone/>
            </a:pPr>
            <a:r>
              <a:rPr lang="zh-CN" altLang="en-US" dirty="0">
                <a:cs typeface="+mn-ea"/>
                <a:sym typeface="+mn-lt"/>
              </a:rPr>
              <a:t>常用的装饰音有这样几种：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、倚音   倚音可分为前倚音、后倚音、单倚音、复倚音，它是以小音符写在被装音的前后。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cs typeface="+mn-ea"/>
                <a:sym typeface="+mn-lt"/>
              </a:rPr>
              <a:t>2</a:t>
            </a:r>
            <a:r>
              <a:rPr lang="zh-CN" altLang="en-US" dirty="0">
                <a:cs typeface="+mn-ea"/>
                <a:sym typeface="+mn-lt"/>
              </a:rPr>
              <a:t>、波音   波音有上波音、下波音两种。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、颤音   颤音是由主要音和它上方邻音快速均匀交替出现而成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、回音   回音是由四个或五个音线组成的旋律型，回音有顺回音和逆回音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465FF5-B59C-24AF-E3E8-84642E19694D}"/>
              </a:ext>
            </a:extLst>
          </p:cNvPr>
          <p:cNvSpPr txBox="1"/>
          <p:nvPr/>
        </p:nvSpPr>
        <p:spPr>
          <a:xfrm>
            <a:off x="4101198" y="1589456"/>
            <a:ext cx="366476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你们知道什么是鼓号队嘛？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EA092-B77B-C1A0-EA64-5DA0109EF28F}"/>
              </a:ext>
            </a:extLst>
          </p:cNvPr>
          <p:cNvSpPr txBox="1"/>
          <p:nvPr/>
        </p:nvSpPr>
        <p:spPr>
          <a:xfrm>
            <a:off x="3045854" y="2537138"/>
            <a:ext cx="651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鼓号队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9337" y="601883"/>
            <a:ext cx="573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第三章节  音乐的常用记号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8389" y="1625461"/>
            <a:ext cx="263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buNone/>
            </a:pPr>
            <a:r>
              <a:rPr lang="zh-CN" altLang="en-US" sz="1800" dirty="0">
                <a:cs typeface="+mn-ea"/>
                <a:sym typeface="+mn-lt"/>
              </a:rPr>
              <a:t>三、常见音乐符号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9187" y="2626667"/>
            <a:ext cx="8993626" cy="243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、变音记号：</a:t>
            </a:r>
            <a:r>
              <a:rPr lang="en-US" altLang="zh-CN" dirty="0">
                <a:cs typeface="+mn-ea"/>
                <a:sym typeface="+mn-lt"/>
              </a:rPr>
              <a:t>#</a:t>
            </a:r>
            <a:r>
              <a:rPr lang="zh-CN" altLang="en-US" dirty="0">
                <a:cs typeface="+mn-ea"/>
                <a:sym typeface="+mn-lt"/>
              </a:rPr>
              <a:t>为升记号，写在音符前表示升高半个音。如将</a:t>
            </a:r>
            <a:r>
              <a:rPr lang="en-US" altLang="zh-CN" dirty="0">
                <a:cs typeface="+mn-ea"/>
                <a:sym typeface="+mn-lt"/>
              </a:rPr>
              <a:t>5</a:t>
            </a:r>
            <a:r>
              <a:rPr lang="zh-CN" altLang="en-US" dirty="0">
                <a:cs typeface="+mn-ea"/>
                <a:sym typeface="+mn-lt"/>
              </a:rPr>
              <a:t>升高半音可标记为</a:t>
            </a:r>
            <a:r>
              <a:rPr lang="en-US" altLang="zh-CN" baseline="30000" dirty="0">
                <a:cs typeface="+mn-ea"/>
                <a:sym typeface="+mn-lt"/>
              </a:rPr>
              <a:t>#</a:t>
            </a:r>
            <a:r>
              <a:rPr lang="en-US" altLang="zh-CN" dirty="0">
                <a:cs typeface="+mn-ea"/>
                <a:sym typeface="+mn-lt"/>
              </a:rPr>
              <a:t>5 </a:t>
            </a:r>
            <a:r>
              <a:rPr lang="zh-CN" altLang="en-US" dirty="0">
                <a:cs typeface="+mn-ea"/>
                <a:sym typeface="+mn-lt"/>
              </a:rPr>
              <a:t>。</a:t>
            </a:r>
          </a:p>
          <a:p>
            <a:pPr>
              <a:lnSpc>
                <a:spcPct val="300000"/>
              </a:lnSpc>
            </a:pPr>
            <a:r>
              <a:rPr lang="en-US" altLang="zh-CN" dirty="0">
                <a:cs typeface="+mn-ea"/>
                <a:sym typeface="+mn-lt"/>
              </a:rPr>
              <a:t>b</a:t>
            </a:r>
            <a:r>
              <a:rPr lang="zh-CN" altLang="en-US" dirty="0">
                <a:cs typeface="+mn-ea"/>
                <a:sym typeface="+mn-lt"/>
              </a:rPr>
              <a:t>为降记号，写在音符前表示降低半个音，如将</a:t>
            </a:r>
            <a:r>
              <a:rPr lang="en-US" altLang="zh-CN" dirty="0">
                <a:cs typeface="+mn-ea"/>
                <a:sym typeface="+mn-lt"/>
              </a:rPr>
              <a:t>5</a:t>
            </a:r>
            <a:r>
              <a:rPr lang="zh-CN" altLang="en-US" dirty="0">
                <a:cs typeface="+mn-ea"/>
                <a:sym typeface="+mn-lt"/>
              </a:rPr>
              <a:t>降低半个音可标记为</a:t>
            </a:r>
            <a:r>
              <a:rPr lang="en-US" altLang="zh-CN" baseline="30000" dirty="0">
                <a:cs typeface="+mn-ea"/>
                <a:sym typeface="+mn-lt"/>
              </a:rPr>
              <a:t>b</a:t>
            </a:r>
            <a:r>
              <a:rPr lang="en-US" altLang="zh-CN" dirty="0">
                <a:cs typeface="+mn-ea"/>
                <a:sym typeface="+mn-lt"/>
              </a:rPr>
              <a:t>5 </a:t>
            </a:r>
            <a:r>
              <a:rPr lang="zh-CN" altLang="en-US" dirty="0">
                <a:cs typeface="+mn-ea"/>
                <a:sym typeface="+mn-lt"/>
              </a:rPr>
              <a:t>。</a:t>
            </a:r>
          </a:p>
          <a:p>
            <a:pPr>
              <a:lnSpc>
                <a:spcPct val="300000"/>
              </a:lnSpc>
            </a:pPr>
            <a:r>
              <a:rPr lang="zh-CN" altLang="en-US" dirty="0">
                <a:cs typeface="+mn-ea"/>
                <a:sym typeface="+mn-lt"/>
              </a:rPr>
              <a:t> 表示将已经升高或降低的音还原。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442522" y="3843026"/>
            <a:ext cx="4452395" cy="3339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9337" y="601883"/>
            <a:ext cx="573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第三章节  音乐的常用记号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8389" y="1625461"/>
            <a:ext cx="263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buNone/>
            </a:pPr>
            <a:r>
              <a:rPr lang="zh-CN" altLang="en-US" dirty="0">
                <a:cs typeface="+mn-ea"/>
                <a:sym typeface="+mn-lt"/>
              </a:rPr>
              <a:t>四</a:t>
            </a:r>
            <a:r>
              <a:rPr lang="zh-CN" altLang="en-US" sz="1800" dirty="0">
                <a:cs typeface="+mn-ea"/>
                <a:sym typeface="+mn-lt"/>
              </a:rPr>
              <a:t>、其他常用符号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2297" y="2533288"/>
            <a:ext cx="70113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、连音记号</a:t>
            </a:r>
          </a:p>
          <a:p>
            <a:pPr>
              <a:lnSpc>
                <a:spcPct val="20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它有两种使用意义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（</a:t>
            </a:r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）连接相邻的两个音高相同的音时，要求唱成一个音，而它的时值是这两个音的总和。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（</a:t>
            </a:r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）连接两个以上不同音高的音时，要求唱的连贯，圆滑，优美，在歌曲中还表示一字唱多音。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24117" y="2344927"/>
            <a:ext cx="2782265" cy="3709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9337" y="601883"/>
            <a:ext cx="573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第三章节  音乐的常用记号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8389" y="1625461"/>
            <a:ext cx="263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buNone/>
            </a:pPr>
            <a:r>
              <a:rPr lang="zh-CN" altLang="en-US" dirty="0">
                <a:cs typeface="+mn-ea"/>
                <a:sym typeface="+mn-lt"/>
              </a:rPr>
              <a:t>四</a:t>
            </a:r>
            <a:r>
              <a:rPr lang="zh-CN" altLang="en-US" sz="1800" dirty="0">
                <a:cs typeface="+mn-ea"/>
                <a:sym typeface="+mn-lt"/>
              </a:rPr>
              <a:t>、其他常用符号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65476" y="2558819"/>
            <a:ext cx="50668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、重音记号：</a:t>
            </a:r>
            <a:r>
              <a:rPr lang="en-US" altLang="zh-CN" dirty="0">
                <a:cs typeface="+mn-ea"/>
                <a:sym typeface="+mn-lt"/>
              </a:rPr>
              <a:t>&gt;</a:t>
            </a:r>
            <a:endParaRPr lang="zh-CN" altLang="en-US" dirty="0">
              <a:cs typeface="+mn-ea"/>
              <a:sym typeface="+mn-lt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、换气记号：∨</a:t>
            </a:r>
          </a:p>
          <a:p>
            <a:pPr>
              <a:lnSpc>
                <a:spcPct val="20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5</a:t>
            </a:r>
            <a:r>
              <a:rPr lang="zh-CN" altLang="en-US" dirty="0">
                <a:cs typeface="+mn-ea"/>
                <a:sym typeface="+mn-lt"/>
              </a:rPr>
              <a:t>、顿音记号：▼</a:t>
            </a:r>
          </a:p>
          <a:p>
            <a:pPr>
              <a:lnSpc>
                <a:spcPct val="20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6</a:t>
            </a:r>
            <a:r>
              <a:rPr lang="zh-CN" altLang="en-US" dirty="0">
                <a:cs typeface="+mn-ea"/>
                <a:sym typeface="+mn-lt"/>
              </a:rPr>
              <a:t>、保持音记号“</a:t>
            </a:r>
            <a:r>
              <a:rPr lang="en-US" altLang="zh-CN" dirty="0">
                <a:cs typeface="+mn-ea"/>
                <a:sym typeface="+mn-lt"/>
              </a:rPr>
              <a:t>-”</a:t>
            </a:r>
            <a:r>
              <a:rPr lang="zh-CN" altLang="en-US" dirty="0">
                <a:cs typeface="+mn-ea"/>
                <a:sym typeface="+mn-lt"/>
              </a:rPr>
              <a:t>，记在音符上方，表示该音要唱得饱满，时值充足。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754792" y="2012436"/>
            <a:ext cx="3871732" cy="3871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9337" y="601883"/>
            <a:ext cx="573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第三章节  音乐的常用记号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8389" y="1625461"/>
            <a:ext cx="263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buNone/>
            </a:pPr>
            <a:r>
              <a:rPr lang="zh-CN" altLang="en-US" dirty="0">
                <a:cs typeface="+mn-ea"/>
                <a:sym typeface="+mn-lt"/>
              </a:rPr>
              <a:t>四</a:t>
            </a:r>
            <a:r>
              <a:rPr lang="zh-CN" altLang="en-US" sz="1800" dirty="0">
                <a:cs typeface="+mn-ea"/>
                <a:sym typeface="+mn-lt"/>
              </a:rPr>
              <a:t>、其他常用符号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9601" y="4691981"/>
            <a:ext cx="11332797" cy="205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7</a:t>
            </a:r>
            <a:r>
              <a:rPr lang="zh-CN" altLang="en-US" dirty="0">
                <a:cs typeface="+mn-ea"/>
                <a:sym typeface="+mn-lt"/>
              </a:rPr>
              <a:t>、力度记号表示乐曲力度强弱变化的记号叫力度记号，常用的力度记号有：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cs typeface="+mn-ea"/>
                <a:sym typeface="+mn-lt"/>
              </a:rPr>
              <a:t>f---强，ff---很强，fff---重强，sf---特强，mf---中强。 p---弱，pp---很弱，ppp---重弱，sp---特弱，mp---中弱        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34206" y="3213853"/>
            <a:ext cx="1371600" cy="304800"/>
            <a:chOff x="1398366" y="5340356"/>
            <a:chExt cx="1371600" cy="304800"/>
          </a:xfrm>
        </p:grpSpPr>
        <p:sp>
          <p:nvSpPr>
            <p:cNvPr id="15" name="直接连接符 14"/>
            <p:cNvSpPr/>
            <p:nvPr/>
          </p:nvSpPr>
          <p:spPr>
            <a:xfrm>
              <a:off x="1398366" y="5340356"/>
              <a:ext cx="1371600" cy="152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直接连接符 15"/>
            <p:cNvSpPr/>
            <p:nvPr/>
          </p:nvSpPr>
          <p:spPr>
            <a:xfrm flipV="1">
              <a:off x="1398366" y="5492756"/>
              <a:ext cx="1371600" cy="152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052608" y="3175753"/>
            <a:ext cx="1219200" cy="381000"/>
            <a:chOff x="8678118" y="5264156"/>
            <a:chExt cx="1219200" cy="381000"/>
          </a:xfrm>
        </p:grpSpPr>
        <p:sp>
          <p:nvSpPr>
            <p:cNvPr id="18" name="直接连接符 17"/>
            <p:cNvSpPr/>
            <p:nvPr/>
          </p:nvSpPr>
          <p:spPr>
            <a:xfrm flipV="1">
              <a:off x="8678118" y="5264156"/>
              <a:ext cx="1219200" cy="228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直接连接符 18"/>
            <p:cNvSpPr/>
            <p:nvPr/>
          </p:nvSpPr>
          <p:spPr>
            <a:xfrm>
              <a:off x="8678118" y="5492756"/>
              <a:ext cx="1219200" cy="152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895729" y="3135421"/>
            <a:ext cx="112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cs typeface="+mn-ea"/>
                <a:sym typeface="+mn-lt"/>
              </a:rPr>
              <a:t>渐弱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814129" y="3135421"/>
            <a:ext cx="112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cs typeface="+mn-ea"/>
                <a:sym typeface="+mn-lt"/>
              </a:rPr>
              <a:t>渐强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622524" y="1534541"/>
            <a:ext cx="3495046" cy="3495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9337" y="601883"/>
            <a:ext cx="573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第三章节  音乐的常用记号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98389" y="1625461"/>
            <a:ext cx="263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buNone/>
            </a:pPr>
            <a:r>
              <a:rPr lang="zh-CN" altLang="en-US" dirty="0">
                <a:cs typeface="+mn-ea"/>
                <a:sym typeface="+mn-lt"/>
              </a:rPr>
              <a:t>四</a:t>
            </a:r>
            <a:r>
              <a:rPr lang="zh-CN" altLang="en-US" sz="1800" dirty="0">
                <a:cs typeface="+mn-ea"/>
                <a:sym typeface="+mn-lt"/>
              </a:rPr>
              <a:t>、其他常用符号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57614" y="2344927"/>
            <a:ext cx="947677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cs typeface="+mn-ea"/>
                <a:sym typeface="+mn-lt"/>
              </a:rPr>
              <a:t>8</a:t>
            </a:r>
            <a:r>
              <a:rPr lang="zh-CN" altLang="en-US" dirty="0">
                <a:cs typeface="+mn-ea"/>
                <a:sym typeface="+mn-lt"/>
              </a:rPr>
              <a:t>、速度记号表示乐曲速度快慢的记号叫速度记号。速度记号一般记在乐曲或段落开始的地方。速度记号可用两种形式表示，一种是意大利文术语，一种是中文术语。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040521" y="3709251"/>
            <a:ext cx="36882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zh-CN" altLang="en-US" dirty="0">
                <a:cs typeface="+mn-ea"/>
                <a:sym typeface="+mn-lt"/>
              </a:rPr>
              <a:t>常见的速度记号：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cs typeface="+mn-ea"/>
                <a:sym typeface="+mn-lt"/>
              </a:rPr>
              <a:t>Lento               </a:t>
            </a:r>
            <a:r>
              <a:rPr lang="zh-CN" altLang="en-US" dirty="0">
                <a:cs typeface="+mn-ea"/>
                <a:sym typeface="+mn-lt"/>
              </a:rPr>
              <a:t>慢板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cs typeface="+mn-ea"/>
                <a:sym typeface="+mn-lt"/>
              </a:rPr>
              <a:t>Andante          </a:t>
            </a:r>
            <a:r>
              <a:rPr lang="zh-CN" altLang="en-US" dirty="0">
                <a:cs typeface="+mn-ea"/>
                <a:sym typeface="+mn-lt"/>
              </a:rPr>
              <a:t>行板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cs typeface="+mn-ea"/>
                <a:sym typeface="+mn-lt"/>
              </a:rPr>
              <a:t>Moderato        </a:t>
            </a:r>
            <a:r>
              <a:rPr lang="zh-CN" altLang="en-US" dirty="0">
                <a:cs typeface="+mn-ea"/>
                <a:sym typeface="+mn-lt"/>
              </a:rPr>
              <a:t>中板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784685" y="2670858"/>
            <a:ext cx="6049701" cy="4537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05417" y="2090427"/>
            <a:ext cx="678116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n-ea"/>
                <a:sym typeface="+mn-lt"/>
              </a:rPr>
              <a:t>音乐基本知识</a:t>
            </a:r>
            <a:endParaRPr lang="zh-CN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0759" y="3732444"/>
            <a:ext cx="5410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小学音乐基本知识讲解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11601" y="4574241"/>
            <a:ext cx="256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主讲人：第一</a:t>
            </a: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PPT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7D077A4-3A46-CEFF-FCD4-956DDFF9F6E5}"/>
              </a:ext>
            </a:extLst>
          </p:cNvPr>
          <p:cNvSpPr/>
          <p:nvPr/>
        </p:nvSpPr>
        <p:spPr>
          <a:xfrm>
            <a:off x="3893781" y="1518462"/>
            <a:ext cx="27430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鼓号队的重要性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76230" y="2254319"/>
            <a:ext cx="1538883" cy="2349361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n-ea"/>
                <a:sym typeface="+mn-lt"/>
              </a:rPr>
              <a:t>目录</a:t>
            </a:r>
            <a:endParaRPr lang="zh-CN" alt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45430" y="2018858"/>
            <a:ext cx="2731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5B9BD5"/>
                </a:solidFill>
                <a:cs typeface="+mn-ea"/>
                <a:sym typeface="+mn-lt"/>
              </a:rPr>
              <a:t>一、音符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45430" y="3059730"/>
            <a:ext cx="5270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5B9BD5"/>
                </a:solidFill>
                <a:cs typeface="+mn-ea"/>
                <a:sym typeface="+mn-lt"/>
              </a:rPr>
              <a:t>二、音的长短与强弱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45430" y="4100602"/>
            <a:ext cx="5270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5B9BD5"/>
                </a:solidFill>
                <a:cs typeface="+mn-ea"/>
                <a:sym typeface="+mn-lt"/>
              </a:rPr>
              <a:t>三、音乐的常用记号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07690" y="1983487"/>
            <a:ext cx="357662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n-ea"/>
                <a:sym typeface="+mn-lt"/>
              </a:rPr>
              <a:t>第一章节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5B9BD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7569" y="2977082"/>
            <a:ext cx="41768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1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n-ea"/>
                <a:sym typeface="+mn-lt"/>
              </a:rPr>
              <a:t>音符</a:t>
            </a:r>
            <a:endParaRPr lang="zh-CN" altLang="en-US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5B9BD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535422" y="3074070"/>
            <a:ext cx="3121158" cy="3121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67200" y="601883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第一章节  音符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0367" y="1525217"/>
            <a:ext cx="3330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2000" b="1" dirty="0">
                <a:cs typeface="+mn-ea"/>
                <a:sym typeface="+mn-lt"/>
              </a:rPr>
              <a:t>3.</a:t>
            </a:r>
            <a:r>
              <a:rPr lang="zh-CN" altLang="en-US" sz="2000" b="1" dirty="0">
                <a:cs typeface="+mn-ea"/>
                <a:sym typeface="+mn-lt"/>
              </a:rPr>
              <a:t>怎样记录音的休止？</a:t>
            </a:r>
            <a:r>
              <a:rPr lang="zh-CN" altLang="en-US" sz="2000" dirty="0">
                <a:cs typeface="+mn-ea"/>
                <a:sym typeface="+mn-lt"/>
              </a:rPr>
              <a:t>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58429" y="2416211"/>
            <a:ext cx="4708966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>
                <a:cs typeface="+mn-ea"/>
                <a:sym typeface="+mn-lt"/>
              </a:rPr>
              <a:t>表示音的休止的符号叫休止符，用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来表示。 </a:t>
            </a:r>
          </a:p>
          <a:p>
            <a:pPr>
              <a:lnSpc>
                <a:spcPct val="250000"/>
              </a:lnSpc>
            </a:pPr>
            <a:r>
              <a:rPr lang="zh-CN" altLang="en-US" dirty="0">
                <a:cs typeface="+mn-ea"/>
                <a:sym typeface="+mn-lt"/>
              </a:rPr>
              <a:t>一个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表示休止</a:t>
            </a: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拍。</a:t>
            </a:r>
          </a:p>
          <a:p>
            <a:pPr>
              <a:lnSpc>
                <a:spcPct val="250000"/>
              </a:lnSpc>
            </a:pPr>
            <a:r>
              <a:rPr lang="en-US" altLang="zh-CN" dirty="0">
                <a:cs typeface="+mn-ea"/>
                <a:sym typeface="+mn-lt"/>
              </a:rPr>
              <a:t>0 0</a:t>
            </a:r>
            <a:r>
              <a:rPr lang="zh-CN" altLang="en-US" dirty="0">
                <a:cs typeface="+mn-ea"/>
                <a:sym typeface="+mn-lt"/>
              </a:rPr>
              <a:t>表示休止</a:t>
            </a:r>
            <a:r>
              <a:rPr lang="en-US" altLang="zh-CN" dirty="0">
                <a:cs typeface="+mn-ea"/>
                <a:sym typeface="+mn-lt"/>
              </a:rPr>
              <a:t>2</a:t>
            </a:r>
            <a:r>
              <a:rPr lang="zh-CN" altLang="en-US" dirty="0">
                <a:cs typeface="+mn-ea"/>
                <a:sym typeface="+mn-lt"/>
              </a:rPr>
              <a:t>拍。</a:t>
            </a:r>
          </a:p>
          <a:p>
            <a:pPr>
              <a:lnSpc>
                <a:spcPct val="250000"/>
              </a:lnSpc>
            </a:pPr>
            <a:r>
              <a:rPr lang="en-US" altLang="zh-CN" dirty="0">
                <a:cs typeface="+mn-ea"/>
                <a:sym typeface="+mn-lt"/>
              </a:rPr>
              <a:t>0 0 0</a:t>
            </a:r>
            <a:r>
              <a:rPr lang="zh-CN" altLang="en-US" dirty="0">
                <a:cs typeface="+mn-ea"/>
                <a:sym typeface="+mn-lt"/>
              </a:rPr>
              <a:t>表示休止</a:t>
            </a:r>
            <a:r>
              <a:rPr lang="en-US" altLang="zh-CN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拍。</a:t>
            </a:r>
          </a:p>
          <a:p>
            <a:pPr>
              <a:lnSpc>
                <a:spcPct val="250000"/>
              </a:lnSpc>
            </a:pPr>
            <a:r>
              <a:rPr lang="en-US" altLang="zh-CN" dirty="0">
                <a:cs typeface="+mn-ea"/>
                <a:sym typeface="+mn-lt"/>
              </a:rPr>
              <a:t>0 0 0 0</a:t>
            </a:r>
            <a:r>
              <a:rPr lang="zh-CN" altLang="en-US" dirty="0">
                <a:cs typeface="+mn-ea"/>
                <a:sym typeface="+mn-lt"/>
              </a:rPr>
              <a:t>表示休止</a:t>
            </a: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拍。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431666" y="2436198"/>
            <a:ext cx="4501905" cy="34229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47320" y="254000"/>
            <a:ext cx="11897360" cy="6350000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67200" y="601883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5B9BD5"/>
                </a:solidFill>
                <a:cs typeface="+mn-ea"/>
                <a:sym typeface="+mn-lt"/>
              </a:rPr>
              <a:t>第一章节  音符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30693" y="1525217"/>
            <a:ext cx="3330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000" b="1" dirty="0">
                <a:cs typeface="+mn-ea"/>
                <a:sym typeface="+mn-lt"/>
              </a:rPr>
              <a:t>音符时值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36851" y="2418164"/>
            <a:ext cx="6701018" cy="4308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名称          简谱            时值         休止符              简谱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全音符      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zh-CN" altLang="en-US" sz="2000" dirty="0">
                <a:cs typeface="+mn-ea"/>
                <a:sym typeface="+mn-lt"/>
              </a:rPr>
              <a:t>5 — — —    四拍       全休止符            0 0 0 0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二分音符   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zh-CN" altLang="en-US" sz="2000" dirty="0">
                <a:cs typeface="+mn-ea"/>
                <a:sym typeface="+mn-lt"/>
              </a:rPr>
              <a:t>5 —           二拍       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zh-CN" altLang="en-US" sz="2000" dirty="0">
                <a:cs typeface="+mn-ea"/>
                <a:sym typeface="+mn-lt"/>
              </a:rPr>
              <a:t>二分休止符         0 0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四分音符   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zh-CN" altLang="en-US" sz="2000" dirty="0">
                <a:cs typeface="+mn-ea"/>
                <a:sym typeface="+mn-lt"/>
              </a:rPr>
              <a:t>5                一拍       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zh-CN" altLang="en-US" sz="2000" dirty="0">
                <a:cs typeface="+mn-ea"/>
                <a:sym typeface="+mn-lt"/>
              </a:rPr>
              <a:t>四分休止符         0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八分音符    </a:t>
            </a:r>
            <a:r>
              <a:rPr lang="zh-CN" altLang="en-US" sz="2000" u="sng" dirty="0">
                <a:cs typeface="+mn-ea"/>
                <a:sym typeface="+mn-lt"/>
              </a:rPr>
              <a:t>5</a:t>
            </a:r>
            <a:r>
              <a:rPr lang="zh-CN" altLang="en-US" sz="2000" dirty="0">
                <a:cs typeface="+mn-ea"/>
                <a:sym typeface="+mn-lt"/>
              </a:rPr>
              <a:t>                1/2 拍</a:t>
            </a:r>
            <a:r>
              <a:rPr lang="en-US" altLang="zh-CN" sz="2000" dirty="0">
                <a:cs typeface="+mn-ea"/>
                <a:sym typeface="+mn-lt"/>
              </a:rPr>
              <a:t>     </a:t>
            </a:r>
            <a:r>
              <a:rPr lang="zh-CN" altLang="en-US" sz="2000" dirty="0">
                <a:cs typeface="+mn-ea"/>
                <a:sym typeface="+mn-lt"/>
              </a:rPr>
              <a:t>八分休止符       </a:t>
            </a:r>
            <a:r>
              <a:rPr lang="en-US" altLang="zh-CN" sz="2000" dirty="0">
                <a:cs typeface="+mn-ea"/>
                <a:sym typeface="+mn-lt"/>
              </a:rPr>
              <a:t>  </a:t>
            </a:r>
            <a:r>
              <a:rPr lang="zh-CN" altLang="en-US" sz="2000" u="sng" dirty="0">
                <a:cs typeface="+mn-ea"/>
                <a:sym typeface="+mn-lt"/>
              </a:rPr>
              <a:t>0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十六分音符 </a:t>
            </a:r>
            <a:r>
              <a:rPr lang="zh-CN" altLang="en-US" sz="2000" u="sng" dirty="0">
                <a:cs typeface="+mn-ea"/>
                <a:sym typeface="+mn-lt"/>
              </a:rPr>
              <a:t>5</a:t>
            </a:r>
            <a:r>
              <a:rPr lang="zh-CN" altLang="en-US" sz="2000" dirty="0">
                <a:cs typeface="+mn-ea"/>
                <a:sym typeface="+mn-lt"/>
              </a:rPr>
              <a:t>               1/4 拍</a:t>
            </a:r>
            <a:r>
              <a:rPr lang="en-US" altLang="zh-CN" sz="2000" dirty="0">
                <a:cs typeface="+mn-ea"/>
                <a:sym typeface="+mn-lt"/>
              </a:rPr>
              <a:t>      </a:t>
            </a:r>
            <a:r>
              <a:rPr lang="zh-CN" altLang="en-US" sz="2000" dirty="0">
                <a:cs typeface="+mn-ea"/>
                <a:sym typeface="+mn-lt"/>
              </a:rPr>
              <a:t>十六分休止符   </a:t>
            </a:r>
            <a:r>
              <a:rPr lang="en-US" altLang="zh-CN" sz="2000" dirty="0">
                <a:cs typeface="+mn-ea"/>
                <a:sym typeface="+mn-lt"/>
              </a:rPr>
              <a:t>  </a:t>
            </a:r>
            <a:r>
              <a:rPr lang="zh-CN" altLang="en-US" sz="2000" u="sng" dirty="0">
                <a:cs typeface="+mn-ea"/>
                <a:sym typeface="+mn-lt"/>
              </a:rPr>
              <a:t>0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05218" y="2135676"/>
            <a:ext cx="4257973" cy="4257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gxYzRiZmExNmE5NTFkZmFkNjRkYWE4Yjk4YzQ0YTU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50yfgx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1247</Words>
  <Application>Microsoft Office PowerPoint</Application>
  <PresentationFormat>宽屏</PresentationFormat>
  <Paragraphs>107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音乐基础知识</dc:title>
  <dc:creator>第一PPT</dc:creator>
  <cp:keywords>www.1ppt.com</cp:keywords>
  <dc:description>www.1ppt.com</dc:description>
  <cp:lastModifiedBy>洁豪 杨</cp:lastModifiedBy>
  <cp:revision>14</cp:revision>
  <dcterms:created xsi:type="dcterms:W3CDTF">2021-07-22T12:50:00Z</dcterms:created>
  <dcterms:modified xsi:type="dcterms:W3CDTF">2023-11-08T02:36:40Z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559E8B5E95AD4D82B0111075756FDF49_13</vt:lpwstr>
  </property>
  <property fmtid="{D5CDD505-2E9C-101B-9397-08002B2CF9AE}" pid="3" name="KSOProductBuildVer">
    <vt:lpwstr>2052-12.1.0.15712</vt:lpwstr>
  </property>
</Properties>
</file>