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78" r:id="rId15"/>
    <p:sldId id="279" r:id="rId16"/>
    <p:sldId id="260" r:id="rId17"/>
    <p:sldId id="261" r:id="rId18"/>
    <p:sldId id="262" r:id="rId19"/>
    <p:sldId id="280" r:id="rId20"/>
    <p:sldId id="282" r:id="rId21"/>
    <p:sldId id="263" r:id="rId22"/>
    <p:sldId id="264" r:id="rId23"/>
    <p:sldId id="265" r:id="rId24"/>
    <p:sldId id="283" r:id="rId25"/>
    <p:sldId id="266" r:id="rId26"/>
    <p:sldId id="28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1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5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5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3D76-3146-4541-A43A-3971895D425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C13B-8B71-7126-7F25-DE032EC9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Compiler Principle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E3025-9DD5-BA67-31FA-D5BDB0503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952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0835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specification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modify the syntax of C language a little bit:</a:t>
            </a:r>
          </a:p>
          <a:p>
            <a:pPr marL="0" indent="0">
              <a:buNone/>
            </a:pPr>
            <a:r>
              <a:rPr lang="en-US" altLang="zh-CN" sz="2400" dirty="0"/>
              <a:t>    2</a:t>
            </a:r>
            <a:r>
              <a:rPr lang="zh-CN" altLang="en-US" sz="2400" dirty="0"/>
              <a:t>、</a:t>
            </a:r>
            <a:r>
              <a:rPr lang="en-US" altLang="zh-CN" sz="2400" dirty="0"/>
              <a:t>Array types should be declared using “array()” instead of “[]”: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Why</a:t>
            </a:r>
            <a:r>
              <a:rPr lang="zh-CN" altLang="en-US" sz="2400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985316"/>
            <a:ext cx="8263890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//Our language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53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types in LLVM-IR don’t have field names: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access elements inside a struct, indices instead of names be provided: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257728"/>
            <a:ext cx="8263890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struct.MyType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i8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77290" y="4834572"/>
            <a:ext cx="7986375" cy="1631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a.y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getelementptr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struct.MyType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struct.MyType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@a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78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06"/>
            <a:ext cx="10515600" cy="4351338"/>
          </a:xfrm>
        </p:spPr>
        <p:txBody>
          <a:bodyPr/>
          <a:lstStyle/>
          <a:p>
            <a:r>
              <a:rPr lang="en-US" altLang="zh-CN" dirty="0"/>
              <a:t>Solution 1: Create a mapping from variable names to their struct field names: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Problem</a:t>
            </a:r>
            <a:r>
              <a:rPr lang="en-US" altLang="zh-CN" dirty="0"/>
              <a:t>: "a" is an entry in the map. However, "</a:t>
            </a:r>
            <a:r>
              <a:rPr lang="en-US" altLang="zh-CN" dirty="0" err="1"/>
              <a:t>a.x</a:t>
            </a:r>
            <a:r>
              <a:rPr lang="en-US" altLang="zh-CN" dirty="0"/>
              <a:t>" is not in the map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598003"/>
            <a:ext cx="82638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77290" y="4021676"/>
            <a:ext cx="826389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s-E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a.x.y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24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Solution 2: create a mapping from “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*” to their struct field names: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Potential Problem</a:t>
            </a:r>
            <a:r>
              <a:rPr lang="en-US" altLang="zh-CN" dirty="0"/>
              <a:t>: What will happen if one "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 " instance maps to several "</a:t>
            </a:r>
            <a:r>
              <a:rPr lang="en-US" altLang="zh-CN" dirty="0" err="1"/>
              <a:t>FieldNames</a:t>
            </a:r>
            <a:r>
              <a:rPr lang="en-US" altLang="zh-CN" dirty="0"/>
              <a:t>"?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619861"/>
            <a:ext cx="82638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724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75"/>
            <a:ext cx="10683240" cy="4351338"/>
          </a:xfrm>
        </p:spPr>
        <p:txBody>
          <a:bodyPr/>
          <a:lstStyle/>
          <a:p>
            <a:r>
              <a:rPr lang="en-US" altLang="zh-CN" sz="3600" dirty="0"/>
              <a:t>Solution: Name-Equivalence</a:t>
            </a:r>
          </a:p>
          <a:p>
            <a:r>
              <a:rPr lang="en-US" altLang="zh-CN" dirty="0"/>
              <a:t>Use identified structure (instead of literal structure) in LLVM-IR</a:t>
            </a:r>
          </a:p>
          <a:p>
            <a:r>
              <a:rPr lang="en-US" altLang="zh-CN" dirty="0"/>
              <a:t>Every "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 " is unique.</a:t>
            </a:r>
          </a:p>
          <a:p>
            <a:r>
              <a:rPr lang="en-US" altLang="zh-CN" dirty="0"/>
              <a:t>So given a "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 " instance, we can always find a </a:t>
            </a:r>
            <a:r>
              <a:rPr lang="en-US" altLang="zh-CN" b="1" dirty="0">
                <a:solidFill>
                  <a:srgbClr val="C00000"/>
                </a:solidFill>
              </a:rPr>
              <a:t>unique</a:t>
            </a:r>
            <a:r>
              <a:rPr lang="en-US" altLang="zh-CN" dirty="0"/>
              <a:t> "</a:t>
            </a:r>
            <a:r>
              <a:rPr lang="en-US" altLang="zh-CN" dirty="0" err="1"/>
              <a:t>FieldNames</a:t>
            </a:r>
            <a:r>
              <a:rPr lang="en-US" altLang="zh-CN" dirty="0"/>
              <a:t>" instance.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062990" y="4256701"/>
            <a:ext cx="8263890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//Error!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//Error!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3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union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IR generated by Clang: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So, union types can be implemented by struct types</a:t>
            </a:r>
          </a:p>
          <a:p>
            <a:r>
              <a:rPr lang="en-US" altLang="zh-CN" sz="3200" dirty="0"/>
              <a:t>When referred / </a:t>
            </a:r>
            <a:r>
              <a:rPr lang="en-US" altLang="zh-CN" sz="3200" dirty="0" err="1"/>
              <a:t>dereferred</a:t>
            </a:r>
            <a:r>
              <a:rPr lang="en-US" altLang="zh-CN" sz="3200" dirty="0"/>
              <a:t>, do pointer </a:t>
            </a:r>
            <a:r>
              <a:rPr lang="en-US" altLang="zh-CN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bitcast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/>
              <a:t>instead of </a:t>
            </a:r>
            <a:r>
              <a:rPr lang="en-US" altLang="zh-C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getelementptr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431634"/>
            <a:ext cx="885825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union.MyType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881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union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Union members should be accessed by their names. To address this problem, we can adopt the same method: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223010" y="3665359"/>
            <a:ext cx="940689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StructMap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UnionMap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72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21"/>
            <a:ext cx="10515600" cy="1325563"/>
          </a:xfrm>
        </p:spPr>
        <p:txBody>
          <a:bodyPr/>
          <a:lstStyle/>
          <a:p>
            <a:r>
              <a:rPr lang="en-US" altLang="zh-CN" dirty="0"/>
              <a:t>Key Designing Issues: Array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4"/>
            <a:ext cx="10515600" cy="51009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/>
              <a:t>the IR generated by Clang: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when defining a function with array arguments, array types should be converted to element pointers.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88720" y="1936096"/>
            <a:ext cx="908685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%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ReadMatrix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ReadMatrix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 %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32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11254740" cy="1325563"/>
          </a:xfrm>
        </p:spPr>
        <p:txBody>
          <a:bodyPr/>
          <a:lstStyle/>
          <a:p>
            <a:r>
              <a:rPr lang="en-US" altLang="zh-CN" dirty="0"/>
              <a:t>Key Designing Issues: Left Values vs Right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564958"/>
            <a:ext cx="10557510" cy="455231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LLVM-IR doesn't have concepts of "left-value" or "right-value“.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Defining a </a:t>
            </a:r>
            <a:r>
              <a:rPr lang="en-US" altLang="zh-CN" sz="3200" b="1" dirty="0">
                <a:solidFill>
                  <a:srgbClr val="C00000"/>
                </a:solidFill>
              </a:rPr>
              <a:t>global</a:t>
            </a:r>
            <a:r>
              <a:rPr lang="en-US" altLang="zh-CN" sz="3200" dirty="0"/>
              <a:t> variable: use "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200" dirty="0"/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GlobalVariable</a:t>
            </a:r>
            <a:r>
              <a:rPr lang="en-US" altLang="zh-CN" sz="3200" dirty="0"/>
              <a:t>", you will get a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GlobalVariable</a:t>
            </a:r>
            <a:r>
              <a:rPr lang="en-US" altLang="zh-CN" sz="3200" dirty="0"/>
              <a:t>* " instance.</a:t>
            </a:r>
          </a:p>
          <a:p>
            <a:r>
              <a:rPr lang="en-US" altLang="zh-CN" sz="3200" dirty="0"/>
              <a:t>Defining a </a:t>
            </a:r>
            <a:r>
              <a:rPr lang="en-US" altLang="zh-CN" sz="3200" b="1" dirty="0">
                <a:solidFill>
                  <a:srgbClr val="C00000"/>
                </a:solidFill>
              </a:rPr>
              <a:t>local</a:t>
            </a:r>
            <a:r>
              <a:rPr lang="en-US" altLang="zh-CN" sz="3200" dirty="0"/>
              <a:t> variable: call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IRBuilder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CreateAlloca</a:t>
            </a:r>
            <a:r>
              <a:rPr lang="en-US" altLang="zh-CN" sz="3200" dirty="0"/>
              <a:t>", you will get a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3200" dirty="0"/>
              <a:t>* " instance.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In both case, they are </a:t>
            </a:r>
            <a:r>
              <a:rPr lang="en-US" altLang="zh-CN" sz="3200" b="1" dirty="0">
                <a:solidFill>
                  <a:srgbClr val="C00000"/>
                </a:solidFill>
              </a:rPr>
              <a:t>pointers</a:t>
            </a:r>
            <a:r>
              <a:rPr lang="en-US" altLang="zh-CN" sz="3200" dirty="0"/>
              <a:t> pointing to memory locations.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213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11254740" cy="1325563"/>
          </a:xfrm>
        </p:spPr>
        <p:txBody>
          <a:bodyPr/>
          <a:lstStyle/>
          <a:p>
            <a:r>
              <a:rPr lang="en-US" altLang="zh-CN" dirty="0"/>
              <a:t>Key Designing Issues: Left Values vs Right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1319510" cy="455231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So, we can use </a:t>
            </a:r>
            <a:r>
              <a:rPr lang="en-US" altLang="zh-CN" sz="3200" b="1" dirty="0">
                <a:solidFill>
                  <a:srgbClr val="C00000"/>
                </a:solidFill>
              </a:rPr>
              <a:t>pointers</a:t>
            </a:r>
            <a:r>
              <a:rPr lang="en-US" altLang="zh-CN" sz="3200" dirty="0"/>
              <a:t> to implement "right-value" in C language. </a:t>
            </a:r>
          </a:p>
          <a:p>
            <a:r>
              <a:rPr lang="en-US" altLang="zh-CN" sz="3200" dirty="0"/>
              <a:t>For example: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As right values,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200" dirty="0"/>
              <a:t>" is an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3200" dirty="0"/>
              <a:t>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3200" dirty="0"/>
              <a:t>" is a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pointer</a:t>
            </a:r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As left  values,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200" dirty="0"/>
              <a:t>" is an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pointer</a:t>
            </a:r>
            <a:r>
              <a:rPr lang="en-US" altLang="zh-CN" sz="3200" dirty="0"/>
              <a:t>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3200" dirty="0"/>
              <a:t>" is a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float-pointer pointer</a:t>
            </a:r>
            <a:r>
              <a:rPr lang="en-US" altLang="zh-CN" sz="3200" dirty="0"/>
              <a:t>.</a:t>
            </a:r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097280" y="3291840"/>
            <a:ext cx="8263890" cy="9541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C-Compiler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Detect comments: </a:t>
            </a:r>
            <a:r>
              <a:rPr lang="en-US" altLang="zh-CN" sz="3600" dirty="0">
                <a:solidFill>
                  <a:srgbClr val="00B050"/>
                </a:solidFill>
              </a:rPr>
              <a:t>//</a:t>
            </a:r>
            <a:r>
              <a:rPr lang="en-US" altLang="zh-CN" sz="3600" dirty="0"/>
              <a:t>, </a:t>
            </a:r>
            <a:r>
              <a:rPr lang="en-US" altLang="zh-CN" sz="3600" dirty="0">
                <a:solidFill>
                  <a:srgbClr val="00B050"/>
                </a:solidFill>
              </a:rPr>
              <a:t>/**/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Detect escape characters: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\”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altLang="zh-CN" sz="3600" dirty="0"/>
              <a:t>,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altLang="zh-CN" sz="3600" dirty="0"/>
              <a:t>,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“123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\t\n\0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abc”</a:t>
            </a:r>
          </a:p>
        </p:txBody>
      </p:sp>
    </p:spTree>
    <p:extLst>
      <p:ext uri="{BB962C8B-B14F-4D97-AF65-F5344CB8AC3E}">
        <p14:creationId xmlns:p14="http://schemas.microsoft.com/office/powerpoint/2010/main" val="402855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11254740" cy="1325563"/>
          </a:xfrm>
        </p:spPr>
        <p:txBody>
          <a:bodyPr/>
          <a:lstStyle/>
          <a:p>
            <a:r>
              <a:rPr lang="en-US" altLang="zh-CN" dirty="0"/>
              <a:t>Key Designing Issues: Left Values vs Right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690688"/>
            <a:ext cx="11910060" cy="4552315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Problem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What's the return value of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dirty="0"/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*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CodeGenerator</a:t>
            </a:r>
            <a:r>
              <a:rPr lang="en-US" altLang="zh-CN" dirty="0"/>
              <a:t>&amp;)"?</a:t>
            </a:r>
          </a:p>
          <a:p>
            <a:pPr marL="0" indent="0">
              <a:buNone/>
            </a:pPr>
            <a:r>
              <a:rPr lang="en-US" altLang="zh-CN" dirty="0"/>
              <a:t>    A left value?    A right value?</a:t>
            </a:r>
          </a:p>
          <a:p>
            <a:r>
              <a:rPr lang="en-US" altLang="zh-CN" dirty="0"/>
              <a:t>Solution: 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132E2-7F39-F244-BB64-5BDE535163C4}"/>
              </a:ext>
            </a:extLst>
          </p:cNvPr>
          <p:cNvSpPr txBox="1"/>
          <p:nvPr/>
        </p:nvSpPr>
        <p:spPr>
          <a:xfrm>
            <a:off x="615315" y="3956050"/>
            <a:ext cx="1124331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//return a right-value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//return a left-value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7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Right Value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expressions only return right values,</a:t>
            </a:r>
          </a:p>
          <a:p>
            <a:r>
              <a:rPr lang="en-US" altLang="zh-CN" dirty="0"/>
              <a:t>e.g. "+", "-", "*", "/", "%", "&lt;&lt;", "&gt;&gt;", "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", typecast, function call.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838200" y="3145135"/>
            <a:ext cx="10980420" cy="27392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//return a right-value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//Calculate the right 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a left-value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06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Left Value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Indirection operator "*p". Array subscription "a[2]".</a:t>
            </a:r>
          </a:p>
          <a:p>
            <a:pPr marL="0" indent="0">
              <a:buNone/>
            </a:pPr>
            <a:r>
              <a:rPr lang="en-US" altLang="zh-CN" dirty="0"/>
              <a:t>   Reference operator "</a:t>
            </a:r>
            <a:r>
              <a:rPr lang="en-US" altLang="zh-CN" dirty="0" err="1"/>
              <a:t>a.x</a:t>
            </a:r>
            <a:r>
              <a:rPr lang="en-US" altLang="zh-CN" dirty="0"/>
              <a:t>". Dereference operator "a-&gt;x".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491490" y="3045559"/>
            <a:ext cx="1139571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//return a right-value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CreateLoad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a left-value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//Calculate the left value;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6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Special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Ternary condition expression " ? : " can return a left value,</a:t>
            </a:r>
          </a:p>
          <a:p>
            <a:pPr marL="0" indent="0">
              <a:buNone/>
            </a:pPr>
            <a:r>
              <a:rPr lang="en-US" altLang="zh-CN" sz="3600" dirty="0"/>
              <a:t>    </a:t>
            </a:r>
            <a:r>
              <a:rPr lang="en-US" altLang="zh-CN" sz="3600" b="1" dirty="0">
                <a:solidFill>
                  <a:srgbClr val="C00000"/>
                </a:solidFill>
              </a:rPr>
              <a:t>if and only if</a:t>
            </a:r>
            <a:r>
              <a:rPr lang="en-US" altLang="zh-CN" sz="3600" dirty="0"/>
              <a:t> the later two operands have the same type, and can both be left values: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226820" y="4043927"/>
            <a:ext cx="826389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//Left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(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1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Special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Comma expression can return a left value, if and only if the last operand can return a left value.</a:t>
            </a:r>
          </a:p>
          <a:p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B6A06-0ADB-8028-476E-CD7009301468}"/>
              </a:ext>
            </a:extLst>
          </p:cNvPr>
          <p:cNvSpPr txBox="1"/>
          <p:nvPr/>
        </p:nvSpPr>
        <p:spPr>
          <a:xfrm>
            <a:off x="1261110" y="3016251"/>
            <a:ext cx="8263890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//Left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4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</a:t>
            </a:r>
            <a:r>
              <a:rPr lang="en-US" altLang="zh-CN" dirty="0" err="1"/>
              <a:t>Sizeof</a:t>
            </a:r>
            <a:r>
              <a:rPr lang="en-US" altLang="zh-CN" dirty="0"/>
              <a:t>()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"</a:t>
            </a:r>
            <a:r>
              <a:rPr lang="en-US" altLang="zh-C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3600" dirty="0"/>
              <a:t>()" can cause </a:t>
            </a:r>
            <a:r>
              <a:rPr lang="en-US" altLang="zh-CN" sz="3600" dirty="0">
                <a:solidFill>
                  <a:srgbClr val="C00000"/>
                </a:solidFill>
              </a:rPr>
              <a:t>reduction-reduction conflict</a:t>
            </a:r>
            <a:r>
              <a:rPr lang="en-US" altLang="zh-CN" sz="3600" dirty="0"/>
              <a:t>.</a:t>
            </a:r>
          </a:p>
          <a:p>
            <a:r>
              <a:rPr lang="en-US" altLang="zh-CN" sz="3600" dirty="0"/>
              <a:t>For example: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25855" y="2890521"/>
            <a:ext cx="9940290" cy="35394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//"</a:t>
            </a:r>
            <a:r>
              <a:rPr lang="en-US" altLang="zh-CN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"(" Type ")"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//"</a:t>
            </a:r>
            <a:r>
              <a:rPr lang="en-US" altLang="zh-CN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"(" Expr ")"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69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</a:t>
            </a:r>
            <a:r>
              <a:rPr lang="en-US" altLang="zh-CN" dirty="0" err="1"/>
              <a:t>Sizeof</a:t>
            </a:r>
            <a:r>
              <a:rPr lang="en-US" altLang="zh-CN" dirty="0"/>
              <a:t>()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So, we modify our CFG: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The parser cannot determine whether "IDENTIFIER" is a type name or a variable name.</a:t>
            </a:r>
          </a:p>
          <a:p>
            <a:r>
              <a:rPr lang="en-US" altLang="zh-CN" sz="3600" dirty="0"/>
              <a:t>The code generator will deal with it. 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B6A06-0ADB-8028-476E-CD7009301468}"/>
              </a:ext>
            </a:extLst>
          </p:cNvPr>
          <p:cNvSpPr txBox="1"/>
          <p:nvPr/>
        </p:nvSpPr>
        <p:spPr>
          <a:xfrm>
            <a:off x="1009650" y="2459504"/>
            <a:ext cx="8980170" cy="1938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Expr: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//Deprecated: "</a:t>
            </a:r>
            <a:r>
              <a:rPr lang="en-US" altLang="zh-C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"(" Type ")"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HIGH</a:t>
            </a:r>
            <a:endParaRPr lang="en-US" altLang="zh-CN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 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      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LOW</a:t>
            </a:r>
            <a:endParaRPr lang="en-US" altLang="zh-CN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//Other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;</a:t>
            </a:r>
          </a:p>
        </p:txBody>
      </p:sp>
    </p:spTree>
    <p:extLst>
      <p:ext uri="{BB962C8B-B14F-4D97-AF65-F5344CB8AC3E}">
        <p14:creationId xmlns:p14="http://schemas.microsoft.com/office/powerpoint/2010/main" val="309611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B+ tree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4FD49-5F69-C696-7140-03D1F6AD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53" y="736087"/>
            <a:ext cx="8904386" cy="5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AVL tree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C95FF-1C62-E33E-C636-AECACADB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70" y="96476"/>
            <a:ext cx="5233441" cy="66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18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4000" dirty="0"/>
              <a:t>Supported statements:</a:t>
            </a:r>
          </a:p>
          <a:p>
            <a:pPr marL="0" indent="0">
              <a:buNone/>
            </a:pPr>
            <a:r>
              <a:rPr lang="en-US" altLang="zh-CN" sz="3600" dirty="0"/>
              <a:t>        if, for, while, do-while, switch-case,</a:t>
            </a:r>
          </a:p>
          <a:p>
            <a:pPr marL="0" indent="0">
              <a:buNone/>
            </a:pPr>
            <a:r>
              <a:rPr lang="en-US" altLang="zh-CN" sz="3600" dirty="0"/>
              <a:t>        break, continue, return, statement-block</a:t>
            </a:r>
          </a:p>
          <a:p>
            <a:pPr marL="0" indent="0">
              <a:buNone/>
            </a:pPr>
            <a:r>
              <a:rPr lang="en-US" altLang="zh-CN" sz="3600" dirty="0"/>
              <a:t>        variable declaration (with optional initializer);</a:t>
            </a:r>
          </a:p>
          <a:p>
            <a:pPr marL="0" indent="0">
              <a:buNone/>
            </a:pPr>
            <a:r>
              <a:rPr lang="en-US" altLang="zh-CN" sz="3600" dirty="0"/>
              <a:t>        function declaration/definition;</a:t>
            </a:r>
          </a:p>
          <a:p>
            <a:pPr marL="0" indent="0">
              <a:buNone/>
            </a:pPr>
            <a:r>
              <a:rPr lang="en-US" altLang="zh-CN" sz="3600" dirty="0"/>
              <a:t>        type definition (typedef).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5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1383173"/>
            <a:ext cx="554293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dirty="0"/>
              <a:t>Supported expressions: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sz="2400" dirty="0"/>
              <a:t>All expressions in C, except for </a:t>
            </a:r>
          </a:p>
          <a:p>
            <a:pPr marL="0" indent="0">
              <a:buNone/>
            </a:pPr>
            <a:r>
              <a:rPr lang="en-US" altLang="zh-CN" sz="2400" dirty="0"/>
              <a:t>        Compound literal (C99),</a:t>
            </a:r>
          </a:p>
          <a:p>
            <a:pPr marL="0" indent="0">
              <a:buNone/>
            </a:pPr>
            <a:r>
              <a:rPr lang="en-US" altLang="zh-CN" sz="2400" dirty="0"/>
              <a:t>        Alignment requirement (C11).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9010A0-DF86-27B2-A95C-E82F73C4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3"/>
          <a:stretch/>
        </p:blipFill>
        <p:spPr>
          <a:xfrm>
            <a:off x="6420464" y="2065764"/>
            <a:ext cx="5670755" cy="3437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C90D3C-8E50-0535-173E-C97D0896A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5"/>
          <a:stretch/>
        </p:blipFill>
        <p:spPr>
          <a:xfrm>
            <a:off x="180421" y="3484203"/>
            <a:ext cx="6071911" cy="30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9" y="114719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CN" sz="3600" dirty="0"/>
              <a:t>Supported types:</a:t>
            </a:r>
          </a:p>
          <a:p>
            <a:pPr marL="0" indent="0">
              <a:buNone/>
            </a:pPr>
            <a:r>
              <a:rPr lang="en-US" altLang="zh-CN" sz="3600" dirty="0"/>
              <a:t>       </a:t>
            </a:r>
            <a:r>
              <a:rPr lang="en-US" altLang="zh-CN" sz="3200" dirty="0"/>
              <a:t>void, bool, char, short, char, int, long, float, double</a:t>
            </a:r>
          </a:p>
          <a:p>
            <a:pPr marL="0" indent="0">
              <a:buNone/>
            </a:pPr>
            <a:r>
              <a:rPr lang="en-US" altLang="zh-CN" sz="3200" dirty="0"/>
              <a:t>        struct, </a:t>
            </a:r>
            <a:r>
              <a:rPr lang="en-US" altLang="zh-CN" sz="3200" dirty="0" err="1"/>
              <a:t>enum</a:t>
            </a:r>
            <a:r>
              <a:rPr lang="en-US" altLang="zh-CN" sz="3200" dirty="0"/>
              <a:t>, union, array</a:t>
            </a:r>
          </a:p>
          <a:p>
            <a:pPr marL="0" indent="0">
              <a:buNone/>
            </a:pPr>
            <a:r>
              <a:rPr lang="en-US" altLang="zh-CN" sz="3200" dirty="0"/>
              <a:t>        user-defined type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3600" dirty="0"/>
              <a:t>Recursive struct / union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38692-3621-256C-B69C-3B2A86A1C4D3}"/>
              </a:ext>
            </a:extLst>
          </p:cNvPr>
          <p:cNvSpPr txBox="1"/>
          <p:nvPr/>
        </p:nvSpPr>
        <p:spPr>
          <a:xfrm>
            <a:off x="1295279" y="4041361"/>
            <a:ext cx="826389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9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3600" dirty="0"/>
              <a:t>Type cast and type upgrade:</a:t>
            </a:r>
          </a:p>
          <a:p>
            <a:pPr marL="0" indent="0">
              <a:buNone/>
            </a:pPr>
            <a:r>
              <a:rPr lang="en-US" altLang="zh-CN" sz="3600" dirty="0"/>
              <a:t>       </a:t>
            </a:r>
            <a:r>
              <a:rPr lang="en-US" altLang="zh-CN" sz="3200" dirty="0"/>
              <a:t>int / float</a:t>
            </a:r>
          </a:p>
          <a:p>
            <a:pPr marL="0" indent="0">
              <a:buNone/>
            </a:pPr>
            <a:r>
              <a:rPr lang="en-US" altLang="zh-CN" sz="3200" dirty="0"/>
              <a:t>        float + double</a:t>
            </a:r>
          </a:p>
          <a:p>
            <a:pPr marL="0" indent="0">
              <a:buNone/>
            </a:pPr>
            <a:r>
              <a:rPr lang="en-US" altLang="zh-CN" sz="3200" dirty="0"/>
              <a:t>        pointer + int</a:t>
            </a:r>
          </a:p>
          <a:p>
            <a:pPr marL="0" indent="0">
              <a:buNone/>
            </a:pPr>
            <a:r>
              <a:rPr lang="en-US" altLang="zh-CN" sz="3200" dirty="0"/>
              <a:t>        int = double</a:t>
            </a:r>
          </a:p>
          <a:p>
            <a:pPr marL="0" indent="0">
              <a:buNone/>
            </a:pPr>
            <a:r>
              <a:rPr lang="en-US" altLang="zh-CN" sz="3200" dirty="0"/>
              <a:t>        (void*)&amp;a</a:t>
            </a:r>
          </a:p>
          <a:p>
            <a:pPr marL="0" indent="0">
              <a:buNone/>
            </a:pPr>
            <a:r>
              <a:rPr lang="en-US" altLang="zh-CN" sz="3200" dirty="0"/>
              <a:t>        etc.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3600" dirty="0"/>
              <a:t>Left-values and right-values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38692-3621-256C-B69C-3B2A86A1C4D3}"/>
              </a:ext>
            </a:extLst>
          </p:cNvPr>
          <p:cNvSpPr txBox="1"/>
          <p:nvPr/>
        </p:nvSpPr>
        <p:spPr>
          <a:xfrm>
            <a:off x="1047011" y="5793505"/>
            <a:ext cx="10306789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&lt;&lt;= (c ? a : b)[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13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zh-CN" sz="3200" dirty="0"/>
              <a:t>Variable Arguments</a:t>
            </a:r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r>
              <a:rPr lang="en-US" altLang="zh-CN" sz="3200" dirty="0"/>
              <a:t>Link to C standard library</a:t>
            </a:r>
          </a:p>
          <a:p>
            <a:pPr marL="0" indent="0">
              <a:buNone/>
            </a:pPr>
            <a:r>
              <a:rPr lang="en-US" altLang="zh-CN" sz="3200" dirty="0"/>
              <a:t>      </a:t>
            </a:r>
            <a:r>
              <a:rPr lang="en-US" altLang="zh-CN" dirty="0"/>
              <a:t>As long as you declare them before using them: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08467" y="2200057"/>
            <a:ext cx="82638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08467" y="4382289"/>
            <a:ext cx="826389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01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50"/>
            <a:ext cx="10515600" cy="56173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altLang="zh-CN" sz="3200" dirty="0"/>
              <a:t>Multi-level symbol table</a:t>
            </a:r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3200" dirty="0"/>
              <a:t>Compiler optimization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pt-BR" altLang="zh-CN" dirty="0"/>
              <a:t>-O0, -O1, -O2, -O3, -Os, -Oz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334608" y="1919175"/>
            <a:ext cx="826389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 array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76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specification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modify the syntax of C language a little bit:</a:t>
            </a:r>
          </a:p>
          <a:p>
            <a:pPr marL="0" indent="0">
              <a:buNone/>
            </a:pPr>
            <a:r>
              <a:rPr lang="en-US" altLang="zh-CN" sz="2400" dirty="0"/>
              <a:t>    1</a:t>
            </a:r>
            <a:r>
              <a:rPr lang="zh-CN" altLang="en-US" sz="2400" dirty="0"/>
              <a:t>、</a:t>
            </a:r>
            <a:r>
              <a:rPr lang="en-US" altLang="zh-CN" sz="2400" dirty="0"/>
              <a:t>Pointer types should be declared using "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" instead of "*":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Why</a:t>
            </a:r>
            <a:r>
              <a:rPr lang="zh-CN" altLang="en-US" sz="2400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926323"/>
            <a:ext cx="826389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//Our language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77290" y="4834572"/>
            <a:ext cx="8263890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357CCF-4581-A56B-34C0-CE08CD815E66}"/>
              </a:ext>
            </a:extLst>
          </p:cNvPr>
          <p:cNvSpPr txBox="1"/>
          <p:nvPr/>
        </p:nvSpPr>
        <p:spPr>
          <a:xfrm>
            <a:off x="1177290" y="5486103"/>
            <a:ext cx="826389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33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1786</Words>
  <Application>Microsoft Office PowerPoint</Application>
  <PresentationFormat>宽屏</PresentationFormat>
  <Paragraphs>273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Compiler Principle Presentation</vt:lpstr>
      <vt:lpstr>Preface: what we have implemented</vt:lpstr>
      <vt:lpstr>Preface: what we have implemented</vt:lpstr>
      <vt:lpstr>Preface: what we have implemented</vt:lpstr>
      <vt:lpstr>Preface: what we have implemented</vt:lpstr>
      <vt:lpstr>Preface: what we have implemented</vt:lpstr>
      <vt:lpstr>Preface: what we have implemented</vt:lpstr>
      <vt:lpstr>Preface: what we have implemented</vt:lpstr>
      <vt:lpstr>Grammar specification</vt:lpstr>
      <vt:lpstr>Grammar specification</vt:lpstr>
      <vt:lpstr>Key Designing Issues: implement struct types</vt:lpstr>
      <vt:lpstr>Key Designing Issues: implement struct types</vt:lpstr>
      <vt:lpstr>Key Designing Issues: implement struct types</vt:lpstr>
      <vt:lpstr>Key Designing Issues: implement struct types</vt:lpstr>
      <vt:lpstr>Key Designing Issues: implement union types</vt:lpstr>
      <vt:lpstr>Key Designing Issues: implement union types</vt:lpstr>
      <vt:lpstr>Key Designing Issues: Array Arguments</vt:lpstr>
      <vt:lpstr>Key Designing Issues: Left Values vs Right Values</vt:lpstr>
      <vt:lpstr>Key Designing Issues: Left Values vs Right Values</vt:lpstr>
      <vt:lpstr>Key Designing Issues: Left Values vs Right Values</vt:lpstr>
      <vt:lpstr>Key Designing Issues: Right Value Expression</vt:lpstr>
      <vt:lpstr>Key Designing Issues: Left Value Expression</vt:lpstr>
      <vt:lpstr>Key Designing Issues: Special Expression</vt:lpstr>
      <vt:lpstr>Key Designing Issues: Special Expression</vt:lpstr>
      <vt:lpstr>Key Designing Issues: Sizeof() Operator</vt:lpstr>
      <vt:lpstr>Key Designing Issues: Sizeof() Operator</vt:lpstr>
      <vt:lpstr>Test Case</vt:lpstr>
      <vt:lpstr>Test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Zhiyun</dc:creator>
  <cp:lastModifiedBy>Jinjiang You (FA Talent)</cp:lastModifiedBy>
  <cp:revision>20</cp:revision>
  <dcterms:created xsi:type="dcterms:W3CDTF">2022-05-22T06:53:44Z</dcterms:created>
  <dcterms:modified xsi:type="dcterms:W3CDTF">2022-05-22T11:10:19Z</dcterms:modified>
</cp:coreProperties>
</file>