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Georgia" panose="02040502050405020303" pitchFamily="18" charset="0"/>
      <p:regular r:id="rId27"/>
      <p:bold r:id="rId28"/>
      <p:italic r:id="rId29"/>
      <p:boldItalic r:id="rId30"/>
    </p:embeddedFont>
    <p:embeddedFont>
      <p:font typeface="Lato" panose="020B0604020202020204" charset="0"/>
      <p:regular r:id="rId31"/>
      <p:bold r:id="rId32"/>
      <p:italic r:id="rId33"/>
      <p:boldItalic r:id="rId34"/>
    </p:embeddedFont>
    <p:embeddedFont>
      <p:font typeface="Raleway" panose="020B0604020202020204" charset="0"/>
      <p:regular r:id="rId35"/>
      <p:bold r:id="rId36"/>
      <p:italic r:id="rId37"/>
      <p:boldItalic r:id="rId38"/>
    </p:embeddedFont>
    <p:embeddedFont>
      <p:font typeface="Roboto"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766ea04a0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766ea04a0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766ea04a0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766ea04a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476853eee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476853ee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766ea04a0_5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766ea04a0_5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766ea04a0_5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766ea04a0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766ea04a0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766ea04a0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highlight>
                  <a:srgbClr val="FFFFFF"/>
                </a:highlight>
                <a:latin typeface="Georgia"/>
                <a:ea typeface="Georgia"/>
                <a:cs typeface="Georgia"/>
                <a:sym typeface="Georgia"/>
              </a:rPr>
              <a:t>Google has done the coolest thing ever by providing a free cloud service based on Jupyter Notebooks that supports free </a:t>
            </a:r>
            <a:r>
              <a:rPr lang="en" sz="1200">
                <a:solidFill>
                  <a:srgbClr val="0A0A0A"/>
                </a:solidFill>
                <a:highlight>
                  <a:srgbClr val="FFFFFF"/>
                </a:highlight>
                <a:latin typeface="Roboto"/>
                <a:ea typeface="Roboto"/>
                <a:cs typeface="Roboto"/>
                <a:sym typeface="Roboto"/>
              </a:rPr>
              <a:t>12GB-RAM GPU!</a:t>
            </a:r>
            <a:endParaRPr sz="1200">
              <a:solidFill>
                <a:srgbClr val="0A0A0A"/>
              </a:solidFill>
              <a:highlight>
                <a:srgbClr val="FFFFFF"/>
              </a:highlight>
              <a:latin typeface="Roboto"/>
              <a:ea typeface="Roboto"/>
              <a:cs typeface="Roboto"/>
              <a:sym typeface="Roboto"/>
            </a:endParaRPr>
          </a:p>
          <a:p>
            <a:pPr marL="0" lvl="0" indent="0" algn="l" rtl="0">
              <a:lnSpc>
                <a:spcPct val="115000"/>
              </a:lnSpc>
              <a:spcBef>
                <a:spcPts val="1600"/>
              </a:spcBef>
              <a:spcAft>
                <a:spcPts val="1600"/>
              </a:spcAft>
              <a:buClr>
                <a:schemeClr val="dk1"/>
              </a:buClr>
              <a:buSzPts val="1100"/>
              <a:buFont typeface="Arial"/>
              <a:buNone/>
            </a:pPr>
            <a:endParaRPr sz="1200">
              <a:solidFill>
                <a:srgbClr val="0A0A0A"/>
              </a:solidFill>
              <a:highlight>
                <a:srgbClr val="FFFFFF"/>
              </a:highlight>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476cf7595a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476cf7595a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4766ea04a0_1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4766ea04a0_1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highlight>
                  <a:srgbClr val="FFFFFF"/>
                </a:highlight>
              </a:rPr>
              <a:t>Notably, programming MapReduce is difficult. You have to chain Map and Reduce tasks together in multiple steps for most analytics. This has resulted in </a:t>
            </a:r>
            <a:r>
              <a:rPr lang="en" sz="1000" i="1">
                <a:solidFill>
                  <a:schemeClr val="dk1"/>
                </a:solidFill>
                <a:highlight>
                  <a:srgbClr val="FFFFFF"/>
                </a:highlight>
              </a:rPr>
              <a:t>specialized</a:t>
            </a:r>
            <a:r>
              <a:rPr lang="en" sz="1000">
                <a:solidFill>
                  <a:schemeClr val="dk1"/>
                </a:solidFill>
                <a:highlight>
                  <a:srgbClr val="FFFFFF"/>
                </a:highlight>
              </a:rPr>
              <a:t> systems for performing SQL-like computations or machine learning. Worse, MapReduce requires data to be serialized to disk between each step, which means that the I/O cost of a MapReduce job is high, making interactive analysis and iterative algorithms very expensive.</a:t>
            </a:r>
            <a:endParaRPr sz="1000">
              <a:solidFill>
                <a:schemeClr val="dk1"/>
              </a:solidFill>
              <a:highlight>
                <a:srgbClr val="FFFFFF"/>
              </a:highlight>
            </a:endParaRPr>
          </a:p>
          <a:p>
            <a:pPr marL="0" lvl="0" indent="0" algn="l" rtl="0">
              <a:spcBef>
                <a:spcPts val="0"/>
              </a:spcBef>
              <a:spcAft>
                <a:spcPts val="0"/>
              </a:spcAft>
              <a:buNone/>
            </a:pPr>
            <a:endParaRPr sz="1000">
              <a:solidFill>
                <a:schemeClr val="dk1"/>
              </a:solidFill>
              <a:highlight>
                <a:srgbClr val="FFFFFF"/>
              </a:highlight>
            </a:endParaRPr>
          </a:p>
          <a:p>
            <a:pPr marL="0" lvl="0" indent="0" algn="l" rtl="0">
              <a:spcBef>
                <a:spcPts val="0"/>
              </a:spcBef>
              <a:spcAft>
                <a:spcPts val="0"/>
              </a:spcAft>
              <a:buNone/>
            </a:pPr>
            <a:r>
              <a:rPr lang="en" sz="1000">
                <a:solidFill>
                  <a:schemeClr val="dk1"/>
                </a:solidFill>
                <a:highlight>
                  <a:srgbClr val="FFFFFF"/>
                </a:highlight>
                <a:latin typeface="Georgia"/>
                <a:ea typeface="Georgia"/>
                <a:cs typeface="Georgia"/>
                <a:sym typeface="Georgia"/>
              </a:rPr>
              <a:t>Caching also improves the performance of iterative algorithms, which makes it great for data theoretic tasks, especially machine learning.</a:t>
            </a:r>
            <a:endParaRPr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4766ea04a0_1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4766ea04a0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Spark session </a:t>
            </a:r>
            <a:r>
              <a:rPr lang="en" sz="1200">
                <a:highlight>
                  <a:srgbClr val="FFFFFF"/>
                </a:highlight>
                <a:latin typeface="Roboto"/>
                <a:ea typeface="Roboto"/>
                <a:cs typeface="Roboto"/>
                <a:sym typeface="Roboto"/>
              </a:rPr>
              <a:t>provides a way to interact with various spark's functionality with a lesser number of constructs. Instead of having a </a:t>
            </a:r>
            <a:r>
              <a:rPr lang="en" sz="1200" b="1">
                <a:highlight>
                  <a:srgbClr val="FFFFFF"/>
                </a:highlight>
                <a:latin typeface="Roboto"/>
                <a:ea typeface="Roboto"/>
                <a:cs typeface="Roboto"/>
                <a:sym typeface="Roboto"/>
              </a:rPr>
              <a:t>spark context, hive context, SQL context</a:t>
            </a:r>
            <a:r>
              <a:rPr lang="en" sz="1200">
                <a:highlight>
                  <a:srgbClr val="FFFFFF"/>
                </a:highlight>
                <a:latin typeface="Roboto"/>
                <a:ea typeface="Roboto"/>
                <a:cs typeface="Roboto"/>
                <a:sym typeface="Roboto"/>
              </a:rPr>
              <a:t>, now all of it is encapsulated in a </a:t>
            </a:r>
            <a:r>
              <a:rPr lang="en" sz="1200" b="1">
                <a:highlight>
                  <a:srgbClr val="FFFFFF"/>
                </a:highlight>
                <a:latin typeface="Roboto"/>
                <a:ea typeface="Roboto"/>
                <a:cs typeface="Roboto"/>
                <a:sym typeface="Roboto"/>
              </a:rPr>
              <a:t>Spark session</a:t>
            </a:r>
            <a:r>
              <a:rPr lang="en" sz="1200">
                <a:highlight>
                  <a:srgbClr val="FFFFFF"/>
                </a:highlight>
                <a:latin typeface="Roboto"/>
                <a:ea typeface="Roboto"/>
                <a:cs typeface="Roboto"/>
                <a:sym typeface="Roboto"/>
              </a:rPr>
              <a:t>. </a:t>
            </a:r>
            <a:endParaRPr sz="1200">
              <a:highlight>
                <a:srgbClr val="FFFFFF"/>
              </a:highlight>
              <a:latin typeface="Roboto"/>
              <a:ea typeface="Roboto"/>
              <a:cs typeface="Roboto"/>
              <a:sym typeface="Roboto"/>
            </a:endParaRPr>
          </a:p>
          <a:p>
            <a:pPr marL="0" lvl="0" indent="0" algn="l" rtl="0">
              <a:spcBef>
                <a:spcPts val="0"/>
              </a:spcBef>
              <a:spcAft>
                <a:spcPts val="0"/>
              </a:spcAft>
              <a:buNone/>
            </a:pPr>
            <a:endParaRPr sz="1200">
              <a:highlight>
                <a:srgbClr val="FFFFFF"/>
              </a:highlight>
              <a:latin typeface="Roboto"/>
              <a:ea typeface="Roboto"/>
              <a:cs typeface="Roboto"/>
              <a:sym typeface="Roboto"/>
            </a:endParaRPr>
          </a:p>
          <a:p>
            <a:pPr marL="0" lvl="0" indent="0" algn="l" rtl="0">
              <a:spcBef>
                <a:spcPts val="0"/>
              </a:spcBef>
              <a:spcAft>
                <a:spcPts val="0"/>
              </a:spcAft>
              <a:buNone/>
            </a:pPr>
            <a:r>
              <a:rPr lang="en" sz="1200">
                <a:highlight>
                  <a:srgbClr val="FFFFFF"/>
                </a:highlight>
              </a:rPr>
              <a:t>In order to use APIs of SQL, HIVE, and Streaming, no need to create separate contexts as sparkSession includes all the APIs.</a:t>
            </a:r>
            <a:endParaRPr sz="1200">
              <a:highlight>
                <a:srgbClr val="FFFFFF"/>
              </a:highlight>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766ea04a0_1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766ea04a0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Head and take function return list</a:t>
            </a:r>
            <a:endParaRPr/>
          </a:p>
          <a:p>
            <a:pPr marL="0" lvl="0" indent="0" algn="l" rtl="0">
              <a:spcBef>
                <a:spcPts val="0"/>
              </a:spcBef>
              <a:spcAft>
                <a:spcPts val="0"/>
              </a:spcAft>
              <a:buNone/>
            </a:pPr>
            <a:r>
              <a:rPr lang="en"/>
              <a:t>Limit returns dataframe</a:t>
            </a:r>
            <a:endParaRPr/>
          </a:p>
          <a:p>
            <a:pPr marL="0" lvl="0" indent="0" algn="l" rtl="0">
              <a:spcBef>
                <a:spcPts val="0"/>
              </a:spcBef>
              <a:spcAft>
                <a:spcPts val="0"/>
              </a:spcAft>
              <a:buNone/>
            </a:pPr>
            <a:r>
              <a:rPr lang="en"/>
              <a:t>Show function prints data in nice format</a:t>
            </a:r>
            <a:endParaRPr/>
          </a:p>
          <a:p>
            <a:pPr marL="0" lvl="0" indent="0" algn="l" rtl="0">
              <a:spcBef>
                <a:spcPts val="0"/>
              </a:spcBef>
              <a:spcAft>
                <a:spcPts val="0"/>
              </a:spcAft>
              <a:buNone/>
            </a:pPr>
            <a:endParaRPr/>
          </a:p>
          <a:p>
            <a:pPr marL="0" lvl="0" indent="0" algn="l" rtl="0">
              <a:spcBef>
                <a:spcPts val="0"/>
              </a:spcBef>
              <a:spcAft>
                <a:spcPts val="0"/>
              </a:spcAft>
              <a:buNone/>
            </a:pPr>
            <a:r>
              <a:rPr lang="en" sz="1000" i="1">
                <a:highlight>
                  <a:srgbClr val="FFFFFF"/>
                </a:highlight>
              </a:rPr>
              <a:t>resilient distributed datasets.</a:t>
            </a:r>
            <a:r>
              <a:rPr lang="en" sz="1000">
                <a:highlight>
                  <a:srgbClr val="FFFFFF"/>
                </a:highlight>
              </a:rPr>
              <a:t>transformations and actions on your unstructured data</a:t>
            </a:r>
            <a:endParaRPr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76cf7595a_3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76cf7595a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4766ea04a0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4766ea04a0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AutoNum type="arabicPeriod"/>
            </a:pPr>
            <a:r>
              <a:rPr lang="en">
                <a:solidFill>
                  <a:schemeClr val="dk1"/>
                </a:solidFill>
                <a:highlight>
                  <a:srgbClr val="FFFFFF"/>
                </a:highlight>
              </a:rPr>
              <a:t>Code is written in a </a:t>
            </a:r>
            <a:r>
              <a:rPr lang="en" i="1">
                <a:solidFill>
                  <a:schemeClr val="dk1"/>
                </a:solidFill>
                <a:highlight>
                  <a:srgbClr val="FFFFFF"/>
                </a:highlight>
              </a:rPr>
              <a:t>driver program</a:t>
            </a:r>
            <a:r>
              <a:rPr lang="en">
                <a:solidFill>
                  <a:schemeClr val="dk1"/>
                </a:solidFill>
                <a:highlight>
                  <a:srgbClr val="FFFFFF"/>
                </a:highlight>
              </a:rPr>
              <a:t> which is lazily evaluated</a:t>
            </a:r>
            <a:endParaRPr>
              <a:solidFill>
                <a:schemeClr val="dk1"/>
              </a:solidFill>
              <a:highlight>
                <a:srgbClr val="FFFFFF"/>
              </a:highlight>
            </a:endParaRPr>
          </a:p>
          <a:p>
            <a:pPr marL="457200" lvl="0" indent="-298450" algn="l" rtl="0">
              <a:lnSpc>
                <a:spcPct val="115000"/>
              </a:lnSpc>
              <a:spcBef>
                <a:spcPts val="0"/>
              </a:spcBef>
              <a:spcAft>
                <a:spcPts val="0"/>
              </a:spcAft>
              <a:buClr>
                <a:schemeClr val="dk1"/>
              </a:buClr>
              <a:buSzPts val="1100"/>
              <a:buAutoNum type="arabicPeriod"/>
            </a:pPr>
            <a:r>
              <a:rPr lang="en">
                <a:solidFill>
                  <a:schemeClr val="dk1"/>
                </a:solidFill>
                <a:highlight>
                  <a:srgbClr val="FFFFFF"/>
                </a:highlight>
              </a:rPr>
              <a:t>Upon an action, the driver code is distributed across the cluster to be executed by workers on their partitions of the RDD</a:t>
            </a:r>
            <a:endParaRPr>
              <a:solidFill>
                <a:schemeClr val="dk1"/>
              </a:solidFill>
              <a:highlight>
                <a:srgbClr val="FFFFFF"/>
              </a:highlight>
            </a:endParaRPr>
          </a:p>
          <a:p>
            <a:pPr marL="457200" lvl="0" indent="-298450" algn="l" rtl="0">
              <a:lnSpc>
                <a:spcPct val="115000"/>
              </a:lnSpc>
              <a:spcBef>
                <a:spcPts val="0"/>
              </a:spcBef>
              <a:spcAft>
                <a:spcPts val="0"/>
              </a:spcAft>
              <a:buClr>
                <a:schemeClr val="dk1"/>
              </a:buClr>
              <a:buSzPts val="1100"/>
              <a:buAutoNum type="arabicPeriod"/>
            </a:pPr>
            <a:r>
              <a:rPr lang="en">
                <a:solidFill>
                  <a:schemeClr val="dk1"/>
                </a:solidFill>
                <a:highlight>
                  <a:srgbClr val="FFFFFF"/>
                </a:highlight>
              </a:rPr>
              <a:t>Results are then sent back to the driver for aggregation or compilation.</a:t>
            </a:r>
            <a:endParaRPr>
              <a:solidFill>
                <a:schemeClr val="dk1"/>
              </a:solidFill>
              <a:highlight>
                <a:srgbClr val="FFFFFF"/>
              </a:highlight>
            </a:endParaRPr>
          </a:p>
          <a:p>
            <a:pPr marL="0" lvl="0" indent="0" algn="l" rtl="0">
              <a:spcBef>
                <a:spcPts val="1600"/>
              </a:spcBef>
              <a:spcAft>
                <a:spcPts val="0"/>
              </a:spcAft>
              <a:buNone/>
            </a:pPr>
            <a:r>
              <a:rPr lang="en" i="1">
                <a:solidFill>
                  <a:schemeClr val="dk1"/>
                </a:solidFill>
                <a:highlight>
                  <a:srgbClr val="FFFFFF"/>
                </a:highlight>
                <a:latin typeface="Georgia"/>
                <a:ea typeface="Georgia"/>
                <a:cs typeface="Georgia"/>
                <a:sym typeface="Georgia"/>
              </a:rPr>
              <a:t>Broadcast variables</a:t>
            </a:r>
            <a:r>
              <a:rPr lang="en">
                <a:solidFill>
                  <a:schemeClr val="dk1"/>
                </a:solidFill>
                <a:highlight>
                  <a:srgbClr val="FFFFFF"/>
                </a:highlight>
                <a:latin typeface="Georgia"/>
                <a:ea typeface="Georgia"/>
                <a:cs typeface="Georgia"/>
                <a:sym typeface="Georgia"/>
              </a:rPr>
              <a:t> are distributed to all workers, but are read-only. Broadcast variables can be used as lookup tables or stopword lists. </a:t>
            </a:r>
            <a:r>
              <a:rPr lang="en" i="1">
                <a:solidFill>
                  <a:schemeClr val="dk1"/>
                </a:solidFill>
                <a:highlight>
                  <a:srgbClr val="FFFFFF"/>
                </a:highlight>
                <a:latin typeface="Georgia"/>
                <a:ea typeface="Georgia"/>
                <a:cs typeface="Georgia"/>
                <a:sym typeface="Georgia"/>
              </a:rPr>
              <a:t>Accumulators</a:t>
            </a:r>
            <a:r>
              <a:rPr lang="en">
                <a:solidFill>
                  <a:schemeClr val="dk1"/>
                </a:solidFill>
                <a:highlight>
                  <a:srgbClr val="FFFFFF"/>
                </a:highlight>
                <a:latin typeface="Georgia"/>
                <a:ea typeface="Georgia"/>
                <a:cs typeface="Georgia"/>
                <a:sym typeface="Georgia"/>
              </a:rPr>
              <a:t> are variables that workers can “add” to using associative operations and are typically used as counters.</a:t>
            </a:r>
            <a:endParaRPr>
              <a:solidFill>
                <a:schemeClr val="dk1"/>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4766ea04a0_1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4766ea04a0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highlight>
                  <a:srgbClr val="FFFFFF"/>
                </a:highlight>
              </a:rPr>
              <a:t>an RDD is simply a set of Java or Scala objects representing data.</a:t>
            </a:r>
            <a:endParaRPr sz="1000">
              <a:highlight>
                <a:srgbClr val="FFFFFF"/>
              </a:highlight>
            </a:endParaRPr>
          </a:p>
          <a:p>
            <a:pPr marL="0" lvl="0" indent="0" algn="l" rtl="0">
              <a:spcBef>
                <a:spcPts val="0"/>
              </a:spcBef>
              <a:spcAft>
                <a:spcPts val="0"/>
              </a:spcAft>
              <a:buNone/>
            </a:pPr>
            <a:r>
              <a:rPr lang="en" sz="1000">
                <a:highlight>
                  <a:srgbClr val="FFFFFF"/>
                </a:highlight>
              </a:rPr>
              <a:t>When you’re working with Python, also make sure not to pass your data between DataFrame and RDD unnecessarily, as the serialization and deserialization of the data transfer is particularly expensive.</a:t>
            </a:r>
            <a:endParaRPr sz="1000">
              <a:highlight>
                <a:srgbClr val="FFFFFF"/>
              </a:highlight>
            </a:endParaRPr>
          </a:p>
          <a:p>
            <a:pPr marL="0" lvl="0" indent="0" algn="l" rtl="0">
              <a:spcBef>
                <a:spcPts val="0"/>
              </a:spcBef>
              <a:spcAft>
                <a:spcPts val="0"/>
              </a:spcAft>
              <a:buNone/>
            </a:pPr>
            <a:r>
              <a:rPr lang="en" sz="1000">
                <a:highlight>
                  <a:srgbClr val="FFFFFF"/>
                </a:highlight>
              </a:rPr>
              <a:t>pretty much all the higher level APIs decompose to RDDs.</a:t>
            </a:r>
            <a:endParaRPr sz="1000">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766ea04a0_1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766ea04a0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highlight>
                  <a:srgbClr val="FFFFFF"/>
                </a:highlight>
                <a:latin typeface="Georgia"/>
                <a:ea typeface="Georgia"/>
                <a:cs typeface="Georgia"/>
                <a:sym typeface="Georgia"/>
              </a:rPr>
              <a:t>Driver should be on the same network as the cluster. This is different from Hadoop code, where you might submit a job from anywhere to the JobTracker, which then handles the execution on the cluster.</a:t>
            </a:r>
            <a:endParaRPr sz="1200">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r>
              <a:rPr lang="en" sz="1150">
                <a:solidFill>
                  <a:srgbClr val="666666"/>
                </a:solidFill>
                <a:highlight>
                  <a:srgbClr val="FFFFFF"/>
                </a:highlight>
              </a:rPr>
              <a:t>Spark’s Standalone, Apache Mesos, and Hadoop YARN </a:t>
            </a:r>
            <a:endParaRPr sz="12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4766ea04a0_1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4766ea04a0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766ea04a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766ea04a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76cf7595a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76cf7595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76cf7595a_3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76cf7595a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76cf7595a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76cf7595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766ea04a0_1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766ea04a0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Pandas: perfect for tabular data. Can handle thousands of data? Pandas can not process data quickly enough. Pandas is not a distributed system.</a:t>
            </a:r>
            <a:endParaRPr/>
          </a:p>
          <a:p>
            <a:pPr marL="0" lvl="0" indent="0" algn="l" rtl="0">
              <a:spcBef>
                <a:spcPts val="0"/>
              </a:spcBef>
              <a:spcAft>
                <a:spcPts val="0"/>
              </a:spcAft>
              <a:buNone/>
            </a:pPr>
            <a:endParaRPr/>
          </a:p>
          <a:p>
            <a:pPr marL="0" lvl="0" indent="0" algn="l" rtl="0">
              <a:spcBef>
                <a:spcPts val="0"/>
              </a:spcBef>
              <a:spcAft>
                <a:spcPts val="0"/>
              </a:spcAft>
              <a:buNone/>
            </a:pPr>
            <a:r>
              <a:rPr lang="en"/>
              <a:t>Hadoop: is a distributed cluster. And runs on disk. Until couple of years ago, hadoop was the big data platform. Has a computes system called mapreduce and storage system called hdfs.line azure, google cloud storage or aws that have these integrated systems.HDFS splits data in blocks and replicated in several machines. So when one machine crash, others are helpful. </a:t>
            </a:r>
            <a:r>
              <a:rPr lang="en" sz="1200" b="1">
                <a:solidFill>
                  <a:srgbClr val="222222"/>
                </a:solidFill>
                <a:highlight>
                  <a:srgbClr val="FFFFFF"/>
                </a:highlight>
                <a:latin typeface="Roboto"/>
                <a:ea typeface="Roboto"/>
                <a:cs typeface="Roboto"/>
                <a:sym typeface="Roboto"/>
              </a:rPr>
              <a:t>Spark</a:t>
            </a:r>
            <a:r>
              <a:rPr lang="en" sz="1200">
                <a:solidFill>
                  <a:srgbClr val="222222"/>
                </a:solidFill>
                <a:highlight>
                  <a:srgbClr val="FFFFFF"/>
                </a:highlight>
                <a:latin typeface="Roboto"/>
                <a:ea typeface="Roboto"/>
                <a:cs typeface="Roboto"/>
                <a:sym typeface="Roboto"/>
              </a:rPr>
              <a:t> may be up to 100 times faster(because it runs on memory and the number of reading and writing on memory is reduced) Hadoop need more disk, spark need more ram.</a:t>
            </a:r>
            <a:endParaRPr sz="1200">
              <a:solidFill>
                <a:srgbClr val="222222"/>
              </a:solidFill>
              <a:highlight>
                <a:srgbClr val="FFFFFF"/>
              </a:highlight>
              <a:latin typeface="Roboto"/>
              <a:ea typeface="Roboto"/>
              <a:cs typeface="Roboto"/>
              <a:sym typeface="Roboto"/>
            </a:endParaRPr>
          </a:p>
          <a:p>
            <a:pPr marL="0" lvl="0" indent="0" algn="l" rtl="0">
              <a:spcBef>
                <a:spcPts val="0"/>
              </a:spcBef>
              <a:spcAft>
                <a:spcPts val="0"/>
              </a:spcAft>
              <a:buNone/>
            </a:pPr>
            <a:endParaRPr sz="1200">
              <a:solidFill>
                <a:srgbClr val="222222"/>
              </a:solidFill>
              <a:highlight>
                <a:srgbClr val="FFFFFF"/>
              </a:highlight>
              <a:latin typeface="Roboto"/>
              <a:ea typeface="Roboto"/>
              <a:cs typeface="Roboto"/>
              <a:sym typeface="Roboto"/>
            </a:endParaRPr>
          </a:p>
          <a:p>
            <a:pPr marL="0" lvl="0" indent="0" algn="l" rtl="0">
              <a:spcBef>
                <a:spcPts val="0"/>
              </a:spcBef>
              <a:spcAft>
                <a:spcPts val="0"/>
              </a:spcAft>
              <a:buNone/>
            </a:pPr>
            <a:r>
              <a:rPr lang="en" sz="1200">
                <a:solidFill>
                  <a:srgbClr val="222222"/>
                </a:solidFill>
                <a:highlight>
                  <a:srgbClr val="FFFFFF"/>
                </a:highlight>
                <a:latin typeface="Roboto"/>
                <a:ea typeface="Roboto"/>
                <a:cs typeface="Roboto"/>
                <a:sym typeface="Roboto"/>
              </a:rPr>
              <a:t>Dask: spark has its own API to do sql. Dask has pandas API and does not support sql. Spark has graphx library for graph processing but dask does not have it. </a:t>
            </a:r>
            <a:endParaRPr sz="1200">
              <a:solidFill>
                <a:srgbClr val="222222"/>
              </a:solidFill>
              <a:highlight>
                <a:srgbClr val="FFFFFF"/>
              </a:highlight>
              <a:latin typeface="Roboto"/>
              <a:ea typeface="Roboto"/>
              <a:cs typeface="Roboto"/>
              <a:sym typeface="Roboto"/>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766ea04a0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766ea04a0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766ea04a0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766ea04a0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apache.org/dyn/closer.lua/spark/spark-2.4.4/spark-2.4.4-bin-hadoop2.7.tgz"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hadoop.apache.org/"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research.google.com/archive/mapreduce.html" TargetMode="External"/><Relationship Id="rId4" Type="http://schemas.openxmlformats.org/officeDocument/2006/relationships/hyperlink" Target="http://static.googleusercontent.com/media/research.google.com/en/us/archive/gfs-sosp2003.pdf"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8" Type="http://schemas.openxmlformats.org/officeDocument/2006/relationships/hyperlink" Target="https://t.ly/AKydk" TargetMode="External"/><Relationship Id="rId3" Type="http://schemas.openxmlformats.org/officeDocument/2006/relationships/hyperlink" Target="https://t.ly/zP3VX" TargetMode="External"/><Relationship Id="rId7" Type="http://schemas.openxmlformats.org/officeDocument/2006/relationships/hyperlink" Target="https://t.ly/jnNGD" TargetMode="External"/><Relationship Id="rId2" Type="http://schemas.openxmlformats.org/officeDocument/2006/relationships/hyperlink" Target="https://t.ly/9Z7n7" TargetMode="External"/><Relationship Id="rId1" Type="http://schemas.openxmlformats.org/officeDocument/2006/relationships/slideLayout" Target="../slideLayouts/slideLayout3.xml"/><Relationship Id="rId6" Type="http://schemas.openxmlformats.org/officeDocument/2006/relationships/hyperlink" Target="https://t.ly/3VzMb" TargetMode="External"/><Relationship Id="rId5" Type="http://schemas.openxmlformats.org/officeDocument/2006/relationships/hyperlink" Target="https://t.ly/KJN9R" TargetMode="External"/><Relationship Id="rId10" Type="http://schemas.openxmlformats.org/officeDocument/2006/relationships/hyperlink" Target="https://t.ly/GOepB" TargetMode="External"/><Relationship Id="rId4" Type="http://schemas.openxmlformats.org/officeDocument/2006/relationships/hyperlink" Target="https://t.ly/knWe9" TargetMode="External"/><Relationship Id="rId9" Type="http://schemas.openxmlformats.org/officeDocument/2006/relationships/hyperlink" Target="https://t.ly/XN7V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Anonymous_function"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py4j.or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 to Spark and Pyspark</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Elika Bozorgi, Aida Farhadi, Alireza Vaezi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Environments:</a:t>
            </a:r>
            <a:endParaRPr/>
          </a:p>
        </p:txBody>
      </p:sp>
      <p:sp>
        <p:nvSpPr>
          <p:cNvPr id="148" name="Google Shape;148;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Self Hosted:</a:t>
            </a:r>
            <a:r>
              <a:rPr lang="en">
                <a:solidFill>
                  <a:srgbClr val="000000"/>
                </a:solidFill>
              </a:rPr>
              <a:t> You can set up a cluster yourself using bare metal machines or virtual machines. </a:t>
            </a:r>
            <a:endParaRPr>
              <a:solidFill>
                <a:srgbClr val="000000"/>
              </a:solidFill>
            </a:endParaRPr>
          </a:p>
          <a:p>
            <a:pPr marL="0" lvl="0" indent="0" algn="l" rtl="0">
              <a:spcBef>
                <a:spcPts val="1600"/>
              </a:spcBef>
              <a:spcAft>
                <a:spcPts val="0"/>
              </a:spcAft>
              <a:buNone/>
            </a:pPr>
            <a:r>
              <a:rPr lang="en" b="1">
                <a:solidFill>
                  <a:srgbClr val="000000"/>
                </a:solidFill>
              </a:rPr>
              <a:t>Cloud Providers:</a:t>
            </a:r>
            <a:r>
              <a:rPr lang="en">
                <a:solidFill>
                  <a:srgbClr val="000000"/>
                </a:solidFill>
              </a:rPr>
              <a:t> Most cloud providers offer Spark clusters: AWS has EMR and GCP has DataProc</a:t>
            </a:r>
            <a:endParaRPr>
              <a:solidFill>
                <a:srgbClr val="000000"/>
              </a:solidFill>
            </a:endParaRPr>
          </a:p>
          <a:p>
            <a:pPr marL="0" lvl="0" indent="0" algn="l" rtl="0">
              <a:spcBef>
                <a:spcPts val="1600"/>
              </a:spcBef>
              <a:spcAft>
                <a:spcPts val="1600"/>
              </a:spcAft>
              <a:buNone/>
            </a:pPr>
            <a:r>
              <a:rPr lang="en" b="1">
                <a:solidFill>
                  <a:srgbClr val="000000"/>
                </a:solidFill>
              </a:rPr>
              <a:t>Vendor Solutions:</a:t>
            </a:r>
            <a:r>
              <a:rPr lang="en">
                <a:solidFill>
                  <a:srgbClr val="000000"/>
                </a:solidFill>
              </a:rPr>
              <a:t> Companies including Databricks and Cloudera provide Spark solutions, making it easy to get up and running with Spark.</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729450" y="532003"/>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Spark Installation and Configuration:</a:t>
            </a:r>
            <a:endParaRPr/>
          </a:p>
        </p:txBody>
      </p:sp>
      <p:sp>
        <p:nvSpPr>
          <p:cNvPr id="154" name="Google Shape;154;p23"/>
          <p:cNvSpPr txBox="1">
            <a:spLocks noGrp="1"/>
          </p:cNvSpPr>
          <p:nvPr>
            <p:ph type="body" idx="1"/>
          </p:nvPr>
        </p:nvSpPr>
        <p:spPr>
          <a:xfrm>
            <a:off x="727650" y="1376425"/>
            <a:ext cx="7688700" cy="19386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sz="1400" b="1">
                <a:solidFill>
                  <a:srgbClr val="000000"/>
                </a:solidFill>
              </a:rPr>
              <a:t>Prerequisites:</a:t>
            </a:r>
            <a:br>
              <a:rPr lang="en" sz="1400">
                <a:solidFill>
                  <a:srgbClr val="000000"/>
                </a:solidFill>
              </a:rPr>
            </a:br>
            <a:r>
              <a:rPr lang="en" sz="1400">
                <a:solidFill>
                  <a:srgbClr val="000000"/>
                </a:solidFill>
              </a:rPr>
              <a:t>	Anaconda, Java 7+, GOW </a:t>
            </a:r>
            <a:r>
              <a:rPr lang="en" sz="1200">
                <a:solidFill>
                  <a:srgbClr val="000000"/>
                </a:solidFill>
              </a:rPr>
              <a:t>(optional for windows)</a:t>
            </a:r>
            <a:endParaRPr sz="1200">
              <a:solidFill>
                <a:srgbClr val="000000"/>
              </a:solidFill>
            </a:endParaRPr>
          </a:p>
          <a:p>
            <a:pPr marL="457200" lvl="0" indent="0" algn="l" rtl="0">
              <a:spcBef>
                <a:spcPts val="1600"/>
              </a:spcBef>
              <a:spcAft>
                <a:spcPts val="0"/>
              </a:spcAft>
              <a:buNone/>
            </a:pPr>
            <a:r>
              <a:rPr lang="en" sz="1400" b="1">
                <a:solidFill>
                  <a:srgbClr val="000000"/>
                </a:solidFill>
              </a:rPr>
              <a:t>Download spark:</a:t>
            </a:r>
            <a:br>
              <a:rPr lang="en" sz="1400">
                <a:solidFill>
                  <a:srgbClr val="000000"/>
                </a:solidFill>
              </a:rPr>
            </a:br>
            <a:r>
              <a:rPr lang="en" sz="1400">
                <a:solidFill>
                  <a:srgbClr val="000000"/>
                </a:solidFill>
              </a:rPr>
              <a:t>“</a:t>
            </a:r>
            <a:r>
              <a:rPr lang="en" sz="1200">
                <a:solidFill>
                  <a:srgbClr val="000000"/>
                </a:solidFill>
                <a:uFill>
                  <a:noFill/>
                </a:uFill>
                <a:hlinkClick r:id="rId3"/>
              </a:rPr>
              <a:t>https://www.apache.org/dyn/closer.lua/spark/spark-2.4.4/spark-2.4.4-bin-hadoop2.7.tgz</a:t>
            </a:r>
            <a:r>
              <a:rPr lang="en" sz="1400">
                <a:solidFill>
                  <a:srgbClr val="000000"/>
                </a:solidFill>
              </a:rPr>
              <a:t>”</a:t>
            </a:r>
            <a:br>
              <a:rPr lang="en" sz="1400">
                <a:solidFill>
                  <a:srgbClr val="000000"/>
                </a:solidFill>
              </a:rPr>
            </a:br>
            <a:r>
              <a:rPr lang="en" sz="1400">
                <a:solidFill>
                  <a:srgbClr val="000000"/>
                </a:solidFill>
              </a:rPr>
              <a:t>And unzip the file to a desired destination</a:t>
            </a:r>
            <a:endParaRPr sz="1400">
              <a:solidFill>
                <a:srgbClr val="000000"/>
              </a:solidFill>
            </a:endParaRPr>
          </a:p>
          <a:p>
            <a:pPr marL="457200" lvl="0" indent="0" algn="l" rtl="0">
              <a:spcBef>
                <a:spcPts val="1600"/>
              </a:spcBef>
              <a:spcAft>
                <a:spcPts val="0"/>
              </a:spcAft>
              <a:buNone/>
            </a:pPr>
            <a:endParaRPr sz="1400">
              <a:solidFill>
                <a:srgbClr val="000000"/>
              </a:solidFill>
            </a:endParaRPr>
          </a:p>
          <a:p>
            <a:pPr marL="0" lvl="0" indent="0" algn="l" rtl="0">
              <a:spcBef>
                <a:spcPts val="1600"/>
              </a:spcBef>
              <a:spcAft>
                <a:spcPts val="1600"/>
              </a:spcAft>
              <a:buNone/>
            </a:pPr>
            <a:endParaRPr sz="1400" b="1">
              <a:solidFill>
                <a:srgbClr val="000000"/>
              </a:solidFill>
            </a:endParaRPr>
          </a:p>
        </p:txBody>
      </p:sp>
      <p:pic>
        <p:nvPicPr>
          <p:cNvPr id="155" name="Google Shape;155;p23"/>
          <p:cNvPicPr preferRelativeResize="0"/>
          <p:nvPr/>
        </p:nvPicPr>
        <p:blipFill>
          <a:blip r:embed="rId4">
            <a:alphaModFix/>
          </a:blip>
          <a:stretch>
            <a:fillRect/>
          </a:stretch>
        </p:blipFill>
        <p:spPr>
          <a:xfrm>
            <a:off x="1770500" y="3164300"/>
            <a:ext cx="5159350" cy="1568625"/>
          </a:xfrm>
          <a:prstGeom prst="rect">
            <a:avLst/>
          </a:prstGeom>
          <a:noFill/>
          <a:ln>
            <a:noFill/>
          </a:ln>
          <a:effectLst>
            <a:outerShdw blurRad="257175" dist="9525" algn="bl" rotWithShape="0">
              <a:srgbClr val="000000">
                <a:alpha val="21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729450" y="5546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Spark Installation and Configuration:</a:t>
            </a:r>
            <a:endParaRPr/>
          </a:p>
        </p:txBody>
      </p:sp>
      <p:sp>
        <p:nvSpPr>
          <p:cNvPr id="161" name="Google Shape;161;p24"/>
          <p:cNvSpPr txBox="1">
            <a:spLocks noGrp="1"/>
          </p:cNvSpPr>
          <p:nvPr>
            <p:ph type="body" idx="1"/>
          </p:nvPr>
        </p:nvSpPr>
        <p:spPr>
          <a:xfrm>
            <a:off x="729450" y="1388750"/>
            <a:ext cx="7688700" cy="22611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Clr>
                <a:schemeClr val="dk1"/>
              </a:buClr>
              <a:buSzPts val="1100"/>
              <a:buFont typeface="Arial"/>
              <a:buNone/>
            </a:pPr>
            <a:r>
              <a:rPr lang="en" sz="1500">
                <a:solidFill>
                  <a:schemeClr val="dk1"/>
                </a:solidFill>
              </a:rPr>
              <a:t>**</a:t>
            </a:r>
            <a:r>
              <a:rPr lang="en" sz="1500" b="1">
                <a:solidFill>
                  <a:schemeClr val="dk1"/>
                </a:solidFill>
              </a:rPr>
              <a:t>For Windows users**</a:t>
            </a:r>
            <a:endParaRPr sz="1500" b="1">
              <a:solidFill>
                <a:schemeClr val="dk1"/>
              </a:solidFill>
            </a:endParaRPr>
          </a:p>
          <a:p>
            <a:pPr marL="914400" lvl="0" indent="-190500" algn="l" rtl="0">
              <a:spcBef>
                <a:spcPts val="1600"/>
              </a:spcBef>
              <a:spcAft>
                <a:spcPts val="0"/>
              </a:spcAft>
              <a:buClr>
                <a:schemeClr val="dk1"/>
              </a:buClr>
              <a:buSzPts val="1200"/>
              <a:buAutoNum type="arabicPeriod"/>
            </a:pPr>
            <a:r>
              <a:rPr lang="en" sz="1500">
                <a:solidFill>
                  <a:schemeClr val="dk1"/>
                </a:solidFill>
              </a:rPr>
              <a:t>Add entries to Environment Variables:</a:t>
            </a:r>
            <a:br>
              <a:rPr lang="en" sz="1500">
                <a:solidFill>
                  <a:schemeClr val="dk1"/>
                </a:solidFill>
              </a:rPr>
            </a:br>
            <a:r>
              <a:rPr lang="en" sz="1300" i="1">
                <a:solidFill>
                  <a:schemeClr val="dk1"/>
                </a:solidFill>
                <a:latin typeface="Courier New"/>
                <a:ea typeface="Courier New"/>
                <a:cs typeface="Courier New"/>
                <a:sym typeface="Courier New"/>
              </a:rPr>
              <a:t>$ </a:t>
            </a:r>
            <a:r>
              <a:rPr lang="en" sz="1300" i="1">
                <a:solidFill>
                  <a:srgbClr val="FF0000"/>
                </a:solidFill>
                <a:latin typeface="Courier New"/>
                <a:ea typeface="Courier New"/>
                <a:cs typeface="Courier New"/>
                <a:sym typeface="Courier New"/>
              </a:rPr>
              <a:t>setx </a:t>
            </a:r>
            <a:r>
              <a:rPr lang="en" sz="1300" i="1">
                <a:solidFill>
                  <a:srgbClr val="434343"/>
                </a:solidFill>
                <a:latin typeface="Courier New"/>
                <a:ea typeface="Courier New"/>
                <a:cs typeface="Courier New"/>
                <a:sym typeface="Courier New"/>
              </a:rPr>
              <a:t>SPARK_HOME C:\location\on\disk\spark-2.1.0-bin-hadoop2.7</a:t>
            </a:r>
            <a:br>
              <a:rPr lang="en" sz="1300" i="1">
                <a:solidFill>
                  <a:schemeClr val="dk1"/>
                </a:solidFill>
                <a:latin typeface="Courier New"/>
                <a:ea typeface="Courier New"/>
                <a:cs typeface="Courier New"/>
                <a:sym typeface="Courier New"/>
              </a:rPr>
            </a:br>
            <a:r>
              <a:rPr lang="en" sz="1300" i="1">
                <a:solidFill>
                  <a:schemeClr val="dk1"/>
                </a:solidFill>
                <a:latin typeface="Courier New"/>
                <a:ea typeface="Courier New"/>
                <a:cs typeface="Courier New"/>
                <a:sym typeface="Courier New"/>
              </a:rPr>
              <a:t>$ </a:t>
            </a:r>
            <a:r>
              <a:rPr lang="en" sz="1300" i="1">
                <a:solidFill>
                  <a:srgbClr val="FF0000"/>
                </a:solidFill>
                <a:latin typeface="Courier New"/>
                <a:ea typeface="Courier New"/>
                <a:cs typeface="Courier New"/>
                <a:sym typeface="Courier New"/>
              </a:rPr>
              <a:t>setx </a:t>
            </a:r>
            <a:r>
              <a:rPr lang="en" sz="1300" i="1">
                <a:solidFill>
                  <a:srgbClr val="434343"/>
                </a:solidFill>
                <a:latin typeface="Courier New"/>
                <a:ea typeface="Courier New"/>
                <a:cs typeface="Courier New"/>
                <a:sym typeface="Courier New"/>
              </a:rPr>
              <a:t>HADOOP_HOME C:\location\on\disk\spark-2.1.0-bin-hadoop2.7</a:t>
            </a:r>
            <a:br>
              <a:rPr lang="en" sz="1300" i="1">
                <a:solidFill>
                  <a:schemeClr val="dk1"/>
                </a:solidFill>
                <a:latin typeface="Courier New"/>
                <a:ea typeface="Courier New"/>
                <a:cs typeface="Courier New"/>
                <a:sym typeface="Courier New"/>
              </a:rPr>
            </a:br>
            <a:r>
              <a:rPr lang="en" sz="1300" i="1">
                <a:solidFill>
                  <a:schemeClr val="dk1"/>
                </a:solidFill>
                <a:latin typeface="Courier New"/>
                <a:ea typeface="Courier New"/>
                <a:cs typeface="Courier New"/>
                <a:sym typeface="Courier New"/>
              </a:rPr>
              <a:t>$ </a:t>
            </a:r>
            <a:r>
              <a:rPr lang="en" sz="1300" i="1">
                <a:solidFill>
                  <a:srgbClr val="FF0000"/>
                </a:solidFill>
                <a:latin typeface="Courier New"/>
                <a:ea typeface="Courier New"/>
                <a:cs typeface="Courier New"/>
                <a:sym typeface="Courier New"/>
              </a:rPr>
              <a:t>setx </a:t>
            </a:r>
            <a:r>
              <a:rPr lang="en" sz="1300" i="1">
                <a:solidFill>
                  <a:srgbClr val="434343"/>
                </a:solidFill>
                <a:latin typeface="Courier New"/>
                <a:ea typeface="Courier New"/>
                <a:cs typeface="Courier New"/>
                <a:sym typeface="Courier New"/>
              </a:rPr>
              <a:t>PYSPARK_DRIVER_PYTHON ipython</a:t>
            </a:r>
            <a:br>
              <a:rPr lang="en" sz="1300" i="1">
                <a:solidFill>
                  <a:schemeClr val="dk1"/>
                </a:solidFill>
                <a:latin typeface="Courier New"/>
                <a:ea typeface="Courier New"/>
                <a:cs typeface="Courier New"/>
                <a:sym typeface="Courier New"/>
              </a:rPr>
            </a:br>
            <a:r>
              <a:rPr lang="en" sz="1300" i="1">
                <a:solidFill>
                  <a:schemeClr val="dk1"/>
                </a:solidFill>
                <a:latin typeface="Courier New"/>
                <a:ea typeface="Courier New"/>
                <a:cs typeface="Courier New"/>
                <a:sym typeface="Courier New"/>
              </a:rPr>
              <a:t>$ </a:t>
            </a:r>
            <a:r>
              <a:rPr lang="en" sz="1300" i="1">
                <a:solidFill>
                  <a:srgbClr val="FF0000"/>
                </a:solidFill>
                <a:latin typeface="Courier New"/>
                <a:ea typeface="Courier New"/>
                <a:cs typeface="Courier New"/>
                <a:sym typeface="Courier New"/>
              </a:rPr>
              <a:t>setx </a:t>
            </a:r>
            <a:r>
              <a:rPr lang="en" sz="1300" i="1">
                <a:solidFill>
                  <a:srgbClr val="434343"/>
                </a:solidFill>
                <a:latin typeface="Courier New"/>
                <a:ea typeface="Courier New"/>
                <a:cs typeface="Courier New"/>
                <a:sym typeface="Courier New"/>
              </a:rPr>
              <a:t>PYSPARK_DRIVER_PYTHON_OPTS notebook</a:t>
            </a:r>
            <a:endParaRPr sz="1300" i="1">
              <a:solidFill>
                <a:srgbClr val="434343"/>
              </a:solidFill>
              <a:latin typeface="Courier New"/>
              <a:ea typeface="Courier New"/>
              <a:cs typeface="Courier New"/>
              <a:sym typeface="Courier New"/>
            </a:endParaRPr>
          </a:p>
          <a:p>
            <a:pPr marL="914400" lvl="0" indent="-190500" algn="l" rtl="0">
              <a:spcBef>
                <a:spcPts val="0"/>
              </a:spcBef>
              <a:spcAft>
                <a:spcPts val="0"/>
              </a:spcAft>
              <a:buClr>
                <a:schemeClr val="dk1"/>
              </a:buClr>
              <a:buSzPts val="1200"/>
              <a:buAutoNum type="arabicPeriod"/>
            </a:pPr>
            <a:r>
              <a:rPr lang="en" sz="1500">
                <a:solidFill>
                  <a:schemeClr val="dk1"/>
                </a:solidFill>
              </a:rPr>
              <a:t>Add </a:t>
            </a:r>
            <a:r>
              <a:rPr lang="en" sz="1300" i="1">
                <a:solidFill>
                  <a:srgbClr val="434343"/>
                </a:solidFill>
                <a:latin typeface="Courier New"/>
                <a:ea typeface="Courier New"/>
                <a:cs typeface="Courier New"/>
                <a:sym typeface="Courier New"/>
              </a:rPr>
              <a:t>C:\location\on\disk\spark-2.1.0-bin-hadoop2.7</a:t>
            </a:r>
            <a:r>
              <a:rPr lang="en" sz="1300" b="1" i="1">
                <a:solidFill>
                  <a:srgbClr val="434343"/>
                </a:solidFill>
                <a:latin typeface="Courier New"/>
                <a:ea typeface="Courier New"/>
                <a:cs typeface="Courier New"/>
                <a:sym typeface="Courier New"/>
              </a:rPr>
              <a:t>\bin</a:t>
            </a:r>
            <a:r>
              <a:rPr lang="en" sz="1500">
                <a:solidFill>
                  <a:schemeClr val="dk1"/>
                </a:solidFill>
              </a:rPr>
              <a:t> to </a:t>
            </a:r>
            <a:r>
              <a:rPr lang="en" sz="1500" b="1">
                <a:solidFill>
                  <a:schemeClr val="dk1"/>
                </a:solidFill>
              </a:rPr>
              <a:t>PATH.</a:t>
            </a:r>
            <a:endParaRPr sz="1500" b="1">
              <a:solidFill>
                <a:schemeClr val="dk1"/>
              </a:solidFill>
            </a:endParaRPr>
          </a:p>
          <a:p>
            <a:pPr marL="0" lvl="0" indent="0" algn="l" rtl="0">
              <a:spcBef>
                <a:spcPts val="1600"/>
              </a:spcBef>
              <a:spcAft>
                <a:spcPts val="1600"/>
              </a:spcAft>
              <a:buNone/>
            </a:pPr>
            <a:endParaRPr sz="1900"/>
          </a:p>
        </p:txBody>
      </p:sp>
      <p:pic>
        <p:nvPicPr>
          <p:cNvPr id="162" name="Google Shape;162;p24"/>
          <p:cNvPicPr preferRelativeResize="0"/>
          <p:nvPr/>
        </p:nvPicPr>
        <p:blipFill>
          <a:blip r:embed="rId3">
            <a:alphaModFix/>
          </a:blip>
          <a:stretch>
            <a:fillRect/>
          </a:stretch>
        </p:blipFill>
        <p:spPr>
          <a:xfrm>
            <a:off x="1768574" y="3481224"/>
            <a:ext cx="5018824" cy="1585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729450" y="5299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Spark Installation and Configuration:</a:t>
            </a:r>
            <a:endParaRPr/>
          </a:p>
        </p:txBody>
      </p:sp>
      <p:sp>
        <p:nvSpPr>
          <p:cNvPr id="168" name="Google Shape;168;p25"/>
          <p:cNvSpPr txBox="1">
            <a:spLocks noGrp="1"/>
          </p:cNvSpPr>
          <p:nvPr>
            <p:ph type="body" idx="1"/>
          </p:nvPr>
        </p:nvSpPr>
        <p:spPr>
          <a:xfrm>
            <a:off x="729450" y="1441200"/>
            <a:ext cx="7688700" cy="34089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500" b="1">
                <a:solidFill>
                  <a:srgbClr val="000000"/>
                </a:solidFill>
              </a:rPr>
              <a:t>**For Linux users**</a:t>
            </a:r>
            <a:endParaRPr sz="1500">
              <a:solidFill>
                <a:srgbClr val="000000"/>
              </a:solidFill>
              <a:highlight>
                <a:srgbClr val="D9D9D9"/>
              </a:highlight>
            </a:endParaRPr>
          </a:p>
          <a:p>
            <a:pPr marL="914400" lvl="0" indent="-304800" algn="l" rtl="0">
              <a:spcBef>
                <a:spcPts val="1600"/>
              </a:spcBef>
              <a:spcAft>
                <a:spcPts val="0"/>
              </a:spcAft>
              <a:buClr>
                <a:srgbClr val="000000"/>
              </a:buClr>
              <a:buSzPts val="1200"/>
              <a:buAutoNum type="arabicPeriod"/>
            </a:pPr>
            <a:r>
              <a:rPr lang="en" sz="1500">
                <a:solidFill>
                  <a:srgbClr val="000000"/>
                </a:solidFill>
              </a:rPr>
              <a:t>Tell your bash where to find Spark by </a:t>
            </a:r>
            <a:r>
              <a:rPr lang="en" sz="1500" u="sng">
                <a:solidFill>
                  <a:srgbClr val="000000"/>
                </a:solidFill>
              </a:rPr>
              <a:t>adding</a:t>
            </a:r>
            <a:r>
              <a:rPr lang="en" sz="1500">
                <a:solidFill>
                  <a:srgbClr val="000000"/>
                </a:solidFill>
              </a:rPr>
              <a:t> these to </a:t>
            </a:r>
            <a:r>
              <a:rPr lang="en" sz="1500">
                <a:solidFill>
                  <a:srgbClr val="000000"/>
                </a:solidFill>
                <a:latin typeface="Courier New"/>
                <a:ea typeface="Courier New"/>
                <a:cs typeface="Courier New"/>
                <a:sym typeface="Courier New"/>
              </a:rPr>
              <a:t>~/.bashrc</a:t>
            </a:r>
            <a:br>
              <a:rPr lang="en" sz="1500">
                <a:solidFill>
                  <a:srgbClr val="000000"/>
                </a:solidFill>
              </a:rPr>
            </a:br>
            <a:r>
              <a:rPr lang="en" sz="1300">
                <a:solidFill>
                  <a:srgbClr val="FF0000"/>
                </a:solidFill>
                <a:latin typeface="Courier New"/>
                <a:ea typeface="Courier New"/>
                <a:cs typeface="Courier New"/>
                <a:sym typeface="Courier New"/>
              </a:rPr>
              <a:t>export </a:t>
            </a:r>
            <a:r>
              <a:rPr lang="en" sz="1300">
                <a:solidFill>
                  <a:schemeClr val="dk1"/>
                </a:solidFill>
                <a:latin typeface="Courier New"/>
                <a:ea typeface="Courier New"/>
                <a:cs typeface="Courier New"/>
                <a:sym typeface="Courier New"/>
              </a:rPr>
              <a:t>SPARK_HOME=/opt/spark</a:t>
            </a:r>
            <a:br>
              <a:rPr lang="en" sz="1300">
                <a:solidFill>
                  <a:schemeClr val="dk1"/>
                </a:solidFill>
                <a:latin typeface="Courier New"/>
                <a:ea typeface="Courier New"/>
                <a:cs typeface="Courier New"/>
                <a:sym typeface="Courier New"/>
              </a:rPr>
            </a:br>
            <a:r>
              <a:rPr lang="en" sz="1300">
                <a:solidFill>
                  <a:srgbClr val="FF0000"/>
                </a:solidFill>
                <a:latin typeface="Courier New"/>
                <a:ea typeface="Courier New"/>
                <a:cs typeface="Courier New"/>
                <a:sym typeface="Courier New"/>
              </a:rPr>
              <a:t>export </a:t>
            </a:r>
            <a:r>
              <a:rPr lang="en" sz="1300">
                <a:solidFill>
                  <a:schemeClr val="dk1"/>
                </a:solidFill>
                <a:latin typeface="Courier New"/>
                <a:ea typeface="Courier New"/>
                <a:cs typeface="Courier New"/>
                <a:sym typeface="Courier New"/>
              </a:rPr>
              <a:t>PATH=$SPARK_HOME/bin:$PATH</a:t>
            </a:r>
            <a:endParaRPr sz="1300">
              <a:solidFill>
                <a:schemeClr val="dk1"/>
              </a:solidFill>
              <a:latin typeface="Courier New"/>
              <a:ea typeface="Courier New"/>
              <a:cs typeface="Courier New"/>
              <a:sym typeface="Courier New"/>
            </a:endParaRPr>
          </a:p>
          <a:p>
            <a:pPr marL="914400" lvl="0" indent="-304800" algn="l" rtl="0">
              <a:spcBef>
                <a:spcPts val="0"/>
              </a:spcBef>
              <a:spcAft>
                <a:spcPts val="0"/>
              </a:spcAft>
              <a:buClr>
                <a:srgbClr val="000000"/>
              </a:buClr>
              <a:buSzPts val="1200"/>
              <a:buAutoNum type="arabicPeriod"/>
            </a:pPr>
            <a:r>
              <a:rPr lang="en" sz="1500">
                <a:solidFill>
                  <a:srgbClr val="000000"/>
                </a:solidFill>
              </a:rPr>
              <a:t>Install Jupyter:</a:t>
            </a:r>
            <a:br>
              <a:rPr lang="en" sz="1300">
                <a:solidFill>
                  <a:schemeClr val="dk1"/>
                </a:solidFill>
                <a:latin typeface="Courier New"/>
                <a:ea typeface="Courier New"/>
                <a:cs typeface="Courier New"/>
                <a:sym typeface="Courier New"/>
              </a:rPr>
            </a:br>
            <a:r>
              <a:rPr lang="en" sz="1300">
                <a:solidFill>
                  <a:srgbClr val="434343"/>
                </a:solidFill>
                <a:highlight>
                  <a:srgbClr val="F3F3F3"/>
                </a:highlight>
                <a:latin typeface="Courier New"/>
                <a:ea typeface="Courier New"/>
                <a:cs typeface="Courier New"/>
                <a:sym typeface="Courier New"/>
              </a:rPr>
              <a:t>$ pip install jupyter</a:t>
            </a:r>
            <a:endParaRPr sz="1300">
              <a:solidFill>
                <a:srgbClr val="434343"/>
              </a:solidFill>
              <a:latin typeface="Courier New"/>
              <a:ea typeface="Courier New"/>
              <a:cs typeface="Courier New"/>
              <a:sym typeface="Courier New"/>
            </a:endParaRPr>
          </a:p>
          <a:p>
            <a:pPr marL="914400" lvl="0" indent="-76200" algn="l" rtl="0">
              <a:spcBef>
                <a:spcPts val="0"/>
              </a:spcBef>
              <a:spcAft>
                <a:spcPts val="0"/>
              </a:spcAft>
              <a:buSzPts val="1200"/>
              <a:buChar char="●"/>
            </a:pPr>
            <a:r>
              <a:rPr lang="en" sz="1500">
                <a:solidFill>
                  <a:srgbClr val="000000"/>
                </a:solidFill>
              </a:rPr>
              <a:t> Configure PySpark driver </a:t>
            </a:r>
            <a:br>
              <a:rPr lang="en" sz="1500">
                <a:solidFill>
                  <a:srgbClr val="000000"/>
                </a:solidFill>
              </a:rPr>
            </a:br>
            <a:r>
              <a:rPr lang="en" sz="1300">
                <a:solidFill>
                  <a:srgbClr val="FF0000"/>
                </a:solidFill>
                <a:latin typeface="Courier New"/>
                <a:ea typeface="Courier New"/>
                <a:cs typeface="Courier New"/>
                <a:sym typeface="Courier New"/>
              </a:rPr>
              <a:t>export </a:t>
            </a:r>
            <a:r>
              <a:rPr lang="en" sz="1300">
                <a:solidFill>
                  <a:schemeClr val="dk1"/>
                </a:solidFill>
                <a:latin typeface="Courier New"/>
                <a:ea typeface="Courier New"/>
                <a:cs typeface="Courier New"/>
                <a:sym typeface="Courier New"/>
              </a:rPr>
              <a:t>PYSPARK_DRIVER_PYTHON=jupyter</a:t>
            </a:r>
            <a:br>
              <a:rPr lang="en" sz="1300">
                <a:solidFill>
                  <a:schemeClr val="dk1"/>
                </a:solidFill>
                <a:latin typeface="Courier New"/>
                <a:ea typeface="Courier New"/>
                <a:cs typeface="Courier New"/>
                <a:sym typeface="Courier New"/>
              </a:rPr>
            </a:br>
            <a:r>
              <a:rPr lang="en" sz="1300">
                <a:solidFill>
                  <a:srgbClr val="FF0000"/>
                </a:solidFill>
                <a:latin typeface="Courier New"/>
                <a:ea typeface="Courier New"/>
                <a:cs typeface="Courier New"/>
                <a:sym typeface="Courier New"/>
              </a:rPr>
              <a:t>export </a:t>
            </a:r>
            <a:r>
              <a:rPr lang="en" sz="1300">
                <a:solidFill>
                  <a:schemeClr val="dk1"/>
                </a:solidFill>
                <a:latin typeface="Courier New"/>
                <a:ea typeface="Courier New"/>
                <a:cs typeface="Courier New"/>
                <a:sym typeface="Courier New"/>
              </a:rPr>
              <a:t>PYSPARK_DRIVER_PYTHON_OPTS='notebook'</a:t>
            </a:r>
            <a:endParaRPr sz="1300">
              <a:solidFill>
                <a:schemeClr val="dk1"/>
              </a:solidFill>
              <a:latin typeface="Courier New"/>
              <a:ea typeface="Courier New"/>
              <a:cs typeface="Courier New"/>
              <a:sym typeface="Courier New"/>
            </a:endParaRPr>
          </a:p>
          <a:p>
            <a:pPr marL="914400" lvl="0" indent="-76200" algn="l" rtl="0">
              <a:spcBef>
                <a:spcPts val="0"/>
              </a:spcBef>
              <a:spcAft>
                <a:spcPts val="0"/>
              </a:spcAft>
              <a:buSzPts val="1200"/>
              <a:buChar char="●"/>
            </a:pPr>
            <a:r>
              <a:rPr lang="en" sz="1500">
                <a:solidFill>
                  <a:srgbClr val="000000"/>
                </a:solidFill>
              </a:rPr>
              <a:t> FindSpark package</a:t>
            </a:r>
            <a:br>
              <a:rPr lang="en" sz="1500">
                <a:solidFill>
                  <a:srgbClr val="000000"/>
                </a:solidFill>
              </a:rPr>
            </a:br>
            <a:r>
              <a:rPr lang="en" sz="1500">
                <a:solidFill>
                  <a:srgbClr val="000000"/>
                </a:solidFill>
              </a:rPr>
              <a:t>	</a:t>
            </a:r>
            <a:r>
              <a:rPr lang="en" sz="1300">
                <a:solidFill>
                  <a:srgbClr val="000000"/>
                </a:solidFill>
                <a:highlight>
                  <a:srgbClr val="F3F3F3"/>
                </a:highlight>
                <a:latin typeface="Courier New"/>
                <a:ea typeface="Courier New"/>
                <a:cs typeface="Courier New"/>
                <a:sym typeface="Courier New"/>
              </a:rPr>
              <a:t>$ pip install findspark</a:t>
            </a:r>
            <a:br>
              <a:rPr lang="en" sz="1300">
                <a:solidFill>
                  <a:srgbClr val="000000"/>
                </a:solidFill>
                <a:latin typeface="Courier New"/>
                <a:ea typeface="Courier New"/>
                <a:cs typeface="Courier New"/>
                <a:sym typeface="Courier New"/>
              </a:rPr>
            </a:br>
            <a:r>
              <a:rPr lang="en" sz="1300">
                <a:solidFill>
                  <a:srgbClr val="000000"/>
                </a:solidFill>
                <a:latin typeface="Courier New"/>
                <a:ea typeface="Courier New"/>
                <a:cs typeface="Courier New"/>
                <a:sym typeface="Courier New"/>
              </a:rPr>
              <a:t>	</a:t>
            </a:r>
            <a:r>
              <a:rPr lang="en" sz="1300">
                <a:solidFill>
                  <a:srgbClr val="000000"/>
                </a:solidFill>
                <a:highlight>
                  <a:srgbClr val="F3F3F3"/>
                </a:highlight>
                <a:latin typeface="Courier New"/>
                <a:ea typeface="Courier New"/>
                <a:cs typeface="Courier New"/>
                <a:sym typeface="Courier New"/>
              </a:rPr>
              <a:t>$ jupyter notebook</a:t>
            </a:r>
            <a:endParaRPr sz="1300">
              <a:solidFill>
                <a:srgbClr val="000000"/>
              </a:solidFill>
              <a:highlight>
                <a:srgbClr val="F3F3F3"/>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729450" y="542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Spark Installation and Configuration:</a:t>
            </a:r>
            <a:endParaRPr/>
          </a:p>
        </p:txBody>
      </p:sp>
      <p:sp>
        <p:nvSpPr>
          <p:cNvPr id="174" name="Google Shape;174;p26"/>
          <p:cNvSpPr txBox="1">
            <a:spLocks noGrp="1"/>
          </p:cNvSpPr>
          <p:nvPr>
            <p:ph type="body" idx="1"/>
          </p:nvPr>
        </p:nvSpPr>
        <p:spPr>
          <a:xfrm>
            <a:off x="729450" y="1388750"/>
            <a:ext cx="7688700" cy="31656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Clr>
                <a:schemeClr val="dk1"/>
              </a:buClr>
              <a:buSzPts val="1100"/>
              <a:buFont typeface="Arial"/>
              <a:buNone/>
            </a:pPr>
            <a:r>
              <a:rPr lang="en" sz="1500" b="1">
                <a:solidFill>
                  <a:srgbClr val="000000"/>
                </a:solidFill>
              </a:rPr>
              <a:t>**For Mac users**</a:t>
            </a:r>
            <a:endParaRPr sz="1500" b="1">
              <a:solidFill>
                <a:srgbClr val="000000"/>
              </a:solidFill>
            </a:endParaRPr>
          </a:p>
          <a:p>
            <a:pPr marL="457200" lvl="0" indent="-190500" algn="l" rtl="0">
              <a:spcBef>
                <a:spcPts val="1600"/>
              </a:spcBef>
              <a:spcAft>
                <a:spcPts val="0"/>
              </a:spcAft>
              <a:buClr>
                <a:srgbClr val="000000"/>
              </a:buClr>
              <a:buSzPts val="1200"/>
              <a:buAutoNum type="arabicPeriod"/>
            </a:pPr>
            <a:r>
              <a:rPr lang="en" sz="1500">
                <a:solidFill>
                  <a:srgbClr val="000000"/>
                </a:solidFill>
              </a:rPr>
              <a:t>Edit </a:t>
            </a:r>
            <a:r>
              <a:rPr lang="en" sz="1400">
                <a:solidFill>
                  <a:srgbClr val="000000"/>
                </a:solidFill>
                <a:highlight>
                  <a:srgbClr val="F3F3F3"/>
                </a:highlight>
              </a:rPr>
              <a:t>.bash_profile </a:t>
            </a:r>
            <a:r>
              <a:rPr lang="en" sz="1500">
                <a:solidFill>
                  <a:srgbClr val="000000"/>
                </a:solidFill>
              </a:rPr>
              <a:t>and </a:t>
            </a:r>
            <a:r>
              <a:rPr lang="en" sz="1500" u="sng">
                <a:solidFill>
                  <a:srgbClr val="000000"/>
                </a:solidFill>
              </a:rPr>
              <a:t>add</a:t>
            </a:r>
            <a:r>
              <a:rPr lang="en" sz="1500">
                <a:solidFill>
                  <a:srgbClr val="000000"/>
                </a:solidFill>
              </a:rPr>
              <a:t> the following:</a:t>
            </a:r>
            <a:br>
              <a:rPr lang="en" sz="1200" b="1">
                <a:solidFill>
                  <a:srgbClr val="000000"/>
                </a:solidFill>
              </a:rPr>
            </a:br>
            <a:r>
              <a:rPr lang="en" sz="1300">
                <a:solidFill>
                  <a:srgbClr val="D73A49"/>
                </a:solidFill>
                <a:highlight>
                  <a:srgbClr val="FFFFFF"/>
                </a:highlight>
                <a:latin typeface="Courier New"/>
                <a:ea typeface="Courier New"/>
                <a:cs typeface="Courier New"/>
                <a:sym typeface="Courier New"/>
              </a:rPr>
              <a:t>export</a:t>
            </a:r>
            <a:r>
              <a:rPr lang="en" sz="1300">
                <a:solidFill>
                  <a:srgbClr val="24292E"/>
                </a:solidFill>
                <a:highlight>
                  <a:srgbClr val="FFFFFF"/>
                </a:highlight>
                <a:latin typeface="Courier New"/>
                <a:ea typeface="Courier New"/>
                <a:cs typeface="Courier New"/>
                <a:sym typeface="Courier New"/>
              </a:rPr>
              <a:t> SPARK_PATH=</a:t>
            </a:r>
            <a:r>
              <a:rPr lang="en" sz="1300">
                <a:solidFill>
                  <a:srgbClr val="D73A49"/>
                </a:solidFill>
                <a:highlight>
                  <a:srgbClr val="FFFFFF"/>
                </a:highlight>
                <a:latin typeface="Courier New"/>
                <a:ea typeface="Courier New"/>
                <a:cs typeface="Courier New"/>
                <a:sym typeface="Courier New"/>
              </a:rPr>
              <a:t>~</a:t>
            </a:r>
            <a:r>
              <a:rPr lang="en" sz="1300">
                <a:solidFill>
                  <a:srgbClr val="24292E"/>
                </a:solidFill>
                <a:highlight>
                  <a:srgbClr val="FFFFFF"/>
                </a:highlight>
                <a:latin typeface="Courier New"/>
                <a:ea typeface="Courier New"/>
                <a:cs typeface="Courier New"/>
                <a:sym typeface="Courier New"/>
              </a:rPr>
              <a:t>/spark-1.6.0-bin-hadoop2.6</a:t>
            </a:r>
            <a:br>
              <a:rPr lang="en" sz="1300">
                <a:solidFill>
                  <a:srgbClr val="24292E"/>
                </a:solidFill>
                <a:highlight>
                  <a:srgbClr val="FFFFFF"/>
                </a:highlight>
                <a:latin typeface="Courier New"/>
                <a:ea typeface="Courier New"/>
                <a:cs typeface="Courier New"/>
                <a:sym typeface="Courier New"/>
              </a:rPr>
            </a:br>
            <a:r>
              <a:rPr lang="en" sz="1300">
                <a:solidFill>
                  <a:srgbClr val="D73A49"/>
                </a:solidFill>
                <a:highlight>
                  <a:srgbClr val="FFFFFF"/>
                </a:highlight>
                <a:latin typeface="Courier New"/>
                <a:ea typeface="Courier New"/>
                <a:cs typeface="Courier New"/>
                <a:sym typeface="Courier New"/>
              </a:rPr>
              <a:t>export</a:t>
            </a:r>
            <a:r>
              <a:rPr lang="en" sz="1300">
                <a:solidFill>
                  <a:srgbClr val="24292E"/>
                </a:solidFill>
                <a:highlight>
                  <a:srgbClr val="FFFFFF"/>
                </a:highlight>
                <a:latin typeface="Courier New"/>
                <a:ea typeface="Courier New"/>
                <a:cs typeface="Courier New"/>
                <a:sym typeface="Courier New"/>
              </a:rPr>
              <a:t> PYSPARK_DRIVER_PYTHON=</a:t>
            </a:r>
            <a:r>
              <a:rPr lang="en" sz="1300">
                <a:solidFill>
                  <a:srgbClr val="032F62"/>
                </a:solidFill>
                <a:highlight>
                  <a:srgbClr val="FFFFFF"/>
                </a:highlight>
                <a:latin typeface="Courier New"/>
                <a:ea typeface="Courier New"/>
                <a:cs typeface="Courier New"/>
                <a:sym typeface="Courier New"/>
              </a:rPr>
              <a:t>"jupyter"</a:t>
            </a:r>
            <a:br>
              <a:rPr lang="en" sz="1300">
                <a:solidFill>
                  <a:srgbClr val="032F62"/>
                </a:solidFill>
                <a:highlight>
                  <a:srgbClr val="FFFFFF"/>
                </a:highlight>
                <a:latin typeface="Courier New"/>
                <a:ea typeface="Courier New"/>
                <a:cs typeface="Courier New"/>
                <a:sym typeface="Courier New"/>
              </a:rPr>
            </a:br>
            <a:r>
              <a:rPr lang="en" sz="1300">
                <a:solidFill>
                  <a:srgbClr val="D73A49"/>
                </a:solidFill>
                <a:highlight>
                  <a:srgbClr val="FFFFFF"/>
                </a:highlight>
                <a:latin typeface="Courier New"/>
                <a:ea typeface="Courier New"/>
                <a:cs typeface="Courier New"/>
                <a:sym typeface="Courier New"/>
              </a:rPr>
              <a:t>export</a:t>
            </a:r>
            <a:r>
              <a:rPr lang="en" sz="1300">
                <a:solidFill>
                  <a:srgbClr val="24292E"/>
                </a:solidFill>
                <a:highlight>
                  <a:srgbClr val="FFFFFF"/>
                </a:highlight>
                <a:latin typeface="Courier New"/>
                <a:ea typeface="Courier New"/>
                <a:cs typeface="Courier New"/>
                <a:sym typeface="Courier New"/>
              </a:rPr>
              <a:t> PYSPARK_DRIVER_PYTHON_OPTS=</a:t>
            </a:r>
            <a:r>
              <a:rPr lang="en" sz="1300">
                <a:solidFill>
                  <a:srgbClr val="032F62"/>
                </a:solidFill>
                <a:highlight>
                  <a:srgbClr val="FFFFFF"/>
                </a:highlight>
                <a:latin typeface="Courier New"/>
                <a:ea typeface="Courier New"/>
                <a:cs typeface="Courier New"/>
                <a:sym typeface="Courier New"/>
              </a:rPr>
              <a:t>"notebook"</a:t>
            </a:r>
            <a:br>
              <a:rPr lang="en" sz="1300">
                <a:solidFill>
                  <a:srgbClr val="24292E"/>
                </a:solidFill>
                <a:highlight>
                  <a:srgbClr val="FFFFFF"/>
                </a:highlight>
                <a:latin typeface="Courier New"/>
                <a:ea typeface="Courier New"/>
                <a:cs typeface="Courier New"/>
                <a:sym typeface="Courier New"/>
              </a:rPr>
            </a:br>
            <a:r>
              <a:rPr lang="en" sz="1300">
                <a:solidFill>
                  <a:srgbClr val="6A737D"/>
                </a:solidFill>
                <a:highlight>
                  <a:srgbClr val="FFFFFF"/>
                </a:highlight>
                <a:latin typeface="Courier New"/>
                <a:ea typeface="Courier New"/>
                <a:cs typeface="Courier New"/>
                <a:sym typeface="Courier New"/>
              </a:rPr>
              <a:t>#For python 3, You have to add the line below or you will get an error</a:t>
            </a:r>
            <a:br>
              <a:rPr lang="en" sz="1300">
                <a:solidFill>
                  <a:srgbClr val="6A737D"/>
                </a:solidFill>
                <a:highlight>
                  <a:srgbClr val="FFFFFF"/>
                </a:highlight>
                <a:latin typeface="Courier New"/>
                <a:ea typeface="Courier New"/>
                <a:cs typeface="Courier New"/>
                <a:sym typeface="Courier New"/>
              </a:rPr>
            </a:br>
            <a:r>
              <a:rPr lang="en" sz="1300">
                <a:solidFill>
                  <a:srgbClr val="6A737D"/>
                </a:solidFill>
                <a:highlight>
                  <a:srgbClr val="FFFFFF"/>
                </a:highlight>
                <a:latin typeface="Courier New"/>
                <a:ea typeface="Courier New"/>
                <a:cs typeface="Courier New"/>
                <a:sym typeface="Courier New"/>
              </a:rPr>
              <a:t># export PYSPARK_PYTHON=python3</a:t>
            </a:r>
            <a:br>
              <a:rPr lang="en" sz="1300">
                <a:solidFill>
                  <a:srgbClr val="6A737D"/>
                </a:solidFill>
                <a:highlight>
                  <a:srgbClr val="FFFFFF"/>
                </a:highlight>
                <a:latin typeface="Courier New"/>
                <a:ea typeface="Courier New"/>
                <a:cs typeface="Courier New"/>
                <a:sym typeface="Courier New"/>
              </a:rPr>
            </a:br>
            <a:r>
              <a:rPr lang="en" sz="1300">
                <a:solidFill>
                  <a:srgbClr val="005CC5"/>
                </a:solidFill>
                <a:highlight>
                  <a:srgbClr val="FFFFFF"/>
                </a:highlight>
                <a:latin typeface="Courier New"/>
                <a:ea typeface="Courier New"/>
                <a:cs typeface="Courier New"/>
                <a:sym typeface="Courier New"/>
              </a:rPr>
              <a:t>alias</a:t>
            </a:r>
            <a:r>
              <a:rPr lang="en" sz="1300">
                <a:solidFill>
                  <a:srgbClr val="24292E"/>
                </a:solidFill>
                <a:highlight>
                  <a:srgbClr val="FFFFFF"/>
                </a:highlight>
                <a:latin typeface="Courier New"/>
                <a:ea typeface="Courier New"/>
                <a:cs typeface="Courier New"/>
                <a:sym typeface="Courier New"/>
              </a:rPr>
              <a:t> snotebook=</a:t>
            </a:r>
            <a:r>
              <a:rPr lang="en" sz="1300">
                <a:solidFill>
                  <a:srgbClr val="032F62"/>
                </a:solidFill>
                <a:highlight>
                  <a:srgbClr val="FFFFFF"/>
                </a:highlight>
                <a:latin typeface="Courier New"/>
                <a:ea typeface="Courier New"/>
                <a:cs typeface="Courier New"/>
                <a:sym typeface="Courier New"/>
              </a:rPr>
              <a:t>'$SPARK_PATH/bin/pyspark --master local[2]’</a:t>
            </a:r>
            <a:br>
              <a:rPr lang="en" sz="1100">
                <a:solidFill>
                  <a:srgbClr val="032F62"/>
                </a:solidFill>
                <a:highlight>
                  <a:srgbClr val="FFFFFF"/>
                </a:highlight>
                <a:latin typeface="Courier New"/>
                <a:ea typeface="Courier New"/>
                <a:cs typeface="Courier New"/>
                <a:sym typeface="Courier New"/>
              </a:rPr>
            </a:br>
            <a:endParaRPr sz="1100">
              <a:solidFill>
                <a:srgbClr val="032F62"/>
              </a:solidFill>
              <a:highlight>
                <a:srgbClr val="FFFFFF"/>
              </a:highlight>
              <a:latin typeface="Courier New"/>
              <a:ea typeface="Courier New"/>
              <a:cs typeface="Courier New"/>
              <a:sym typeface="Courier New"/>
            </a:endParaRPr>
          </a:p>
          <a:p>
            <a:pPr marL="457200" lvl="0" indent="-190500" algn="l" rtl="0">
              <a:spcBef>
                <a:spcPts val="0"/>
              </a:spcBef>
              <a:spcAft>
                <a:spcPts val="0"/>
              </a:spcAft>
              <a:buClr>
                <a:srgbClr val="000000"/>
              </a:buClr>
              <a:buSzPts val="1200"/>
              <a:buAutoNum type="arabicPeriod"/>
            </a:pPr>
            <a:r>
              <a:rPr lang="en" sz="1500">
                <a:solidFill>
                  <a:srgbClr val="434343"/>
                </a:solidFill>
              </a:rPr>
              <a:t>Run:</a:t>
            </a:r>
            <a:br>
              <a:rPr lang="en" sz="1100">
                <a:solidFill>
                  <a:srgbClr val="032F62"/>
                </a:solidFill>
                <a:highlight>
                  <a:srgbClr val="FFFFFF"/>
                </a:highlight>
                <a:latin typeface="Courier New"/>
                <a:ea typeface="Courier New"/>
                <a:cs typeface="Courier New"/>
                <a:sym typeface="Courier New"/>
              </a:rPr>
            </a:br>
            <a:r>
              <a:rPr lang="en" sz="1300">
                <a:solidFill>
                  <a:srgbClr val="032F62"/>
                </a:solidFill>
                <a:highlight>
                  <a:srgbClr val="F3F3F3"/>
                </a:highlight>
                <a:latin typeface="Courier New"/>
                <a:ea typeface="Courier New"/>
                <a:cs typeface="Courier New"/>
                <a:sym typeface="Courier New"/>
              </a:rPr>
              <a:t>$ source .bash_profile</a:t>
            </a:r>
            <a:endParaRPr sz="1300">
              <a:solidFill>
                <a:srgbClr val="032F62"/>
              </a:solidFill>
              <a:highlight>
                <a:srgbClr val="F3F3F3"/>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729450" y="5669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PySpark on Google Colab:</a:t>
            </a:r>
            <a:endParaRPr/>
          </a:p>
        </p:txBody>
      </p:sp>
      <p:sp>
        <p:nvSpPr>
          <p:cNvPr id="180" name="Google Shape;180;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dk1"/>
              </a:solidFill>
              <a:highlight>
                <a:srgbClr val="FFFFFF"/>
              </a:highlight>
              <a:latin typeface="Georgia"/>
              <a:ea typeface="Georgia"/>
              <a:cs typeface="Georgia"/>
              <a:sym typeface="Georgia"/>
            </a:endParaRPr>
          </a:p>
          <a:p>
            <a:pPr marL="0" lvl="0" indent="0" algn="l" rtl="0">
              <a:spcBef>
                <a:spcPts val="1600"/>
              </a:spcBef>
              <a:spcAft>
                <a:spcPts val="0"/>
              </a:spcAft>
              <a:buNone/>
            </a:pPr>
            <a:endParaRPr sz="1400">
              <a:solidFill>
                <a:schemeClr val="dk1"/>
              </a:solidFill>
              <a:highlight>
                <a:srgbClr val="FFFFFF"/>
              </a:highlight>
            </a:endParaRPr>
          </a:p>
          <a:p>
            <a:pPr marL="0" lvl="0" indent="0" algn="l" rtl="0">
              <a:spcBef>
                <a:spcPts val="1600"/>
              </a:spcBef>
              <a:spcAft>
                <a:spcPts val="0"/>
              </a:spcAft>
              <a:buClr>
                <a:schemeClr val="dk1"/>
              </a:buClr>
              <a:buSzPts val="1100"/>
              <a:buFont typeface="Arial"/>
              <a:buNone/>
            </a:pPr>
            <a:br>
              <a:rPr lang="en"/>
            </a:br>
            <a:r>
              <a:rPr lang="en">
                <a:solidFill>
                  <a:srgbClr val="000000"/>
                </a:solidFill>
              </a:rPr>
              <a:t>Why Google Colab?</a:t>
            </a:r>
            <a:endParaRPr>
              <a:solidFill>
                <a:srgbClr val="000000"/>
              </a:solidFill>
            </a:endParaRPr>
          </a:p>
          <a:p>
            <a:pPr marL="457200" lvl="0" indent="-330200" algn="l" rtl="0">
              <a:spcBef>
                <a:spcPts val="1600"/>
              </a:spcBef>
              <a:spcAft>
                <a:spcPts val="0"/>
              </a:spcAft>
              <a:buClr>
                <a:srgbClr val="000000"/>
              </a:buClr>
              <a:buSzPts val="1600"/>
              <a:buChar char="●"/>
            </a:pPr>
            <a:r>
              <a:rPr lang="en" sz="1600">
                <a:solidFill>
                  <a:srgbClr val="000000"/>
                </a:solidFill>
              </a:rPr>
              <a:t>Based on Jupyter notebook</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No need to install anything locally</a:t>
            </a:r>
            <a:endParaRPr sz="1600">
              <a:solidFill>
                <a:srgbClr val="000000"/>
              </a:solidFill>
            </a:endParaRPr>
          </a:p>
          <a:p>
            <a:pPr marL="457200" lvl="0" indent="-330200" algn="l" rtl="0">
              <a:spcBef>
                <a:spcPts val="0"/>
              </a:spcBef>
              <a:spcAft>
                <a:spcPts val="0"/>
              </a:spcAft>
              <a:buClr>
                <a:srgbClr val="000000"/>
              </a:buClr>
              <a:buSzPts val="1600"/>
              <a:buChar char="●"/>
            </a:pPr>
            <a:r>
              <a:rPr lang="en" sz="1600">
                <a:solidFill>
                  <a:srgbClr val="000000"/>
                </a:solidFill>
              </a:rPr>
              <a:t>Powerful resources (e.g. GPU)</a:t>
            </a:r>
            <a:endParaRPr sz="1600">
              <a:solidFill>
                <a:srgbClr val="000000"/>
              </a:solidFill>
            </a:endParaRPr>
          </a:p>
          <a:p>
            <a:pPr marL="0" lvl="0" indent="0" algn="l" rtl="0">
              <a:lnSpc>
                <a:spcPct val="135714"/>
              </a:lnSpc>
              <a:spcBef>
                <a:spcPts val="1600"/>
              </a:spcBef>
              <a:spcAft>
                <a:spcPts val="0"/>
              </a:spcAft>
              <a:buClr>
                <a:schemeClr val="dk1"/>
              </a:buClr>
              <a:buSzPts val="1100"/>
              <a:buFont typeface="Arial"/>
              <a:buNone/>
            </a:pPr>
            <a:endParaRPr sz="1500">
              <a:solidFill>
                <a:schemeClr val="dk1"/>
              </a:solidFill>
              <a:highlight>
                <a:srgbClr val="F3F3F3"/>
              </a:highlight>
            </a:endParaRPr>
          </a:p>
        </p:txBody>
      </p:sp>
      <p:pic>
        <p:nvPicPr>
          <p:cNvPr id="181" name="Google Shape;181;p27"/>
          <p:cNvPicPr preferRelativeResize="0"/>
          <p:nvPr/>
        </p:nvPicPr>
        <p:blipFill>
          <a:blip r:embed="rId3">
            <a:alphaModFix/>
          </a:blip>
          <a:stretch>
            <a:fillRect/>
          </a:stretch>
        </p:blipFill>
        <p:spPr>
          <a:xfrm>
            <a:off x="1672888" y="1489600"/>
            <a:ext cx="5798225" cy="1344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Setup and configuration on Google Colab</a:t>
            </a:r>
            <a:endParaRPr/>
          </a:p>
        </p:txBody>
      </p:sp>
      <p:sp>
        <p:nvSpPr>
          <p:cNvPr id="187" name="Google Shape;187;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700">
                <a:solidFill>
                  <a:schemeClr val="dk1"/>
                </a:solidFill>
              </a:rPr>
              <a:t>Open a new python 3 notebook in Colab and run:</a:t>
            </a:r>
            <a:endParaRPr sz="1700">
              <a:solidFill>
                <a:schemeClr val="dk1"/>
              </a:solidFill>
            </a:endParaRPr>
          </a:p>
          <a:p>
            <a:pPr marL="0" lvl="0" indent="0" algn="l" rtl="0">
              <a:lnSpc>
                <a:spcPct val="135714"/>
              </a:lnSpc>
              <a:spcBef>
                <a:spcPts val="1600"/>
              </a:spcBef>
              <a:spcAft>
                <a:spcPts val="0"/>
              </a:spcAft>
              <a:buClr>
                <a:schemeClr val="dk1"/>
              </a:buClr>
              <a:buSzPts val="1100"/>
              <a:buFont typeface="Arial"/>
              <a:buNone/>
            </a:pPr>
            <a:r>
              <a:rPr lang="en" sz="1250">
                <a:solidFill>
                  <a:srgbClr val="000000"/>
                </a:solidFill>
                <a:highlight>
                  <a:srgbClr val="F3F3F3"/>
                </a:highlight>
                <a:latin typeface="Courier New"/>
                <a:ea typeface="Courier New"/>
                <a:cs typeface="Courier New"/>
                <a:sym typeface="Courier New"/>
              </a:rPr>
              <a:t>!apt-get update</a:t>
            </a:r>
            <a:endParaRPr sz="1250">
              <a:solidFill>
                <a:srgbClr val="000000"/>
              </a:solidFill>
              <a:highlight>
                <a:srgbClr val="F3F3F3"/>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250">
                <a:solidFill>
                  <a:srgbClr val="000000"/>
                </a:solidFill>
                <a:highlight>
                  <a:srgbClr val="F3F3F3"/>
                </a:highlight>
                <a:latin typeface="Courier New"/>
                <a:ea typeface="Courier New"/>
                <a:cs typeface="Courier New"/>
                <a:sym typeface="Courier New"/>
              </a:rPr>
              <a:t>!apt-get install openjdk-8-jdk-headless -qq &gt; /dev/null</a:t>
            </a:r>
            <a:endParaRPr sz="1250">
              <a:solidFill>
                <a:srgbClr val="000000"/>
              </a:solidFill>
              <a:highlight>
                <a:srgbClr val="F3F3F3"/>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250">
                <a:solidFill>
                  <a:srgbClr val="000000"/>
                </a:solidFill>
                <a:highlight>
                  <a:srgbClr val="F3F3F3"/>
                </a:highlight>
                <a:latin typeface="Courier New"/>
                <a:ea typeface="Courier New"/>
                <a:cs typeface="Courier New"/>
                <a:sym typeface="Courier New"/>
              </a:rPr>
              <a:t>!wget -q http://us.mirrors.quenda.co/apache/spark/spark-2.4.4/spark-2.4.4-bin-hadoop2.7.tgz</a:t>
            </a:r>
            <a:endParaRPr sz="1250">
              <a:solidFill>
                <a:srgbClr val="000000"/>
              </a:solidFill>
              <a:highlight>
                <a:srgbClr val="F3F3F3"/>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250">
                <a:solidFill>
                  <a:srgbClr val="000000"/>
                </a:solidFill>
                <a:highlight>
                  <a:srgbClr val="F3F3F3"/>
                </a:highlight>
                <a:latin typeface="Courier New"/>
                <a:ea typeface="Courier New"/>
                <a:cs typeface="Courier New"/>
                <a:sym typeface="Courier New"/>
              </a:rPr>
              <a:t>!tar xf spark-2.3.1-bin-hadoop2.7.tgz</a:t>
            </a:r>
            <a:endParaRPr sz="1250">
              <a:solidFill>
                <a:srgbClr val="000000"/>
              </a:solidFill>
              <a:highlight>
                <a:srgbClr val="F3F3F3"/>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250">
                <a:solidFill>
                  <a:srgbClr val="000000"/>
                </a:solidFill>
                <a:highlight>
                  <a:srgbClr val="F3F3F3"/>
                </a:highlight>
                <a:latin typeface="Courier New"/>
                <a:ea typeface="Courier New"/>
                <a:cs typeface="Courier New"/>
                <a:sym typeface="Courier New"/>
              </a:rPr>
              <a:t>!pip install -q findspark</a:t>
            </a:r>
            <a:endParaRPr sz="19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body" idx="1"/>
          </p:nvPr>
        </p:nvSpPr>
        <p:spPr>
          <a:xfrm>
            <a:off x="517575" y="1211350"/>
            <a:ext cx="8204400" cy="3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uFill>
                  <a:noFill/>
                </a:uFill>
                <a:hlinkClick r:id="rId3"/>
              </a:rPr>
              <a:t>Hadoop</a:t>
            </a:r>
            <a:r>
              <a:rPr lang="en" sz="1400">
                <a:solidFill>
                  <a:srgbClr val="000000"/>
                </a:solidFill>
              </a:rPr>
              <a:t> is the standard tool for distributed computing across really large data sets</a:t>
            </a:r>
            <a:endParaRPr sz="1400">
              <a:solidFill>
                <a:srgbClr val="000000"/>
              </a:solidFill>
            </a:endParaRPr>
          </a:p>
          <a:p>
            <a:pPr marL="0" lvl="0" indent="0" algn="l" rtl="0">
              <a:spcBef>
                <a:spcPts val="1600"/>
              </a:spcBef>
              <a:spcAft>
                <a:spcPts val="0"/>
              </a:spcAft>
              <a:buNone/>
            </a:pPr>
            <a:r>
              <a:rPr lang="en" sz="1400">
                <a:solidFill>
                  <a:srgbClr val="000000"/>
                </a:solidFill>
              </a:rPr>
              <a:t>Two ideas from Google in 2003 and 2004 made Hadoop possible: </a:t>
            </a:r>
            <a:endParaRPr sz="1400">
              <a:solidFill>
                <a:srgbClr val="000000"/>
              </a:solidFill>
            </a:endParaRPr>
          </a:p>
          <a:p>
            <a:pPr marL="457200" lvl="0" indent="-317500" algn="l" rtl="0">
              <a:spcBef>
                <a:spcPts val="1600"/>
              </a:spcBef>
              <a:spcAft>
                <a:spcPts val="0"/>
              </a:spcAft>
              <a:buClr>
                <a:srgbClr val="000000"/>
              </a:buClr>
              <a:buSzPts val="1400"/>
              <a:buChar char="●"/>
            </a:pPr>
            <a:r>
              <a:rPr lang="en" sz="1400">
                <a:solidFill>
                  <a:srgbClr val="000000"/>
                </a:solidFill>
              </a:rPr>
              <a:t>A framework for distributed storage (</a:t>
            </a:r>
            <a:r>
              <a:rPr lang="en" sz="1400">
                <a:solidFill>
                  <a:srgbClr val="000000"/>
                </a:solidFill>
                <a:uFill>
                  <a:noFill/>
                </a:uFill>
                <a:hlinkClick r:id="rId4"/>
              </a:rPr>
              <a:t>The Google File System</a:t>
            </a:r>
            <a:r>
              <a:rPr lang="en" sz="1400">
                <a:solidFill>
                  <a:srgbClr val="000000"/>
                </a:solidFill>
              </a:rPr>
              <a:t>), which is implemented as HDFS in Hadoop</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A framework for distributed computing (</a:t>
            </a:r>
            <a:r>
              <a:rPr lang="en" sz="1400">
                <a:solidFill>
                  <a:srgbClr val="000000"/>
                </a:solidFill>
                <a:uFill>
                  <a:noFill/>
                </a:uFill>
                <a:hlinkClick r:id="rId5"/>
              </a:rPr>
              <a:t>MapReduce</a:t>
            </a:r>
            <a:r>
              <a:rPr lang="en" sz="1400">
                <a:solidFill>
                  <a:srgbClr val="000000"/>
                </a:solidFill>
              </a:rPr>
              <a:t>)</a:t>
            </a:r>
            <a:endParaRPr sz="1400">
              <a:solidFill>
                <a:srgbClr val="000000"/>
              </a:solidFill>
            </a:endParaRPr>
          </a:p>
          <a:p>
            <a:pPr marL="0" lvl="0" indent="0" algn="l" rtl="0">
              <a:spcBef>
                <a:spcPts val="1600"/>
              </a:spcBef>
              <a:spcAft>
                <a:spcPts val="0"/>
              </a:spcAft>
              <a:buNone/>
            </a:pPr>
            <a:r>
              <a:rPr lang="en" sz="1400">
                <a:solidFill>
                  <a:srgbClr val="000000"/>
                </a:solidFill>
              </a:rPr>
              <a:t>MapReduce requires data to be serialized to disk between each step, which means that the I/O cost of a MapReduce job is high, making interactive analysis and iterative algorithms very expensive. </a:t>
            </a:r>
            <a:endParaRPr sz="1400">
              <a:solidFill>
                <a:srgbClr val="000000"/>
              </a:solidFill>
            </a:endParaRPr>
          </a:p>
          <a:p>
            <a:pPr marL="0" lvl="0" indent="0" algn="l" rtl="0">
              <a:spcBef>
                <a:spcPts val="1600"/>
              </a:spcBef>
              <a:spcAft>
                <a:spcPts val="1600"/>
              </a:spcAft>
              <a:buNone/>
            </a:pPr>
            <a:r>
              <a:rPr lang="en" sz="1400" b="1">
                <a:solidFill>
                  <a:srgbClr val="000000"/>
                </a:solidFill>
              </a:rPr>
              <a:t>Spark</a:t>
            </a:r>
            <a:r>
              <a:rPr lang="en" sz="1400">
                <a:solidFill>
                  <a:srgbClr val="000000"/>
                </a:solidFill>
              </a:rPr>
              <a:t> uses in-memory caching to improve performance and, therefore, is fast enough to allow for interactive analysis. </a:t>
            </a:r>
            <a:r>
              <a:rPr lang="en" sz="1400">
                <a:solidFill>
                  <a:schemeClr val="dk1"/>
                </a:solidFill>
                <a:highlight>
                  <a:srgbClr val="FFFFFF"/>
                </a:highlight>
              </a:rPr>
              <a:t>Most machine learning and optimization algorithms are iterative, making Spark an extremely effective tool for data science.</a:t>
            </a:r>
            <a:endParaRPr sz="1400">
              <a:solidFill>
                <a:srgbClr val="000000"/>
              </a:solidFill>
            </a:endParaRPr>
          </a:p>
        </p:txBody>
      </p:sp>
      <p:sp>
        <p:nvSpPr>
          <p:cNvPr id="193" name="Google Shape;193;p29"/>
          <p:cNvSpPr txBox="1">
            <a:spLocks noGrp="1"/>
          </p:cNvSpPr>
          <p:nvPr>
            <p:ph type="title"/>
          </p:nvPr>
        </p:nvSpPr>
        <p:spPr>
          <a:xfrm>
            <a:off x="729450" y="5176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Big Data analytics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729450" y="556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PySpark implementation</a:t>
            </a:r>
            <a:endParaRPr/>
          </a:p>
        </p:txBody>
      </p:sp>
      <p:sp>
        <p:nvSpPr>
          <p:cNvPr id="199" name="Google Shape;199;p30"/>
          <p:cNvSpPr txBox="1">
            <a:spLocks noGrp="1"/>
          </p:cNvSpPr>
          <p:nvPr>
            <p:ph type="body" idx="1"/>
          </p:nvPr>
        </p:nvSpPr>
        <p:spPr>
          <a:xfrm>
            <a:off x="4746900" y="1108900"/>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00000"/>
                </a:solidFill>
              </a:rPr>
              <a:t>SparkContext</a:t>
            </a:r>
            <a:endParaRPr sz="1800" b="1">
              <a:solidFill>
                <a:srgbClr val="000000"/>
              </a:solidFill>
            </a:endParaRPr>
          </a:p>
          <a:p>
            <a:pPr marL="0" lvl="0" indent="0" algn="l" rtl="0">
              <a:lnSpc>
                <a:spcPct val="135714"/>
              </a:lnSpc>
              <a:spcBef>
                <a:spcPts val="1600"/>
              </a:spcBef>
              <a:spcAft>
                <a:spcPts val="0"/>
              </a:spcAft>
              <a:buClr>
                <a:schemeClr val="dk1"/>
              </a:buClr>
              <a:buSzPts val="1100"/>
              <a:buFont typeface="Arial"/>
              <a:buNone/>
            </a:pPr>
            <a:r>
              <a:rPr lang="en" sz="1150">
                <a:solidFill>
                  <a:srgbClr val="0000FF"/>
                </a:solidFill>
                <a:highlight>
                  <a:srgbClr val="F3F3F3"/>
                </a:highlight>
                <a:latin typeface="Courier New"/>
                <a:ea typeface="Courier New"/>
                <a:cs typeface="Courier New"/>
                <a:sym typeface="Courier New"/>
              </a:rPr>
              <a:t>import</a:t>
            </a:r>
            <a:r>
              <a:rPr lang="en" sz="1150">
                <a:solidFill>
                  <a:schemeClr val="dk1"/>
                </a:solidFill>
                <a:highlight>
                  <a:srgbClr val="F3F3F3"/>
                </a:highlight>
                <a:latin typeface="Courier New"/>
                <a:ea typeface="Courier New"/>
                <a:cs typeface="Courier New"/>
                <a:sym typeface="Courier New"/>
              </a:rPr>
              <a:t> findspark</a:t>
            </a:r>
            <a:endParaRPr sz="1150">
              <a:solidFill>
                <a:schemeClr val="dk1"/>
              </a:solidFill>
              <a:highlight>
                <a:srgbClr val="F3F3F3"/>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150">
                <a:solidFill>
                  <a:schemeClr val="dk1"/>
                </a:solidFill>
                <a:highlight>
                  <a:srgbClr val="F3F3F3"/>
                </a:highlight>
                <a:latin typeface="Courier New"/>
                <a:ea typeface="Courier New"/>
                <a:cs typeface="Courier New"/>
                <a:sym typeface="Courier New"/>
              </a:rPr>
              <a:t>findspark.init()</a:t>
            </a:r>
            <a:endParaRPr sz="1150">
              <a:solidFill>
                <a:schemeClr val="dk1"/>
              </a:solidFill>
              <a:highlight>
                <a:srgbClr val="F3F3F3"/>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150">
                <a:solidFill>
                  <a:srgbClr val="0000FF"/>
                </a:solidFill>
                <a:highlight>
                  <a:srgbClr val="F3F3F3"/>
                </a:highlight>
                <a:latin typeface="Courier New"/>
                <a:ea typeface="Courier New"/>
                <a:cs typeface="Courier New"/>
                <a:sym typeface="Courier New"/>
              </a:rPr>
              <a:t>from</a:t>
            </a:r>
            <a:r>
              <a:rPr lang="en" sz="1150">
                <a:solidFill>
                  <a:schemeClr val="dk1"/>
                </a:solidFill>
                <a:highlight>
                  <a:srgbClr val="F3F3F3"/>
                </a:highlight>
                <a:latin typeface="Courier New"/>
                <a:ea typeface="Courier New"/>
                <a:cs typeface="Courier New"/>
                <a:sym typeface="Courier New"/>
              </a:rPr>
              <a:t> pyspark </a:t>
            </a:r>
            <a:r>
              <a:rPr lang="en" sz="1150">
                <a:solidFill>
                  <a:srgbClr val="0000FF"/>
                </a:solidFill>
                <a:highlight>
                  <a:srgbClr val="F3F3F3"/>
                </a:highlight>
                <a:latin typeface="Courier New"/>
                <a:ea typeface="Courier New"/>
                <a:cs typeface="Courier New"/>
                <a:sym typeface="Courier New"/>
              </a:rPr>
              <a:t>import</a:t>
            </a:r>
            <a:r>
              <a:rPr lang="en" sz="1150">
                <a:solidFill>
                  <a:schemeClr val="dk1"/>
                </a:solidFill>
                <a:highlight>
                  <a:srgbClr val="F3F3F3"/>
                </a:highlight>
                <a:latin typeface="Courier New"/>
                <a:ea typeface="Courier New"/>
                <a:cs typeface="Courier New"/>
                <a:sym typeface="Courier New"/>
              </a:rPr>
              <a:t> SparkContext</a:t>
            </a:r>
            <a:endParaRPr sz="1150">
              <a:solidFill>
                <a:schemeClr val="dk1"/>
              </a:solidFill>
              <a:highlight>
                <a:srgbClr val="F3F3F3"/>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150">
                <a:solidFill>
                  <a:schemeClr val="dk1"/>
                </a:solidFill>
                <a:highlight>
                  <a:srgbClr val="F3F3F3"/>
                </a:highlight>
                <a:latin typeface="Courier New"/>
                <a:ea typeface="Courier New"/>
                <a:cs typeface="Courier New"/>
                <a:sym typeface="Courier New"/>
              </a:rPr>
              <a:t>sc = SparkContext.getOrCreate()</a:t>
            </a:r>
            <a:endParaRPr sz="1150">
              <a:solidFill>
                <a:schemeClr val="dk1"/>
              </a:solidFill>
              <a:highlight>
                <a:srgbClr val="F3F3F3"/>
              </a:highlight>
              <a:latin typeface="Courier New"/>
              <a:ea typeface="Courier New"/>
              <a:cs typeface="Courier New"/>
              <a:sym typeface="Courier New"/>
            </a:endParaRPr>
          </a:p>
          <a:p>
            <a:pPr marL="0" lvl="0" indent="0" algn="l" rtl="0">
              <a:spcBef>
                <a:spcPts val="0"/>
              </a:spcBef>
              <a:spcAft>
                <a:spcPts val="1600"/>
              </a:spcAft>
              <a:buClr>
                <a:schemeClr val="dk1"/>
              </a:buClr>
              <a:buSzPts val="1100"/>
              <a:buFont typeface="Arial"/>
              <a:buNone/>
            </a:pPr>
            <a:endParaRPr>
              <a:solidFill>
                <a:srgbClr val="000000"/>
              </a:solidFill>
            </a:endParaRPr>
          </a:p>
        </p:txBody>
      </p:sp>
      <p:sp>
        <p:nvSpPr>
          <p:cNvPr id="200" name="Google Shape;200;p30"/>
          <p:cNvSpPr txBox="1">
            <a:spLocks noGrp="1"/>
          </p:cNvSpPr>
          <p:nvPr>
            <p:ph type="body" idx="2"/>
          </p:nvPr>
        </p:nvSpPr>
        <p:spPr>
          <a:xfrm>
            <a:off x="801025" y="1196075"/>
            <a:ext cx="351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00000"/>
                </a:solidFill>
              </a:rPr>
              <a:t>SparkSession</a:t>
            </a:r>
            <a:endParaRPr sz="1800" b="1">
              <a:solidFill>
                <a:srgbClr val="000000"/>
              </a:solidFill>
            </a:endParaRPr>
          </a:p>
          <a:p>
            <a:pPr marL="0" lvl="0" indent="0" algn="l" rtl="0">
              <a:lnSpc>
                <a:spcPct val="135714"/>
              </a:lnSpc>
              <a:spcBef>
                <a:spcPts val="1600"/>
              </a:spcBef>
              <a:spcAft>
                <a:spcPts val="0"/>
              </a:spcAft>
              <a:buClr>
                <a:schemeClr val="dk1"/>
              </a:buClr>
              <a:buSzPts val="1100"/>
              <a:buFont typeface="Arial"/>
              <a:buNone/>
            </a:pPr>
            <a:r>
              <a:rPr lang="en" sz="1150">
                <a:solidFill>
                  <a:srgbClr val="0000FF"/>
                </a:solidFill>
                <a:highlight>
                  <a:srgbClr val="FFFFFE"/>
                </a:highlight>
                <a:latin typeface="Courier New"/>
                <a:ea typeface="Courier New"/>
                <a:cs typeface="Courier New"/>
                <a:sym typeface="Courier New"/>
              </a:rPr>
              <a:t>import</a:t>
            </a:r>
            <a:r>
              <a:rPr lang="en" sz="1150">
                <a:solidFill>
                  <a:schemeClr val="dk1"/>
                </a:solidFill>
                <a:highlight>
                  <a:srgbClr val="FFFFFE"/>
                </a:highlight>
                <a:latin typeface="Courier New"/>
                <a:ea typeface="Courier New"/>
                <a:cs typeface="Courier New"/>
                <a:sym typeface="Courier New"/>
              </a:rPr>
              <a:t> pyspark</a:t>
            </a:r>
            <a:endParaRPr sz="11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150">
                <a:solidFill>
                  <a:srgbClr val="0000FF"/>
                </a:solidFill>
                <a:highlight>
                  <a:srgbClr val="FFFFFE"/>
                </a:highlight>
                <a:latin typeface="Courier New"/>
                <a:ea typeface="Courier New"/>
                <a:cs typeface="Courier New"/>
                <a:sym typeface="Courier New"/>
              </a:rPr>
              <a:t>from</a:t>
            </a:r>
            <a:r>
              <a:rPr lang="en" sz="1150">
                <a:solidFill>
                  <a:schemeClr val="dk1"/>
                </a:solidFill>
                <a:highlight>
                  <a:srgbClr val="FFFFFE"/>
                </a:highlight>
                <a:latin typeface="Courier New"/>
                <a:ea typeface="Courier New"/>
                <a:cs typeface="Courier New"/>
                <a:sym typeface="Courier New"/>
              </a:rPr>
              <a:t> pyspark.sql </a:t>
            </a:r>
            <a:r>
              <a:rPr lang="en" sz="1150">
                <a:solidFill>
                  <a:srgbClr val="0000FF"/>
                </a:solidFill>
                <a:highlight>
                  <a:srgbClr val="FFFFFE"/>
                </a:highlight>
                <a:latin typeface="Courier New"/>
                <a:ea typeface="Courier New"/>
                <a:cs typeface="Courier New"/>
                <a:sym typeface="Courier New"/>
              </a:rPr>
              <a:t>import</a:t>
            </a:r>
            <a:r>
              <a:rPr lang="en" sz="1150">
                <a:solidFill>
                  <a:schemeClr val="dk1"/>
                </a:solidFill>
                <a:highlight>
                  <a:srgbClr val="FFFFFE"/>
                </a:highlight>
                <a:latin typeface="Courier New"/>
                <a:ea typeface="Courier New"/>
                <a:cs typeface="Courier New"/>
                <a:sym typeface="Courier New"/>
              </a:rPr>
              <a:t> SparkSession</a:t>
            </a:r>
            <a:endParaRPr sz="11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150">
                <a:solidFill>
                  <a:schemeClr val="dk1"/>
                </a:solidFill>
                <a:highlight>
                  <a:srgbClr val="FFFFFE"/>
                </a:highlight>
                <a:latin typeface="Courier New"/>
                <a:ea typeface="Courier New"/>
                <a:cs typeface="Courier New"/>
                <a:sym typeface="Courier New"/>
              </a:rPr>
              <a:t>spark = SparkSession.builder.getOrCreate()</a:t>
            </a:r>
            <a:endParaRPr sz="1150">
              <a:solidFill>
                <a:schemeClr val="dk1"/>
              </a:solidFill>
              <a:highlight>
                <a:srgbClr val="FFFFFE"/>
              </a:highlight>
              <a:latin typeface="Courier New"/>
              <a:ea typeface="Courier New"/>
              <a:cs typeface="Courier New"/>
              <a:sym typeface="Courier New"/>
            </a:endParaRPr>
          </a:p>
          <a:p>
            <a:pPr marL="0" lvl="0" indent="0" algn="l" rtl="0">
              <a:spcBef>
                <a:spcPts val="0"/>
              </a:spcBef>
              <a:spcAft>
                <a:spcPts val="1600"/>
              </a:spcAft>
              <a:buNone/>
            </a:pP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body" idx="2"/>
          </p:nvPr>
        </p:nvSpPr>
        <p:spPr>
          <a:xfrm>
            <a:off x="4643604" y="1441200"/>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00000"/>
                </a:solidFill>
              </a:rPr>
              <a:t>RDD</a:t>
            </a:r>
            <a:endParaRPr sz="1600" b="1">
              <a:solidFill>
                <a:srgbClr val="000000"/>
              </a:solidFill>
            </a:endParaRPr>
          </a:p>
          <a:p>
            <a:pPr marL="0" lvl="0" indent="0" algn="l" rtl="0">
              <a:spcBef>
                <a:spcPts val="1600"/>
              </a:spcBef>
              <a:spcAft>
                <a:spcPts val="0"/>
              </a:spcAft>
              <a:buNone/>
            </a:pPr>
            <a:r>
              <a:rPr lang="en">
                <a:solidFill>
                  <a:srgbClr val="000000"/>
                </a:solidFill>
              </a:rPr>
              <a:t>All the codes running using dataframes compiles down to RDD</a:t>
            </a:r>
            <a:endParaRPr>
              <a:solidFill>
                <a:srgbClr val="000000"/>
              </a:solidFill>
            </a:endParaRPr>
          </a:p>
          <a:p>
            <a:pPr marL="0" lvl="0" indent="0" algn="l" rtl="0">
              <a:spcBef>
                <a:spcPts val="1600"/>
              </a:spcBef>
              <a:spcAft>
                <a:spcPts val="0"/>
              </a:spcAft>
              <a:buNone/>
            </a:pPr>
            <a:r>
              <a:rPr lang="en">
                <a:solidFill>
                  <a:srgbClr val="000000"/>
                </a:solidFill>
              </a:rPr>
              <a:t>Low level API</a:t>
            </a:r>
            <a:endParaRPr>
              <a:solidFill>
                <a:srgbClr val="000000"/>
              </a:solidFill>
            </a:endParaRPr>
          </a:p>
          <a:p>
            <a:pPr marL="0" lvl="0" indent="0" algn="l" rtl="0">
              <a:spcBef>
                <a:spcPts val="1600"/>
              </a:spcBef>
              <a:spcAft>
                <a:spcPts val="0"/>
              </a:spcAft>
              <a:buNone/>
            </a:pPr>
            <a:r>
              <a:rPr lang="en">
                <a:solidFill>
                  <a:srgbClr val="000000"/>
                </a:solidFill>
              </a:rPr>
              <a:t>Immutable partition of record that can be worked on parallel</a:t>
            </a:r>
            <a:endParaRPr>
              <a:solidFill>
                <a:srgbClr val="000000"/>
              </a:solidFill>
            </a:endParaRPr>
          </a:p>
          <a:p>
            <a:pPr marL="0" lvl="0" indent="0" algn="l" rtl="0">
              <a:spcBef>
                <a:spcPts val="1600"/>
              </a:spcBef>
              <a:spcAft>
                <a:spcPts val="0"/>
              </a:spcAft>
              <a:buNone/>
            </a:pPr>
            <a:r>
              <a:rPr lang="en">
                <a:solidFill>
                  <a:srgbClr val="000000"/>
                </a:solidFill>
              </a:rPr>
              <a:t>Records are java, python , scala objects</a:t>
            </a:r>
            <a:endParaRPr>
              <a:solidFill>
                <a:srgbClr val="000000"/>
              </a:solidFill>
            </a:endParaRPr>
          </a:p>
          <a:p>
            <a:pPr marL="0" lvl="0" indent="0" algn="l" rtl="0">
              <a:spcBef>
                <a:spcPts val="1600"/>
              </a:spcBef>
              <a:spcAft>
                <a:spcPts val="1600"/>
              </a:spcAft>
              <a:buNone/>
            </a:pPr>
            <a:endParaRPr>
              <a:solidFill>
                <a:srgbClr val="000000"/>
              </a:solidFill>
            </a:endParaRPr>
          </a:p>
        </p:txBody>
      </p:sp>
      <p:sp>
        <p:nvSpPr>
          <p:cNvPr id="206" name="Google Shape;206;p31"/>
          <p:cNvSpPr txBox="1">
            <a:spLocks noGrp="1"/>
          </p:cNvSpPr>
          <p:nvPr>
            <p:ph type="title"/>
          </p:nvPr>
        </p:nvSpPr>
        <p:spPr>
          <a:xfrm>
            <a:off x="729450" y="5299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APIs</a:t>
            </a:r>
            <a:endParaRPr/>
          </a:p>
        </p:txBody>
      </p:sp>
      <p:sp>
        <p:nvSpPr>
          <p:cNvPr id="207" name="Google Shape;207;p31"/>
          <p:cNvSpPr txBox="1">
            <a:spLocks noGrp="1"/>
          </p:cNvSpPr>
          <p:nvPr>
            <p:ph type="body" idx="1"/>
          </p:nvPr>
        </p:nvSpPr>
        <p:spPr>
          <a:xfrm>
            <a:off x="729325" y="1441200"/>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00000"/>
                </a:solidFill>
              </a:rPr>
              <a:t>DataFrame</a:t>
            </a:r>
            <a:endParaRPr sz="1600" b="1">
              <a:solidFill>
                <a:srgbClr val="000000"/>
              </a:solidFill>
            </a:endParaRPr>
          </a:p>
          <a:p>
            <a:pPr marL="0" lvl="0" indent="0" algn="l" rtl="0">
              <a:spcBef>
                <a:spcPts val="1600"/>
              </a:spcBef>
              <a:spcAft>
                <a:spcPts val="0"/>
              </a:spcAft>
              <a:buNone/>
            </a:pPr>
            <a:r>
              <a:rPr lang="en">
                <a:solidFill>
                  <a:srgbClr val="000000"/>
                </a:solidFill>
              </a:rPr>
              <a:t>Easy to work with!</a:t>
            </a:r>
            <a:endParaRPr>
              <a:solidFill>
                <a:srgbClr val="000000"/>
              </a:solidFill>
            </a:endParaRPr>
          </a:p>
          <a:p>
            <a:pPr marL="0" lvl="0" indent="0" algn="l" rtl="0">
              <a:spcBef>
                <a:spcPts val="1600"/>
              </a:spcBef>
              <a:spcAft>
                <a:spcPts val="0"/>
              </a:spcAft>
              <a:buNone/>
            </a:pPr>
            <a:r>
              <a:rPr lang="en">
                <a:solidFill>
                  <a:srgbClr val="000000"/>
                </a:solidFill>
              </a:rPr>
              <a:t>High level API</a:t>
            </a:r>
            <a:endParaRPr>
              <a:solidFill>
                <a:srgbClr val="000000"/>
              </a:solidFill>
            </a:endParaRPr>
          </a:p>
          <a:p>
            <a:pPr marL="0" lvl="0" indent="0" algn="l" rtl="0">
              <a:spcBef>
                <a:spcPts val="1600"/>
              </a:spcBef>
              <a:spcAft>
                <a:spcPts val="0"/>
              </a:spcAft>
              <a:buNone/>
            </a:pPr>
            <a:r>
              <a:rPr lang="en">
                <a:solidFill>
                  <a:srgbClr val="000000"/>
                </a:solidFill>
              </a:rPr>
              <a:t>DataFrame:Distributed collections of </a:t>
            </a:r>
            <a:endParaRPr>
              <a:solidFill>
                <a:srgbClr val="000000"/>
              </a:solidFill>
            </a:endParaRPr>
          </a:p>
          <a:p>
            <a:pPr marL="0" lvl="0" indent="0" algn="l" rtl="0">
              <a:spcBef>
                <a:spcPts val="1600"/>
              </a:spcBef>
              <a:spcAft>
                <a:spcPts val="0"/>
              </a:spcAft>
              <a:buNone/>
            </a:pPr>
            <a:r>
              <a:rPr lang="en">
                <a:solidFill>
                  <a:srgbClr val="000000"/>
                </a:solidFill>
              </a:rPr>
              <a:t>objects type row ,structured data</a:t>
            </a:r>
            <a:endParaRPr>
              <a:solidFill>
                <a:srgbClr val="000000"/>
              </a:solidFill>
            </a:endParaRPr>
          </a:p>
          <a:p>
            <a:pPr marL="0" lvl="0" indent="0" algn="l" rtl="0">
              <a:spcBef>
                <a:spcPts val="1600"/>
              </a:spcBef>
              <a:spcAft>
                <a:spcPts val="1600"/>
              </a:spcAft>
              <a:buNone/>
            </a:pPr>
            <a:r>
              <a:rPr lang="en">
                <a:solidFill>
                  <a:srgbClr val="000000"/>
                </a:solidFill>
              </a:rPr>
              <a:t>Think of dataframe as an excel that can sit across multiple machines</a:t>
            </a:r>
            <a:endParaRPr>
              <a:solidFill>
                <a:srgbClr val="000000"/>
              </a:solidFill>
            </a:endParaRPr>
          </a:p>
        </p:txBody>
      </p:sp>
      <p:sp>
        <p:nvSpPr>
          <p:cNvPr id="208" name="Google Shape;208;p31"/>
          <p:cNvSpPr txBox="1">
            <a:spLocks noGrp="1"/>
          </p:cNvSpPr>
          <p:nvPr>
            <p:ph type="body" idx="2"/>
          </p:nvPr>
        </p:nvSpPr>
        <p:spPr>
          <a:xfrm>
            <a:off x="1516750" y="4277325"/>
            <a:ext cx="5498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solidFill>
                  <a:srgbClr val="000000"/>
                </a:solidFill>
              </a:rPr>
              <a:t>Spark does not understand inner structure of records!!</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Most of the times, the amount of the data we’re working with is too big; that needs to be implemented and processed on different machines. So, we need Functional code that can be distributed across entire cluster of computers.</a:t>
            </a:r>
            <a:endParaRPr>
              <a:solidFill>
                <a:srgbClr val="000000"/>
              </a:solidFill>
            </a:endParaRPr>
          </a:p>
          <a:p>
            <a:pPr marL="0" lvl="0" indent="0" algn="l" rtl="0">
              <a:spcBef>
                <a:spcPts val="1600"/>
              </a:spcBef>
              <a:spcAft>
                <a:spcPts val="0"/>
              </a:spcAft>
              <a:buClr>
                <a:schemeClr val="dk1"/>
              </a:buClr>
              <a:buSzPts val="1100"/>
              <a:buFont typeface="Arial"/>
              <a:buNone/>
            </a:pPr>
            <a:r>
              <a:rPr lang="en">
                <a:solidFill>
                  <a:srgbClr val="000000"/>
                </a:solidFill>
              </a:rPr>
              <a:t>Before development of Spark, this job was done by </a:t>
            </a:r>
            <a:r>
              <a:rPr lang="en">
                <a:solidFill>
                  <a:srgbClr val="980000"/>
                </a:solidFill>
              </a:rPr>
              <a:t>Hadoop.</a:t>
            </a:r>
            <a:endParaRPr>
              <a:solidFill>
                <a:srgbClr val="980000"/>
              </a:solidFill>
            </a:endParaRPr>
          </a:p>
          <a:p>
            <a:pPr marL="0" lvl="0" indent="0" algn="l" rtl="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2"/>
          <p:cNvSpPr txBox="1">
            <a:spLocks noGrp="1"/>
          </p:cNvSpPr>
          <p:nvPr>
            <p:ph type="title"/>
          </p:nvPr>
        </p:nvSpPr>
        <p:spPr>
          <a:xfrm>
            <a:off x="729450" y="5422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Programming Spark</a:t>
            </a:r>
            <a:endParaRPr/>
          </a:p>
        </p:txBody>
      </p:sp>
      <p:sp>
        <p:nvSpPr>
          <p:cNvPr id="214" name="Google Shape;214;p32"/>
          <p:cNvSpPr txBox="1">
            <a:spLocks noGrp="1"/>
          </p:cNvSpPr>
          <p:nvPr>
            <p:ph type="body" idx="1"/>
          </p:nvPr>
        </p:nvSpPr>
        <p:spPr>
          <a:xfrm>
            <a:off x="729450" y="1351800"/>
            <a:ext cx="7688700" cy="3535200"/>
          </a:xfrm>
          <a:prstGeom prst="rect">
            <a:avLst/>
          </a:prstGeom>
        </p:spPr>
        <p:txBody>
          <a:bodyPr spcFirstLastPara="1" wrap="square" lIns="91425" tIns="91425" rIns="91425" bIns="91425" anchor="t" anchorCtr="0">
            <a:noAutofit/>
          </a:bodyPr>
          <a:lstStyle/>
          <a:p>
            <a:pPr marL="749300" lvl="0" indent="-317500" algn="l" rtl="0">
              <a:lnSpc>
                <a:spcPct val="158000"/>
              </a:lnSpc>
              <a:spcBef>
                <a:spcPts val="3200"/>
              </a:spcBef>
              <a:spcAft>
                <a:spcPts val="0"/>
              </a:spcAft>
              <a:buClr>
                <a:srgbClr val="000000"/>
              </a:buClr>
              <a:buSzPts val="1400"/>
              <a:buFont typeface="Arial"/>
              <a:buAutoNum type="arabicPeriod"/>
            </a:pPr>
            <a:r>
              <a:rPr lang="en" sz="1400">
                <a:solidFill>
                  <a:srgbClr val="000000"/>
                </a:solidFill>
                <a:highlight>
                  <a:srgbClr val="FFFFFF"/>
                </a:highlight>
              </a:rPr>
              <a:t>Define  RDDs either through accessing data on disk (HDFS, Cassandra, HBase, Local Disk), parallelizing some collection in memory, </a:t>
            </a:r>
            <a:r>
              <a:rPr lang="en" sz="1400" i="1">
                <a:solidFill>
                  <a:srgbClr val="000000"/>
                </a:solidFill>
                <a:highlight>
                  <a:srgbClr val="FFFFFF"/>
                </a:highlight>
              </a:rPr>
              <a:t>transforming</a:t>
            </a:r>
            <a:r>
              <a:rPr lang="en" sz="1400">
                <a:solidFill>
                  <a:srgbClr val="000000"/>
                </a:solidFill>
                <a:highlight>
                  <a:srgbClr val="FFFFFF"/>
                </a:highlight>
              </a:rPr>
              <a:t> an existing RDD, or by </a:t>
            </a:r>
            <a:r>
              <a:rPr lang="en" sz="1400" i="1">
                <a:solidFill>
                  <a:srgbClr val="000000"/>
                </a:solidFill>
                <a:highlight>
                  <a:srgbClr val="FFFFFF"/>
                </a:highlight>
              </a:rPr>
              <a:t>caching </a:t>
            </a:r>
            <a:r>
              <a:rPr lang="en" sz="1400">
                <a:solidFill>
                  <a:srgbClr val="000000"/>
                </a:solidFill>
                <a:highlight>
                  <a:srgbClr val="FFFFFF"/>
                </a:highlight>
              </a:rPr>
              <a:t>or </a:t>
            </a:r>
            <a:r>
              <a:rPr lang="en" sz="1400" i="1">
                <a:solidFill>
                  <a:srgbClr val="000000"/>
                </a:solidFill>
                <a:highlight>
                  <a:srgbClr val="FFFFFF"/>
                </a:highlight>
              </a:rPr>
              <a:t>saving</a:t>
            </a:r>
            <a:r>
              <a:rPr lang="en" sz="1400">
                <a:solidFill>
                  <a:srgbClr val="000000"/>
                </a:solidFill>
                <a:highlight>
                  <a:srgbClr val="FFFFFF"/>
                </a:highlight>
              </a:rPr>
              <a:t>.</a:t>
            </a:r>
            <a:endParaRPr sz="1400">
              <a:solidFill>
                <a:srgbClr val="000000"/>
              </a:solidFill>
              <a:highlight>
                <a:srgbClr val="FFFFFF"/>
              </a:highlight>
            </a:endParaRPr>
          </a:p>
          <a:p>
            <a:pPr marL="749300" lvl="0" indent="-317500" algn="l" rtl="0">
              <a:lnSpc>
                <a:spcPct val="158000"/>
              </a:lnSpc>
              <a:spcBef>
                <a:spcPts val="0"/>
              </a:spcBef>
              <a:spcAft>
                <a:spcPts val="0"/>
              </a:spcAft>
              <a:buClr>
                <a:srgbClr val="000000"/>
              </a:buClr>
              <a:buSzPts val="1400"/>
              <a:buFont typeface="Arial"/>
              <a:buAutoNum type="arabicPeriod"/>
            </a:pPr>
            <a:r>
              <a:rPr lang="en" sz="1400">
                <a:solidFill>
                  <a:srgbClr val="000000"/>
                </a:solidFill>
                <a:highlight>
                  <a:srgbClr val="FFFFFF"/>
                </a:highlight>
              </a:rPr>
              <a:t>Invoke operations on the RDD by passing functions to each element of the RDD. Spark offers over 80 high level operators beyond Map and Reduce.</a:t>
            </a:r>
            <a:endParaRPr sz="1400">
              <a:solidFill>
                <a:srgbClr val="000000"/>
              </a:solidFill>
              <a:highlight>
                <a:srgbClr val="FFFFFF"/>
              </a:highlight>
            </a:endParaRPr>
          </a:p>
          <a:p>
            <a:pPr marL="749300" lvl="0" indent="-317500" algn="l" rtl="0">
              <a:lnSpc>
                <a:spcPct val="158000"/>
              </a:lnSpc>
              <a:spcBef>
                <a:spcPts val="0"/>
              </a:spcBef>
              <a:spcAft>
                <a:spcPts val="0"/>
              </a:spcAft>
              <a:buClr>
                <a:srgbClr val="000000"/>
              </a:buClr>
              <a:buSzPts val="1400"/>
              <a:buFont typeface="Arial"/>
              <a:buAutoNum type="arabicPeriod"/>
            </a:pPr>
            <a:r>
              <a:rPr lang="en" sz="1400">
                <a:solidFill>
                  <a:srgbClr val="000000"/>
                </a:solidFill>
                <a:highlight>
                  <a:srgbClr val="FFFFFF"/>
                </a:highlight>
              </a:rPr>
              <a:t>Use the resulting RDDs with </a:t>
            </a:r>
            <a:r>
              <a:rPr lang="en" sz="1400" i="1">
                <a:solidFill>
                  <a:srgbClr val="000000"/>
                </a:solidFill>
                <a:highlight>
                  <a:srgbClr val="FFFFFF"/>
                </a:highlight>
              </a:rPr>
              <a:t>actions</a:t>
            </a:r>
            <a:r>
              <a:rPr lang="en" sz="1400">
                <a:solidFill>
                  <a:srgbClr val="000000"/>
                </a:solidFill>
                <a:highlight>
                  <a:srgbClr val="FFFFFF"/>
                </a:highlight>
              </a:rPr>
              <a:t> (e.g. count, collect, save, etc.). Actions kick off the computing on the cluster.</a:t>
            </a:r>
            <a:endParaRPr sz="1400">
              <a:solidFill>
                <a:srgbClr val="000000"/>
              </a:solidFill>
              <a:highlight>
                <a:srgbClr val="FFFFFF"/>
              </a:highlight>
            </a:endParaRPr>
          </a:p>
          <a:p>
            <a:pPr marL="0" lvl="0" indent="0" algn="l" rtl="0">
              <a:spcBef>
                <a:spcPts val="0"/>
              </a:spcBef>
              <a:spcAft>
                <a:spcPts val="1600"/>
              </a:spcAft>
              <a:buNone/>
            </a:pPr>
            <a:r>
              <a:rPr lang="en" sz="1400">
                <a:solidFill>
                  <a:srgbClr val="000000"/>
                </a:solidFill>
                <a:highlight>
                  <a:srgbClr val="FFFFFF"/>
                </a:highlight>
              </a:rPr>
              <a:t>The driver program creates one or more RDDs, applies operations to transform the RDD, then invokes some action on the transformed RDD.</a:t>
            </a:r>
            <a:endParaRPr sz="1400">
              <a:solidFill>
                <a:srgbClr val="000000"/>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3"/>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Transformation                     Actions</a:t>
            </a:r>
            <a:endParaRPr/>
          </a:p>
        </p:txBody>
      </p:sp>
      <p:sp>
        <p:nvSpPr>
          <p:cNvPr id="220" name="Google Shape;220;p33"/>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Return RDD</a:t>
            </a:r>
            <a:endParaRPr>
              <a:solidFill>
                <a:srgbClr val="000000"/>
              </a:solidFill>
            </a:endParaRPr>
          </a:p>
          <a:p>
            <a:pPr marL="0" lvl="0" indent="0" algn="l" rtl="0">
              <a:spcBef>
                <a:spcPts val="1600"/>
              </a:spcBef>
              <a:spcAft>
                <a:spcPts val="0"/>
              </a:spcAft>
              <a:buNone/>
            </a:pPr>
            <a:r>
              <a:rPr lang="en">
                <a:solidFill>
                  <a:srgbClr val="000000"/>
                </a:solidFill>
              </a:rPr>
              <a:t>Such as:</a:t>
            </a:r>
            <a:endParaRPr>
              <a:solidFill>
                <a:srgbClr val="000000"/>
              </a:solidFill>
            </a:endParaRPr>
          </a:p>
          <a:p>
            <a:pPr marL="0" lvl="0" indent="0" algn="l" rtl="0">
              <a:spcBef>
                <a:spcPts val="1600"/>
              </a:spcBef>
              <a:spcAft>
                <a:spcPts val="0"/>
              </a:spcAft>
              <a:buNone/>
            </a:pPr>
            <a:r>
              <a:rPr lang="en">
                <a:solidFill>
                  <a:srgbClr val="000000"/>
                </a:solidFill>
              </a:rPr>
              <a:t>Map: define a function and apply record by record</a:t>
            </a:r>
            <a:endParaRPr>
              <a:solidFill>
                <a:srgbClr val="000000"/>
              </a:solidFill>
            </a:endParaRPr>
          </a:p>
          <a:p>
            <a:pPr marL="0" lvl="0" indent="0" algn="l" rtl="0">
              <a:spcBef>
                <a:spcPts val="1600"/>
              </a:spcBef>
              <a:spcAft>
                <a:spcPts val="0"/>
              </a:spcAft>
              <a:buNone/>
            </a:pPr>
            <a:r>
              <a:rPr lang="en">
                <a:solidFill>
                  <a:srgbClr val="000000"/>
                </a:solidFill>
              </a:rPr>
              <a:t>FlatMap:applies function to all elements RDDs and the flatten the result</a:t>
            </a:r>
            <a:endParaRPr>
              <a:solidFill>
                <a:srgbClr val="000000"/>
              </a:solidFill>
            </a:endParaRPr>
          </a:p>
          <a:p>
            <a:pPr marL="0" lvl="0" indent="0" algn="l" rtl="0">
              <a:spcBef>
                <a:spcPts val="1600"/>
              </a:spcBef>
              <a:spcAft>
                <a:spcPts val="0"/>
              </a:spcAft>
              <a:buNone/>
            </a:pPr>
            <a:r>
              <a:rPr lang="en">
                <a:solidFill>
                  <a:srgbClr val="000000"/>
                </a:solidFill>
              </a:rPr>
              <a:t>Filter:returns new RDD. only elements that satisfy a condition</a:t>
            </a:r>
            <a:endParaRPr>
              <a:solidFill>
                <a:srgbClr val="000000"/>
              </a:solidFill>
            </a:endParaRPr>
          </a:p>
          <a:p>
            <a:pPr marL="0" lvl="0" indent="0" algn="l" rtl="0">
              <a:spcBef>
                <a:spcPts val="1600"/>
              </a:spcBef>
              <a:spcAft>
                <a:spcPts val="1600"/>
              </a:spcAft>
              <a:buNone/>
            </a:pPr>
            <a:endParaRPr/>
          </a:p>
        </p:txBody>
      </p:sp>
      <p:sp>
        <p:nvSpPr>
          <p:cNvPr id="221" name="Google Shape;221;p33"/>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Returns another data type</a:t>
            </a:r>
            <a:endParaRPr>
              <a:solidFill>
                <a:srgbClr val="000000"/>
              </a:solidFill>
            </a:endParaRPr>
          </a:p>
          <a:p>
            <a:pPr marL="0" lvl="0" indent="0" algn="l" rtl="0">
              <a:spcBef>
                <a:spcPts val="1600"/>
              </a:spcBef>
              <a:spcAft>
                <a:spcPts val="0"/>
              </a:spcAft>
              <a:buNone/>
            </a:pPr>
            <a:r>
              <a:rPr lang="en">
                <a:solidFill>
                  <a:srgbClr val="000000"/>
                </a:solidFill>
              </a:rPr>
              <a:t>Such as:</a:t>
            </a:r>
            <a:endParaRPr>
              <a:solidFill>
                <a:srgbClr val="000000"/>
              </a:solidFill>
            </a:endParaRPr>
          </a:p>
          <a:p>
            <a:pPr marL="0" lvl="0" indent="0" algn="l" rtl="0">
              <a:spcBef>
                <a:spcPts val="1600"/>
              </a:spcBef>
              <a:spcAft>
                <a:spcPts val="0"/>
              </a:spcAft>
              <a:buNone/>
            </a:pPr>
            <a:r>
              <a:rPr lang="en">
                <a:solidFill>
                  <a:srgbClr val="000000"/>
                </a:solidFill>
              </a:rPr>
              <a:t>Reduce: we take neighbouring elements and produce a single combined result</a:t>
            </a:r>
            <a:endParaRPr>
              <a:solidFill>
                <a:srgbClr val="000000"/>
              </a:solidFill>
            </a:endParaRPr>
          </a:p>
          <a:p>
            <a:pPr marL="0" lvl="0" indent="0" algn="l" rtl="0">
              <a:spcBef>
                <a:spcPts val="1600"/>
              </a:spcBef>
              <a:spcAft>
                <a:spcPts val="1600"/>
              </a:spcAft>
              <a:buNone/>
            </a:pPr>
            <a:r>
              <a:rPr lang="en">
                <a:solidFill>
                  <a:srgbClr val="000000"/>
                </a:solidFill>
              </a:rPr>
              <a:t>Count: like dataframe allows to count number of rows in an RDD</a:t>
            </a:r>
            <a:endParaRPr>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Spark Execution</a:t>
            </a:r>
            <a:endParaRPr/>
          </a:p>
        </p:txBody>
      </p:sp>
      <p:sp>
        <p:nvSpPr>
          <p:cNvPr id="227" name="Google Shape;227;p3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dk1"/>
                </a:solidFill>
                <a:latin typeface="Georgia"/>
                <a:ea typeface="Georgia"/>
                <a:cs typeface="Georgia"/>
                <a:sym typeface="Georgia"/>
              </a:rPr>
              <a:t>Each worker(driver) in the cluster is managed by an </a:t>
            </a:r>
            <a:r>
              <a:rPr lang="en" sz="1600" i="1">
                <a:solidFill>
                  <a:schemeClr val="dk1"/>
                </a:solidFill>
                <a:latin typeface="Georgia"/>
                <a:ea typeface="Georgia"/>
                <a:cs typeface="Georgia"/>
                <a:sym typeface="Georgia"/>
              </a:rPr>
              <a:t>executor</a:t>
            </a:r>
            <a:endParaRPr sz="1400">
              <a:solidFill>
                <a:srgbClr val="000000"/>
              </a:solidFill>
            </a:endParaRPr>
          </a:p>
          <a:p>
            <a:pPr marL="0" lvl="0" indent="0" algn="l" rtl="0">
              <a:spcBef>
                <a:spcPts val="1600"/>
              </a:spcBef>
              <a:spcAft>
                <a:spcPts val="1600"/>
              </a:spcAft>
              <a:buNone/>
            </a:pPr>
            <a:endParaRPr/>
          </a:p>
        </p:txBody>
      </p:sp>
      <p:sp>
        <p:nvSpPr>
          <p:cNvPr id="228" name="Google Shape;228;p34"/>
          <p:cNvSpPr/>
          <p:nvPr/>
        </p:nvSpPr>
        <p:spPr>
          <a:xfrm>
            <a:off x="369050" y="1290875"/>
            <a:ext cx="8520600" cy="7146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Clr>
                <a:schemeClr val="dk1"/>
              </a:buClr>
              <a:buSzPts val="1100"/>
              <a:buFont typeface="Arial"/>
              <a:buNone/>
            </a:pPr>
            <a:r>
              <a:rPr lang="en" sz="1600">
                <a:solidFill>
                  <a:schemeClr val="dk1"/>
                </a:solidFill>
              </a:rPr>
              <a:t>The </a:t>
            </a:r>
            <a:r>
              <a:rPr lang="en" sz="1600" i="1">
                <a:solidFill>
                  <a:schemeClr val="dk1"/>
                </a:solidFill>
              </a:rPr>
              <a:t>Spark context </a:t>
            </a:r>
            <a:r>
              <a:rPr lang="en" sz="1600">
                <a:solidFill>
                  <a:schemeClr val="dk1"/>
                </a:solidFill>
              </a:rPr>
              <a:t>connects to cluster manager (e.g. </a:t>
            </a:r>
            <a:r>
              <a:rPr lang="en" sz="1600" i="1">
                <a:solidFill>
                  <a:schemeClr val="dk1"/>
                </a:solidFill>
              </a:rPr>
              <a:t>YARN</a:t>
            </a:r>
            <a:r>
              <a:rPr lang="en" sz="1600">
                <a:solidFill>
                  <a:schemeClr val="dk1"/>
                </a:solidFill>
              </a:rPr>
              <a:t>) to allocate system resources</a:t>
            </a:r>
            <a:r>
              <a:rPr lang="en" sz="1600">
                <a:solidFill>
                  <a:schemeClr val="dk1"/>
                </a:solidFill>
                <a:latin typeface="Georgia"/>
                <a:ea typeface="Georgia"/>
                <a:cs typeface="Georgia"/>
                <a:sym typeface="Georgia"/>
              </a:rPr>
              <a:t>. </a:t>
            </a:r>
            <a:endParaRPr sz="1600"/>
          </a:p>
        </p:txBody>
      </p:sp>
      <p:sp>
        <p:nvSpPr>
          <p:cNvPr id="229" name="Google Shape;229;p34"/>
          <p:cNvSpPr/>
          <p:nvPr/>
        </p:nvSpPr>
        <p:spPr>
          <a:xfrm>
            <a:off x="1002550" y="2170188"/>
            <a:ext cx="7378200" cy="7146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Clr>
                <a:schemeClr val="dk1"/>
              </a:buClr>
              <a:buSzPts val="1100"/>
              <a:buFont typeface="Arial"/>
              <a:buNone/>
            </a:pPr>
            <a:r>
              <a:rPr lang="en" sz="1600">
                <a:solidFill>
                  <a:schemeClr val="dk1"/>
                </a:solidFill>
              </a:rPr>
              <a:t>The </a:t>
            </a:r>
            <a:r>
              <a:rPr lang="en" sz="1600" i="1">
                <a:solidFill>
                  <a:schemeClr val="dk1"/>
                </a:solidFill>
              </a:rPr>
              <a:t>executor </a:t>
            </a:r>
            <a:r>
              <a:rPr lang="en" sz="1600">
                <a:solidFill>
                  <a:schemeClr val="dk1"/>
                </a:solidFill>
              </a:rPr>
              <a:t>manages computation as well as storage and caching on each machine. It is in turn managed by the SparkContext</a:t>
            </a:r>
            <a:endParaRPr sz="1600"/>
          </a:p>
        </p:txBody>
      </p:sp>
      <p:sp>
        <p:nvSpPr>
          <p:cNvPr id="230" name="Google Shape;230;p34"/>
          <p:cNvSpPr/>
          <p:nvPr/>
        </p:nvSpPr>
        <p:spPr>
          <a:xfrm>
            <a:off x="1694550" y="3049500"/>
            <a:ext cx="5754900" cy="6474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Clr>
                <a:schemeClr val="dk1"/>
              </a:buClr>
              <a:buSzPts val="1100"/>
              <a:buFont typeface="Arial"/>
              <a:buNone/>
            </a:pPr>
            <a:r>
              <a:rPr lang="en" sz="1600">
                <a:solidFill>
                  <a:schemeClr val="dk1"/>
                </a:solidFill>
              </a:rPr>
              <a:t>Each </a:t>
            </a:r>
            <a:r>
              <a:rPr lang="en" sz="1600" i="1">
                <a:solidFill>
                  <a:schemeClr val="dk1"/>
                </a:solidFill>
              </a:rPr>
              <a:t>worker</a:t>
            </a:r>
            <a:r>
              <a:rPr lang="en" sz="1600">
                <a:solidFill>
                  <a:schemeClr val="dk1"/>
                </a:solidFill>
              </a:rPr>
              <a:t>(driver) in the cluster is managed by an </a:t>
            </a:r>
            <a:r>
              <a:rPr lang="en" sz="1600" i="1">
                <a:solidFill>
                  <a:schemeClr val="dk1"/>
                </a:solidFill>
              </a:rPr>
              <a:t>executor</a:t>
            </a:r>
            <a:endParaRPr/>
          </a:p>
        </p:txBody>
      </p:sp>
      <p:sp>
        <p:nvSpPr>
          <p:cNvPr id="231" name="Google Shape;231;p34"/>
          <p:cNvSpPr/>
          <p:nvPr/>
        </p:nvSpPr>
        <p:spPr>
          <a:xfrm>
            <a:off x="2173200" y="3834450"/>
            <a:ext cx="4790400" cy="5259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en" sz="1600" i="1">
                <a:solidFill>
                  <a:schemeClr val="dk1"/>
                </a:solidFill>
              </a:rPr>
              <a:t>Drivers</a:t>
            </a:r>
            <a:r>
              <a:rPr lang="en" sz="1600">
                <a:solidFill>
                  <a:schemeClr val="dk1"/>
                </a:solidFill>
              </a:rPr>
              <a:t> are key participants in Spark jobs!</a:t>
            </a:r>
            <a:endParaRPr/>
          </a:p>
        </p:txBody>
      </p:sp>
      <p:pic>
        <p:nvPicPr>
          <p:cNvPr id="232" name="Google Shape;232;p34"/>
          <p:cNvPicPr preferRelativeResize="0"/>
          <p:nvPr/>
        </p:nvPicPr>
        <p:blipFill>
          <a:blip r:embed="rId3">
            <a:alphaModFix/>
          </a:blip>
          <a:stretch>
            <a:fillRect/>
          </a:stretch>
        </p:blipFill>
        <p:spPr>
          <a:xfrm>
            <a:off x="8114075" y="2143750"/>
            <a:ext cx="1000125" cy="1162050"/>
          </a:xfrm>
          <a:prstGeom prst="rect">
            <a:avLst/>
          </a:prstGeom>
          <a:noFill/>
          <a:ln>
            <a:noFill/>
          </a:ln>
        </p:spPr>
      </p:pic>
      <p:pic>
        <p:nvPicPr>
          <p:cNvPr id="233" name="Google Shape;233;p34"/>
          <p:cNvPicPr preferRelativeResize="0"/>
          <p:nvPr/>
        </p:nvPicPr>
        <p:blipFill>
          <a:blip r:embed="rId4">
            <a:alphaModFix/>
          </a:blip>
          <a:stretch>
            <a:fillRect/>
          </a:stretch>
        </p:blipFill>
        <p:spPr>
          <a:xfrm>
            <a:off x="7404300" y="3888038"/>
            <a:ext cx="914400" cy="1171575"/>
          </a:xfrm>
          <a:prstGeom prst="rect">
            <a:avLst/>
          </a:prstGeom>
          <a:noFill/>
          <a:ln>
            <a:noFill/>
          </a:ln>
        </p:spPr>
      </p:pic>
      <p:pic>
        <p:nvPicPr>
          <p:cNvPr id="234" name="Google Shape;234;p34"/>
          <p:cNvPicPr preferRelativeResize="0"/>
          <p:nvPr/>
        </p:nvPicPr>
        <p:blipFill>
          <a:blip r:embed="rId4">
            <a:alphaModFix/>
          </a:blip>
          <a:stretch>
            <a:fillRect/>
          </a:stretch>
        </p:blipFill>
        <p:spPr>
          <a:xfrm>
            <a:off x="8156950" y="3888038"/>
            <a:ext cx="914400" cy="1171575"/>
          </a:xfrm>
          <a:prstGeom prst="rect">
            <a:avLst/>
          </a:prstGeom>
          <a:noFill/>
          <a:ln>
            <a:noFill/>
          </a:ln>
        </p:spPr>
      </p:pic>
      <p:pic>
        <p:nvPicPr>
          <p:cNvPr id="235" name="Google Shape;235;p34"/>
          <p:cNvPicPr preferRelativeResize="0"/>
          <p:nvPr/>
        </p:nvPicPr>
        <p:blipFill>
          <a:blip r:embed="rId4">
            <a:alphaModFix/>
          </a:blip>
          <a:stretch>
            <a:fillRect/>
          </a:stretch>
        </p:blipFill>
        <p:spPr>
          <a:xfrm>
            <a:off x="6489900" y="3888038"/>
            <a:ext cx="914400" cy="1171575"/>
          </a:xfrm>
          <a:prstGeom prst="rect">
            <a:avLst/>
          </a:prstGeom>
          <a:noFill/>
          <a:ln>
            <a:noFill/>
          </a:ln>
        </p:spPr>
      </p:pic>
      <p:pic>
        <p:nvPicPr>
          <p:cNvPr id="236" name="Google Shape;236;p34"/>
          <p:cNvPicPr preferRelativeResize="0"/>
          <p:nvPr/>
        </p:nvPicPr>
        <p:blipFill>
          <a:blip r:embed="rId5">
            <a:alphaModFix/>
          </a:blip>
          <a:stretch>
            <a:fillRect/>
          </a:stretch>
        </p:blipFill>
        <p:spPr>
          <a:xfrm>
            <a:off x="6694675" y="3115400"/>
            <a:ext cx="2333625" cy="895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35"/>
          <p:cNvPicPr preferRelativeResize="0"/>
          <p:nvPr/>
        </p:nvPicPr>
        <p:blipFill>
          <a:blip r:embed="rId3">
            <a:alphaModFix/>
          </a:blip>
          <a:stretch>
            <a:fillRect/>
          </a:stretch>
        </p:blipFill>
        <p:spPr>
          <a:xfrm>
            <a:off x="2000250" y="0"/>
            <a:ext cx="5143500"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9AF9-8AE6-438A-B633-AFA8837A18AF}"/>
              </a:ext>
            </a:extLst>
          </p:cNvPr>
          <p:cNvSpPr>
            <a:spLocks noGrp="1"/>
          </p:cNvSpPr>
          <p:nvPr>
            <p:ph type="title"/>
          </p:nvPr>
        </p:nvSpPr>
        <p:spPr>
          <a:xfrm>
            <a:off x="729450" y="612069"/>
            <a:ext cx="7688700" cy="535200"/>
          </a:xfrm>
        </p:spPr>
        <p:txBody>
          <a:bodyPr/>
          <a:lstStyle/>
          <a:p>
            <a:r>
              <a:rPr lang="en-US" sz="1800" dirty="0"/>
              <a:t>References and </a:t>
            </a:r>
            <a:r>
              <a:rPr lang="en-US" sz="1800"/>
              <a:t>helpful resources</a:t>
            </a:r>
            <a:endParaRPr lang="en-US" sz="1800" dirty="0"/>
          </a:p>
        </p:txBody>
      </p:sp>
      <p:sp>
        <p:nvSpPr>
          <p:cNvPr id="3" name="Text Placeholder 2">
            <a:extLst>
              <a:ext uri="{FF2B5EF4-FFF2-40B4-BE49-F238E27FC236}">
                <a16:creationId xmlns:a16="http://schemas.microsoft.com/office/drawing/2014/main" id="{88FA5341-4A9F-4B26-A410-6E4F3BBBA08A}"/>
              </a:ext>
            </a:extLst>
          </p:cNvPr>
          <p:cNvSpPr>
            <a:spLocks noGrp="1"/>
          </p:cNvSpPr>
          <p:nvPr>
            <p:ph type="body" idx="1"/>
          </p:nvPr>
        </p:nvSpPr>
        <p:spPr>
          <a:xfrm>
            <a:off x="729450" y="1381991"/>
            <a:ext cx="7688700" cy="2957984"/>
          </a:xfrm>
        </p:spPr>
        <p:txBody>
          <a:bodyPr/>
          <a:lstStyle/>
          <a:p>
            <a:r>
              <a:rPr lang="en-US" dirty="0"/>
              <a:t>Install Spark on Windows (</a:t>
            </a:r>
            <a:r>
              <a:rPr lang="en-US" dirty="0" err="1"/>
              <a:t>PySpark</a:t>
            </a:r>
            <a:r>
              <a:rPr lang="en-US" dirty="0"/>
              <a:t>)  </a:t>
            </a:r>
            <a:r>
              <a:rPr lang="en-US" dirty="0">
                <a:hlinkClick r:id="rId2"/>
              </a:rPr>
              <a:t>https://t.ly/9Z7n7</a:t>
            </a:r>
            <a:r>
              <a:rPr lang="en-US" dirty="0"/>
              <a:t>  &amp;  </a:t>
            </a:r>
            <a:r>
              <a:rPr lang="en-US" dirty="0">
                <a:hlinkClick r:id="rId3"/>
              </a:rPr>
              <a:t>https://t.ly/zP3VX</a:t>
            </a:r>
            <a:r>
              <a:rPr lang="en-US" dirty="0"/>
              <a:t>  &amp;  </a:t>
            </a:r>
            <a:r>
              <a:rPr lang="en-US" dirty="0">
                <a:hlinkClick r:id="rId4"/>
              </a:rPr>
              <a:t>https://t.ly/knWe9</a:t>
            </a:r>
            <a:endParaRPr lang="en-US" dirty="0"/>
          </a:p>
          <a:p>
            <a:r>
              <a:rPr lang="en-US" dirty="0"/>
              <a:t>Install Spark on Mac (</a:t>
            </a:r>
            <a:r>
              <a:rPr lang="en-US" dirty="0" err="1"/>
              <a:t>PySpark</a:t>
            </a:r>
            <a:r>
              <a:rPr lang="en-US" dirty="0"/>
              <a:t>) </a:t>
            </a:r>
            <a:r>
              <a:rPr lang="en-US" dirty="0">
                <a:hlinkClick r:id="rId5"/>
              </a:rPr>
              <a:t>https://t.ly/KJN9R</a:t>
            </a:r>
            <a:endParaRPr lang="en-US" dirty="0"/>
          </a:p>
          <a:p>
            <a:r>
              <a:rPr lang="en-US" dirty="0"/>
              <a:t>Get Started with </a:t>
            </a:r>
            <a:r>
              <a:rPr lang="en-US" dirty="0" err="1"/>
              <a:t>PySpark</a:t>
            </a:r>
            <a:r>
              <a:rPr lang="en-US" dirty="0"/>
              <a:t> and </a:t>
            </a:r>
            <a:r>
              <a:rPr lang="en-US" dirty="0" err="1"/>
              <a:t>Jupyter</a:t>
            </a:r>
            <a:r>
              <a:rPr lang="en-US" dirty="0"/>
              <a:t> Notebook in 3 Minutes (Linux) </a:t>
            </a:r>
            <a:r>
              <a:rPr lang="en-US" dirty="0">
                <a:hlinkClick r:id="rId6"/>
              </a:rPr>
              <a:t>https://t.ly/3VzMb</a:t>
            </a:r>
            <a:endParaRPr lang="en-US" dirty="0"/>
          </a:p>
          <a:p>
            <a:r>
              <a:rPr lang="en-US" dirty="0" err="1"/>
              <a:t>PySpark</a:t>
            </a:r>
            <a:r>
              <a:rPr lang="en-US" dirty="0"/>
              <a:t> in Google </a:t>
            </a:r>
            <a:r>
              <a:rPr lang="en-US" dirty="0" err="1"/>
              <a:t>Colab</a:t>
            </a:r>
            <a:r>
              <a:rPr lang="en-US" dirty="0"/>
              <a:t> </a:t>
            </a:r>
            <a:r>
              <a:rPr lang="en-US" dirty="0">
                <a:hlinkClick r:id="rId7"/>
              </a:rPr>
              <a:t>https://t.ly/jnNGD</a:t>
            </a:r>
            <a:endParaRPr lang="en-US" dirty="0"/>
          </a:p>
          <a:p>
            <a:pPr fontAlgn="base"/>
            <a:r>
              <a:rPr lang="en-US" dirty="0" err="1"/>
              <a:t>PySpark</a:t>
            </a:r>
            <a:r>
              <a:rPr lang="en-US" dirty="0"/>
              <a:t> Tutorial-Learn to use Apache Spark with Python </a:t>
            </a:r>
            <a:r>
              <a:rPr lang="en-US" dirty="0">
                <a:hlinkClick r:id="rId8"/>
              </a:rPr>
              <a:t>https://t.ly/AKydk</a:t>
            </a:r>
            <a:endParaRPr lang="en-US" dirty="0"/>
          </a:p>
          <a:p>
            <a:r>
              <a:rPr lang="en-US" dirty="0"/>
              <a:t>First Steps With </a:t>
            </a:r>
            <a:r>
              <a:rPr lang="en-US" dirty="0" err="1"/>
              <a:t>PySpark</a:t>
            </a:r>
            <a:r>
              <a:rPr lang="en-US" dirty="0"/>
              <a:t> and Big Data Processing </a:t>
            </a:r>
            <a:r>
              <a:rPr lang="en-US" dirty="0">
                <a:hlinkClick r:id="rId9"/>
              </a:rPr>
              <a:t>https://t.ly/XN7V1</a:t>
            </a:r>
            <a:endParaRPr lang="en-US" dirty="0"/>
          </a:p>
          <a:p>
            <a:r>
              <a:rPr lang="en-US" dirty="0" err="1"/>
              <a:t>DataCamp</a:t>
            </a:r>
            <a:r>
              <a:rPr lang="en-US" dirty="0"/>
              <a:t> – Introduction to </a:t>
            </a:r>
            <a:r>
              <a:rPr lang="en-US" dirty="0" err="1"/>
              <a:t>PySpark</a:t>
            </a:r>
            <a:r>
              <a:rPr lang="en-US" dirty="0"/>
              <a:t> </a:t>
            </a:r>
            <a:r>
              <a:rPr lang="en-US" dirty="0">
                <a:hlinkClick r:id="rId10"/>
              </a:rPr>
              <a:t>https://t.ly/GOepB</a:t>
            </a:r>
            <a:endParaRPr lang="en-US" dirty="0"/>
          </a:p>
        </p:txBody>
      </p:sp>
    </p:spTree>
    <p:extLst>
      <p:ext uri="{BB962C8B-B14F-4D97-AF65-F5344CB8AC3E}">
        <p14:creationId xmlns:p14="http://schemas.microsoft.com/office/powerpoint/2010/main" val="2066934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5"/>
          <p:cNvPicPr preferRelativeResize="0"/>
          <p:nvPr/>
        </p:nvPicPr>
        <p:blipFill>
          <a:blip r:embed="rId3">
            <a:alphaModFix/>
          </a:blip>
          <a:stretch>
            <a:fillRect/>
          </a:stretch>
        </p:blipFill>
        <p:spPr>
          <a:xfrm>
            <a:off x="1827987" y="1676850"/>
            <a:ext cx="5488026" cy="2850475"/>
          </a:xfrm>
          <a:prstGeom prst="rect">
            <a:avLst/>
          </a:prstGeom>
          <a:noFill/>
          <a:ln>
            <a:noFill/>
          </a:ln>
        </p:spPr>
      </p:pic>
      <p:sp>
        <p:nvSpPr>
          <p:cNvPr id="99" name="Google Shape;99;p15"/>
          <p:cNvSpPr txBox="1">
            <a:spLocks noGrp="1"/>
          </p:cNvSpPr>
          <p:nvPr>
            <p:ph type="title"/>
          </p:nvPr>
        </p:nvSpPr>
        <p:spPr>
          <a:xfrm>
            <a:off x="729450" y="5546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t>Why do we need to learn about Spark and Pyspark?</a:t>
            </a:r>
            <a:endParaRPr sz="2300"/>
          </a:p>
          <a:p>
            <a:pPr marL="0" lvl="0" indent="0" algn="l" rtl="0">
              <a:spcBef>
                <a:spcPts val="0"/>
              </a:spcBef>
              <a:spcAft>
                <a:spcPts val="0"/>
              </a:spcAft>
              <a:buNone/>
            </a:pP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0"/>
            <a:ext cx="8520600" cy="53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Shortcomings of Hadoop:</a:t>
            </a: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0" algn="l" rtl="0">
              <a:spcBef>
                <a:spcPts val="1600"/>
              </a:spcBef>
              <a:spcAft>
                <a:spcPts val="1600"/>
              </a:spcAft>
              <a:buNone/>
            </a:pPr>
            <a:endParaRPr/>
          </a:p>
        </p:txBody>
      </p:sp>
      <p:pic>
        <p:nvPicPr>
          <p:cNvPr id="106" name="Google Shape;106;p16"/>
          <p:cNvPicPr preferRelativeResize="0"/>
          <p:nvPr/>
        </p:nvPicPr>
        <p:blipFill>
          <a:blip r:embed="rId3">
            <a:alphaModFix/>
          </a:blip>
          <a:stretch>
            <a:fillRect/>
          </a:stretch>
        </p:blipFill>
        <p:spPr>
          <a:xfrm>
            <a:off x="406750" y="533400"/>
            <a:ext cx="7689225" cy="4610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What is functional programming?</a:t>
            </a:r>
            <a:endParaRPr/>
          </a:p>
          <a:p>
            <a:pPr marL="0" lvl="0" indent="0" algn="l" rtl="0">
              <a:spcBef>
                <a:spcPts val="0"/>
              </a:spcBef>
              <a:spcAft>
                <a:spcPts val="0"/>
              </a:spcAft>
              <a:buNone/>
            </a:pPr>
            <a:endParaRPr/>
          </a:p>
        </p:txBody>
      </p:sp>
      <p:sp>
        <p:nvSpPr>
          <p:cNvPr id="112" name="Google Shape;112;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 paradigm that lets you take your code and have it run on several CPUs or even entirely different machines. </a:t>
            </a:r>
            <a:endParaRPr>
              <a:solidFill>
                <a:schemeClr val="dk1"/>
              </a:solidFill>
            </a:endParaRPr>
          </a:p>
          <a:p>
            <a:pPr marL="0" lvl="0" indent="0" algn="l" rtl="0">
              <a:spcBef>
                <a:spcPts val="1600"/>
              </a:spcBef>
              <a:spcAft>
                <a:spcPts val="0"/>
              </a:spcAft>
              <a:buClr>
                <a:schemeClr val="dk1"/>
              </a:buClr>
              <a:buSzPts val="1100"/>
              <a:buFont typeface="Arial"/>
              <a:buNone/>
            </a:pPr>
            <a:r>
              <a:rPr lang="en">
                <a:solidFill>
                  <a:schemeClr val="dk1"/>
                </a:solidFill>
              </a:rPr>
              <a:t>The core idea of functional programming is that data should be manipulated by functions without maintaining any external state.</a:t>
            </a:r>
            <a:endParaRPr>
              <a:solidFill>
                <a:schemeClr val="dk1"/>
              </a:solidFill>
            </a:endParaRPr>
          </a:p>
          <a:p>
            <a:pPr marL="0" lvl="0" indent="0" algn="l" rtl="0">
              <a:spcBef>
                <a:spcPts val="1200"/>
              </a:spcBef>
              <a:spcAft>
                <a:spcPts val="0"/>
              </a:spcAft>
              <a:buClr>
                <a:schemeClr val="dk1"/>
              </a:buClr>
              <a:buSzPts val="1100"/>
              <a:buFont typeface="Arial"/>
              <a:buNone/>
            </a:pPr>
            <a:endParaRPr>
              <a:solidFill>
                <a:schemeClr val="dk1"/>
              </a:solidFill>
            </a:endParaRPr>
          </a:p>
          <a:p>
            <a:pPr marL="0" lvl="0" indent="0" algn="l" rtl="0">
              <a:spcBef>
                <a:spcPts val="1200"/>
              </a:spcBef>
              <a:spcAft>
                <a:spcPts val="0"/>
              </a:spcAft>
              <a:buClr>
                <a:schemeClr val="dk1"/>
              </a:buClr>
              <a:buSzPts val="1100"/>
              <a:buFont typeface="Arial"/>
              <a:buNone/>
            </a:pPr>
            <a:r>
              <a:rPr lang="en">
                <a:solidFill>
                  <a:schemeClr val="dk1"/>
                </a:solidFill>
              </a:rPr>
              <a:t>Another common idea in functional programming is</a:t>
            </a:r>
            <a:r>
              <a:rPr lang="en">
                <a:solidFill>
                  <a:schemeClr val="dk1"/>
                </a:solidFill>
                <a:uFill>
                  <a:noFill/>
                </a:uFill>
                <a:hlinkClick r:id="rId3"/>
              </a:rPr>
              <a:t> anonymous functions</a:t>
            </a:r>
            <a:r>
              <a:rPr lang="en">
                <a:solidFill>
                  <a:schemeClr val="dk1"/>
                </a:solidFill>
              </a:rPr>
              <a:t>.</a:t>
            </a:r>
            <a:endParaRPr>
              <a:solidFill>
                <a:schemeClr val="dk1"/>
              </a:solidFill>
            </a:endParaRPr>
          </a:p>
          <a:p>
            <a:pPr marL="0" lvl="0" indent="0" algn="l" rtl="0">
              <a:spcBef>
                <a:spcPts val="1600"/>
              </a:spcBef>
              <a:spcAft>
                <a:spcPts val="1600"/>
              </a:spcAft>
              <a:buNone/>
            </a:pPr>
            <a:endParaRPr/>
          </a:p>
        </p:txBody>
      </p:sp>
      <p:sp>
        <p:nvSpPr>
          <p:cNvPr id="113" name="Google Shape;113;p17"/>
          <p:cNvSpPr txBox="1"/>
          <p:nvPr/>
        </p:nvSpPr>
        <p:spPr>
          <a:xfrm>
            <a:off x="3900700" y="2559450"/>
            <a:ext cx="443100" cy="35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Features:</a:t>
            </a:r>
            <a:endParaRPr/>
          </a:p>
        </p:txBody>
      </p:sp>
      <p:sp>
        <p:nvSpPr>
          <p:cNvPr id="119" name="Google Shape;119;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000000"/>
              </a:solidFill>
            </a:endParaRPr>
          </a:p>
          <a:p>
            <a:pPr marL="457200" lvl="0" indent="-311150" algn="l" rtl="0">
              <a:spcBef>
                <a:spcPts val="1600"/>
              </a:spcBef>
              <a:spcAft>
                <a:spcPts val="0"/>
              </a:spcAft>
              <a:buClr>
                <a:srgbClr val="000000"/>
              </a:buClr>
              <a:buSzPts val="1300"/>
              <a:buChar char="●"/>
            </a:pPr>
            <a:r>
              <a:rPr lang="en">
                <a:solidFill>
                  <a:srgbClr val="000000"/>
                </a:solidFill>
              </a:rPr>
              <a:t>First class functions: Functions can be assigned to variables or be passed into other functions</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Statelessness: A stateless function has no knowledge of the past</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Laziness: Work is only done on demand</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Immutable: Data should never change</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Why Spark?</a:t>
            </a:r>
            <a:endParaRPr>
              <a:solidFill>
                <a:srgbClr val="000000"/>
              </a:solidFill>
            </a:endParaRPr>
          </a:p>
        </p:txBody>
      </p:sp>
      <p:sp>
        <p:nvSpPr>
          <p:cNvPr id="125" name="Google Shape;125;p19"/>
          <p:cNvSpPr txBox="1">
            <a:spLocks noGrp="1"/>
          </p:cNvSpPr>
          <p:nvPr>
            <p:ph type="body" idx="1"/>
          </p:nvPr>
        </p:nvSpPr>
        <p:spPr>
          <a:xfrm>
            <a:off x="729325" y="2078875"/>
            <a:ext cx="3774300" cy="2672700"/>
          </a:xfrm>
          <a:prstGeom prst="rect">
            <a:avLst/>
          </a:prstGeom>
          <a:solidFill>
            <a:schemeClr val="lt1"/>
          </a:solidFill>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00000"/>
                </a:solidFill>
              </a:rPr>
              <a:t>Pandas</a:t>
            </a:r>
            <a:r>
              <a:rPr lang="en" sz="1600">
                <a:solidFill>
                  <a:srgbClr val="000000"/>
                </a:solidFill>
              </a:rPr>
              <a:t>: Not quick enough, not distributed</a:t>
            </a:r>
            <a:br>
              <a:rPr lang="en" sz="1600" b="1">
                <a:solidFill>
                  <a:srgbClr val="000000"/>
                </a:solidFill>
              </a:rPr>
            </a:br>
            <a:endParaRPr sz="1600" b="1">
              <a:solidFill>
                <a:srgbClr val="000000"/>
              </a:solidFill>
            </a:endParaRPr>
          </a:p>
          <a:p>
            <a:pPr marL="0" lvl="0" indent="0" algn="l" rtl="0">
              <a:spcBef>
                <a:spcPts val="1600"/>
              </a:spcBef>
              <a:spcAft>
                <a:spcPts val="0"/>
              </a:spcAft>
              <a:buNone/>
            </a:pPr>
            <a:r>
              <a:rPr lang="en" sz="1600" b="1">
                <a:solidFill>
                  <a:srgbClr val="000000"/>
                </a:solidFill>
              </a:rPr>
              <a:t>Hadoop</a:t>
            </a:r>
            <a:r>
              <a:rPr lang="en" sz="1600">
                <a:solidFill>
                  <a:srgbClr val="000000"/>
                </a:solidFill>
              </a:rPr>
              <a:t>: Not fast (Read/write on disk, spark does it on RAM)</a:t>
            </a:r>
            <a:endParaRPr sz="1600">
              <a:solidFill>
                <a:srgbClr val="000000"/>
              </a:solidFill>
              <a:highlight>
                <a:srgbClr val="FFFFFF"/>
              </a:highlight>
            </a:endParaRPr>
          </a:p>
          <a:p>
            <a:pPr marL="0" lvl="0" indent="0" algn="l" rtl="0">
              <a:spcBef>
                <a:spcPts val="1600"/>
              </a:spcBef>
              <a:spcAft>
                <a:spcPts val="1600"/>
              </a:spcAft>
              <a:buNone/>
            </a:pPr>
            <a:r>
              <a:rPr lang="en" sz="1600" b="1">
                <a:solidFill>
                  <a:srgbClr val="000000"/>
                </a:solidFill>
              </a:rPr>
              <a:t>DasK</a:t>
            </a:r>
            <a:r>
              <a:rPr lang="en" sz="1600">
                <a:solidFill>
                  <a:srgbClr val="000000"/>
                </a:solidFill>
              </a:rPr>
              <a:t>: No library for graph processing</a:t>
            </a:r>
            <a:endParaRPr sz="1600">
              <a:solidFill>
                <a:srgbClr val="000000"/>
              </a:solidFill>
            </a:endParaRPr>
          </a:p>
        </p:txBody>
      </p:sp>
      <p:sp>
        <p:nvSpPr>
          <p:cNvPr id="126" name="Google Shape;126;p19"/>
          <p:cNvSpPr/>
          <p:nvPr/>
        </p:nvSpPr>
        <p:spPr>
          <a:xfrm>
            <a:off x="5910500" y="1420250"/>
            <a:ext cx="1918080" cy="995220"/>
          </a:xfrm>
          <a:prstGeom prst="cloud">
            <a:avLst/>
          </a:prstGeom>
          <a:solidFill>
            <a:schemeClr val="lt2"/>
          </a:solidFill>
          <a:ln w="952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Spark</a:t>
            </a:r>
            <a:endParaRPr/>
          </a:p>
        </p:txBody>
      </p:sp>
      <p:sp>
        <p:nvSpPr>
          <p:cNvPr id="127" name="Google Shape;127;p19"/>
          <p:cNvSpPr/>
          <p:nvPr/>
        </p:nvSpPr>
        <p:spPr>
          <a:xfrm>
            <a:off x="4896075" y="2676250"/>
            <a:ext cx="1311900" cy="715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Pandas</a:t>
            </a:r>
            <a:endParaRPr/>
          </a:p>
        </p:txBody>
      </p:sp>
      <p:sp>
        <p:nvSpPr>
          <p:cNvPr id="128" name="Google Shape;128;p19"/>
          <p:cNvSpPr/>
          <p:nvPr/>
        </p:nvSpPr>
        <p:spPr>
          <a:xfrm>
            <a:off x="6289800" y="2676250"/>
            <a:ext cx="1311900" cy="715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Hadoop</a:t>
            </a:r>
            <a:endParaRPr/>
          </a:p>
        </p:txBody>
      </p:sp>
      <p:sp>
        <p:nvSpPr>
          <p:cNvPr id="129" name="Google Shape;129;p19"/>
          <p:cNvSpPr/>
          <p:nvPr/>
        </p:nvSpPr>
        <p:spPr>
          <a:xfrm>
            <a:off x="7683525" y="2631550"/>
            <a:ext cx="1197600" cy="715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Dask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729450" y="456025"/>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Spark: </a:t>
            </a:r>
            <a:r>
              <a:rPr lang="en" sz="1800">
                <a:solidFill>
                  <a:srgbClr val="000000"/>
                </a:solidFill>
              </a:rPr>
              <a:t>Unified analytics engine for large scale data processing</a:t>
            </a:r>
            <a:endParaRPr>
              <a:solidFill>
                <a:srgbClr val="000000"/>
              </a:solidFill>
            </a:endParaRPr>
          </a:p>
        </p:txBody>
      </p:sp>
      <p:sp>
        <p:nvSpPr>
          <p:cNvPr id="135" name="Google Shape;135;p20"/>
          <p:cNvSpPr txBox="1">
            <a:spLocks noGrp="1"/>
          </p:cNvSpPr>
          <p:nvPr>
            <p:ph type="body" idx="1"/>
          </p:nvPr>
        </p:nvSpPr>
        <p:spPr>
          <a:xfrm>
            <a:off x="311700" y="1505975"/>
            <a:ext cx="4789800" cy="32025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000000"/>
              </a:buClr>
              <a:buSzPts val="1300"/>
              <a:buChar char="●"/>
            </a:pPr>
            <a:r>
              <a:rPr lang="en">
                <a:solidFill>
                  <a:srgbClr val="000000"/>
                </a:solidFill>
              </a:rPr>
              <a:t>Developed by UC Barkely’s AMPLab, later donated to Apache Software Foundation</a:t>
            </a:r>
            <a:br>
              <a:rPr lang="en">
                <a:solidFill>
                  <a:srgbClr val="000000"/>
                </a:solidFill>
              </a:rPr>
            </a:b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Spark is written in Scala and runs on Java Virtual Machine</a:t>
            </a:r>
            <a:br>
              <a:rPr lang="en">
                <a:solidFill>
                  <a:srgbClr val="000000"/>
                </a:solidFill>
              </a:rPr>
            </a:b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Spark has built-in components for processing streaming data, machine learning, graph processing, and even interacting with data via SQL.</a:t>
            </a:r>
            <a:endParaRPr>
              <a:solidFill>
                <a:srgbClr val="000000"/>
              </a:solidFill>
            </a:endParaRPr>
          </a:p>
          <a:p>
            <a:pPr marL="457200" lvl="0" indent="-311150" algn="l" rtl="0">
              <a:spcBef>
                <a:spcPts val="1600"/>
              </a:spcBef>
              <a:spcAft>
                <a:spcPts val="0"/>
              </a:spcAft>
              <a:buClr>
                <a:srgbClr val="000000"/>
              </a:buClr>
              <a:buSzPts val="1300"/>
              <a:buChar char="●"/>
            </a:pPr>
            <a:r>
              <a:rPr lang="en">
                <a:solidFill>
                  <a:srgbClr val="000000"/>
                </a:solidFill>
              </a:rPr>
              <a:t>Spark can be accessed using Scala, Java, Python, R or SQL</a:t>
            </a:r>
            <a:endParaRPr>
              <a:solidFill>
                <a:srgbClr val="000000"/>
              </a:solidFill>
            </a:endParaRPr>
          </a:p>
          <a:p>
            <a:pPr marL="457200" lvl="0" indent="-311150" algn="l" rtl="0">
              <a:spcBef>
                <a:spcPts val="1600"/>
              </a:spcBef>
              <a:spcAft>
                <a:spcPts val="0"/>
              </a:spcAft>
              <a:buClr>
                <a:srgbClr val="000000"/>
              </a:buClr>
              <a:buSzPts val="1300"/>
              <a:buChar char="●"/>
            </a:pPr>
            <a:r>
              <a:rPr lang="en">
                <a:solidFill>
                  <a:srgbClr val="000000"/>
                </a:solidFill>
              </a:rPr>
              <a:t>Spark can be used on large clusters or a single machine</a:t>
            </a:r>
            <a:endParaRPr>
              <a:solidFill>
                <a:srgbClr val="000000"/>
              </a:solidFill>
            </a:endParaRPr>
          </a:p>
          <a:p>
            <a:pPr marL="0" lvl="0" indent="0" algn="l" rtl="0">
              <a:spcBef>
                <a:spcPts val="1600"/>
              </a:spcBef>
              <a:spcAft>
                <a:spcPts val="1600"/>
              </a:spcAft>
              <a:buNone/>
            </a:pPr>
            <a:endParaRPr>
              <a:solidFill>
                <a:srgbClr val="000000"/>
              </a:solidFill>
            </a:endParaRPr>
          </a:p>
        </p:txBody>
      </p:sp>
      <p:pic>
        <p:nvPicPr>
          <p:cNvPr id="136" name="Google Shape;136;p20"/>
          <p:cNvPicPr preferRelativeResize="0"/>
          <p:nvPr/>
        </p:nvPicPr>
        <p:blipFill>
          <a:blip r:embed="rId3">
            <a:alphaModFix/>
          </a:blip>
          <a:stretch>
            <a:fillRect/>
          </a:stretch>
        </p:blipFill>
        <p:spPr>
          <a:xfrm>
            <a:off x="5442451" y="1107275"/>
            <a:ext cx="3071800" cy="3202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access all that functionality with Python?</a:t>
            </a:r>
            <a:endParaRPr/>
          </a:p>
        </p:txBody>
      </p:sp>
      <p:sp>
        <p:nvSpPr>
          <p:cNvPr id="142" name="Google Shape;142;p21"/>
          <p:cNvSpPr txBox="1">
            <a:spLocks noGrp="1"/>
          </p:cNvSpPr>
          <p:nvPr>
            <p:ph type="body" idx="1"/>
          </p:nvPr>
        </p:nvSpPr>
        <p:spPr>
          <a:xfrm>
            <a:off x="729450" y="2078875"/>
            <a:ext cx="7688700" cy="2727300"/>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br>
              <a:rPr lang="en">
                <a:solidFill>
                  <a:srgbClr val="000000"/>
                </a:solidFill>
              </a:rPr>
            </a:br>
            <a:r>
              <a:rPr lang="en">
                <a:solidFill>
                  <a:srgbClr val="000000"/>
                </a:solidFill>
              </a:rPr>
              <a:t>With PySpark!</a:t>
            </a:r>
            <a:endParaRPr>
              <a:solidFill>
                <a:srgbClr val="000000"/>
              </a:solidFill>
            </a:endParaRPr>
          </a:p>
          <a:p>
            <a:pPr marL="0" lvl="0" indent="0" algn="l" rtl="0">
              <a:spcBef>
                <a:spcPts val="1600"/>
              </a:spcBef>
              <a:spcAft>
                <a:spcPts val="0"/>
              </a:spcAft>
              <a:buNone/>
            </a:pPr>
            <a:r>
              <a:rPr lang="en">
                <a:solidFill>
                  <a:srgbClr val="000000"/>
                </a:solidFill>
              </a:rPr>
              <a:t>You can think of PySpark as a Python-based wrapper on top of the Scala API</a:t>
            </a:r>
            <a:endParaRPr>
              <a:solidFill>
                <a:srgbClr val="000000"/>
              </a:solidFill>
            </a:endParaRPr>
          </a:p>
          <a:p>
            <a:pPr marL="0" lvl="0" indent="0" algn="l" rtl="0">
              <a:spcBef>
                <a:spcPts val="1600"/>
              </a:spcBef>
              <a:spcAft>
                <a:spcPts val="0"/>
              </a:spcAft>
              <a:buNone/>
            </a:pPr>
            <a:r>
              <a:rPr lang="en">
                <a:solidFill>
                  <a:srgbClr val="000000"/>
                </a:solidFill>
              </a:rPr>
              <a:t>Another way to think of PySpark is a library that allows processing large amounts of data on a single machine or a cluster of machines.</a:t>
            </a:r>
            <a:endParaRPr>
              <a:solidFill>
                <a:srgbClr val="000000"/>
              </a:solidFill>
            </a:endParaRPr>
          </a:p>
          <a:p>
            <a:pPr marL="0" lvl="0" indent="0" algn="l" rtl="0">
              <a:spcBef>
                <a:spcPts val="1600"/>
              </a:spcBef>
              <a:spcAft>
                <a:spcPts val="1600"/>
              </a:spcAft>
              <a:buNone/>
            </a:pPr>
            <a:r>
              <a:rPr lang="en">
                <a:solidFill>
                  <a:srgbClr val="000000"/>
                </a:solidFill>
              </a:rPr>
              <a:t>PySpark communicates with the Spark Scala-based API via the</a:t>
            </a:r>
            <a:r>
              <a:rPr lang="en">
                <a:solidFill>
                  <a:srgbClr val="000000"/>
                </a:solidFill>
                <a:uFill>
                  <a:noFill/>
                </a:uFill>
                <a:hlinkClick r:id="rId3"/>
              </a:rPr>
              <a:t> Py4J library</a:t>
            </a:r>
            <a:r>
              <a:rPr lang="en">
                <a:solidFill>
                  <a:srgbClr val="000000"/>
                </a:solidFill>
              </a:rPr>
              <a:t>.</a:t>
            </a:r>
            <a:endParaRPr>
              <a:solidFill>
                <a:srgbClr val="000000"/>
              </a:solidFil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1638</Words>
  <Application>Microsoft Office PowerPoint</Application>
  <PresentationFormat>On-screen Show (16:9)</PresentationFormat>
  <Paragraphs>158</Paragraphs>
  <Slides>24</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Courier New</vt:lpstr>
      <vt:lpstr>Raleway</vt:lpstr>
      <vt:lpstr>Roboto</vt:lpstr>
      <vt:lpstr>Georgia</vt:lpstr>
      <vt:lpstr>Lato</vt:lpstr>
      <vt:lpstr>Streamline</vt:lpstr>
      <vt:lpstr>Introduction to Spark and Pyspark</vt:lpstr>
      <vt:lpstr>Intro</vt:lpstr>
      <vt:lpstr>Why do we need to learn about Spark and Pyspark? </vt:lpstr>
      <vt:lpstr>Shortcomings of Hadoop:</vt:lpstr>
      <vt:lpstr>What is functional programming? </vt:lpstr>
      <vt:lpstr>Features:</vt:lpstr>
      <vt:lpstr>Why Spark?</vt:lpstr>
      <vt:lpstr>Spark: Unified analytics engine for large scale data processing</vt:lpstr>
      <vt:lpstr>How to access all that functionality with Python?</vt:lpstr>
      <vt:lpstr>Environments:</vt:lpstr>
      <vt:lpstr>Spark Installation and Configuration:</vt:lpstr>
      <vt:lpstr>Spark Installation and Configuration:</vt:lpstr>
      <vt:lpstr>Spark Installation and Configuration:</vt:lpstr>
      <vt:lpstr>Spark Installation and Configuration:</vt:lpstr>
      <vt:lpstr>PySpark on Google Colab:</vt:lpstr>
      <vt:lpstr>Setup and configuration on Google Colab</vt:lpstr>
      <vt:lpstr>Big Data analytics</vt:lpstr>
      <vt:lpstr>PySpark implementation</vt:lpstr>
      <vt:lpstr>APIs</vt:lpstr>
      <vt:lpstr>Programming Spark</vt:lpstr>
      <vt:lpstr>Transformation                     Actions</vt:lpstr>
      <vt:lpstr>Spark Execution</vt:lpstr>
      <vt:lpstr>PowerPoint Presentation</vt:lpstr>
      <vt:lpstr>References and helpful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Spark and Pyspark</dc:title>
  <cp:lastModifiedBy>Alireza Vaezi</cp:lastModifiedBy>
  <cp:revision>2</cp:revision>
  <dcterms:modified xsi:type="dcterms:W3CDTF">2019-09-12T18:03:52Z</dcterms:modified>
</cp:coreProperties>
</file>