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7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92" r:id="rId34"/>
    <p:sldId id="291" r:id="rId35"/>
    <p:sldId id="290" r:id="rId36"/>
    <p:sldId id="289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92D1-9067-42E9-806C-766DF5958C1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FBB3-8EC7-4B41-839A-22FF6CB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04ED-AAA8-42CB-BFA1-B84889501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01C91-AE09-4527-A5A3-485B0592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B4190-09AC-4444-A408-F158B210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B3DF-628D-4D84-992D-BC7C010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0FAC2-CB96-4498-AE1A-E611117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FFFF5-AD9F-4B61-80C6-48BE40FE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97DB-A03A-4FF4-81C0-0F5C7410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35BC3-141B-4800-B1EB-30EBFC5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C39A7-42B3-4A83-B4C0-CA355891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99FAF-DD7D-44EA-BF32-D4F0E1E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0B07EA-3524-4698-BC34-AA5FA7C0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32ADC-A71B-49C2-92C3-E87278F1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E3BEB-18A3-4CEF-9497-B12AADD5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C5385-8318-4C2B-8E41-8A9E89A7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FF62-3DEE-4C5C-8831-FE8869C6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08B4-3C0B-49F7-9DE3-1F556916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B355-8AF3-43FA-8C43-6852A55C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DA202-AE86-43F6-9CF7-8B3AA93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2BD46-87FF-4534-8538-10093E57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F61C2-3061-46C8-BFE3-9B8C4DA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3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2EA3-7D5F-4A71-844A-6F97499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B7A7E-C495-4B44-9BB4-0278C714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6CDED-20ED-43BD-A029-E03CCE7F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08DE0-E41B-4F48-9C98-1F79FD75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9159B-B7BD-47CA-82CD-2B236515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7CF2-00EF-4CBA-A9DA-45C0A18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5F000-5990-4F42-9A53-3809751F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B6ABA-1471-4FE6-88DA-1CEB079D4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395AE-FB41-4E7B-8443-7EB5B106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F9539-90AA-4DB9-80BD-09B82CD0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20094-296F-488F-A7EA-FEBD618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6C34-A62D-4993-B57F-611E2D4D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DD5CF-EF67-427F-AA91-2C72D70A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B900A-8631-40B0-A18D-AF10A6DD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F3928-71DB-4786-B251-BB5E89A0D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90771-EEBC-47D0-91F8-5D8353074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78C3D-4C53-4D2C-9211-F12146ED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14D1D-79BD-4834-A565-23E77CEF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9C523-A943-4572-A2DE-57324415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2714-D318-47D2-88C7-BC13FFC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586DF-5A01-4579-82C5-BDE50013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F77DF-D686-4836-B438-7C004C2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57A24-E920-4F0C-ACF7-FCCE0CE2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51256-C9E5-4185-8023-F839D4C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D480CA-0920-4C45-AE3A-3C2AA37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EB5A2-6AF4-43E1-9A83-A523EC38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89003-E9E9-40F6-9FD4-8D452E34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A8738-6B27-414B-826B-B21DE794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F2A1A-3365-49D5-B4BE-0388513A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DCB81-F09C-4CB7-9A8E-4F4E4387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9214E-DA8B-4B25-B86C-9B7BAE5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036C9-4861-478C-8FBA-00A1E3F8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0125-B582-4437-8AFC-1FCF04A4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CE569-D824-4EB7-91F9-CFDC4E05A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8FA40-DDE9-4DE7-92CA-C19B333A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602D-9E8A-49CE-B9F9-7437141D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9BC52-9B9E-4EB1-A5B2-30FE2278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F181A-98EA-44FD-B47B-51B96455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29B0DB-4832-49EE-BBBB-41E11048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40274-A318-45FB-A86F-778A4178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3D4F0-AF9B-48E5-8F91-B84C8E3D1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2823-457E-45DD-B1FE-76615B94A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7A34-9091-48ED-ADEF-10AFBEB10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6D58-23BF-4603-9AE2-68123CCDF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접근통제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5BD03-2868-438C-85E0-A38B93B4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8885"/>
            <a:ext cx="9144000" cy="1655762"/>
          </a:xfrm>
        </p:spPr>
        <p:txBody>
          <a:bodyPr/>
          <a:lstStyle/>
          <a:p>
            <a:r>
              <a:rPr lang="ko-KR" altLang="en-US"/>
              <a:t>정보보호론 </a:t>
            </a:r>
            <a:r>
              <a:rPr lang="en-US" altLang="ko-KR"/>
              <a:t>Part 03 </a:t>
            </a:r>
            <a:r>
              <a:rPr lang="ko-KR" altLang="en-US"/>
              <a:t>접근통제</a:t>
            </a:r>
          </a:p>
        </p:txBody>
      </p:sp>
    </p:spTree>
    <p:extLst>
      <p:ext uri="{BB962C8B-B14F-4D97-AF65-F5344CB8AC3E}">
        <p14:creationId xmlns:p14="http://schemas.microsoft.com/office/powerpoint/2010/main" val="13600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패스워드 </a:t>
            </a:r>
            <a:r>
              <a:rPr lang="en-US" altLang="ko-KR"/>
              <a:t>-&gt; Fixed Password &amp; One time Password &amp; Salting</a:t>
            </a:r>
          </a:p>
          <a:p>
            <a:endParaRPr lang="en-US" altLang="ko-KR"/>
          </a:p>
          <a:p>
            <a:r>
              <a:rPr lang="en-US" altLang="ko-KR"/>
              <a:t>OTP</a:t>
            </a:r>
            <a:r>
              <a:rPr lang="ko-KR" altLang="en-US"/>
              <a:t>는 마사회에서 쓰는거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고정된 패스워드는 네이버 비밀번호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Salting</a:t>
            </a:r>
            <a:r>
              <a:rPr lang="ko-KR" altLang="en-US"/>
              <a:t>은 패스워드로 사용할 문자열 </a:t>
            </a:r>
            <a:r>
              <a:rPr lang="en-US" altLang="ko-KR"/>
              <a:t>+ </a:t>
            </a:r>
            <a:r>
              <a:rPr lang="ko-KR" altLang="en-US"/>
              <a:t>솔트라 부르는 랜덤 문자열 </a:t>
            </a:r>
            <a:r>
              <a:rPr lang="en-US" altLang="ko-KR"/>
              <a:t>=&gt; </a:t>
            </a:r>
            <a:r>
              <a:rPr lang="ko-KR" altLang="en-US"/>
              <a:t>이후 여기에 </a:t>
            </a:r>
            <a:r>
              <a:rPr lang="en-US" altLang="ko-KR"/>
              <a:t>Hash function </a:t>
            </a:r>
            <a:r>
              <a:rPr lang="ko-KR" altLang="en-US"/>
              <a:t>넣기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0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50F25-DCF6-4155-8320-CFE3A9D9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05255-102B-41CB-981C-0058ECFE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일회용 비밀번호 생성용 입력값을 입력하면 암호 알고리즘을 사용해서 일회용 패스워드를 생성하는 사용자 인증 방법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5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시도 </a:t>
            </a:r>
            <a:r>
              <a:rPr lang="en-US" altLang="ko-KR"/>
              <a:t>– </a:t>
            </a:r>
            <a:r>
              <a:rPr lang="ko-KR" altLang="en-US"/>
              <a:t>응답 개인 식별 </a:t>
            </a:r>
            <a:r>
              <a:rPr lang="en-US" altLang="ko-KR"/>
              <a:t>Protocol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서버 또는 클라이언트 중에 어느 한 대상을 식별하는 프로토콜을 일방향 개인 식별 프로토콜이라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클라이언트가 서버를 확인하기 원하는 경우가 자주 있는데</a:t>
            </a:r>
            <a:r>
              <a:rPr lang="en-US" altLang="ko-KR"/>
              <a:t>, </a:t>
            </a:r>
            <a:r>
              <a:rPr lang="ko-KR" altLang="en-US"/>
              <a:t>이를 위한 상호 개인 식별 프로토콜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81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영지식 개인 식별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패스워드를 이용한 개인 식별과</a:t>
            </a:r>
            <a:r>
              <a:rPr lang="en-US" altLang="ko-KR"/>
              <a:t> </a:t>
            </a:r>
            <a:r>
              <a:rPr lang="ko-KR" altLang="en-US"/>
              <a:t>시도</a:t>
            </a:r>
            <a:r>
              <a:rPr lang="en-US" altLang="ko-KR"/>
              <a:t>-</a:t>
            </a:r>
            <a:r>
              <a:rPr lang="ko-KR" altLang="en-US"/>
              <a:t>응답 방식의 개인 식별 프로토콜은 </a:t>
            </a:r>
            <a:r>
              <a:rPr lang="ko-KR" altLang="en-US">
                <a:solidFill>
                  <a:srgbClr val="FF0000"/>
                </a:solidFill>
              </a:rPr>
              <a:t>클라이언트가 서버</a:t>
            </a:r>
            <a:r>
              <a:rPr lang="ko-KR" altLang="en-US"/>
              <a:t>에게 패스워드나 비밀키와 같은 </a:t>
            </a:r>
            <a:r>
              <a:rPr lang="ko-KR" altLang="en-US">
                <a:solidFill>
                  <a:srgbClr val="FF0000"/>
                </a:solidFill>
              </a:rPr>
              <a:t>비밀 정보를 알고 있다</a:t>
            </a:r>
            <a:r>
              <a:rPr lang="ko-KR" altLang="en-US"/>
              <a:t>는 사실을 직접 또는 간접으로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ko-KR" altLang="en-US"/>
              <a:t>하는 프로토콜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8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영지식 개인 식별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준비</a:t>
            </a:r>
            <a:r>
              <a:rPr lang="en-US" altLang="ko-KR" sz="1800"/>
              <a:t>)</a:t>
            </a:r>
            <a:br>
              <a:rPr lang="en-US" altLang="ko-KR" sz="1800"/>
            </a:br>
            <a:r>
              <a:rPr lang="ko-KR" altLang="en-US" sz="1800"/>
              <a:t>적당한 집합을 정하기</a:t>
            </a:r>
            <a:endParaRPr lang="en-US" altLang="ko-KR" sz="1800"/>
          </a:p>
          <a:p>
            <a:r>
              <a:rPr lang="ko-KR" altLang="en-US" sz="1800"/>
              <a:t>증명</a:t>
            </a:r>
            <a:r>
              <a:rPr lang="en-US" altLang="ko-KR" sz="1800"/>
              <a:t>)</a:t>
            </a:r>
            <a:br>
              <a:rPr lang="en-US" altLang="ko-KR" sz="1800"/>
            </a:br>
            <a:r>
              <a:rPr lang="en-US" altLang="ko-KR" sz="1800"/>
              <a:t>1. </a:t>
            </a:r>
            <a:r>
              <a:rPr lang="ko-KR" altLang="en-US" sz="1800"/>
              <a:t>증명자는 임의로 선정된 난수에 대한 증거를 계산하여 검증자에게 제시</a:t>
            </a:r>
            <a:r>
              <a:rPr lang="en-US" altLang="ko-KR" sz="1800"/>
              <a:t> (</a:t>
            </a:r>
            <a:r>
              <a:rPr lang="ko-KR" altLang="en-US" sz="1800"/>
              <a:t>증거는 증명자</a:t>
            </a:r>
            <a:r>
              <a:rPr lang="en-US" altLang="ko-KR" sz="1800"/>
              <a:t>, </a:t>
            </a:r>
            <a:r>
              <a:rPr lang="ko-KR" altLang="en-US" sz="1800"/>
              <a:t>보통 클라이언트</a:t>
            </a:r>
            <a:r>
              <a:rPr lang="en-US" altLang="ko-KR" sz="1800"/>
              <a:t>, </a:t>
            </a:r>
            <a:r>
              <a:rPr lang="ko-KR" altLang="en-US" sz="1800"/>
              <a:t>만이 알고 있는 비밀 정보를 알고 있다는 사실을 검증자</a:t>
            </a:r>
            <a:r>
              <a:rPr lang="en-US" altLang="ko-KR" sz="1800"/>
              <a:t>(</a:t>
            </a:r>
            <a:r>
              <a:rPr lang="ko-KR" altLang="en-US" sz="1800"/>
              <a:t>서버</a:t>
            </a:r>
            <a:r>
              <a:rPr lang="en-US" altLang="ko-KR" sz="1800"/>
              <a:t>) </a:t>
            </a:r>
            <a:r>
              <a:rPr lang="ko-KR" altLang="en-US" sz="1800"/>
              <a:t>에게 입증시키는 방법</a:t>
            </a:r>
            <a:endParaRPr lang="en-US" altLang="ko-KR" sz="1800"/>
          </a:p>
          <a:p>
            <a:r>
              <a:rPr lang="en-US" altLang="ko-KR" sz="1800"/>
              <a:t>2. </a:t>
            </a:r>
            <a:r>
              <a:rPr lang="ko-KR" altLang="en-US" sz="1800"/>
              <a:t>검증자는 증거를 이용하여 여러 개의 질문을 증명자에게 제시한다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3. </a:t>
            </a:r>
            <a:r>
              <a:rPr lang="ko-KR" altLang="en-US" sz="1800"/>
              <a:t>증명자는 검증자가 제시하는 </a:t>
            </a:r>
            <a:r>
              <a:rPr lang="ko-KR" altLang="en-US" sz="1800">
                <a:solidFill>
                  <a:srgbClr val="7030A0"/>
                </a:solidFill>
              </a:rPr>
              <a:t>모든 질문에 대답</a:t>
            </a:r>
            <a:r>
              <a:rPr lang="en-US" altLang="ko-KR" sz="1800"/>
              <a:t>, </a:t>
            </a:r>
            <a:r>
              <a:rPr lang="ko-KR" altLang="en-US" sz="1800"/>
              <a:t>정당한 클라이언트임을 확인받는다</a:t>
            </a:r>
            <a:r>
              <a:rPr lang="en-US" altLang="ko-KR" sz="1800"/>
              <a:t>. (</a:t>
            </a:r>
            <a:r>
              <a:rPr lang="ko-KR" altLang="en-US" sz="1800"/>
              <a:t>질문에는 </a:t>
            </a:r>
            <a:r>
              <a:rPr lang="ko-KR" altLang="en-US" sz="1800">
                <a:solidFill>
                  <a:srgbClr val="7030A0"/>
                </a:solidFill>
              </a:rPr>
              <a:t>유추할 수 있는 어떤 정보도 포함되지 않아야 한다</a:t>
            </a:r>
            <a:r>
              <a:rPr lang="en-US" altLang="ko-KR" sz="1800"/>
              <a:t>)</a:t>
            </a:r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96189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i-PIN(</a:t>
            </a:r>
            <a:r>
              <a:rPr lang="ko-KR" altLang="en-US"/>
              <a:t>아이핀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인터넷상에서 주민번호 대신 아이디와 패스워드를 이용하여 본인 확인을 하는 수단이다</a:t>
            </a:r>
            <a:r>
              <a:rPr lang="en-US" altLang="ko-KR"/>
              <a:t>.</a:t>
            </a:r>
          </a:p>
          <a:p>
            <a:r>
              <a:rPr lang="ko-KR" altLang="en-US"/>
              <a:t>아이핀 아이디와 패스워드를 이용하여 주민번호를 이용하지 않는것이 의도</a:t>
            </a:r>
            <a:endParaRPr lang="en-US" altLang="ko-KR"/>
          </a:p>
          <a:p>
            <a:r>
              <a:rPr lang="en-US" altLang="ko-KR"/>
              <a:t>i-PIN </a:t>
            </a:r>
            <a:r>
              <a:rPr lang="ko-KR" altLang="en-US"/>
              <a:t>발급 기관은 </a:t>
            </a:r>
            <a:r>
              <a:rPr lang="en-US" altLang="ko-KR"/>
              <a:t>3</a:t>
            </a:r>
            <a:r>
              <a:rPr lang="ko-KR" altLang="en-US"/>
              <a:t>개의 민간 본인 확인 기관과 공공 </a:t>
            </a:r>
            <a:r>
              <a:rPr lang="en-US" altLang="ko-KR"/>
              <a:t>i-PIN</a:t>
            </a:r>
            <a:r>
              <a:rPr lang="ko-KR" altLang="en-US"/>
              <a:t>센터에서 </a:t>
            </a:r>
            <a:r>
              <a:rPr lang="en-US" altLang="ko-KR"/>
              <a:t>i-PIN</a:t>
            </a:r>
            <a:r>
              <a:rPr lang="ko-KR" altLang="en-US"/>
              <a:t>을 발급 받을 수 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68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 기반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 권한을 가지고 있는 문의 열쇠</a:t>
            </a:r>
            <a:r>
              <a:rPr lang="en-US" altLang="ko-KR"/>
              <a:t>, </a:t>
            </a:r>
            <a:r>
              <a:rPr lang="ko-KR" altLang="en-US"/>
              <a:t>운전면허증</a:t>
            </a:r>
            <a:r>
              <a:rPr lang="en-US" altLang="ko-KR"/>
              <a:t>, </a:t>
            </a:r>
            <a:r>
              <a:rPr lang="ko-KR" altLang="en-US"/>
              <a:t>신분증 등의 다양한 수단을 이용</a:t>
            </a:r>
            <a:endParaRPr lang="en-US" altLang="ko-KR"/>
          </a:p>
          <a:p>
            <a:r>
              <a:rPr lang="en-US" altLang="ko-KR"/>
              <a:t>Something You know </a:t>
            </a:r>
            <a:r>
              <a:rPr lang="ko-KR" altLang="en-US"/>
              <a:t>방식과 </a:t>
            </a:r>
            <a:r>
              <a:rPr lang="en-US" altLang="ko-KR"/>
              <a:t>Something You Are </a:t>
            </a:r>
            <a:r>
              <a:rPr lang="ko-KR" altLang="en-US"/>
              <a:t>방식이 주로 쓰임 </a:t>
            </a:r>
            <a:r>
              <a:rPr lang="en-US" altLang="ko-KR"/>
              <a:t>(Page 7)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4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 기반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소유 기반 인증 장</a:t>
            </a:r>
            <a:r>
              <a:rPr lang="en-US" altLang="ko-KR"/>
              <a:t>, </a:t>
            </a:r>
            <a:r>
              <a:rPr lang="ko-KR" altLang="en-US"/>
              <a:t>단점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장점</a:t>
            </a:r>
            <a:endParaRPr lang="en-US" altLang="ko-KR"/>
          </a:p>
          <a:p>
            <a:r>
              <a:rPr lang="ko-KR" altLang="en-US"/>
              <a:t>일반적</a:t>
            </a:r>
            <a:r>
              <a:rPr lang="en-US" altLang="ko-KR"/>
              <a:t>, </a:t>
            </a:r>
            <a:r>
              <a:rPr lang="ko-KR" altLang="en-US"/>
              <a:t>입증된 기수 </a:t>
            </a:r>
            <a:endParaRPr lang="en-US" altLang="ko-KR"/>
          </a:p>
          <a:p>
            <a:r>
              <a:rPr lang="ko-KR" altLang="en-US"/>
              <a:t>비용 측면에서 생체 인식 방식보다 더 경제적</a:t>
            </a:r>
            <a:endParaRPr lang="en-US" altLang="ko-KR"/>
          </a:p>
          <a:p>
            <a:r>
              <a:rPr lang="ko-KR" altLang="en-US"/>
              <a:t>단점</a:t>
            </a:r>
            <a:endParaRPr lang="en-US" altLang="ko-KR"/>
          </a:p>
          <a:p>
            <a:r>
              <a:rPr lang="ko-KR" altLang="en-US"/>
              <a:t>소유물이 없을 경우 인증이 어렵고 복제가 가능하다</a:t>
            </a:r>
            <a:endParaRPr lang="en-US" altLang="ko-KR"/>
          </a:p>
          <a:p>
            <a:r>
              <a:rPr lang="ko-KR" altLang="en-US"/>
              <a:t>자산 관리 기능이 요구된다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3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카드</a:t>
            </a:r>
            <a:r>
              <a:rPr lang="en-US" altLang="ko-KR"/>
              <a:t>(</a:t>
            </a:r>
            <a:r>
              <a:rPr lang="ko-KR" altLang="en-US"/>
              <a:t>토큰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저장 가능</a:t>
            </a:r>
            <a:r>
              <a:rPr lang="en-US" altLang="ko-KR"/>
              <a:t>, </a:t>
            </a:r>
            <a:r>
              <a:rPr lang="ko-KR" altLang="en-US"/>
              <a:t>프로세스 데이터는 아니다</a:t>
            </a:r>
            <a:r>
              <a:rPr lang="en-US" altLang="ko-KR"/>
              <a:t>.</a:t>
            </a:r>
          </a:p>
          <a:p>
            <a:r>
              <a:rPr lang="ko-KR" altLang="en-US"/>
              <a:t>간단한 보안 코드 저장 가능</a:t>
            </a:r>
            <a:r>
              <a:rPr lang="en-US" altLang="ko-KR"/>
              <a:t>, </a:t>
            </a:r>
            <a:r>
              <a:rPr lang="ko-KR" altLang="en-US"/>
              <a:t>값비싼 카드 리더기를 통해만 읽을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9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실질적 정보 처리할 수 있다</a:t>
            </a:r>
            <a:r>
              <a:rPr lang="en-US" altLang="ko-KR"/>
              <a:t>.</a:t>
            </a:r>
          </a:p>
          <a:p>
            <a:r>
              <a:rPr lang="ko-KR" altLang="en-US"/>
              <a:t>마이크로 프로세스</a:t>
            </a:r>
            <a:r>
              <a:rPr lang="en-US" altLang="ko-KR"/>
              <a:t>, </a:t>
            </a:r>
            <a:r>
              <a:rPr lang="ko-KR" altLang="en-US"/>
              <a:t>카드 운영체제</a:t>
            </a:r>
            <a:r>
              <a:rPr lang="en-US" altLang="ko-KR"/>
              <a:t>, </a:t>
            </a:r>
            <a:r>
              <a:rPr lang="ko-KR" altLang="en-US"/>
              <a:t>보안 모듈</a:t>
            </a:r>
            <a:r>
              <a:rPr lang="en-US" altLang="ko-KR"/>
              <a:t>, </a:t>
            </a:r>
            <a:r>
              <a:rPr lang="ko-KR" altLang="en-US"/>
              <a:t>메모리 등으로 구성되어 특정 업무를 처리할 수 있는 능력을 갖추고 있다</a:t>
            </a:r>
            <a:r>
              <a:rPr lang="en-US" altLang="ko-KR"/>
              <a:t>.</a:t>
            </a:r>
          </a:p>
          <a:p>
            <a:r>
              <a:rPr lang="ko-KR" altLang="en-US"/>
              <a:t>장비보호 기능이 있어야 한다</a:t>
            </a:r>
            <a:r>
              <a:rPr lang="en-US" altLang="ko-KR"/>
              <a:t>.</a:t>
            </a:r>
          </a:p>
          <a:p>
            <a:r>
              <a:rPr lang="ko-KR" altLang="en-US"/>
              <a:t>집적 회로가 내장된 신용카드 크기의 플라스틱 카드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490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Control(</a:t>
            </a:r>
            <a:r>
              <a:rPr lang="ko-KR" altLang="en-US"/>
              <a:t>접근통제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비인가 사용자 방지</a:t>
            </a:r>
            <a:r>
              <a:rPr lang="en-US" altLang="ko-KR" sz="2400"/>
              <a:t> &amp; </a:t>
            </a:r>
            <a:r>
              <a:rPr lang="ko-KR" altLang="en-US" sz="2400"/>
              <a:t>인가 사용자의 비인가 방식 접근 방지 필요성</a:t>
            </a:r>
            <a:endParaRPr lang="en-US" altLang="ko-KR" sz="2400"/>
          </a:p>
          <a:p>
            <a:r>
              <a:rPr lang="ko-KR" altLang="en-US" sz="2400"/>
              <a:t>실수</a:t>
            </a:r>
            <a:r>
              <a:rPr lang="en-US" altLang="ko-KR" sz="2400"/>
              <a:t>, </a:t>
            </a:r>
            <a:r>
              <a:rPr lang="ko-KR" altLang="en-US" sz="2400"/>
              <a:t>의도적 잘못 접근하여 정보 자산을 훼손하는 행위 방지도 필요</a:t>
            </a:r>
            <a:endParaRPr lang="en-US" altLang="ko-KR" sz="2400"/>
          </a:p>
          <a:p>
            <a:r>
              <a:rPr lang="ko-KR" altLang="en-US" sz="2400"/>
              <a:t>주체</a:t>
            </a:r>
            <a:r>
              <a:rPr lang="en-US" altLang="ko-KR" sz="2400"/>
              <a:t>(</a:t>
            </a:r>
            <a:r>
              <a:rPr lang="ko-KR" altLang="en-US" sz="2400"/>
              <a:t>외부</a:t>
            </a:r>
            <a:r>
              <a:rPr lang="en-US" altLang="ko-KR" sz="2400"/>
              <a:t>)-&gt;</a:t>
            </a:r>
            <a:r>
              <a:rPr lang="ko-KR" altLang="en-US" sz="2400"/>
              <a:t>접근대상</a:t>
            </a:r>
            <a:r>
              <a:rPr lang="en-US" altLang="ko-KR" sz="2400"/>
              <a:t>(</a:t>
            </a:r>
            <a:r>
              <a:rPr lang="ko-KR" altLang="en-US" sz="2400"/>
              <a:t>객체</a:t>
            </a:r>
            <a:r>
              <a:rPr lang="en-US" altLang="ko-KR" sz="2400"/>
              <a:t>) </a:t>
            </a:r>
            <a:r>
              <a:rPr lang="ko-KR" altLang="en-US" sz="2400"/>
              <a:t>접근할 때</a:t>
            </a:r>
            <a:r>
              <a:rPr lang="en-US" altLang="ko-KR" sz="2400"/>
              <a:t>,  </a:t>
            </a:r>
            <a:r>
              <a:rPr lang="ko-KR" altLang="en-US" sz="2400"/>
              <a:t>보안 대책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94937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생체인증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생체적 혹은 행동적 특성을 측정하여 신원을 인증하는 방법으로 태생적으로 가지고 있는 것에 대한 인증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추측하거나 훔치거나 공유할 수 없는 특성을 측정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보편성 </a:t>
            </a:r>
            <a:r>
              <a:rPr lang="en-US" altLang="ko-KR"/>
              <a:t>/  </a:t>
            </a:r>
            <a:r>
              <a:rPr lang="ko-KR" altLang="en-US"/>
              <a:t>유일성 </a:t>
            </a:r>
            <a:r>
              <a:rPr lang="en-US" altLang="ko-KR"/>
              <a:t>/ </a:t>
            </a:r>
            <a:r>
              <a:rPr lang="ko-KR" altLang="en-US"/>
              <a:t>지속성 </a:t>
            </a:r>
            <a:r>
              <a:rPr lang="en-US" altLang="ko-KR"/>
              <a:t>/ </a:t>
            </a:r>
            <a:r>
              <a:rPr lang="ko-KR" altLang="en-US"/>
              <a:t>획득성 </a:t>
            </a:r>
            <a:r>
              <a:rPr lang="en-US" altLang="ko-KR"/>
              <a:t>/ </a:t>
            </a:r>
            <a:r>
              <a:rPr lang="ko-KR" altLang="en-US"/>
              <a:t>성능 </a:t>
            </a:r>
            <a:r>
              <a:rPr lang="en-US" altLang="ko-KR"/>
              <a:t>/ </a:t>
            </a:r>
            <a:r>
              <a:rPr lang="ko-KR" altLang="en-US"/>
              <a:t>수용성 </a:t>
            </a:r>
            <a:r>
              <a:rPr lang="en-US" altLang="ko-KR"/>
              <a:t>/ </a:t>
            </a:r>
            <a:r>
              <a:rPr lang="ko-KR" altLang="en-US"/>
              <a:t>반기만성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50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생체인증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지문</a:t>
            </a:r>
            <a:endParaRPr lang="en-US" altLang="ko-KR"/>
          </a:p>
          <a:p>
            <a:r>
              <a:rPr lang="ko-KR" altLang="en-US"/>
              <a:t>얼굴</a:t>
            </a:r>
            <a:endParaRPr lang="en-US" altLang="ko-KR"/>
          </a:p>
          <a:p>
            <a:r>
              <a:rPr lang="ko-KR" altLang="en-US"/>
              <a:t>망막</a:t>
            </a:r>
            <a:r>
              <a:rPr lang="en-US" altLang="ko-KR"/>
              <a:t>/</a:t>
            </a:r>
            <a:r>
              <a:rPr lang="ko-KR" altLang="en-US"/>
              <a:t>홍채</a:t>
            </a:r>
            <a:endParaRPr lang="en-US" altLang="ko-KR"/>
          </a:p>
          <a:p>
            <a:r>
              <a:rPr lang="ko-KR" altLang="en-US"/>
              <a:t>음성</a:t>
            </a:r>
            <a:endParaRPr lang="en-US" altLang="ko-KR"/>
          </a:p>
          <a:p>
            <a:r>
              <a:rPr lang="ko-KR" altLang="en-US"/>
              <a:t>서명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0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생체인증 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일치 점수</a:t>
            </a:r>
            <a:r>
              <a:rPr lang="en-US" altLang="ko-KR"/>
              <a:t>, </a:t>
            </a:r>
            <a:r>
              <a:rPr lang="ko-KR" altLang="en-US"/>
              <a:t>오인식</a:t>
            </a:r>
            <a:r>
              <a:rPr lang="en-US" altLang="ko-KR"/>
              <a:t>, </a:t>
            </a:r>
            <a:r>
              <a:rPr lang="ko-KR" altLang="en-US"/>
              <a:t>오거부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일치점수 </a:t>
            </a:r>
            <a:r>
              <a:rPr lang="en-US" altLang="ko-KR"/>
              <a:t>- &gt; </a:t>
            </a:r>
            <a:r>
              <a:rPr lang="ko-KR" altLang="en-US"/>
              <a:t>생체인식 시스템은 상응하는 알고리즘을 사용하여 입력 정보와 저장된 원형 정보간의 일치정도를 나타내는 일치 점수를 생성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54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통합 인증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통합 로그인 솔루션이라고도 부르는 통합 인증 체계는</a:t>
            </a:r>
            <a:r>
              <a:rPr lang="en-US" altLang="ko-KR"/>
              <a:t>, </a:t>
            </a:r>
            <a:r>
              <a:rPr lang="ko-KR" altLang="en-US"/>
              <a:t>한 번의 시스템 인증을 통하여 접근하고자 하는 다양한 정보 시스템에 재인증 절차 없이 접근할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통합 신원 관리 시스템의 중심적 개념은 싱글사인온을 사용하여 사용자가 한 번만 인증하면 모든 네트워크 자원에 접속 할 수 있도록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324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커버로스</a:t>
            </a:r>
            <a:r>
              <a:rPr lang="en-US" altLang="ko-KR">
                <a:solidFill>
                  <a:schemeClr val="bg1"/>
                </a:solidFill>
              </a:rPr>
              <a:t>(Kerberos)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기업의 자산을 보호하기 위한 목적을 가진 인증 기능을 제공하는 보안 기술을 위한 훌륭한 이름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클라이언트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서버 모델에서 동작하며 대칭키 암호 기법에 바탕을 둔 티켓 기반 인증 프로토콜이며 동시에 </a:t>
            </a:r>
            <a:r>
              <a:rPr lang="en-US" altLang="ko-KR">
                <a:solidFill>
                  <a:schemeClr val="bg1"/>
                </a:solidFill>
              </a:rPr>
              <a:t>KDC</a:t>
            </a:r>
            <a:r>
              <a:rPr lang="ko-KR" altLang="en-US">
                <a:solidFill>
                  <a:schemeClr val="bg1"/>
                </a:solidFill>
              </a:rPr>
              <a:t>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분산 환경을 위한 </a:t>
            </a:r>
            <a:r>
              <a:rPr lang="en-US" altLang="ko-KR">
                <a:solidFill>
                  <a:schemeClr val="bg1"/>
                </a:solidFill>
              </a:rPr>
              <a:t>SSO</a:t>
            </a:r>
            <a:r>
              <a:rPr lang="ko-KR" altLang="en-US">
                <a:solidFill>
                  <a:schemeClr val="bg1"/>
                </a:solidFill>
              </a:rPr>
              <a:t>의 한 예이며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혼합 네트워크를 위한 사실상의 표준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광범위한 보안 능력을 통합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포괄적인 보안 아키텍처를 제공할 필요가 있는 경우에 기업에게 보다 많은 유연성과 확장성을 제공</a:t>
            </a:r>
          </a:p>
        </p:txBody>
      </p:sp>
    </p:spTree>
    <p:extLst>
      <p:ext uri="{BB962C8B-B14F-4D97-AF65-F5344CB8AC3E}">
        <p14:creationId xmlns:p14="http://schemas.microsoft.com/office/powerpoint/2010/main" val="387169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커버로스</a:t>
            </a:r>
            <a:r>
              <a:rPr lang="en-US" altLang="ko-KR">
                <a:solidFill>
                  <a:schemeClr val="bg1"/>
                </a:solidFill>
              </a:rPr>
              <a:t>(Kerberos)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기업 접근 통제를 위해 </a:t>
            </a:r>
            <a:r>
              <a:rPr lang="en-US" altLang="ko-KR">
                <a:solidFill>
                  <a:schemeClr val="bg1"/>
                </a:solidFill>
              </a:rPr>
              <a:t>[</a:t>
            </a:r>
            <a:r>
              <a:rPr lang="ko-KR" altLang="en-US">
                <a:solidFill>
                  <a:schemeClr val="bg1"/>
                </a:solidFill>
              </a:rPr>
              <a:t>확장성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투명성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안정성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보안</a:t>
            </a:r>
            <a:r>
              <a:rPr lang="en-US" altLang="ko-KR">
                <a:solidFill>
                  <a:schemeClr val="bg1"/>
                </a:solidFill>
              </a:rPr>
              <a:t>]</a:t>
            </a:r>
            <a:r>
              <a:rPr lang="ko-KR" altLang="en-US">
                <a:solidFill>
                  <a:schemeClr val="bg1"/>
                </a:solidFill>
              </a:rPr>
              <a:t>을 가진다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사용자에게 동일한 계정정보로 여러가지 서비스를 받을 수 있게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티켓이 지정된 유효기간 내에만 있다면 티켓을 사용하여 동일한 서버에서 여러가지 응용 서비스를 받을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주체들이 직접 통신하기에는 </a:t>
            </a:r>
            <a:r>
              <a:rPr lang="ko-KR" altLang="en-US">
                <a:solidFill>
                  <a:srgbClr val="FF0000"/>
                </a:solidFill>
              </a:rPr>
              <a:t>서로 안믿어서 씀 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오직 </a:t>
            </a:r>
            <a:r>
              <a:rPr lang="en-US" altLang="ko-KR">
                <a:solidFill>
                  <a:schemeClr val="bg1"/>
                </a:solidFill>
              </a:rPr>
              <a:t>KDC</a:t>
            </a:r>
            <a:r>
              <a:rPr lang="ko-KR" altLang="en-US">
                <a:solidFill>
                  <a:schemeClr val="bg1"/>
                </a:solidFill>
              </a:rPr>
              <a:t>만 믿는 양측</a:t>
            </a:r>
            <a:r>
              <a:rPr lang="en-US" altLang="ko-KR">
                <a:solidFill>
                  <a:schemeClr val="bg1"/>
                </a:solidFill>
              </a:rPr>
              <a:t>, KDC</a:t>
            </a:r>
            <a:r>
              <a:rPr lang="ko-KR" altLang="en-US">
                <a:solidFill>
                  <a:schemeClr val="bg1"/>
                </a:solidFill>
              </a:rPr>
              <a:t>는 티켓을 통신을 할 필요가 있는 개별적인 주체들에게 발행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5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강제적 접근통제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객체의 소유자가 변경할 수 없는 주체들과 객체들 간의 접근 통제 관계를 정의한다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자원의 보안 레벨과 사용자의 보안 취급인가를 비교하여 접근 제어한다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취급인가를 가진 특정 개체가 자신의 의지로 다른 개체가 어떤 자원에 접근할 수 있게 할 수 없다는 점에서 강제적 접근 제어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주체와 객체의 등급을 비교하여 접근 권한을 부여</a:t>
            </a:r>
            <a:r>
              <a:rPr lang="en-US" altLang="ko-KR"/>
              <a:t>, </a:t>
            </a:r>
            <a:r>
              <a:rPr lang="ko-KR" altLang="en-US"/>
              <a:t>모든 객체는 기밀성을 지니고 있다고 보고 보안 레벨을 객체에 부여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3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보안 레이블과 보안 허가증을 비교하는 것에 기반을 둔 접근 제어</a:t>
            </a:r>
            <a:br>
              <a:rPr lang="en-US" altLang="ko-KR"/>
            </a:br>
            <a:r>
              <a:rPr lang="en-US" altLang="ko-KR"/>
              <a:t>*</a:t>
            </a:r>
            <a:r>
              <a:rPr lang="ko-KR" altLang="en-US"/>
              <a:t>보안 레이블 </a:t>
            </a:r>
            <a:r>
              <a:rPr lang="en-US" altLang="ko-KR"/>
              <a:t>: </a:t>
            </a:r>
            <a:r>
              <a:rPr lang="ko-KR" altLang="en-US"/>
              <a:t>시스템 자원이 얼마나 민감하고 중요한 지</a:t>
            </a:r>
            <a:br>
              <a:rPr lang="en-US" altLang="ko-KR"/>
            </a:br>
            <a:r>
              <a:rPr lang="en-US" altLang="ko-KR"/>
              <a:t>*</a:t>
            </a:r>
            <a:r>
              <a:rPr lang="ko-KR" altLang="en-US"/>
              <a:t>보안 허가증 </a:t>
            </a:r>
            <a:r>
              <a:rPr lang="en-US" altLang="ko-KR"/>
              <a:t>: </a:t>
            </a:r>
            <a:r>
              <a:rPr lang="ko-KR" altLang="en-US"/>
              <a:t>어떤 시스템 개체가 특정 자원에 접근할 수 있나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다중수준 보안 </a:t>
            </a:r>
            <a:r>
              <a:rPr lang="en-US" altLang="ko-KR"/>
              <a:t>(Multi Level Security)</a:t>
            </a:r>
            <a:r>
              <a:rPr lang="ko-KR" altLang="en-US"/>
              <a:t>에 기반을 두고</a:t>
            </a:r>
            <a:r>
              <a:rPr lang="en-US" altLang="ko-KR"/>
              <a:t>, </a:t>
            </a:r>
            <a:r>
              <a:rPr lang="ko-KR" altLang="en-US"/>
              <a:t>이것은 서로 다른 분류 수준에 있는 데이터가 보호되는 방법을 지시</a:t>
            </a:r>
            <a:endParaRPr lang="en-US" altLang="ko-KR"/>
          </a:p>
          <a:p>
            <a:r>
              <a:rPr lang="en-US" altLang="ko-KR"/>
              <a:t>BLP, Biba, </a:t>
            </a:r>
            <a:r>
              <a:rPr lang="ko-KR" altLang="en-US"/>
              <a:t>클락</a:t>
            </a:r>
            <a:r>
              <a:rPr lang="en-US" altLang="ko-KR"/>
              <a:t>-</a:t>
            </a:r>
            <a:r>
              <a:rPr lang="ko-KR" altLang="en-US"/>
              <a:t>윌슨</a:t>
            </a:r>
            <a:r>
              <a:rPr lang="en-US" altLang="ko-KR"/>
              <a:t>, </a:t>
            </a:r>
            <a:r>
              <a:rPr lang="ko-KR" altLang="en-US"/>
              <a:t>만리장성 모델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주체가 객체로 접근하는데 적용되는 규칙은 보안전문가에 의해 생성</a:t>
            </a:r>
            <a:r>
              <a:rPr lang="en-US" altLang="ko-KR"/>
              <a:t>, </a:t>
            </a:r>
            <a:r>
              <a:rPr lang="ko-KR" altLang="en-US"/>
              <a:t>운영자에 의해 설정되고</a:t>
            </a:r>
            <a:r>
              <a:rPr lang="en-US" altLang="ko-KR"/>
              <a:t>, </a:t>
            </a:r>
            <a:r>
              <a:rPr lang="ko-KR" altLang="en-US"/>
              <a:t>운영시스템에 의해 집행</a:t>
            </a:r>
            <a:r>
              <a:rPr lang="en-US" altLang="ko-KR"/>
              <a:t>, </a:t>
            </a:r>
            <a:r>
              <a:rPr lang="ko-KR" altLang="en-US"/>
              <a:t>다른 보안기술들에 의해 지원</a:t>
            </a:r>
            <a:r>
              <a:rPr lang="en-US" altLang="ko-KR"/>
              <a:t> (</a:t>
            </a:r>
            <a:r>
              <a:rPr lang="ko-KR" altLang="en-US"/>
              <a:t>중앙집중형 보안 관리</a:t>
            </a:r>
            <a:r>
              <a:rPr lang="en-US" altLang="ko-KR"/>
              <a:t>)</a:t>
            </a:r>
          </a:p>
          <a:p>
            <a:r>
              <a:rPr lang="ko-KR" altLang="en-US"/>
              <a:t>한 주체가 한 객체를 읽고</a:t>
            </a:r>
            <a:r>
              <a:rPr lang="en-US" altLang="ko-KR"/>
              <a:t> </a:t>
            </a:r>
            <a:r>
              <a:rPr lang="ko-KR" altLang="en-US"/>
              <a:t>그 내용을 다른 객체에게 복사하는 경우에 원래의 객체에 내포된 </a:t>
            </a:r>
            <a:r>
              <a:rPr lang="en-US" altLang="ko-KR"/>
              <a:t>MAC </a:t>
            </a:r>
            <a:r>
              <a:rPr lang="ko-KR" altLang="en-US"/>
              <a:t>제약사항이 복사된 객체에 전파</a:t>
            </a:r>
            <a:endParaRPr lang="en-US" altLang="ko-KR"/>
          </a:p>
          <a:p>
            <a:r>
              <a:rPr lang="en-US" altLang="ko-KR"/>
              <a:t>MAC </a:t>
            </a:r>
            <a:r>
              <a:rPr lang="ko-KR" altLang="en-US"/>
              <a:t>정책은 모든 주체에 대해 일정</a:t>
            </a:r>
            <a:r>
              <a:rPr lang="en-US" altLang="ko-KR"/>
              <a:t>, </a:t>
            </a:r>
            <a:r>
              <a:rPr lang="ko-KR" altLang="en-US"/>
              <a:t>어느 하나의 주체</a:t>
            </a:r>
            <a:r>
              <a:rPr lang="en-US" altLang="ko-KR"/>
              <a:t>/</a:t>
            </a:r>
            <a:r>
              <a:rPr lang="ko-KR" altLang="en-US"/>
              <a:t>객체 단위로 접근 제한을 설정할 수 없다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MAC</a:t>
            </a:r>
            <a:r>
              <a:rPr lang="ko-KR" altLang="en-US"/>
              <a:t>이 어느 한 객체에 접근하지 못하면</a:t>
            </a:r>
            <a:r>
              <a:rPr lang="en-US" altLang="ko-KR"/>
              <a:t>, </a:t>
            </a:r>
            <a:r>
              <a:rPr lang="ko-KR" altLang="en-US"/>
              <a:t>그 주체는 그러한 특정의 비밀 등급을 갖는 모든 객체들에게 접근하는 것이 금지된다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문제점</a:t>
            </a:r>
            <a:endParaRPr lang="en-US" altLang="ko-KR"/>
          </a:p>
          <a:p>
            <a:r>
              <a:rPr lang="ko-KR" altLang="en-US"/>
              <a:t>매우 제한적인 사용자 기능과 많은 관리적 부담을 요구하며</a:t>
            </a:r>
            <a:r>
              <a:rPr lang="en-US" altLang="ko-KR"/>
              <a:t>, </a:t>
            </a:r>
            <a:r>
              <a:rPr lang="ko-KR" altLang="en-US"/>
              <a:t>비용이 많이 소모된다</a:t>
            </a:r>
            <a:r>
              <a:rPr lang="en-US" altLang="ko-KR"/>
              <a:t>.</a:t>
            </a:r>
          </a:p>
          <a:p>
            <a:r>
              <a:rPr lang="en-US" altLang="ko-KR"/>
              <a:t>DAC </a:t>
            </a:r>
            <a:r>
              <a:rPr lang="ko-KR" altLang="en-US"/>
              <a:t>시스템은 일반적 목적의 컴퓨터</a:t>
            </a:r>
            <a:r>
              <a:rPr lang="en-US" altLang="ko-KR"/>
              <a:t>, </a:t>
            </a:r>
            <a:r>
              <a:rPr lang="ko-KR" altLang="en-US"/>
              <a:t>반면에 </a:t>
            </a:r>
            <a:r>
              <a:rPr lang="en-US" altLang="ko-KR"/>
              <a:t>MAC</a:t>
            </a:r>
            <a:r>
              <a:rPr lang="ko-KR" altLang="en-US"/>
              <a:t> 시스템은 매우 특정한 목적을 위해 사용된다</a:t>
            </a:r>
            <a:r>
              <a:rPr lang="en-US" altLang="ko-KR"/>
              <a:t>.</a:t>
            </a:r>
          </a:p>
          <a:p>
            <a:r>
              <a:rPr lang="ko-KR" altLang="en-US"/>
              <a:t>모든 접근에 대해 레이블링을 정의하고 보안 정책을 확인해야하기 때문에 성능 저하가 우려된다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9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Control(</a:t>
            </a:r>
            <a:r>
              <a:rPr lang="ko-KR" altLang="en-US"/>
              <a:t>접근통제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식별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인증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인가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다음과 같은 과정으로 접근 통제가 이루어짐</a:t>
            </a:r>
          </a:p>
        </p:txBody>
      </p:sp>
    </p:spTree>
    <p:extLst>
      <p:ext uri="{BB962C8B-B14F-4D97-AF65-F5344CB8AC3E}">
        <p14:creationId xmlns:p14="http://schemas.microsoft.com/office/powerpoint/2010/main" val="4120789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임의적 접근 통제</a:t>
            </a:r>
            <a:r>
              <a:rPr lang="en-US" altLang="ko-KR"/>
              <a:t>(DAC, Discretionary Access Control)</a:t>
            </a:r>
            <a:br>
              <a:rPr lang="en-US" altLang="ko-KR"/>
            </a:br>
            <a:r>
              <a:rPr lang="ko-KR" altLang="en-US"/>
              <a:t>미국 국방성 </a:t>
            </a:r>
            <a:r>
              <a:rPr lang="en-US" altLang="ko-KR"/>
              <a:t>TCSEC</a:t>
            </a:r>
            <a:r>
              <a:rPr lang="ko-KR" altLang="en-US"/>
              <a:t>의 접근 통제 표준 중 하나로 정의</a:t>
            </a:r>
            <a:endParaRPr lang="en-US" altLang="ko-KR"/>
          </a:p>
          <a:p>
            <a:r>
              <a:rPr lang="ko-KR" altLang="en-US"/>
              <a:t>허가된 주체에 의하여 변경 가능한 하나의 주체와 객체간의 관계를 정의</a:t>
            </a:r>
            <a:endParaRPr lang="en-US" altLang="ko-KR"/>
          </a:p>
          <a:p>
            <a:r>
              <a:rPr lang="ko-KR" altLang="en-US"/>
              <a:t>주체 또는 그들이 속해있는 그룹의 신분에 근거해 객체에 대한 접근을 제한하는 정책</a:t>
            </a:r>
            <a:r>
              <a:rPr lang="en-US" altLang="ko-KR"/>
              <a:t>, DAC </a:t>
            </a:r>
            <a:r>
              <a:rPr lang="ko-KR" altLang="en-US"/>
              <a:t>정책은 접근을 요청하는 주체의 식별에 기초</a:t>
            </a:r>
            <a:r>
              <a:rPr lang="en-US" altLang="ko-KR"/>
              <a:t>, </a:t>
            </a:r>
            <a:r>
              <a:rPr lang="ko-KR" altLang="en-US"/>
              <a:t>임의적으로 어떤 객체에 대하여 주체가 접근 권한을 추가 및 철회할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5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세부적으로 신원 기반 접근 통제</a:t>
            </a:r>
            <a:r>
              <a:rPr lang="en-US" altLang="ko-KR"/>
              <a:t>, </a:t>
            </a:r>
            <a:r>
              <a:rPr lang="ko-KR" altLang="en-US"/>
              <a:t>사용자 기반 접근 통제</a:t>
            </a:r>
            <a:r>
              <a:rPr lang="en-US" altLang="ko-KR"/>
              <a:t>, </a:t>
            </a:r>
            <a:r>
              <a:rPr lang="ko-KR" altLang="en-US"/>
              <a:t>혼합 방식 접근 통제 등으로 나뉜다</a:t>
            </a:r>
            <a:r>
              <a:rPr lang="en-US" altLang="ko-KR"/>
              <a:t>.</a:t>
            </a:r>
          </a:p>
          <a:p>
            <a:r>
              <a:rPr lang="ko-KR" altLang="en-US"/>
              <a:t>중앙집중화된 환경에서 제어되는 것이 아니며</a:t>
            </a:r>
            <a:r>
              <a:rPr lang="en-US" altLang="ko-KR"/>
              <a:t>, MAC</a:t>
            </a:r>
            <a:r>
              <a:rPr lang="ko-KR" altLang="en-US"/>
              <a:t>에서의 보다 정적인 역할에 반해 사용자들에게 동적으로 정보에 접근 할 수 있게 해준다</a:t>
            </a:r>
            <a:r>
              <a:rPr lang="en-US" altLang="ko-KR"/>
              <a:t>.</a:t>
            </a:r>
          </a:p>
          <a:p>
            <a:r>
              <a:rPr lang="ko-KR" altLang="en-US"/>
              <a:t>대부분의 운영시스템은 </a:t>
            </a:r>
            <a:r>
              <a:rPr lang="en-US" altLang="ko-KR"/>
              <a:t>DAC</a:t>
            </a:r>
            <a:r>
              <a:rPr lang="ko-KR" altLang="en-US"/>
              <a:t>에 기반</a:t>
            </a:r>
            <a:r>
              <a:rPr lang="en-US" altLang="ko-KR"/>
              <a:t>, </a:t>
            </a:r>
            <a:r>
              <a:rPr lang="ko-KR" altLang="en-US"/>
              <a:t>파일 혹은 디렉토리의 속성을 살펴보면</a:t>
            </a:r>
            <a:r>
              <a:rPr lang="en-US" altLang="ko-KR"/>
              <a:t>, </a:t>
            </a:r>
            <a:r>
              <a:rPr lang="ko-KR" altLang="en-US"/>
              <a:t>어떤 사용자들이 해당 리소스에 어느 수준으로 접근 할 수 있는지 알 수 있다</a:t>
            </a:r>
            <a:r>
              <a:rPr lang="en-US" altLang="ko-KR"/>
              <a:t>. (DAC</a:t>
            </a:r>
            <a:r>
              <a:rPr lang="ko-KR" altLang="en-US"/>
              <a:t> 모델의 </a:t>
            </a:r>
            <a:r>
              <a:rPr lang="en-US" altLang="ko-KR"/>
              <a:t>ACL </a:t>
            </a:r>
            <a:r>
              <a:rPr lang="ko-KR" altLang="en-US"/>
              <a:t>한 예</a:t>
            </a:r>
            <a:r>
              <a:rPr lang="en-US" altLang="ko-KR"/>
              <a:t>)</a:t>
            </a:r>
          </a:p>
          <a:p>
            <a:r>
              <a:rPr lang="ko-KR" altLang="en-US"/>
              <a:t>한 주체가 어느 한 객체를 읽고</a:t>
            </a:r>
            <a:r>
              <a:rPr lang="en-US" altLang="ko-KR"/>
              <a:t> </a:t>
            </a:r>
            <a:r>
              <a:rPr lang="ko-KR" altLang="en-US"/>
              <a:t>그 내용을 다른 어느 한 객체로 복사하는 경우에 처음의 객체에 내포된 접근통제 정보가 복사된 객체로 전달되지 않는다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34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B63A4-619F-4E3B-A805-FD2DF97C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8F765-1062-45CE-9982-C3C9C991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장점</a:t>
            </a:r>
            <a:br>
              <a:rPr lang="en-US" altLang="ko-KR"/>
            </a:br>
            <a:r>
              <a:rPr lang="ko-KR" altLang="en-US"/>
              <a:t>임의적 접근 제어는 객체별로 세분화된 접근제어가 가능하다는 장점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단점</a:t>
            </a:r>
            <a:br>
              <a:rPr lang="en-US" altLang="ko-KR"/>
            </a:br>
            <a:r>
              <a:rPr lang="ko-KR" altLang="en-US"/>
              <a:t>사용자가 자신의 자원에 대한 접근 제어를 개별적으로 수행하므로</a:t>
            </a:r>
            <a:r>
              <a:rPr lang="en-US" altLang="ko-KR"/>
              <a:t> </a:t>
            </a:r>
            <a:r>
              <a:rPr lang="ko-KR" altLang="en-US"/>
              <a:t>시스템 전체 차원의 일관성 있는 접근 제어가 부족할 수 있고</a:t>
            </a:r>
            <a:r>
              <a:rPr lang="en-US" altLang="ko-KR"/>
              <a:t>, </a:t>
            </a:r>
            <a:r>
              <a:rPr lang="ko-KR" altLang="en-US"/>
              <a:t>높은 접근 권한을 가진 사용자가 다른 사용자에게 자료에 대한 접근을 임의로 허용할 수 있다</a:t>
            </a:r>
            <a:r>
              <a:rPr lang="en-US" altLang="ko-KR"/>
              <a:t>.</a:t>
            </a:r>
          </a:p>
          <a:p>
            <a:r>
              <a:rPr lang="ko-KR" altLang="en-US"/>
              <a:t>통제의 기준이 주체의 신분에 근거</a:t>
            </a:r>
            <a:r>
              <a:rPr lang="en-US" altLang="ko-KR"/>
              <a:t>, </a:t>
            </a:r>
            <a:r>
              <a:rPr lang="ko-KR" altLang="en-US"/>
              <a:t>접근통제 매커니즘이 데이터의 의미에 대해 아무런 지식을 가지고 있지 않다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103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1B724-B9AA-4A14-9040-93C024CE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EF310-38B3-4EBD-B03F-344281D86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단점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신분이 접근통제 과정에서 매우 중요한 정보이므로</a:t>
            </a:r>
            <a:r>
              <a:rPr lang="en-US" altLang="ko-KR"/>
              <a:t>, </a:t>
            </a:r>
            <a:r>
              <a:rPr lang="ko-KR" altLang="en-US"/>
              <a:t>다른 사람의 신분을 이용하여 불법적 접근이 이루어진다면 접근통제 본래의 기능에 대한 중대한 결함이 발생할 수 있다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멀웨어는 </a:t>
            </a:r>
            <a:r>
              <a:rPr lang="en-US" altLang="ko-KR"/>
              <a:t>DAC </a:t>
            </a:r>
            <a:r>
              <a:rPr lang="ko-KR" altLang="en-US"/>
              <a:t>시스템에 있어서 치명적이다</a:t>
            </a:r>
            <a:r>
              <a:rPr lang="en-US" altLang="ko-KR"/>
              <a:t>. </a:t>
            </a:r>
            <a:r>
              <a:rPr lang="ko-KR" altLang="en-US"/>
              <a:t>바이러스</a:t>
            </a:r>
            <a:r>
              <a:rPr lang="en-US" altLang="ko-KR"/>
              <a:t>, </a:t>
            </a:r>
            <a:r>
              <a:rPr lang="ko-KR" altLang="en-US"/>
              <a:t>웜</a:t>
            </a:r>
            <a:r>
              <a:rPr lang="en-US" altLang="ko-KR"/>
              <a:t>, </a:t>
            </a:r>
            <a:r>
              <a:rPr lang="ko-KR" altLang="en-US"/>
              <a:t>루트킷은 </a:t>
            </a:r>
            <a:r>
              <a:rPr lang="en-US" altLang="ko-KR"/>
              <a:t>DAC </a:t>
            </a:r>
            <a:r>
              <a:rPr lang="ko-KR" altLang="en-US"/>
              <a:t>시스템에 설치되어 응용프로그램으로도 실행될 수 있다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트로이 목마 공격에도 취약하다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179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CE34A-5855-40E7-ABF3-D39E3FC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4B15D-1F2F-4115-888B-270CCBD1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/>
              <a:t>접근제어 행렬</a:t>
            </a:r>
            <a:br>
              <a:rPr lang="en-US" altLang="ko-KR"/>
            </a:br>
            <a:r>
              <a:rPr lang="ko-KR" altLang="en-US"/>
              <a:t>행렬을 이용하여 주체</a:t>
            </a:r>
            <a:r>
              <a:rPr lang="en-US" altLang="ko-KR"/>
              <a:t>, </a:t>
            </a:r>
            <a:r>
              <a:rPr lang="ko-KR" altLang="en-US"/>
              <a:t>객체</a:t>
            </a:r>
            <a:r>
              <a:rPr lang="en-US" altLang="ko-KR"/>
              <a:t>, </a:t>
            </a:r>
            <a:r>
              <a:rPr lang="ko-KR" altLang="en-US"/>
              <a:t>접근권한의 관계를 기술하는 방법</a:t>
            </a:r>
            <a:r>
              <a:rPr lang="en-US" altLang="ko-KR"/>
              <a:t>, </a:t>
            </a:r>
            <a:r>
              <a:rPr lang="ko-KR" altLang="en-US"/>
              <a:t>주체를 행</a:t>
            </a:r>
            <a:r>
              <a:rPr lang="en-US" altLang="ko-KR"/>
              <a:t>, </a:t>
            </a:r>
            <a:r>
              <a:rPr lang="ko-KR" altLang="en-US"/>
              <a:t>객체를 열으로 구성</a:t>
            </a:r>
            <a:r>
              <a:rPr lang="en-US" altLang="ko-KR"/>
              <a:t>. </a:t>
            </a:r>
            <a:r>
              <a:rPr lang="ko-KR" altLang="en-US"/>
              <a:t>주체가 객체에 수행할 수 있는 접근권한을 주체의 행과 객체의 열이 만나는 셀에 기록하여 접근제어 정책을 관리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접근제어 행렬 방식은 효과적으로 권한 부여 정책을 정의할 수 있지만</a:t>
            </a:r>
            <a:r>
              <a:rPr lang="en-US" altLang="ko-KR"/>
              <a:t>, </a:t>
            </a:r>
            <a:r>
              <a:rPr lang="ko-KR" altLang="en-US"/>
              <a:t>주체와 객체의 수가 많아질 경우 행렬의 크기가 상당히 커짐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모든 주체를 행으로 명시하고 모든 객체를 열로 명시함에 따라 비어있는 셀의 수가 많아지게 되어 공간적으로 비효율적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11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EFFE-062A-4D66-B245-0A0C5798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83A01-3AD7-4843-BD4A-4B95A3D3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접근 제어 행렬의 주체</a:t>
            </a:r>
            <a:br>
              <a:rPr lang="en-US" altLang="ko-KR"/>
            </a:br>
            <a:r>
              <a:rPr lang="ko-KR" altLang="en-US"/>
              <a:t>터미널</a:t>
            </a:r>
            <a:r>
              <a:rPr lang="en-US" altLang="ko-KR"/>
              <a:t>, </a:t>
            </a:r>
            <a:r>
              <a:rPr lang="ko-KR" altLang="en-US"/>
              <a:t>네트워크 장비</a:t>
            </a:r>
            <a:r>
              <a:rPr lang="en-US" altLang="ko-KR"/>
              <a:t>, </a:t>
            </a:r>
            <a:r>
              <a:rPr lang="ko-KR" altLang="en-US"/>
              <a:t>호스트</a:t>
            </a:r>
            <a:r>
              <a:rPr lang="en-US" altLang="ko-KR"/>
              <a:t>, </a:t>
            </a:r>
            <a:r>
              <a:rPr lang="ko-KR" altLang="en-US"/>
              <a:t>애플리케이션 등</a:t>
            </a:r>
            <a:r>
              <a:rPr lang="en-US" altLang="ko-KR"/>
              <a:t>(</a:t>
            </a:r>
            <a:r>
              <a:rPr lang="ko-KR" altLang="en-US"/>
              <a:t>개별 사용자 또는 그룹 사용자로 구성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접근 제어 행렬의 객체</a:t>
            </a:r>
            <a:br>
              <a:rPr lang="en-US" altLang="ko-KR"/>
            </a:br>
            <a:r>
              <a:rPr lang="ko-KR" altLang="en-US"/>
              <a:t>데이터 필드</a:t>
            </a:r>
            <a:r>
              <a:rPr lang="en-US" altLang="ko-KR"/>
              <a:t>, </a:t>
            </a:r>
            <a:r>
              <a:rPr lang="ko-KR" altLang="en-US"/>
              <a:t>레코드</a:t>
            </a:r>
            <a:r>
              <a:rPr lang="en-US" altLang="ko-KR"/>
              <a:t>, </a:t>
            </a:r>
            <a:r>
              <a:rPr lang="ko-KR" altLang="en-US"/>
              <a:t>파일</a:t>
            </a:r>
            <a:r>
              <a:rPr lang="en-US" altLang="ko-KR"/>
              <a:t>, </a:t>
            </a:r>
            <a:r>
              <a:rPr lang="ko-KR" altLang="en-US"/>
              <a:t>데이터베이스 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08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D4679-036A-455B-AC6A-223F10E7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A7124-9546-4D88-8FBB-E063716E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자격 목록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권한 </a:t>
            </a:r>
            <a:r>
              <a:rPr lang="en-US" altLang="ko-KR"/>
              <a:t>: </a:t>
            </a:r>
            <a:r>
              <a:rPr lang="ko-KR" altLang="en-US"/>
              <a:t>주체가 객체에 대해 갖는 접근 권한을 의미</a:t>
            </a:r>
            <a:r>
              <a:rPr lang="en-US" altLang="ko-KR"/>
              <a:t>, </a:t>
            </a:r>
            <a:r>
              <a:rPr lang="ko-KR" altLang="en-US"/>
              <a:t>자격 목록은 한 주체가 갖는 자격들의 리스트</a:t>
            </a:r>
            <a:r>
              <a:rPr lang="en-US" altLang="ko-KR"/>
              <a:t>. </a:t>
            </a:r>
            <a:r>
              <a:rPr lang="ko-KR" altLang="en-US"/>
              <a:t>자격 목록은 접근제어 행렬의 행 단위로 관리하는 것과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Capability ticket</a:t>
            </a:r>
            <a:r>
              <a:rPr lang="ko-KR" altLang="en-US"/>
              <a:t>의 형태는 콘텐츠의 보안성이 보장받지 못하는 분산환경에서 사용하기에 적합</a:t>
            </a:r>
            <a:r>
              <a:rPr lang="en-US" altLang="ko-KR"/>
              <a:t>. </a:t>
            </a:r>
            <a:r>
              <a:rPr lang="ko-KR" altLang="en-US"/>
              <a:t>편리한 점</a:t>
            </a:r>
            <a:r>
              <a:rPr lang="en-US" altLang="ko-KR"/>
              <a:t>/</a:t>
            </a:r>
            <a:r>
              <a:rPr lang="ko-KR" altLang="en-US"/>
              <a:t>불편한 점은 </a:t>
            </a:r>
            <a:r>
              <a:rPr lang="en-US" altLang="ko-KR"/>
              <a:t>ACLs</a:t>
            </a:r>
            <a:r>
              <a:rPr lang="ko-KR" altLang="en-US"/>
              <a:t>의 편리한 점</a:t>
            </a:r>
            <a:r>
              <a:rPr lang="en-US" altLang="ko-KR"/>
              <a:t>/</a:t>
            </a:r>
            <a:r>
              <a:rPr lang="ko-KR" altLang="en-US"/>
              <a:t>불편한 점과 서로 반대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Capablity ticket</a:t>
            </a:r>
            <a:r>
              <a:rPr lang="ko-KR" altLang="en-US"/>
              <a:t>의 예는 커버로스</a:t>
            </a:r>
            <a:r>
              <a:rPr lang="en-US" altLang="ko-KR"/>
              <a:t>. </a:t>
            </a:r>
            <a:r>
              <a:rPr lang="ko-KR" altLang="en-US"/>
              <a:t>이 환경에서 사용자는 티켓을 받는다</a:t>
            </a:r>
            <a:r>
              <a:rPr lang="en-US" altLang="ko-KR"/>
              <a:t>. </a:t>
            </a:r>
            <a:r>
              <a:rPr lang="ko-KR" altLang="en-US"/>
              <a:t>이 티켓은 사용자와 연관되어 사용자가 어떤 객체를 어느 수준에서 접근할 수 있는지를 지정</a:t>
            </a:r>
            <a:r>
              <a:rPr lang="en-US" altLang="ko-KR"/>
              <a:t>. </a:t>
            </a:r>
            <a:r>
              <a:rPr lang="ko-KR" altLang="en-US"/>
              <a:t>접근 통제는 티켓을 기반으로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8E66-B485-4D76-A2B1-533C68AF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38F5E-9287-45FC-8822-63AB301F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접근제어 목록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주체의 관점에서 접근권한을 부여하는 것이 자격 목록 방식이라면</a:t>
            </a:r>
            <a:r>
              <a:rPr lang="en-US" altLang="ko-KR"/>
              <a:t>, </a:t>
            </a:r>
            <a:r>
              <a:rPr lang="ko-KR" altLang="en-US"/>
              <a:t>접근제어 목록은 객체의 관점에서 객체에 어떤 주체가 어떤 접근 권한을 갖는지를 명시한 것</a:t>
            </a:r>
            <a:r>
              <a:rPr lang="en-US" altLang="ko-KR"/>
              <a:t>(</a:t>
            </a:r>
            <a:r>
              <a:rPr lang="ko-KR" altLang="en-US"/>
              <a:t>접근 권한이 비어 있는 엔트리를 제외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객체 중심으로 하나의 객체에 대한 접근권한을 갖고있는 주체들의 모임</a:t>
            </a:r>
          </a:p>
        </p:txBody>
      </p:sp>
    </p:spTree>
    <p:extLst>
      <p:ext uri="{BB962C8B-B14F-4D97-AF65-F5344CB8AC3E}">
        <p14:creationId xmlns:p14="http://schemas.microsoft.com/office/powerpoint/2010/main" val="1599473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BC697-C307-46C7-B401-38B6311C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역할기반 접근통제</a:t>
            </a:r>
            <a:r>
              <a:rPr lang="en-US" altLang="ko-KR"/>
              <a:t>(RBAC)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DC317-596B-42BC-A202-CBAAE87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70</a:t>
            </a:r>
            <a:r>
              <a:rPr lang="ko-KR" altLang="en-US"/>
              <a:t>년대 다중 사용자</a:t>
            </a:r>
            <a:r>
              <a:rPr lang="en-US" altLang="ko-KR"/>
              <a:t>, </a:t>
            </a:r>
            <a:r>
              <a:rPr lang="ko-KR" altLang="en-US"/>
              <a:t>다중 프로그래밍 환경에서의 보안 처리 요구를 만족시키기 위해 제안된 방식</a:t>
            </a:r>
            <a:r>
              <a:rPr lang="en-US" altLang="ko-KR"/>
              <a:t>, </a:t>
            </a:r>
            <a:r>
              <a:rPr lang="ko-KR" altLang="en-US"/>
              <a:t>사용자의 역할에 기반을 두고 접근을 통제하는 모델</a:t>
            </a:r>
            <a:endParaRPr lang="en-US" altLang="ko-KR"/>
          </a:p>
          <a:p>
            <a:r>
              <a:rPr lang="ko-KR" altLang="en-US"/>
              <a:t>접근제어 관리 작업을 단순화하고</a:t>
            </a:r>
            <a:r>
              <a:rPr lang="en-US" altLang="ko-KR"/>
              <a:t>, </a:t>
            </a:r>
            <a:r>
              <a:rPr lang="ko-KR" altLang="en-US"/>
              <a:t>기능 기반 접근제어를 직접 제공하기 위해 강제적 접근제어와 임의적 접근제어 정책의 대안으로 제안</a:t>
            </a:r>
            <a:endParaRPr lang="en-US" altLang="ko-KR"/>
          </a:p>
          <a:p>
            <a:r>
              <a:rPr lang="ko-KR" altLang="en-US"/>
              <a:t>핵심 개념은 권한을 역할과 연관시키고 사용자들이 적절한 역할을 할당받도록 하여 권한의 권리를 용이하게 하는 것</a:t>
            </a:r>
            <a:endParaRPr lang="en-US" altLang="ko-KR"/>
          </a:p>
          <a:p>
            <a:r>
              <a:rPr lang="ko-KR" altLang="en-US"/>
              <a:t>역할은 다양한 작업 기능을 바탕으로 정의되며 사용자들은 직무에 의한 책임과 자질에 따라 역할을 할당받는다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8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D88B7-BF7C-45A5-B54A-40446450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역할기반 접근통제</a:t>
            </a:r>
            <a:r>
              <a:rPr lang="en-US" altLang="ko-KR"/>
              <a:t>(RBAC)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F5967-7D0D-437A-967C-F71B079F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역할이 기존의 접근제어 그룹 개념과 가장 다른 점은</a:t>
            </a:r>
            <a:r>
              <a:rPr lang="en-US" altLang="ko-KR"/>
              <a:t>, 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그룹은 사용자들의 집합</a:t>
            </a:r>
            <a:r>
              <a:rPr lang="en-US" altLang="ko-KR"/>
              <a:t>, </a:t>
            </a:r>
            <a:r>
              <a:rPr lang="ko-KR" altLang="en-US"/>
              <a:t>권한의 집합 </a:t>
            </a:r>
            <a:r>
              <a:rPr lang="en-US" altLang="ko-KR"/>
              <a:t>X, 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역할은 사용자들의 집합</a:t>
            </a:r>
            <a:r>
              <a:rPr lang="en-US" altLang="ko-KR"/>
              <a:t>,</a:t>
            </a:r>
            <a:r>
              <a:rPr lang="ko-KR" altLang="en-US"/>
              <a:t> 권한의 집합 </a:t>
            </a:r>
            <a:r>
              <a:rPr lang="en-US" altLang="ko-KR"/>
              <a:t>O</a:t>
            </a:r>
          </a:p>
          <a:p>
            <a:endParaRPr lang="en-US" altLang="ko-KR"/>
          </a:p>
          <a:p>
            <a:r>
              <a:rPr lang="en-US" altLang="ko-KR"/>
              <a:t>RBAC </a:t>
            </a:r>
            <a:r>
              <a:rPr lang="ko-KR" altLang="en-US"/>
              <a:t>모델은 주체와 객체가 어떻게 상호작용하는지 결정하기 위해 중앙에서 관리되는 통제 모음을 사용한다</a:t>
            </a:r>
            <a:r>
              <a:rPr lang="en-US" altLang="ko-KR"/>
              <a:t>. </a:t>
            </a:r>
            <a:r>
              <a:rPr lang="ko-KR" altLang="en-US"/>
              <a:t>접근 통제 수준은 사용자가 그들의 책임을 완수하기 위해 수행할 필요가 있는 운영과 직업에 기반한다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Control(</a:t>
            </a:r>
            <a:r>
              <a:rPr lang="ko-KR" altLang="en-US"/>
              <a:t>접근통제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입력의 신뢰성</a:t>
            </a:r>
            <a:br>
              <a:rPr lang="en-US" altLang="ko-KR"/>
            </a:br>
            <a:r>
              <a:rPr lang="en-US" altLang="ko-KR" sz="1800"/>
              <a:t>-&gt; </a:t>
            </a:r>
            <a:r>
              <a:rPr lang="ko-KR" altLang="en-US" sz="1800"/>
              <a:t>입력되는 사용자의 정보를 신뢰 할 수 있어야 한다</a:t>
            </a:r>
            <a:r>
              <a:rPr lang="en-US" altLang="ko-KR" sz="1800"/>
              <a:t>.</a:t>
            </a:r>
          </a:p>
          <a:p>
            <a:r>
              <a:rPr lang="ko-KR" altLang="en-US"/>
              <a:t>최소 권한 부여</a:t>
            </a:r>
            <a:br>
              <a:rPr lang="en-US" altLang="ko-KR"/>
            </a:br>
            <a:r>
              <a:rPr lang="en-US" altLang="ko-KR" sz="1600"/>
              <a:t>-&gt; </a:t>
            </a:r>
            <a:r>
              <a:rPr lang="ko-KR" altLang="en-US" sz="1600"/>
              <a:t>사용자가 작업을 수행하는 데 필요한 최소한의 자원과 자원에 대한 최소한이 접근 권한을 부여하도록 구현되어야 한다</a:t>
            </a:r>
            <a:r>
              <a:rPr lang="en-US" altLang="ko-KR" sz="1600"/>
              <a:t>.</a:t>
            </a:r>
            <a:endParaRPr lang="en-US" altLang="ko-KR"/>
          </a:p>
          <a:p>
            <a:r>
              <a:rPr lang="ko-KR" altLang="en-US"/>
              <a:t>직무 분리</a:t>
            </a:r>
            <a:br>
              <a:rPr lang="en-US" altLang="ko-KR"/>
            </a:br>
            <a:r>
              <a:rPr lang="en-US" altLang="ko-KR" sz="1800"/>
              <a:t>-&gt;</a:t>
            </a:r>
            <a:r>
              <a:rPr lang="ko-KR" altLang="en-US" sz="1800"/>
              <a:t>한 개인이 전체 업무를 파괴하는 사고를 방지하기 위해 단계를 다수에게 나눈다</a:t>
            </a:r>
            <a:r>
              <a:rPr lang="en-US" altLang="ko-KR" sz="180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5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메시지 인증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전달되는 메시지의 이상유무를 확인할 수 있는 기능으로 전송 중 발생할 수 있는 메시지의 내용 변경</a:t>
            </a:r>
            <a:r>
              <a:rPr lang="en-US" altLang="ko-KR" sz="2000"/>
              <a:t>, </a:t>
            </a:r>
            <a:r>
              <a:rPr lang="ko-KR" altLang="en-US" sz="2000"/>
              <a:t>메시지 순서 변경</a:t>
            </a:r>
            <a:r>
              <a:rPr lang="en-US" altLang="ko-KR" sz="2000"/>
              <a:t>, </a:t>
            </a:r>
            <a:r>
              <a:rPr lang="ko-KR" altLang="en-US" sz="2000"/>
              <a:t>메시지 삭제 여부를 확인하는 기능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메시지의 무결성을 검증하는데 이용되는 기법</a:t>
            </a:r>
            <a:r>
              <a:rPr lang="en-US" altLang="ko-KR" sz="2000"/>
              <a:t> </a:t>
            </a:r>
            <a:r>
              <a:rPr lang="ko-KR" altLang="en-US" sz="2000"/>
              <a:t>또는 서비스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수신 받은 데이터가 전송된 것과 정확히 동일하며</a:t>
            </a:r>
            <a:r>
              <a:rPr lang="en-US" altLang="ko-KR" sz="2000"/>
              <a:t>, </a:t>
            </a:r>
            <a:r>
              <a:rPr lang="ko-KR" altLang="en-US" sz="2000"/>
              <a:t>송신자로 알려진 주체의 신원이 타당함을 보장한다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2. </a:t>
            </a:r>
            <a:r>
              <a:rPr lang="ko-KR" altLang="en-US" sz="2000"/>
              <a:t>사용자 인증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정당한 가입자의 접속인가를 확인하기 위한 사용자 인증이 컴퓨터 통신망 운영에 필수적인 요건</a:t>
            </a:r>
            <a:br>
              <a:rPr lang="en-US" altLang="ko-KR" sz="2000"/>
            </a:b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2706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 식별</a:t>
            </a:r>
            <a:br>
              <a:rPr lang="en-US" altLang="ko-KR"/>
            </a:br>
            <a:r>
              <a:rPr lang="en-US" altLang="ko-KR" sz="1600"/>
              <a:t>-&gt; </a:t>
            </a:r>
            <a:r>
              <a:rPr lang="ko-KR" altLang="en-US" sz="1600"/>
              <a:t>사용자 인증과 동일한 의미로 혼용하여 사용하고 있으나 개인 식별은 사용자 신분 확인의 발전된 방식</a:t>
            </a:r>
            <a:br>
              <a:rPr lang="en-US" altLang="ko-KR" sz="1600"/>
            </a:br>
            <a:r>
              <a:rPr lang="en-US" altLang="ko-KR" sz="1600"/>
              <a:t>-&gt; A</a:t>
            </a:r>
            <a:r>
              <a:rPr lang="ko-KR" altLang="en-US" sz="1600"/>
              <a:t>가 </a:t>
            </a:r>
            <a:r>
              <a:rPr lang="en-US" altLang="ko-KR" sz="1600"/>
              <a:t>B</a:t>
            </a:r>
            <a:r>
              <a:rPr lang="ko-KR" altLang="en-US" sz="1600"/>
              <a:t>와 협조하여 </a:t>
            </a:r>
            <a:r>
              <a:rPr lang="en-US" altLang="ko-KR" sz="1600"/>
              <a:t>A</a:t>
            </a:r>
            <a:r>
              <a:rPr lang="ko-KR" altLang="en-US" sz="1600"/>
              <a:t>가 본인임을 확인 가능</a:t>
            </a:r>
            <a:r>
              <a:rPr lang="en-US" altLang="ko-KR" sz="1600"/>
              <a:t>, </a:t>
            </a:r>
            <a:r>
              <a:rPr lang="ko-KR" altLang="en-US" sz="1600"/>
              <a:t>하지만 </a:t>
            </a:r>
            <a:r>
              <a:rPr lang="en-US" altLang="ko-KR" sz="1600"/>
              <a:t>C</a:t>
            </a:r>
            <a:r>
              <a:rPr lang="ko-KR" altLang="en-US" sz="1600"/>
              <a:t>가 </a:t>
            </a:r>
            <a:r>
              <a:rPr lang="en-US" altLang="ko-KR" sz="1600"/>
              <a:t>A</a:t>
            </a:r>
            <a:r>
              <a:rPr lang="ko-KR" altLang="en-US" sz="1600"/>
              <a:t>로 가장</a:t>
            </a:r>
            <a:r>
              <a:rPr lang="en-US" altLang="ko-KR" sz="1600"/>
              <a:t> </a:t>
            </a:r>
            <a:r>
              <a:rPr lang="ko-KR" altLang="en-US" sz="1600"/>
              <a:t>또는 </a:t>
            </a:r>
            <a:r>
              <a:rPr lang="en-US" altLang="ko-KR" sz="1600"/>
              <a:t>B</a:t>
            </a:r>
            <a:r>
              <a:rPr lang="ko-KR" altLang="en-US" sz="1600"/>
              <a:t>가 다른 </a:t>
            </a:r>
            <a:r>
              <a:rPr lang="en-US" altLang="ko-KR" sz="1600"/>
              <a:t>D</a:t>
            </a:r>
            <a:r>
              <a:rPr lang="ko-KR" altLang="en-US" sz="1600"/>
              <a:t>에게 사용자 </a:t>
            </a:r>
            <a:r>
              <a:rPr lang="en-US" altLang="ko-KR" sz="1600"/>
              <a:t>A</a:t>
            </a:r>
            <a:r>
              <a:rPr lang="ko-KR" altLang="en-US" sz="1600"/>
              <a:t>로 가장할 수 없는 경우를 말함</a:t>
            </a:r>
            <a:r>
              <a:rPr lang="en-US" altLang="ko-KR" sz="1600"/>
              <a:t>(</a:t>
            </a:r>
            <a:r>
              <a:rPr lang="ko-KR" altLang="en-US" sz="1600"/>
              <a:t>차이점은 사용자 인증은 </a:t>
            </a:r>
            <a:r>
              <a:rPr lang="en-US" altLang="ko-KR" sz="1600"/>
              <a:t>B</a:t>
            </a:r>
            <a:r>
              <a:rPr lang="ko-KR" altLang="en-US" sz="1600"/>
              <a:t>가 </a:t>
            </a:r>
            <a:r>
              <a:rPr lang="en-US" altLang="ko-KR" sz="1600"/>
              <a:t>D</a:t>
            </a:r>
            <a:r>
              <a:rPr lang="ko-KR" altLang="en-US" sz="1600"/>
              <a:t>에게 </a:t>
            </a:r>
            <a:r>
              <a:rPr lang="en-US" altLang="ko-KR" sz="1600"/>
              <a:t>A</a:t>
            </a:r>
            <a:r>
              <a:rPr lang="ko-KR" altLang="en-US" sz="1600"/>
              <a:t>로 가장할 수 있다</a:t>
            </a:r>
            <a:r>
              <a:rPr lang="en-US" altLang="ko-KR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1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 인증 유형</a:t>
            </a:r>
            <a:endParaRPr lang="en-US" altLang="ko-KR"/>
          </a:p>
          <a:p>
            <a:r>
              <a:rPr lang="en-US" altLang="ko-KR"/>
              <a:t>Type 1 </a:t>
            </a:r>
            <a:r>
              <a:rPr lang="ko-KR" altLang="en-US">
                <a:solidFill>
                  <a:srgbClr val="FF0000"/>
                </a:solidFill>
              </a:rPr>
              <a:t>지식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know</a:t>
            </a:r>
          </a:p>
          <a:p>
            <a:r>
              <a:rPr lang="en-US" altLang="ko-KR"/>
              <a:t>Type 2 </a:t>
            </a:r>
            <a:r>
              <a:rPr lang="ko-KR" altLang="en-US">
                <a:solidFill>
                  <a:srgbClr val="FF0000"/>
                </a:solidFill>
              </a:rPr>
              <a:t>소유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have</a:t>
            </a:r>
          </a:p>
          <a:p>
            <a:r>
              <a:rPr lang="en-US" altLang="ko-KR"/>
              <a:t>Type 3 </a:t>
            </a:r>
            <a:r>
              <a:rPr lang="ko-KR" altLang="en-US">
                <a:solidFill>
                  <a:srgbClr val="FF0000"/>
                </a:solidFill>
              </a:rPr>
              <a:t>존재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are</a:t>
            </a:r>
          </a:p>
          <a:p>
            <a:r>
              <a:rPr lang="en-US" altLang="ko-KR"/>
              <a:t>Type 4 </a:t>
            </a:r>
            <a:r>
              <a:rPr lang="ko-KR" altLang="en-US">
                <a:solidFill>
                  <a:srgbClr val="FF0000"/>
                </a:solidFill>
              </a:rPr>
              <a:t>행위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do</a:t>
            </a:r>
          </a:p>
          <a:p>
            <a:r>
              <a:rPr lang="en-US" altLang="ko-KR"/>
              <a:t>Two Factor -&gt; </a:t>
            </a:r>
            <a:r>
              <a:rPr lang="ko-KR" altLang="en-US"/>
              <a:t>위 </a:t>
            </a:r>
            <a:r>
              <a:rPr lang="en-US" altLang="ko-KR"/>
              <a:t>4</a:t>
            </a:r>
            <a:r>
              <a:rPr lang="ko-KR" altLang="en-US"/>
              <a:t>가지 중 </a:t>
            </a:r>
            <a:r>
              <a:rPr lang="en-US" altLang="ko-KR"/>
              <a:t>2</a:t>
            </a:r>
            <a:r>
              <a:rPr lang="ko-KR" altLang="en-US"/>
              <a:t>가지 인증 방식 합치기</a:t>
            </a:r>
            <a:endParaRPr lang="en-US" altLang="ko-KR"/>
          </a:p>
          <a:p>
            <a:r>
              <a:rPr lang="en-US" altLang="ko-KR"/>
              <a:t>Multi Factor -&gt; </a:t>
            </a:r>
            <a:r>
              <a:rPr lang="ko-KR" altLang="en-US">
                <a:solidFill>
                  <a:srgbClr val="FF0000"/>
                </a:solidFill>
              </a:rPr>
              <a:t>가장 강한 인증</a:t>
            </a:r>
            <a:r>
              <a:rPr lang="en-US" altLang="ko-KR"/>
              <a:t>, 3</a:t>
            </a:r>
            <a:r>
              <a:rPr lang="ko-KR" altLang="en-US"/>
              <a:t>가지 이상 매커니즘 사용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18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지식 기반 인증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사용자가 알고 있는 어떤 것에 의존하는 인증 기법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사용자는 신원을 입증하기 위한 신원정보를 제공</a:t>
            </a:r>
            <a:r>
              <a:rPr lang="en-US" altLang="ko-KR"/>
              <a:t>, </a:t>
            </a:r>
            <a:r>
              <a:rPr lang="ko-KR" altLang="en-US"/>
              <a:t>사용자에 의해 제공된 지식 요인은 사용자가 신분확인을 통하여 확득한 참조지식과 비교된다</a:t>
            </a:r>
            <a:r>
              <a:rPr lang="en-US" altLang="ko-KR"/>
              <a:t>. (1 vs 1 </a:t>
            </a:r>
            <a:r>
              <a:rPr lang="ko-KR" altLang="en-US"/>
              <a:t>검증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비밀번호의 크기와 랜덤성에 달려있는 지식 기반 인증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26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지식 기반 인증의 장</a:t>
            </a:r>
            <a:r>
              <a:rPr lang="en-US" altLang="ko-KR"/>
              <a:t>, </a:t>
            </a:r>
            <a:r>
              <a:rPr lang="ko-KR" altLang="en-US"/>
              <a:t>단점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-</a:t>
            </a:r>
            <a:r>
              <a:rPr lang="en-US" altLang="ko-KR">
                <a:solidFill>
                  <a:srgbClr val="3333CC"/>
                </a:solidFill>
              </a:rPr>
              <a:t> </a:t>
            </a:r>
            <a:r>
              <a:rPr lang="ko-KR" altLang="en-US">
                <a:solidFill>
                  <a:srgbClr val="3333CC"/>
                </a:solidFill>
              </a:rPr>
              <a:t>다양한 분야에서 사용할 수 있는 장점</a:t>
            </a:r>
            <a:endParaRPr lang="en-US" altLang="ko-KR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3333CC"/>
                </a:solidFill>
              </a:rPr>
              <a:t>검증이 확실하다는 장점</a:t>
            </a:r>
            <a:endParaRPr lang="en-US" altLang="ko-KR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3333CC"/>
                </a:solidFill>
              </a:rPr>
              <a:t>관리 비용이 저렴하다는 장점</a:t>
            </a:r>
            <a:endParaRPr lang="en-US" altLang="ko-KR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>
                <a:solidFill>
                  <a:srgbClr val="FF0000"/>
                </a:solidFill>
              </a:rPr>
              <a:t>소유자가 패스워드를 까먹는다는 단점</a:t>
            </a:r>
            <a:endParaRPr lang="en-US" altLang="ko-KR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FF0000"/>
                </a:solidFill>
              </a:rPr>
              <a:t>공격자에 의한 추측 가능</a:t>
            </a:r>
            <a:endParaRPr lang="en-US" altLang="ko-KR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FF0000"/>
                </a:solidFill>
              </a:rPr>
              <a:t>사회 공학적 공격에 취약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2047</Words>
  <Application>Microsoft Office PowerPoint</Application>
  <PresentationFormat>와이드스크린</PresentationFormat>
  <Paragraphs>173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접근통제</vt:lpstr>
      <vt:lpstr>Access Control(접근통제)</vt:lpstr>
      <vt:lpstr>Access Control(접근통제)</vt:lpstr>
      <vt:lpstr>Access Control(접근통제)</vt:lpstr>
      <vt:lpstr>사용자 인증</vt:lpstr>
      <vt:lpstr>사용자 인증</vt:lpstr>
      <vt:lpstr>사용자 인증</vt:lpstr>
      <vt:lpstr>사용자 인증 기법</vt:lpstr>
      <vt:lpstr>사용자 인증 기법</vt:lpstr>
      <vt:lpstr>사용자 인증 기법</vt:lpstr>
      <vt:lpstr>OTP</vt:lpstr>
      <vt:lpstr>시도 – 응답 개인 식별 Protocol</vt:lpstr>
      <vt:lpstr>영지식 개인 식별 프로토콜</vt:lpstr>
      <vt:lpstr>영지식 개인 식별 프로토콜</vt:lpstr>
      <vt:lpstr>i-PIN(아이핀)</vt:lpstr>
      <vt:lpstr>소유 기반 인증</vt:lpstr>
      <vt:lpstr>소유 기반 인증</vt:lpstr>
      <vt:lpstr>메모리 카드(토큰)</vt:lpstr>
      <vt:lpstr>스마트 카드</vt:lpstr>
      <vt:lpstr>생체인증</vt:lpstr>
      <vt:lpstr>생체인증</vt:lpstr>
      <vt:lpstr>생체인증 정확도</vt:lpstr>
      <vt:lpstr>통합 인증 체계</vt:lpstr>
      <vt:lpstr>커버로스(Kerberos)</vt:lpstr>
      <vt:lpstr>커버로스(Kerberos)</vt:lpstr>
      <vt:lpstr>접근통제 보안 모델 - 강제적 접근통제</vt:lpstr>
      <vt:lpstr>접근통제 보안 모델 - 강제적 접근통제</vt:lpstr>
      <vt:lpstr>접근통제 보안 모델 - 강제적 접근통제</vt:lpstr>
      <vt:lpstr>접근통제 보안 모델 - 강제적 접근통제</vt:lpstr>
      <vt:lpstr>접근통제 보안 모델 - 임의적 접근 통제</vt:lpstr>
      <vt:lpstr>접근통제 보안 모델 - 임의적 접근 통제</vt:lpstr>
      <vt:lpstr>접근통제 보안 모델 - 임의적 접근 통제</vt:lpstr>
      <vt:lpstr>접근통제 보안 모델 - 임의적 접근 통제</vt:lpstr>
      <vt:lpstr>접근통제 보안 모델 - 임의적 접근 통제</vt:lpstr>
      <vt:lpstr>접근통제 보안 모델 - 임의적 접근 통제</vt:lpstr>
      <vt:lpstr>접근통제 보안 모델 - 임의적 접근 통제</vt:lpstr>
      <vt:lpstr>접근통제 보안 모델 - 임의적 접근 통제</vt:lpstr>
      <vt:lpstr>역할기반 접근통제(RBAC)</vt:lpstr>
      <vt:lpstr>역할기반 접근통제(RBAC)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접근통제</dc:title>
  <dc:creator>이 유준</dc:creator>
  <cp:lastModifiedBy>이 유준</cp:lastModifiedBy>
  <cp:revision>21</cp:revision>
  <dcterms:created xsi:type="dcterms:W3CDTF">2021-05-19T15:43:37Z</dcterms:created>
  <dcterms:modified xsi:type="dcterms:W3CDTF">2021-05-24T10:34:52Z</dcterms:modified>
</cp:coreProperties>
</file>