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Raleway Bold" charset="0"/>
      <p:regular r:id="rId19"/>
    </p:embeddedFont>
    <p:embeddedFont>
      <p:font typeface="Calibri" pitchFamily="34" charset="0"/>
      <p:regular r:id="rId20"/>
      <p:bold r:id="rId21"/>
      <p:italic r:id="rId22"/>
      <p:boldItalic r:id="rId23"/>
    </p:embeddedFont>
    <p:embeddedFont>
      <p:font typeface="Canva Sans" charset="0"/>
      <p:regular r:id="rId24"/>
    </p:embeddedFont>
    <p:embeddedFont>
      <p:font typeface="Canva Sans Bold" charset="0"/>
      <p:regular r:id="rId25"/>
    </p:embeddedFont>
    <p:embeddedFont>
      <p:font typeface="Raleway" charset="0"/>
      <p:regular r:id="rId26"/>
    </p:embeddedFont>
    <p:embeddedFont>
      <p:font typeface="Lato Bold" charset="0"/>
      <p:regular r:id="rId27"/>
    </p:embeddedFont>
    <p:embeddedFont>
      <p:font typeface="Lato" charset="0"/>
      <p:regular r:id="rId28"/>
    </p:embeddedFont>
    <p:embeddedFont>
      <p:font typeface="Raleway Italics"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4" d="100"/>
          <a:sy n="34" d="100"/>
        </p:scale>
        <p:origin x="-56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2.svg"/><Relationship Id="rId10" Type="http://schemas.openxmlformats.org/officeDocument/2006/relationships/image" Target="../media/image14.svg"/><Relationship Id="rId4" Type="http://schemas.openxmlformats.org/officeDocument/2006/relationships/image" Target="../media/image4.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FFFFFF"/>
            </a:solidFill>
          </p:spPr>
        </p:sp>
      </p:grpSp>
      <p:sp>
        <p:nvSpPr>
          <p:cNvPr id="4" name="Freeform 4"/>
          <p:cNvSpPr/>
          <p:nvPr/>
        </p:nvSpPr>
        <p:spPr>
          <a:xfrm>
            <a:off x="1547325" y="1669258"/>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14" name="TextBox 14"/>
          <p:cNvSpPr txBox="1"/>
          <p:nvPr/>
        </p:nvSpPr>
        <p:spPr>
          <a:xfrm>
            <a:off x="1422548" y="2205443"/>
            <a:ext cx="15442904" cy="2009775"/>
          </a:xfrm>
          <a:prstGeom prst="rect">
            <a:avLst/>
          </a:prstGeom>
        </p:spPr>
        <p:txBody>
          <a:bodyPr lIns="0" tIns="0" rIns="0" bIns="0" rtlCol="0" anchor="t">
            <a:spAutoFit/>
          </a:bodyPr>
          <a:lstStyle/>
          <a:p>
            <a:pPr>
              <a:lnSpc>
                <a:spcPts val="10080"/>
              </a:lnSpc>
            </a:pPr>
            <a:r>
              <a:rPr lang="en-US" sz="8400">
                <a:solidFill>
                  <a:srgbClr val="1A1A1A"/>
                </a:solidFill>
                <a:latin typeface="Raleway Bold"/>
              </a:rPr>
              <a:t>SQLIADS </a:t>
            </a:r>
          </a:p>
          <a:p>
            <a:pPr algn="l">
              <a:lnSpc>
                <a:spcPts val="5760"/>
              </a:lnSpc>
            </a:pPr>
            <a:r>
              <a:rPr lang="en-US" sz="4800">
                <a:solidFill>
                  <a:srgbClr val="1A1A1A"/>
                </a:solidFill>
                <a:latin typeface="Raleway Bold"/>
              </a:rPr>
              <a:t>SQL Injection Attack and Detection System using 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sp>
        <p:nvSpPr>
          <p:cNvPr id="4" name="Freeform 4"/>
          <p:cNvSpPr/>
          <p:nvPr/>
        </p:nvSpPr>
        <p:spPr>
          <a:xfrm>
            <a:off x="1547025" y="1715084"/>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graphicFrame>
        <p:nvGraphicFramePr>
          <p:cNvPr id="6" name="Table 6"/>
          <p:cNvGraphicFramePr>
            <a:graphicFrameLocks noGrp="1"/>
          </p:cNvGraphicFramePr>
          <p:nvPr/>
        </p:nvGraphicFramePr>
        <p:xfrm>
          <a:off x="829706" y="3006353"/>
          <a:ext cx="8314293" cy="3048000"/>
        </p:xfrm>
        <a:graphic>
          <a:graphicData uri="http://schemas.openxmlformats.org/drawingml/2006/table">
            <a:tbl>
              <a:tblPr/>
              <a:tblGrid>
                <a:gridCol w="1393156"/>
                <a:gridCol w="1765256"/>
                <a:gridCol w="2217554"/>
                <a:gridCol w="2938327"/>
              </a:tblGrid>
              <a:tr h="1186405">
                <a:tc>
                  <a:txBody>
                    <a:bodyPr/>
                    <a:lstStyle/>
                    <a:p>
                      <a:pPr algn="ctr">
                        <a:lnSpc>
                          <a:spcPts val="2800"/>
                        </a:lnSpc>
                        <a:defRPr/>
                      </a:pPr>
                      <a:r>
                        <a:rPr lang="en-US" sz="2000">
                          <a:solidFill>
                            <a:srgbClr val="000000"/>
                          </a:solidFill>
                          <a:latin typeface="Canva Sans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Model Training time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Model Testing Time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829519">
                <a:tc>
                  <a:txBody>
                    <a:bodyPr/>
                    <a:lstStyle/>
                    <a:p>
                      <a:pPr algn="ctr">
                        <a:lnSpc>
                          <a:spcPts val="2800"/>
                        </a:lnSpc>
                        <a:defRPr/>
                      </a:pPr>
                      <a:r>
                        <a:rPr lang="en-US" sz="2000">
                          <a:solidFill>
                            <a:srgbClr val="000000"/>
                          </a:solidFill>
                          <a:latin typeface="Canva Sans"/>
                        </a:rPr>
                        <a:t>SVM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94.025%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2min 35sec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1min 10sec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32076">
                <a:tc>
                  <a:txBody>
                    <a:bodyPr/>
                    <a:lstStyle/>
                    <a:p>
                      <a:pPr algn="ctr">
                        <a:lnSpc>
                          <a:spcPts val="2800"/>
                        </a:lnSpc>
                        <a:defRPr/>
                      </a:pPr>
                      <a:r>
                        <a:rPr lang="en-US" sz="2000">
                          <a:solidFill>
                            <a:srgbClr val="000000"/>
                          </a:solidFill>
                          <a:latin typeface="Canva Sans"/>
                        </a:rPr>
                        <a:t>ANN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96.71%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46min 3sec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3.35sec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7" name="TextBox 7"/>
          <p:cNvSpPr txBox="1"/>
          <p:nvPr/>
        </p:nvSpPr>
        <p:spPr>
          <a:xfrm>
            <a:off x="1547025" y="1882403"/>
            <a:ext cx="15193950" cy="723900"/>
          </a:xfrm>
          <a:prstGeom prst="rect">
            <a:avLst/>
          </a:prstGeom>
        </p:spPr>
        <p:txBody>
          <a:bodyPr lIns="0" tIns="0" rIns="0" bIns="0" rtlCol="0" anchor="t">
            <a:spAutoFit/>
          </a:bodyPr>
          <a:lstStyle/>
          <a:p>
            <a:pPr algn="l">
              <a:lnSpc>
                <a:spcPts val="5616"/>
              </a:lnSpc>
            </a:pPr>
            <a:r>
              <a:rPr lang="en-US" sz="4680">
                <a:solidFill>
                  <a:srgbClr val="1A1A1A"/>
                </a:solidFill>
                <a:latin typeface="Raleway Bold"/>
              </a:rPr>
              <a:t>Motivation</a:t>
            </a:r>
          </a:p>
        </p:txBody>
      </p:sp>
      <p:sp>
        <p:nvSpPr>
          <p:cNvPr id="8" name="TextBox 8"/>
          <p:cNvSpPr txBox="1"/>
          <p:nvPr/>
        </p:nvSpPr>
        <p:spPr>
          <a:xfrm>
            <a:off x="2589072" y="6252747"/>
            <a:ext cx="4795562" cy="400050"/>
          </a:xfrm>
          <a:prstGeom prst="rect">
            <a:avLst/>
          </a:prstGeom>
        </p:spPr>
        <p:txBody>
          <a:bodyPr lIns="0" tIns="0" rIns="0" bIns="0" rtlCol="0" anchor="t">
            <a:spAutoFit/>
          </a:bodyPr>
          <a:lstStyle/>
          <a:p>
            <a:pPr algn="ctr">
              <a:lnSpc>
                <a:spcPts val="3131"/>
              </a:lnSpc>
              <a:spcBef>
                <a:spcPct val="0"/>
              </a:spcBef>
            </a:pPr>
            <a:r>
              <a:rPr lang="en-US" sz="2609">
                <a:solidFill>
                  <a:srgbClr val="1A1A1A"/>
                </a:solidFill>
                <a:latin typeface="Raleway Bold"/>
              </a:rPr>
              <a:t>Webapp Dataset</a:t>
            </a:r>
          </a:p>
        </p:txBody>
      </p:sp>
      <p:sp>
        <p:nvSpPr>
          <p:cNvPr id="9" name="TextBox 9"/>
          <p:cNvSpPr txBox="1"/>
          <p:nvPr/>
        </p:nvSpPr>
        <p:spPr>
          <a:xfrm>
            <a:off x="10863977" y="9699168"/>
            <a:ext cx="4795562" cy="400050"/>
          </a:xfrm>
          <a:prstGeom prst="rect">
            <a:avLst/>
          </a:prstGeom>
        </p:spPr>
        <p:txBody>
          <a:bodyPr lIns="0" tIns="0" rIns="0" bIns="0" rtlCol="0" anchor="t">
            <a:spAutoFit/>
          </a:bodyPr>
          <a:lstStyle/>
          <a:p>
            <a:pPr algn="ctr">
              <a:lnSpc>
                <a:spcPts val="3131"/>
              </a:lnSpc>
              <a:spcBef>
                <a:spcPct val="0"/>
              </a:spcBef>
            </a:pPr>
            <a:r>
              <a:rPr lang="en-US" sz="2609">
                <a:solidFill>
                  <a:srgbClr val="1A1A1A"/>
                </a:solidFill>
                <a:latin typeface="Raleway Bold"/>
              </a:rPr>
              <a:t>Confusion Matrix</a:t>
            </a:r>
          </a:p>
        </p:txBody>
      </p:sp>
      <p:graphicFrame>
        <p:nvGraphicFramePr>
          <p:cNvPr id="10" name="Table 10"/>
          <p:cNvGraphicFramePr>
            <a:graphicFrameLocks noGrp="1"/>
          </p:cNvGraphicFramePr>
          <p:nvPr/>
        </p:nvGraphicFramePr>
        <p:xfrm>
          <a:off x="9267511" y="5824194"/>
          <a:ext cx="8270119" cy="3693998"/>
        </p:xfrm>
        <a:graphic>
          <a:graphicData uri="http://schemas.openxmlformats.org/drawingml/2006/table">
            <a:tbl>
              <a:tblPr/>
              <a:tblGrid>
                <a:gridCol w="1584717"/>
                <a:gridCol w="1668728"/>
                <a:gridCol w="1687535"/>
                <a:gridCol w="1615160"/>
                <a:gridCol w="1713979"/>
              </a:tblGrid>
              <a:tr h="1337900">
                <a:tc>
                  <a:txBody>
                    <a:bodyPr/>
                    <a:lstStyle/>
                    <a:p>
                      <a:pPr algn="ctr">
                        <a:lnSpc>
                          <a:spcPts val="2800"/>
                        </a:lnSpc>
                        <a:defRPr/>
                      </a:pPr>
                      <a:r>
                        <a:rPr lang="en-US" sz="2000">
                          <a:solidFill>
                            <a:srgbClr val="000000"/>
                          </a:solidFill>
                          <a:latin typeface="Canva Sans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True Pos.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False Pos.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True Neg.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False Neg.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178905">
                <a:tc>
                  <a:txBody>
                    <a:bodyPr/>
                    <a:lstStyle/>
                    <a:p>
                      <a:pPr algn="ctr">
                        <a:lnSpc>
                          <a:spcPts val="2800"/>
                        </a:lnSpc>
                        <a:defRPr/>
                      </a:pPr>
                      <a:r>
                        <a:rPr lang="en-US" sz="2000">
                          <a:solidFill>
                            <a:srgbClr val="000000"/>
                          </a:solidFill>
                          <a:latin typeface="Canva Sans"/>
                        </a:rPr>
                        <a:t>SVM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9134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329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9671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866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177193">
                <a:tc>
                  <a:txBody>
                    <a:bodyPr/>
                    <a:lstStyle/>
                    <a:p>
                      <a:pPr algn="ctr">
                        <a:lnSpc>
                          <a:spcPts val="2800"/>
                        </a:lnSpc>
                        <a:defRPr/>
                      </a:pPr>
                      <a:r>
                        <a:rPr lang="en-US" sz="2000">
                          <a:solidFill>
                            <a:srgbClr val="000000"/>
                          </a:solidFill>
                          <a:latin typeface="Canva Sans"/>
                        </a:rPr>
                        <a:t>ANN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9501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158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9842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499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sp>
        <p:nvSpPr>
          <p:cNvPr id="4" name="Freeform 4"/>
          <p:cNvSpPr/>
          <p:nvPr/>
        </p:nvSpPr>
        <p:spPr>
          <a:xfrm>
            <a:off x="1547025" y="1804407"/>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1547025" y="2019884"/>
            <a:ext cx="15193950" cy="723900"/>
          </a:xfrm>
          <a:prstGeom prst="rect">
            <a:avLst/>
          </a:prstGeom>
        </p:spPr>
        <p:txBody>
          <a:bodyPr lIns="0" tIns="0" rIns="0" bIns="0" rtlCol="0" anchor="t">
            <a:spAutoFit/>
          </a:bodyPr>
          <a:lstStyle/>
          <a:p>
            <a:pPr algn="l">
              <a:lnSpc>
                <a:spcPts val="5616"/>
              </a:lnSpc>
            </a:pPr>
            <a:r>
              <a:rPr lang="en-US" sz="4680">
                <a:solidFill>
                  <a:srgbClr val="1A1A1A"/>
                </a:solidFill>
                <a:latin typeface="Raleway Bold"/>
              </a:rPr>
              <a:t>Motivation</a:t>
            </a:r>
          </a:p>
        </p:txBody>
      </p:sp>
      <p:sp>
        <p:nvSpPr>
          <p:cNvPr id="7" name="TextBox 7"/>
          <p:cNvSpPr txBox="1"/>
          <p:nvPr/>
        </p:nvSpPr>
        <p:spPr>
          <a:xfrm>
            <a:off x="2061413" y="6252749"/>
            <a:ext cx="4795562" cy="400050"/>
          </a:xfrm>
          <a:prstGeom prst="rect">
            <a:avLst/>
          </a:prstGeom>
        </p:spPr>
        <p:txBody>
          <a:bodyPr lIns="0" tIns="0" rIns="0" bIns="0" rtlCol="0" anchor="t">
            <a:spAutoFit/>
          </a:bodyPr>
          <a:lstStyle/>
          <a:p>
            <a:pPr algn="ctr">
              <a:lnSpc>
                <a:spcPts val="3131"/>
              </a:lnSpc>
              <a:spcBef>
                <a:spcPct val="0"/>
              </a:spcBef>
            </a:pPr>
            <a:r>
              <a:rPr lang="en-US" sz="2609">
                <a:solidFill>
                  <a:srgbClr val="1A1A1A"/>
                </a:solidFill>
                <a:latin typeface="Raleway Bold"/>
              </a:rPr>
              <a:t>Dataiphy Dataset</a:t>
            </a:r>
          </a:p>
        </p:txBody>
      </p:sp>
      <p:sp>
        <p:nvSpPr>
          <p:cNvPr id="8" name="TextBox 8"/>
          <p:cNvSpPr txBox="1"/>
          <p:nvPr/>
        </p:nvSpPr>
        <p:spPr>
          <a:xfrm>
            <a:off x="10819689" y="9673095"/>
            <a:ext cx="4795562" cy="400050"/>
          </a:xfrm>
          <a:prstGeom prst="rect">
            <a:avLst/>
          </a:prstGeom>
        </p:spPr>
        <p:txBody>
          <a:bodyPr lIns="0" tIns="0" rIns="0" bIns="0" rtlCol="0" anchor="t">
            <a:spAutoFit/>
          </a:bodyPr>
          <a:lstStyle/>
          <a:p>
            <a:pPr algn="ctr">
              <a:lnSpc>
                <a:spcPts val="3131"/>
              </a:lnSpc>
              <a:spcBef>
                <a:spcPct val="0"/>
              </a:spcBef>
            </a:pPr>
            <a:r>
              <a:rPr lang="en-US" sz="2609">
                <a:solidFill>
                  <a:srgbClr val="1A1A1A"/>
                </a:solidFill>
                <a:latin typeface="Raleway Bold"/>
              </a:rPr>
              <a:t>Confusion Matrix</a:t>
            </a:r>
          </a:p>
        </p:txBody>
      </p:sp>
      <p:graphicFrame>
        <p:nvGraphicFramePr>
          <p:cNvPr id="9" name="Table 9"/>
          <p:cNvGraphicFramePr>
            <a:graphicFrameLocks noGrp="1"/>
          </p:cNvGraphicFramePr>
          <p:nvPr/>
        </p:nvGraphicFramePr>
        <p:xfrm>
          <a:off x="9144000" y="5831844"/>
          <a:ext cx="8400487" cy="3727566"/>
        </p:xfrm>
        <a:graphic>
          <a:graphicData uri="http://schemas.openxmlformats.org/drawingml/2006/table">
            <a:tbl>
              <a:tblPr/>
              <a:tblGrid>
                <a:gridCol w="1706330"/>
                <a:gridCol w="1629453"/>
                <a:gridCol w="1710804"/>
                <a:gridCol w="1630946"/>
                <a:gridCol w="1722954"/>
              </a:tblGrid>
              <a:tr h="1371689">
                <a:tc>
                  <a:txBody>
                    <a:bodyPr/>
                    <a:lstStyle/>
                    <a:p>
                      <a:pPr algn="ctr">
                        <a:lnSpc>
                          <a:spcPts val="2800"/>
                        </a:lnSpc>
                        <a:defRPr/>
                      </a:pPr>
                      <a:r>
                        <a:rPr lang="en-US" sz="2000">
                          <a:solidFill>
                            <a:srgbClr val="000000"/>
                          </a:solidFill>
                          <a:latin typeface="Canva Sans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True Pos.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False Pos.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True Neg.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False Neg.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178794">
                <a:tc>
                  <a:txBody>
                    <a:bodyPr/>
                    <a:lstStyle/>
                    <a:p>
                      <a:pPr algn="ctr">
                        <a:lnSpc>
                          <a:spcPts val="2800"/>
                        </a:lnSpc>
                        <a:defRPr/>
                      </a:pPr>
                      <a:r>
                        <a:rPr lang="en-US" sz="2000">
                          <a:solidFill>
                            <a:srgbClr val="000000"/>
                          </a:solidFill>
                          <a:latin typeface="Canva Sans"/>
                        </a:rPr>
                        <a:t>SVM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9266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188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9812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774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177083">
                <a:tc>
                  <a:txBody>
                    <a:bodyPr/>
                    <a:lstStyle/>
                    <a:p>
                      <a:pPr algn="ctr">
                        <a:lnSpc>
                          <a:spcPts val="2800"/>
                        </a:lnSpc>
                        <a:defRPr/>
                      </a:pPr>
                      <a:r>
                        <a:rPr lang="en-US" sz="2000">
                          <a:solidFill>
                            <a:srgbClr val="000000"/>
                          </a:solidFill>
                          <a:latin typeface="Canva Sans"/>
                        </a:rPr>
                        <a:t>ANN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9613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156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9844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387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graphicFrame>
        <p:nvGraphicFramePr>
          <p:cNvPr id="10" name="Table 10"/>
          <p:cNvGraphicFramePr>
            <a:graphicFrameLocks noGrp="1"/>
          </p:cNvGraphicFramePr>
          <p:nvPr/>
        </p:nvGraphicFramePr>
        <p:xfrm>
          <a:off x="615197" y="3067634"/>
          <a:ext cx="8314293" cy="3048000"/>
        </p:xfrm>
        <a:graphic>
          <a:graphicData uri="http://schemas.openxmlformats.org/drawingml/2006/table">
            <a:tbl>
              <a:tblPr/>
              <a:tblGrid>
                <a:gridCol w="1393156"/>
                <a:gridCol w="1765256"/>
                <a:gridCol w="2217554"/>
                <a:gridCol w="2938327"/>
              </a:tblGrid>
              <a:tr h="1186405">
                <a:tc>
                  <a:txBody>
                    <a:bodyPr/>
                    <a:lstStyle/>
                    <a:p>
                      <a:pPr algn="ctr">
                        <a:lnSpc>
                          <a:spcPts val="2800"/>
                        </a:lnSpc>
                        <a:defRPr/>
                      </a:pPr>
                      <a:r>
                        <a:rPr lang="en-US" sz="2000">
                          <a:solidFill>
                            <a:srgbClr val="000000"/>
                          </a:solidFill>
                          <a:latin typeface="Canva Sans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Model Training time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Bold"/>
                        </a:rPr>
                        <a:t>Model Testing Time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829519">
                <a:tc>
                  <a:txBody>
                    <a:bodyPr/>
                    <a:lstStyle/>
                    <a:p>
                      <a:pPr algn="ctr">
                        <a:lnSpc>
                          <a:spcPts val="2800"/>
                        </a:lnSpc>
                        <a:defRPr/>
                      </a:pPr>
                      <a:r>
                        <a:rPr lang="en-US" sz="2000">
                          <a:solidFill>
                            <a:srgbClr val="000000"/>
                          </a:solidFill>
                          <a:latin typeface="Canva Sans"/>
                        </a:rPr>
                        <a:t>SVM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95.19%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2min 11sec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1min 3sec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32076">
                <a:tc>
                  <a:txBody>
                    <a:bodyPr/>
                    <a:lstStyle/>
                    <a:p>
                      <a:pPr algn="ctr">
                        <a:lnSpc>
                          <a:spcPts val="2800"/>
                        </a:lnSpc>
                        <a:defRPr/>
                      </a:pPr>
                      <a:r>
                        <a:rPr lang="en-US" sz="2000">
                          <a:solidFill>
                            <a:srgbClr val="000000"/>
                          </a:solidFill>
                          <a:latin typeface="Canva Sans"/>
                        </a:rPr>
                        <a:t>ANN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97.28%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41min 23sec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Canva Sans"/>
                        </a:rPr>
                        <a:t>2.95sec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10287000"/>
            <a:chOff x="0" y="0"/>
            <a:chExt cx="12192000" cy="13716000"/>
          </a:xfrm>
        </p:grpSpPr>
        <p:sp>
          <p:nvSpPr>
            <p:cNvPr id="3" name="Freeform 3"/>
            <p:cNvSpPr/>
            <p:nvPr/>
          </p:nvSpPr>
          <p:spPr>
            <a:xfrm>
              <a:off x="0" y="0"/>
              <a:ext cx="12192000" cy="13716000"/>
            </a:xfrm>
            <a:custGeom>
              <a:avLst/>
              <a:gdLst/>
              <a:ahLst/>
              <a:cxnLst/>
              <a:rect l="l" t="t" r="r" b="b"/>
              <a:pathLst>
                <a:path w="12192000" h="13716000">
                  <a:moveTo>
                    <a:pt x="0" y="0"/>
                  </a:moveTo>
                  <a:lnTo>
                    <a:pt x="12192000" y="0"/>
                  </a:lnTo>
                  <a:lnTo>
                    <a:pt x="12192000" y="13716000"/>
                  </a:lnTo>
                  <a:lnTo>
                    <a:pt x="0" y="13716000"/>
                  </a:lnTo>
                  <a:close/>
                </a:path>
              </a:pathLst>
            </a:custGeom>
            <a:solidFill>
              <a:srgbClr val="E9EDEE"/>
            </a:solidFill>
          </p:spPr>
        </p:sp>
      </p:grpSp>
      <p:sp>
        <p:nvSpPr>
          <p:cNvPr id="4" name="Freeform 4"/>
          <p:cNvSpPr/>
          <p:nvPr/>
        </p:nvSpPr>
        <p:spPr>
          <a:xfrm>
            <a:off x="622425" y="4683952"/>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618225" y="3975504"/>
            <a:ext cx="7907550" cy="1590675"/>
          </a:xfrm>
          <a:prstGeom prst="rect">
            <a:avLst/>
          </a:prstGeom>
        </p:spPr>
        <p:txBody>
          <a:bodyPr lIns="0" tIns="0" rIns="0" bIns="0" rtlCol="0" anchor="t">
            <a:spAutoFit/>
          </a:bodyPr>
          <a:lstStyle/>
          <a:p>
            <a:pPr>
              <a:lnSpc>
                <a:spcPts val="6239"/>
              </a:lnSpc>
            </a:pPr>
            <a:endParaRPr/>
          </a:p>
          <a:p>
            <a:pPr algn="l">
              <a:lnSpc>
                <a:spcPts val="6240"/>
              </a:lnSpc>
            </a:pPr>
            <a:r>
              <a:rPr lang="en-US" sz="5200">
                <a:solidFill>
                  <a:srgbClr val="1A1A1A"/>
                </a:solidFill>
                <a:latin typeface="Raleway Bold"/>
              </a:rPr>
              <a:t>Problem Statement</a:t>
            </a:r>
          </a:p>
        </p:txBody>
      </p:sp>
      <p:sp>
        <p:nvSpPr>
          <p:cNvPr id="7" name="TextBox 7"/>
          <p:cNvSpPr txBox="1"/>
          <p:nvPr/>
        </p:nvSpPr>
        <p:spPr>
          <a:xfrm>
            <a:off x="9396663" y="6431686"/>
            <a:ext cx="8671636" cy="1381125"/>
          </a:xfrm>
          <a:prstGeom prst="rect">
            <a:avLst/>
          </a:prstGeom>
        </p:spPr>
        <p:txBody>
          <a:bodyPr lIns="0" tIns="0" rIns="0" bIns="0" rtlCol="0" anchor="t">
            <a:spAutoFit/>
          </a:bodyPr>
          <a:lstStyle/>
          <a:p>
            <a:pPr>
              <a:lnSpc>
                <a:spcPts val="3600"/>
              </a:lnSpc>
            </a:pPr>
            <a:endParaRPr/>
          </a:p>
          <a:p>
            <a:pPr marL="647700" lvl="1" indent="-323850">
              <a:lnSpc>
                <a:spcPts val="3600"/>
              </a:lnSpc>
              <a:buFont typeface="Arial"/>
              <a:buChar char="•"/>
            </a:pPr>
            <a:r>
              <a:rPr lang="en-US" sz="3000">
                <a:solidFill>
                  <a:srgbClr val="1A1A1A"/>
                </a:solidFill>
                <a:latin typeface="Raleway Bold"/>
              </a:rPr>
              <a:t>To find a trade-off balance between training efficiency and testing time.</a:t>
            </a:r>
          </a:p>
        </p:txBody>
      </p:sp>
      <p:sp>
        <p:nvSpPr>
          <p:cNvPr id="8" name="TextBox 8"/>
          <p:cNvSpPr txBox="1"/>
          <p:nvPr/>
        </p:nvSpPr>
        <p:spPr>
          <a:xfrm>
            <a:off x="9396663" y="3556404"/>
            <a:ext cx="8571742" cy="466725"/>
          </a:xfrm>
          <a:prstGeom prst="rect">
            <a:avLst/>
          </a:prstGeom>
        </p:spPr>
        <p:txBody>
          <a:bodyPr lIns="0" tIns="0" rIns="0" bIns="0" rtlCol="0" anchor="t">
            <a:spAutoFit/>
          </a:bodyPr>
          <a:lstStyle/>
          <a:p>
            <a:pPr marL="647700" lvl="1" indent="-323850">
              <a:lnSpc>
                <a:spcPts val="3600"/>
              </a:lnSpc>
              <a:buFont typeface="Arial"/>
              <a:buChar char="•"/>
            </a:pPr>
            <a:r>
              <a:rPr lang="en-US" sz="3000">
                <a:solidFill>
                  <a:srgbClr val="1A1A1A"/>
                </a:solidFill>
                <a:latin typeface="Raleway Bold"/>
              </a:rPr>
              <a:t>To detect and prevent SQL Injection attack.</a:t>
            </a:r>
          </a:p>
        </p:txBody>
      </p:sp>
      <p:sp>
        <p:nvSpPr>
          <p:cNvPr id="9" name="TextBox 9"/>
          <p:cNvSpPr txBox="1"/>
          <p:nvPr/>
        </p:nvSpPr>
        <p:spPr>
          <a:xfrm>
            <a:off x="9396663" y="4739303"/>
            <a:ext cx="8891337" cy="1381125"/>
          </a:xfrm>
          <a:prstGeom prst="rect">
            <a:avLst/>
          </a:prstGeom>
        </p:spPr>
        <p:txBody>
          <a:bodyPr lIns="0" tIns="0" rIns="0" bIns="0" rtlCol="0" anchor="t">
            <a:spAutoFit/>
          </a:bodyPr>
          <a:lstStyle/>
          <a:p>
            <a:pPr marL="647700" lvl="1" indent="-323850">
              <a:lnSpc>
                <a:spcPts val="3600"/>
              </a:lnSpc>
              <a:buFont typeface="Arial"/>
              <a:buChar char="•"/>
            </a:pPr>
            <a:r>
              <a:rPr lang="en-US" sz="3000">
                <a:solidFill>
                  <a:srgbClr val="1A1A1A"/>
                </a:solidFill>
                <a:latin typeface="Raleway Bold"/>
              </a:rPr>
              <a:t>To analyze and conclude which ML model can be used to detect SQLI with the best precision.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sp>
        <p:nvSpPr>
          <p:cNvPr id="4" name="Freeform 4"/>
          <p:cNvSpPr/>
          <p:nvPr/>
        </p:nvSpPr>
        <p:spPr>
          <a:xfrm>
            <a:off x="758300" y="2044283"/>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608492" y="3202735"/>
            <a:ext cx="17071016" cy="6578793"/>
          </a:xfrm>
          <a:custGeom>
            <a:avLst/>
            <a:gdLst/>
            <a:ahLst/>
            <a:cxnLst/>
            <a:rect l="l" t="t" r="r" b="b"/>
            <a:pathLst>
              <a:path w="17071016" h="6578793">
                <a:moveTo>
                  <a:pt x="0" y="0"/>
                </a:moveTo>
                <a:lnTo>
                  <a:pt x="17071016" y="0"/>
                </a:lnTo>
                <a:lnTo>
                  <a:pt x="17071016" y="6578793"/>
                </a:lnTo>
                <a:lnTo>
                  <a:pt x="0" y="6578793"/>
                </a:lnTo>
                <a:lnTo>
                  <a:pt x="0" y="0"/>
                </a:lnTo>
                <a:close/>
              </a:path>
            </a:pathLst>
          </a:custGeom>
          <a:blipFill>
            <a:blip r:embed="rId4" cstate="print"/>
            <a:stretch>
              <a:fillRect/>
            </a:stretch>
          </a:blipFill>
        </p:spPr>
      </p:sp>
      <p:sp>
        <p:nvSpPr>
          <p:cNvPr id="7" name="TextBox 7"/>
          <p:cNvSpPr txBox="1"/>
          <p:nvPr/>
        </p:nvSpPr>
        <p:spPr>
          <a:xfrm>
            <a:off x="758300" y="2230529"/>
            <a:ext cx="15193950" cy="1428750"/>
          </a:xfrm>
          <a:prstGeom prst="rect">
            <a:avLst/>
          </a:prstGeom>
        </p:spPr>
        <p:txBody>
          <a:bodyPr lIns="0" tIns="0" rIns="0" bIns="0" rtlCol="0" anchor="t">
            <a:spAutoFit/>
          </a:bodyPr>
          <a:lstStyle/>
          <a:p>
            <a:pPr>
              <a:lnSpc>
                <a:spcPts val="5616"/>
              </a:lnSpc>
            </a:pPr>
            <a:r>
              <a:rPr lang="en-US" sz="4680">
                <a:solidFill>
                  <a:srgbClr val="1A1A1A"/>
                </a:solidFill>
                <a:latin typeface="Raleway Bold"/>
              </a:rPr>
              <a:t>Architecture</a:t>
            </a:r>
          </a:p>
          <a:p>
            <a:pPr algn="l">
              <a:lnSpc>
                <a:spcPts val="5616"/>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10287000"/>
            <a:chOff x="0" y="0"/>
            <a:chExt cx="12192000" cy="13716000"/>
          </a:xfrm>
        </p:grpSpPr>
        <p:sp>
          <p:nvSpPr>
            <p:cNvPr id="3" name="Freeform 3"/>
            <p:cNvSpPr/>
            <p:nvPr/>
          </p:nvSpPr>
          <p:spPr>
            <a:xfrm>
              <a:off x="0" y="0"/>
              <a:ext cx="12192000" cy="13716000"/>
            </a:xfrm>
            <a:custGeom>
              <a:avLst/>
              <a:gdLst/>
              <a:ahLst/>
              <a:cxnLst/>
              <a:rect l="l" t="t" r="r" b="b"/>
              <a:pathLst>
                <a:path w="12192000" h="13716000">
                  <a:moveTo>
                    <a:pt x="0" y="0"/>
                  </a:moveTo>
                  <a:lnTo>
                    <a:pt x="12192000" y="0"/>
                  </a:lnTo>
                  <a:lnTo>
                    <a:pt x="12192000" y="13716000"/>
                  </a:lnTo>
                  <a:lnTo>
                    <a:pt x="0" y="13716000"/>
                  </a:lnTo>
                  <a:close/>
                </a:path>
              </a:pathLst>
            </a:custGeom>
            <a:solidFill>
              <a:srgbClr val="E9EDEE"/>
            </a:solidFill>
          </p:spPr>
        </p:sp>
      </p:grpSp>
      <p:sp>
        <p:nvSpPr>
          <p:cNvPr id="4" name="Freeform 4"/>
          <p:cNvSpPr/>
          <p:nvPr/>
        </p:nvSpPr>
        <p:spPr>
          <a:xfrm>
            <a:off x="622425" y="4469152"/>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622425" y="4738687"/>
            <a:ext cx="7907550" cy="800100"/>
          </a:xfrm>
          <a:prstGeom prst="rect">
            <a:avLst/>
          </a:prstGeom>
        </p:spPr>
        <p:txBody>
          <a:bodyPr lIns="0" tIns="0" rIns="0" bIns="0" rtlCol="0" anchor="t">
            <a:spAutoFit/>
          </a:bodyPr>
          <a:lstStyle/>
          <a:p>
            <a:pPr algn="l">
              <a:lnSpc>
                <a:spcPts val="6240"/>
              </a:lnSpc>
            </a:pPr>
            <a:r>
              <a:rPr lang="en-US" sz="5200">
                <a:solidFill>
                  <a:srgbClr val="1A1A1A"/>
                </a:solidFill>
                <a:latin typeface="Raleway Bold"/>
              </a:rPr>
              <a:t>Conclusion</a:t>
            </a:r>
          </a:p>
        </p:txBody>
      </p:sp>
      <p:sp>
        <p:nvSpPr>
          <p:cNvPr id="6" name="TextBox 6"/>
          <p:cNvSpPr txBox="1"/>
          <p:nvPr/>
        </p:nvSpPr>
        <p:spPr>
          <a:xfrm>
            <a:off x="9739860" y="1719262"/>
            <a:ext cx="8184295" cy="7505700"/>
          </a:xfrm>
          <a:prstGeom prst="rect">
            <a:avLst/>
          </a:prstGeom>
        </p:spPr>
        <p:txBody>
          <a:bodyPr lIns="0" tIns="0" rIns="0" bIns="0" rtlCol="0" anchor="t">
            <a:spAutoFit/>
          </a:bodyPr>
          <a:lstStyle/>
          <a:p>
            <a:pPr>
              <a:lnSpc>
                <a:spcPts val="4950"/>
              </a:lnSpc>
            </a:pPr>
            <a:r>
              <a:rPr lang="en-US" sz="3000">
                <a:solidFill>
                  <a:srgbClr val="000000"/>
                </a:solidFill>
                <a:latin typeface="Raleway Bold"/>
              </a:rPr>
              <a:t>We've acknowledged that SQL poses a significant threat to web platforms. To counteract these threats effectively, we're turning to machine learning models like SVM and ANN. </a:t>
            </a:r>
          </a:p>
          <a:p>
            <a:pPr>
              <a:lnSpc>
                <a:spcPts val="4950"/>
              </a:lnSpc>
            </a:pPr>
            <a:endParaRPr/>
          </a:p>
          <a:p>
            <a:pPr>
              <a:lnSpc>
                <a:spcPts val="4950"/>
              </a:lnSpc>
            </a:pPr>
            <a:r>
              <a:rPr lang="en-US" sz="3000">
                <a:solidFill>
                  <a:srgbClr val="000000"/>
                </a:solidFill>
                <a:latin typeface="Raleway Bold"/>
              </a:rPr>
              <a:t>Our aim to make a model which has high accuracy, less training time and fast testing.</a:t>
            </a:r>
          </a:p>
          <a:p>
            <a:pPr>
              <a:lnSpc>
                <a:spcPts val="4950"/>
              </a:lnSpc>
            </a:pPr>
            <a:r>
              <a:rPr lang="en-US" sz="3000">
                <a:solidFill>
                  <a:srgbClr val="000000"/>
                </a:solidFill>
                <a:latin typeface="Raleway Bold"/>
              </a:rPr>
              <a:t>ensuring that web applications remain fast and secure. To achieve this, we're working on creating a  model with high accuracy that trains quickly and detects threats rapidly.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67944" y="4821770"/>
            <a:ext cx="4404782" cy="1767285"/>
            <a:chOff x="0" y="0"/>
            <a:chExt cx="5018200" cy="2013400"/>
          </a:xfrm>
        </p:grpSpPr>
        <p:sp>
          <p:nvSpPr>
            <p:cNvPr id="3" name="Freeform 3"/>
            <p:cNvSpPr/>
            <p:nvPr/>
          </p:nvSpPr>
          <p:spPr>
            <a:xfrm>
              <a:off x="12700" y="12700"/>
              <a:ext cx="4992878" cy="1988058"/>
            </a:xfrm>
            <a:custGeom>
              <a:avLst/>
              <a:gdLst/>
              <a:ahLst/>
              <a:cxnLst/>
              <a:rect l="l" t="t" r="r" b="b"/>
              <a:pathLst>
                <a:path w="4992878" h="1988058">
                  <a:moveTo>
                    <a:pt x="0" y="0"/>
                  </a:moveTo>
                  <a:lnTo>
                    <a:pt x="3991229" y="0"/>
                  </a:lnTo>
                  <a:lnTo>
                    <a:pt x="4992878" y="994029"/>
                  </a:lnTo>
                  <a:lnTo>
                    <a:pt x="3991229" y="1988058"/>
                  </a:lnTo>
                  <a:lnTo>
                    <a:pt x="0" y="1988058"/>
                  </a:lnTo>
                  <a:close/>
                </a:path>
              </a:pathLst>
            </a:custGeom>
            <a:solidFill>
              <a:srgbClr val="1A9988"/>
            </a:solidFill>
          </p:spPr>
        </p:sp>
        <p:sp>
          <p:nvSpPr>
            <p:cNvPr id="4" name="Freeform 4"/>
            <p:cNvSpPr/>
            <p:nvPr/>
          </p:nvSpPr>
          <p:spPr>
            <a:xfrm>
              <a:off x="0" y="0"/>
              <a:ext cx="5018278" cy="2013458"/>
            </a:xfrm>
            <a:custGeom>
              <a:avLst/>
              <a:gdLst/>
              <a:ahLst/>
              <a:cxnLst/>
              <a:rect l="l" t="t" r="r" b="b"/>
              <a:pathLst>
                <a:path w="5018278" h="2013458">
                  <a:moveTo>
                    <a:pt x="12700" y="0"/>
                  </a:moveTo>
                  <a:lnTo>
                    <a:pt x="4003929" y="0"/>
                  </a:lnTo>
                  <a:cubicBezTo>
                    <a:pt x="4007231" y="0"/>
                    <a:pt x="4010533" y="1270"/>
                    <a:pt x="4012819" y="3683"/>
                  </a:cubicBezTo>
                  <a:lnTo>
                    <a:pt x="5014468" y="997712"/>
                  </a:lnTo>
                  <a:cubicBezTo>
                    <a:pt x="5016881" y="1000125"/>
                    <a:pt x="5018278" y="1003300"/>
                    <a:pt x="5018278" y="1006729"/>
                  </a:cubicBezTo>
                  <a:cubicBezTo>
                    <a:pt x="5018278" y="1010158"/>
                    <a:pt x="5016881" y="1013333"/>
                    <a:pt x="5014468" y="1015746"/>
                  </a:cubicBezTo>
                  <a:lnTo>
                    <a:pt x="4012819" y="2009775"/>
                  </a:lnTo>
                  <a:cubicBezTo>
                    <a:pt x="4010406" y="2012188"/>
                    <a:pt x="4007231" y="2013458"/>
                    <a:pt x="4003929" y="2013458"/>
                  </a:cubicBezTo>
                  <a:lnTo>
                    <a:pt x="12700" y="2013458"/>
                  </a:lnTo>
                  <a:cubicBezTo>
                    <a:pt x="5715" y="2013458"/>
                    <a:pt x="0" y="2007743"/>
                    <a:pt x="0" y="2000758"/>
                  </a:cubicBezTo>
                  <a:lnTo>
                    <a:pt x="0" y="12700"/>
                  </a:lnTo>
                  <a:cubicBezTo>
                    <a:pt x="0" y="5715"/>
                    <a:pt x="5715" y="0"/>
                    <a:pt x="12700" y="0"/>
                  </a:cubicBezTo>
                  <a:moveTo>
                    <a:pt x="12700" y="25400"/>
                  </a:moveTo>
                  <a:lnTo>
                    <a:pt x="12700" y="12700"/>
                  </a:lnTo>
                  <a:lnTo>
                    <a:pt x="25400" y="12700"/>
                  </a:lnTo>
                  <a:lnTo>
                    <a:pt x="25400" y="2000758"/>
                  </a:lnTo>
                  <a:lnTo>
                    <a:pt x="12700" y="2000758"/>
                  </a:lnTo>
                  <a:lnTo>
                    <a:pt x="12700" y="1988058"/>
                  </a:lnTo>
                  <a:lnTo>
                    <a:pt x="4003929" y="1988058"/>
                  </a:lnTo>
                  <a:lnTo>
                    <a:pt x="4003929" y="2000758"/>
                  </a:lnTo>
                  <a:lnTo>
                    <a:pt x="3995039" y="1991741"/>
                  </a:lnTo>
                  <a:lnTo>
                    <a:pt x="4996688" y="997712"/>
                  </a:lnTo>
                  <a:lnTo>
                    <a:pt x="5005578" y="1006729"/>
                  </a:lnTo>
                  <a:lnTo>
                    <a:pt x="4996688" y="1015746"/>
                  </a:lnTo>
                  <a:lnTo>
                    <a:pt x="3994912" y="21717"/>
                  </a:lnTo>
                  <a:lnTo>
                    <a:pt x="4003802" y="12700"/>
                  </a:lnTo>
                  <a:lnTo>
                    <a:pt x="4003802" y="25400"/>
                  </a:lnTo>
                  <a:lnTo>
                    <a:pt x="12700" y="25400"/>
                  </a:lnTo>
                  <a:close/>
                </a:path>
              </a:pathLst>
            </a:custGeom>
            <a:solidFill>
              <a:srgbClr val="FFFFFF"/>
            </a:solidFill>
          </p:spPr>
        </p:sp>
      </p:grpSp>
      <p:sp>
        <p:nvSpPr>
          <p:cNvPr id="5" name="TextBox 5"/>
          <p:cNvSpPr txBox="1"/>
          <p:nvPr/>
        </p:nvSpPr>
        <p:spPr>
          <a:xfrm>
            <a:off x="3186065" y="5411624"/>
            <a:ext cx="3193120" cy="578051"/>
          </a:xfrm>
          <a:prstGeom prst="rect">
            <a:avLst/>
          </a:prstGeom>
        </p:spPr>
        <p:txBody>
          <a:bodyPr lIns="0" tIns="0" rIns="0" bIns="0" rtlCol="0" anchor="t">
            <a:spAutoFit/>
          </a:bodyPr>
          <a:lstStyle/>
          <a:p>
            <a:pPr algn="ctr">
              <a:lnSpc>
                <a:spcPts val="4494"/>
              </a:lnSpc>
            </a:pPr>
            <a:r>
              <a:rPr lang="en-US" sz="3745">
                <a:solidFill>
                  <a:srgbClr val="FFFFFF"/>
                </a:solidFill>
                <a:latin typeface="Lato Bold"/>
              </a:rPr>
              <a:t>October</a:t>
            </a:r>
          </a:p>
        </p:txBody>
      </p:sp>
      <p:sp>
        <p:nvSpPr>
          <p:cNvPr id="6" name="AutoShape 6"/>
          <p:cNvSpPr/>
          <p:nvPr/>
        </p:nvSpPr>
        <p:spPr>
          <a:xfrm>
            <a:off x="4771499" y="3540361"/>
            <a:ext cx="22295" cy="1320680"/>
          </a:xfrm>
          <a:prstGeom prst="line">
            <a:avLst/>
          </a:prstGeom>
          <a:ln w="9525" cap="rnd">
            <a:solidFill>
              <a:srgbClr val="1A1A1A"/>
            </a:solidFill>
            <a:prstDash val="solid"/>
            <a:headEnd type="none" w="sm" len="sm"/>
            <a:tailEnd type="none" w="sm" len="sm"/>
          </a:ln>
        </p:spPr>
      </p:sp>
      <p:grpSp>
        <p:nvGrpSpPr>
          <p:cNvPr id="7" name="Group 7"/>
          <p:cNvGrpSpPr/>
          <p:nvPr/>
        </p:nvGrpSpPr>
        <p:grpSpPr>
          <a:xfrm>
            <a:off x="4549836" y="3454750"/>
            <a:ext cx="465565" cy="465565"/>
            <a:chOff x="0" y="0"/>
            <a:chExt cx="530400" cy="530400"/>
          </a:xfrm>
        </p:grpSpPr>
        <p:sp>
          <p:nvSpPr>
            <p:cNvPr id="8" name="Freeform 8"/>
            <p:cNvSpPr/>
            <p:nvPr/>
          </p:nvSpPr>
          <p:spPr>
            <a:xfrm>
              <a:off x="0" y="0"/>
              <a:ext cx="530352" cy="530352"/>
            </a:xfrm>
            <a:custGeom>
              <a:avLst/>
              <a:gdLst/>
              <a:ahLst/>
              <a:cxnLst/>
              <a:rect l="l" t="t" r="r" b="b"/>
              <a:pathLst>
                <a:path w="530352" h="530352">
                  <a:moveTo>
                    <a:pt x="0" y="265176"/>
                  </a:moveTo>
                  <a:cubicBezTo>
                    <a:pt x="0" y="118745"/>
                    <a:pt x="118745" y="0"/>
                    <a:pt x="265176" y="0"/>
                  </a:cubicBezTo>
                  <a:cubicBezTo>
                    <a:pt x="411607" y="0"/>
                    <a:pt x="530352" y="118745"/>
                    <a:pt x="530352" y="265176"/>
                  </a:cubicBezTo>
                  <a:cubicBezTo>
                    <a:pt x="530352" y="411607"/>
                    <a:pt x="411607" y="530352"/>
                    <a:pt x="265176" y="530352"/>
                  </a:cubicBezTo>
                  <a:cubicBezTo>
                    <a:pt x="118745" y="530352"/>
                    <a:pt x="0" y="411607"/>
                    <a:pt x="0" y="265176"/>
                  </a:cubicBezTo>
                  <a:close/>
                </a:path>
              </a:pathLst>
            </a:custGeom>
            <a:solidFill>
              <a:srgbClr val="1A9988"/>
            </a:solidFill>
          </p:spPr>
        </p:sp>
      </p:grpSp>
      <p:sp>
        <p:nvSpPr>
          <p:cNvPr id="9" name="TextBox 9"/>
          <p:cNvSpPr txBox="1"/>
          <p:nvPr/>
        </p:nvSpPr>
        <p:spPr>
          <a:xfrm>
            <a:off x="2248878" y="1408399"/>
            <a:ext cx="5035717" cy="1693926"/>
          </a:xfrm>
          <a:prstGeom prst="rect">
            <a:avLst/>
          </a:prstGeom>
        </p:spPr>
        <p:txBody>
          <a:bodyPr lIns="0" tIns="0" rIns="0" bIns="0" rtlCol="0" anchor="t">
            <a:spAutoFit/>
          </a:bodyPr>
          <a:lstStyle/>
          <a:p>
            <a:pPr algn="ctr">
              <a:lnSpc>
                <a:spcPts val="3312"/>
              </a:lnSpc>
            </a:pPr>
            <a:r>
              <a:rPr lang="en-US" sz="3000">
                <a:solidFill>
                  <a:srgbClr val="595959"/>
                </a:solidFill>
                <a:latin typeface="Lato"/>
              </a:rPr>
              <a:t>To find or generate a classified dataset which has both In-band and Blind SQLI queries. </a:t>
            </a:r>
          </a:p>
        </p:txBody>
      </p:sp>
      <p:grpSp>
        <p:nvGrpSpPr>
          <p:cNvPr id="10" name="Group 10"/>
          <p:cNvGrpSpPr/>
          <p:nvPr/>
        </p:nvGrpSpPr>
        <p:grpSpPr>
          <a:xfrm>
            <a:off x="6523094" y="4821770"/>
            <a:ext cx="4823299" cy="1767285"/>
            <a:chOff x="0" y="0"/>
            <a:chExt cx="5495000" cy="2013400"/>
          </a:xfrm>
        </p:grpSpPr>
        <p:sp>
          <p:nvSpPr>
            <p:cNvPr id="11" name="Freeform 11"/>
            <p:cNvSpPr/>
            <p:nvPr/>
          </p:nvSpPr>
          <p:spPr>
            <a:xfrm>
              <a:off x="12700" y="12700"/>
              <a:ext cx="5469636" cy="1988058"/>
            </a:xfrm>
            <a:custGeom>
              <a:avLst/>
              <a:gdLst/>
              <a:ahLst/>
              <a:cxnLst/>
              <a:rect l="l" t="t" r="r" b="b"/>
              <a:pathLst>
                <a:path w="5469636" h="1988058">
                  <a:moveTo>
                    <a:pt x="0" y="0"/>
                  </a:moveTo>
                  <a:lnTo>
                    <a:pt x="4467606" y="0"/>
                  </a:lnTo>
                  <a:lnTo>
                    <a:pt x="5469636" y="994029"/>
                  </a:lnTo>
                  <a:lnTo>
                    <a:pt x="4467606" y="1988058"/>
                  </a:lnTo>
                  <a:lnTo>
                    <a:pt x="0" y="1988058"/>
                  </a:lnTo>
                  <a:lnTo>
                    <a:pt x="1002030" y="994029"/>
                  </a:lnTo>
                  <a:close/>
                </a:path>
              </a:pathLst>
            </a:custGeom>
            <a:solidFill>
              <a:srgbClr val="1A9988"/>
            </a:solidFill>
          </p:spPr>
        </p:sp>
        <p:sp>
          <p:nvSpPr>
            <p:cNvPr id="12" name="Freeform 12"/>
            <p:cNvSpPr/>
            <p:nvPr/>
          </p:nvSpPr>
          <p:spPr>
            <a:xfrm>
              <a:off x="-1016" y="0"/>
              <a:ext cx="5496052" cy="2013458"/>
            </a:xfrm>
            <a:custGeom>
              <a:avLst/>
              <a:gdLst/>
              <a:ahLst/>
              <a:cxnLst/>
              <a:rect l="l" t="t" r="r" b="b"/>
              <a:pathLst>
                <a:path w="5496052" h="2013458">
                  <a:moveTo>
                    <a:pt x="13716" y="0"/>
                  </a:moveTo>
                  <a:lnTo>
                    <a:pt x="4481322" y="0"/>
                  </a:lnTo>
                  <a:cubicBezTo>
                    <a:pt x="4484624" y="0"/>
                    <a:pt x="4487926" y="1270"/>
                    <a:pt x="4490212" y="3683"/>
                  </a:cubicBezTo>
                  <a:lnTo>
                    <a:pt x="5492242" y="997712"/>
                  </a:lnTo>
                  <a:cubicBezTo>
                    <a:pt x="5494655" y="1000125"/>
                    <a:pt x="5496052" y="1003300"/>
                    <a:pt x="5496052" y="1006729"/>
                  </a:cubicBezTo>
                  <a:cubicBezTo>
                    <a:pt x="5496052" y="1010158"/>
                    <a:pt x="5494655" y="1013333"/>
                    <a:pt x="5492242" y="1015746"/>
                  </a:cubicBezTo>
                  <a:lnTo>
                    <a:pt x="4490212" y="2009775"/>
                  </a:lnTo>
                  <a:cubicBezTo>
                    <a:pt x="4487799" y="2012188"/>
                    <a:pt x="4484624" y="2013458"/>
                    <a:pt x="4481322" y="2013458"/>
                  </a:cubicBezTo>
                  <a:lnTo>
                    <a:pt x="13716" y="2013458"/>
                  </a:lnTo>
                  <a:cubicBezTo>
                    <a:pt x="8509" y="2013458"/>
                    <a:pt x="3937" y="2010410"/>
                    <a:pt x="2032" y="2005584"/>
                  </a:cubicBezTo>
                  <a:cubicBezTo>
                    <a:pt x="127" y="2000758"/>
                    <a:pt x="1143" y="1995297"/>
                    <a:pt x="4826" y="1991741"/>
                  </a:cubicBezTo>
                  <a:lnTo>
                    <a:pt x="1006856" y="997712"/>
                  </a:lnTo>
                  <a:lnTo>
                    <a:pt x="1015746" y="1006729"/>
                  </a:lnTo>
                  <a:lnTo>
                    <a:pt x="1006856" y="1015746"/>
                  </a:lnTo>
                  <a:lnTo>
                    <a:pt x="4826" y="21717"/>
                  </a:lnTo>
                  <a:cubicBezTo>
                    <a:pt x="1143" y="18034"/>
                    <a:pt x="0" y="12573"/>
                    <a:pt x="2032" y="7874"/>
                  </a:cubicBezTo>
                  <a:cubicBezTo>
                    <a:pt x="4064" y="3175"/>
                    <a:pt x="8509" y="0"/>
                    <a:pt x="13716" y="0"/>
                  </a:cubicBezTo>
                  <a:moveTo>
                    <a:pt x="13716" y="25400"/>
                  </a:moveTo>
                  <a:lnTo>
                    <a:pt x="13716" y="12700"/>
                  </a:lnTo>
                  <a:lnTo>
                    <a:pt x="22606" y="3683"/>
                  </a:lnTo>
                  <a:lnTo>
                    <a:pt x="1024636" y="997712"/>
                  </a:lnTo>
                  <a:cubicBezTo>
                    <a:pt x="1027049" y="1000125"/>
                    <a:pt x="1028446" y="1003300"/>
                    <a:pt x="1028446" y="1006729"/>
                  </a:cubicBezTo>
                  <a:cubicBezTo>
                    <a:pt x="1028446" y="1010158"/>
                    <a:pt x="1027049" y="1013333"/>
                    <a:pt x="1024636" y="1015746"/>
                  </a:cubicBezTo>
                  <a:lnTo>
                    <a:pt x="22606" y="2009775"/>
                  </a:lnTo>
                  <a:lnTo>
                    <a:pt x="13716" y="2000758"/>
                  </a:lnTo>
                  <a:lnTo>
                    <a:pt x="13716" y="1988058"/>
                  </a:lnTo>
                  <a:lnTo>
                    <a:pt x="4481322" y="1988058"/>
                  </a:lnTo>
                  <a:lnTo>
                    <a:pt x="4481322" y="2000758"/>
                  </a:lnTo>
                  <a:lnTo>
                    <a:pt x="4472432" y="1991741"/>
                  </a:lnTo>
                  <a:lnTo>
                    <a:pt x="5474462" y="997712"/>
                  </a:lnTo>
                  <a:lnTo>
                    <a:pt x="5483352" y="1006729"/>
                  </a:lnTo>
                  <a:lnTo>
                    <a:pt x="5474462" y="1015746"/>
                  </a:lnTo>
                  <a:lnTo>
                    <a:pt x="4472432" y="21717"/>
                  </a:lnTo>
                  <a:lnTo>
                    <a:pt x="4481322" y="12700"/>
                  </a:lnTo>
                  <a:lnTo>
                    <a:pt x="4481322" y="25400"/>
                  </a:lnTo>
                  <a:lnTo>
                    <a:pt x="13716" y="25400"/>
                  </a:lnTo>
                  <a:close/>
                </a:path>
              </a:pathLst>
            </a:custGeom>
            <a:solidFill>
              <a:srgbClr val="FFFFFF"/>
            </a:solidFill>
          </p:spPr>
        </p:sp>
      </p:grpSp>
      <p:sp>
        <p:nvSpPr>
          <p:cNvPr id="13" name="TextBox 13"/>
          <p:cNvSpPr txBox="1"/>
          <p:nvPr/>
        </p:nvSpPr>
        <p:spPr>
          <a:xfrm>
            <a:off x="7365131" y="5411624"/>
            <a:ext cx="2865189" cy="578051"/>
          </a:xfrm>
          <a:prstGeom prst="rect">
            <a:avLst/>
          </a:prstGeom>
        </p:spPr>
        <p:txBody>
          <a:bodyPr lIns="0" tIns="0" rIns="0" bIns="0" rtlCol="0" anchor="t">
            <a:spAutoFit/>
          </a:bodyPr>
          <a:lstStyle/>
          <a:p>
            <a:pPr algn="ctr">
              <a:lnSpc>
                <a:spcPts val="4494"/>
              </a:lnSpc>
            </a:pPr>
            <a:r>
              <a:rPr lang="en-US" sz="3745">
                <a:solidFill>
                  <a:srgbClr val="FFFFFF"/>
                </a:solidFill>
                <a:latin typeface="Lato Bold"/>
              </a:rPr>
              <a:t>November</a:t>
            </a:r>
          </a:p>
        </p:txBody>
      </p:sp>
      <p:sp>
        <p:nvSpPr>
          <p:cNvPr id="14" name="AutoShape 14"/>
          <p:cNvSpPr/>
          <p:nvPr/>
        </p:nvSpPr>
        <p:spPr>
          <a:xfrm>
            <a:off x="8786643" y="6559361"/>
            <a:ext cx="22295" cy="1320680"/>
          </a:xfrm>
          <a:prstGeom prst="line">
            <a:avLst/>
          </a:prstGeom>
          <a:ln w="9525" cap="rnd">
            <a:solidFill>
              <a:srgbClr val="1A1A1A"/>
            </a:solidFill>
            <a:prstDash val="solid"/>
            <a:headEnd type="none" w="sm" len="sm"/>
            <a:tailEnd type="none" w="sm" len="sm"/>
          </a:ln>
        </p:spPr>
      </p:sp>
      <p:grpSp>
        <p:nvGrpSpPr>
          <p:cNvPr id="15" name="Group 15"/>
          <p:cNvGrpSpPr/>
          <p:nvPr/>
        </p:nvGrpSpPr>
        <p:grpSpPr>
          <a:xfrm rot="-10800000">
            <a:off x="8549099" y="7647339"/>
            <a:ext cx="465565" cy="465565"/>
            <a:chOff x="0" y="0"/>
            <a:chExt cx="530400" cy="530400"/>
          </a:xfrm>
        </p:grpSpPr>
        <p:sp>
          <p:nvSpPr>
            <p:cNvPr id="16" name="Freeform 16"/>
            <p:cNvSpPr/>
            <p:nvPr/>
          </p:nvSpPr>
          <p:spPr>
            <a:xfrm>
              <a:off x="0" y="0"/>
              <a:ext cx="530352" cy="530352"/>
            </a:xfrm>
            <a:custGeom>
              <a:avLst/>
              <a:gdLst/>
              <a:ahLst/>
              <a:cxnLst/>
              <a:rect l="l" t="t" r="r" b="b"/>
              <a:pathLst>
                <a:path w="530352" h="530352">
                  <a:moveTo>
                    <a:pt x="530352" y="265176"/>
                  </a:moveTo>
                  <a:cubicBezTo>
                    <a:pt x="530352" y="118745"/>
                    <a:pt x="411607" y="0"/>
                    <a:pt x="265176" y="0"/>
                  </a:cubicBezTo>
                  <a:cubicBezTo>
                    <a:pt x="118745" y="0"/>
                    <a:pt x="0" y="118745"/>
                    <a:pt x="0" y="265176"/>
                  </a:cubicBezTo>
                  <a:cubicBezTo>
                    <a:pt x="0" y="411607"/>
                    <a:pt x="118745" y="530352"/>
                    <a:pt x="265176" y="530352"/>
                  </a:cubicBezTo>
                  <a:cubicBezTo>
                    <a:pt x="411607" y="530352"/>
                    <a:pt x="530352" y="411607"/>
                    <a:pt x="530352" y="265176"/>
                  </a:cubicBezTo>
                  <a:close/>
                </a:path>
              </a:pathLst>
            </a:custGeom>
            <a:solidFill>
              <a:srgbClr val="1A9988"/>
            </a:solidFill>
          </p:spPr>
        </p:sp>
      </p:grpSp>
      <p:sp>
        <p:nvSpPr>
          <p:cNvPr id="17" name="TextBox 17"/>
          <p:cNvSpPr txBox="1"/>
          <p:nvPr/>
        </p:nvSpPr>
        <p:spPr>
          <a:xfrm>
            <a:off x="6416884" y="8402574"/>
            <a:ext cx="5035717" cy="855726"/>
          </a:xfrm>
          <a:prstGeom prst="rect">
            <a:avLst/>
          </a:prstGeom>
        </p:spPr>
        <p:txBody>
          <a:bodyPr lIns="0" tIns="0" rIns="0" bIns="0" rtlCol="0" anchor="t">
            <a:spAutoFit/>
          </a:bodyPr>
          <a:lstStyle/>
          <a:p>
            <a:pPr algn="ctr">
              <a:lnSpc>
                <a:spcPts val="3312"/>
              </a:lnSpc>
            </a:pPr>
            <a:r>
              <a:rPr lang="en-US" sz="3000">
                <a:solidFill>
                  <a:srgbClr val="595959"/>
                </a:solidFill>
                <a:latin typeface="Lato"/>
              </a:rPr>
              <a:t>Experiment with SVM and ANN models </a:t>
            </a:r>
          </a:p>
        </p:txBody>
      </p:sp>
      <p:grpSp>
        <p:nvGrpSpPr>
          <p:cNvPr id="18" name="Group 18"/>
          <p:cNvGrpSpPr/>
          <p:nvPr/>
        </p:nvGrpSpPr>
        <p:grpSpPr>
          <a:xfrm>
            <a:off x="10396757" y="4821770"/>
            <a:ext cx="4823299" cy="1767285"/>
            <a:chOff x="0" y="0"/>
            <a:chExt cx="5495000" cy="2013400"/>
          </a:xfrm>
        </p:grpSpPr>
        <p:sp>
          <p:nvSpPr>
            <p:cNvPr id="19" name="Freeform 19"/>
            <p:cNvSpPr/>
            <p:nvPr/>
          </p:nvSpPr>
          <p:spPr>
            <a:xfrm>
              <a:off x="12700" y="12700"/>
              <a:ext cx="5469636" cy="1988058"/>
            </a:xfrm>
            <a:custGeom>
              <a:avLst/>
              <a:gdLst/>
              <a:ahLst/>
              <a:cxnLst/>
              <a:rect l="l" t="t" r="r" b="b"/>
              <a:pathLst>
                <a:path w="5469636" h="1988058">
                  <a:moveTo>
                    <a:pt x="0" y="0"/>
                  </a:moveTo>
                  <a:lnTo>
                    <a:pt x="4467606" y="0"/>
                  </a:lnTo>
                  <a:lnTo>
                    <a:pt x="5469636" y="994029"/>
                  </a:lnTo>
                  <a:lnTo>
                    <a:pt x="4467606" y="1988058"/>
                  </a:lnTo>
                  <a:lnTo>
                    <a:pt x="0" y="1988058"/>
                  </a:lnTo>
                  <a:lnTo>
                    <a:pt x="1002030" y="994029"/>
                  </a:lnTo>
                  <a:close/>
                </a:path>
              </a:pathLst>
            </a:custGeom>
            <a:solidFill>
              <a:srgbClr val="1A9988"/>
            </a:solidFill>
          </p:spPr>
        </p:sp>
        <p:sp>
          <p:nvSpPr>
            <p:cNvPr id="20" name="Freeform 20"/>
            <p:cNvSpPr/>
            <p:nvPr/>
          </p:nvSpPr>
          <p:spPr>
            <a:xfrm>
              <a:off x="-1016" y="0"/>
              <a:ext cx="5496052" cy="2013458"/>
            </a:xfrm>
            <a:custGeom>
              <a:avLst/>
              <a:gdLst/>
              <a:ahLst/>
              <a:cxnLst/>
              <a:rect l="l" t="t" r="r" b="b"/>
              <a:pathLst>
                <a:path w="5496052" h="2013458">
                  <a:moveTo>
                    <a:pt x="13716" y="0"/>
                  </a:moveTo>
                  <a:lnTo>
                    <a:pt x="4481322" y="0"/>
                  </a:lnTo>
                  <a:cubicBezTo>
                    <a:pt x="4484624" y="0"/>
                    <a:pt x="4487926" y="1270"/>
                    <a:pt x="4490212" y="3683"/>
                  </a:cubicBezTo>
                  <a:lnTo>
                    <a:pt x="5492242" y="997712"/>
                  </a:lnTo>
                  <a:cubicBezTo>
                    <a:pt x="5494655" y="1000125"/>
                    <a:pt x="5496052" y="1003300"/>
                    <a:pt x="5496052" y="1006729"/>
                  </a:cubicBezTo>
                  <a:cubicBezTo>
                    <a:pt x="5496052" y="1010158"/>
                    <a:pt x="5494655" y="1013333"/>
                    <a:pt x="5492242" y="1015746"/>
                  </a:cubicBezTo>
                  <a:lnTo>
                    <a:pt x="4490212" y="2009775"/>
                  </a:lnTo>
                  <a:cubicBezTo>
                    <a:pt x="4487799" y="2012188"/>
                    <a:pt x="4484624" y="2013458"/>
                    <a:pt x="4481322" y="2013458"/>
                  </a:cubicBezTo>
                  <a:lnTo>
                    <a:pt x="13716" y="2013458"/>
                  </a:lnTo>
                  <a:cubicBezTo>
                    <a:pt x="8509" y="2013458"/>
                    <a:pt x="3937" y="2010410"/>
                    <a:pt x="2032" y="2005584"/>
                  </a:cubicBezTo>
                  <a:cubicBezTo>
                    <a:pt x="127" y="2000758"/>
                    <a:pt x="1143" y="1995297"/>
                    <a:pt x="4826" y="1991741"/>
                  </a:cubicBezTo>
                  <a:lnTo>
                    <a:pt x="1006856" y="997712"/>
                  </a:lnTo>
                  <a:lnTo>
                    <a:pt x="1015746" y="1006729"/>
                  </a:lnTo>
                  <a:lnTo>
                    <a:pt x="1006856" y="1015746"/>
                  </a:lnTo>
                  <a:lnTo>
                    <a:pt x="4826" y="21717"/>
                  </a:lnTo>
                  <a:cubicBezTo>
                    <a:pt x="1143" y="18034"/>
                    <a:pt x="0" y="12573"/>
                    <a:pt x="2032" y="7874"/>
                  </a:cubicBezTo>
                  <a:cubicBezTo>
                    <a:pt x="4064" y="3175"/>
                    <a:pt x="8509" y="0"/>
                    <a:pt x="13716" y="0"/>
                  </a:cubicBezTo>
                  <a:moveTo>
                    <a:pt x="13716" y="25400"/>
                  </a:moveTo>
                  <a:lnTo>
                    <a:pt x="13716" y="12700"/>
                  </a:lnTo>
                  <a:lnTo>
                    <a:pt x="22606" y="3683"/>
                  </a:lnTo>
                  <a:lnTo>
                    <a:pt x="1024636" y="997712"/>
                  </a:lnTo>
                  <a:cubicBezTo>
                    <a:pt x="1027049" y="1000125"/>
                    <a:pt x="1028446" y="1003300"/>
                    <a:pt x="1028446" y="1006729"/>
                  </a:cubicBezTo>
                  <a:cubicBezTo>
                    <a:pt x="1028446" y="1010158"/>
                    <a:pt x="1027049" y="1013333"/>
                    <a:pt x="1024636" y="1015746"/>
                  </a:cubicBezTo>
                  <a:lnTo>
                    <a:pt x="22606" y="2009775"/>
                  </a:lnTo>
                  <a:lnTo>
                    <a:pt x="13716" y="2000758"/>
                  </a:lnTo>
                  <a:lnTo>
                    <a:pt x="13716" y="1988058"/>
                  </a:lnTo>
                  <a:lnTo>
                    <a:pt x="4481322" y="1988058"/>
                  </a:lnTo>
                  <a:lnTo>
                    <a:pt x="4481322" y="2000758"/>
                  </a:lnTo>
                  <a:lnTo>
                    <a:pt x="4472432" y="1991741"/>
                  </a:lnTo>
                  <a:lnTo>
                    <a:pt x="5474462" y="997712"/>
                  </a:lnTo>
                  <a:lnTo>
                    <a:pt x="5483352" y="1006729"/>
                  </a:lnTo>
                  <a:lnTo>
                    <a:pt x="5474462" y="1015746"/>
                  </a:lnTo>
                  <a:lnTo>
                    <a:pt x="4472432" y="21717"/>
                  </a:lnTo>
                  <a:lnTo>
                    <a:pt x="4481322" y="12700"/>
                  </a:lnTo>
                  <a:lnTo>
                    <a:pt x="4481322" y="25400"/>
                  </a:lnTo>
                  <a:lnTo>
                    <a:pt x="13716" y="25400"/>
                  </a:lnTo>
                  <a:close/>
                </a:path>
              </a:pathLst>
            </a:custGeom>
            <a:solidFill>
              <a:srgbClr val="FFFFFF"/>
            </a:solidFill>
          </p:spPr>
        </p:sp>
      </p:grpSp>
      <p:sp>
        <p:nvSpPr>
          <p:cNvPr id="21" name="TextBox 21"/>
          <p:cNvSpPr txBox="1"/>
          <p:nvPr/>
        </p:nvSpPr>
        <p:spPr>
          <a:xfrm>
            <a:off x="11207240" y="5127361"/>
            <a:ext cx="2865189" cy="1146577"/>
          </a:xfrm>
          <a:prstGeom prst="rect">
            <a:avLst/>
          </a:prstGeom>
        </p:spPr>
        <p:txBody>
          <a:bodyPr lIns="0" tIns="0" rIns="0" bIns="0" rtlCol="0" anchor="t">
            <a:spAutoFit/>
          </a:bodyPr>
          <a:lstStyle/>
          <a:p>
            <a:pPr algn="ctr">
              <a:lnSpc>
                <a:spcPts val="4494"/>
              </a:lnSpc>
            </a:pPr>
            <a:r>
              <a:rPr lang="en-US" sz="3745">
                <a:solidFill>
                  <a:srgbClr val="FFFFFF"/>
                </a:solidFill>
                <a:latin typeface="Lato Bold"/>
              </a:rPr>
              <a:t>January Onwards</a:t>
            </a:r>
          </a:p>
        </p:txBody>
      </p:sp>
      <p:sp>
        <p:nvSpPr>
          <p:cNvPr id="22" name="AutoShape 22"/>
          <p:cNvSpPr/>
          <p:nvPr/>
        </p:nvSpPr>
        <p:spPr>
          <a:xfrm>
            <a:off x="12613477" y="3540361"/>
            <a:ext cx="22295" cy="1320680"/>
          </a:xfrm>
          <a:prstGeom prst="line">
            <a:avLst/>
          </a:prstGeom>
          <a:ln w="9525" cap="rnd">
            <a:solidFill>
              <a:srgbClr val="1A1A1A"/>
            </a:solidFill>
            <a:prstDash val="solid"/>
            <a:headEnd type="none" w="sm" len="sm"/>
            <a:tailEnd type="none" w="sm" len="sm"/>
          </a:ln>
        </p:spPr>
      </p:sp>
      <p:grpSp>
        <p:nvGrpSpPr>
          <p:cNvPr id="23" name="Group 23"/>
          <p:cNvGrpSpPr/>
          <p:nvPr/>
        </p:nvGrpSpPr>
        <p:grpSpPr>
          <a:xfrm>
            <a:off x="12391814" y="3454750"/>
            <a:ext cx="465565" cy="465565"/>
            <a:chOff x="0" y="0"/>
            <a:chExt cx="530400" cy="530400"/>
          </a:xfrm>
        </p:grpSpPr>
        <p:sp>
          <p:nvSpPr>
            <p:cNvPr id="24" name="Freeform 24"/>
            <p:cNvSpPr/>
            <p:nvPr/>
          </p:nvSpPr>
          <p:spPr>
            <a:xfrm>
              <a:off x="0" y="0"/>
              <a:ext cx="530352" cy="530352"/>
            </a:xfrm>
            <a:custGeom>
              <a:avLst/>
              <a:gdLst/>
              <a:ahLst/>
              <a:cxnLst/>
              <a:rect l="l" t="t" r="r" b="b"/>
              <a:pathLst>
                <a:path w="530352" h="530352">
                  <a:moveTo>
                    <a:pt x="0" y="265176"/>
                  </a:moveTo>
                  <a:cubicBezTo>
                    <a:pt x="0" y="118745"/>
                    <a:pt x="118745" y="0"/>
                    <a:pt x="265176" y="0"/>
                  </a:cubicBezTo>
                  <a:cubicBezTo>
                    <a:pt x="411607" y="0"/>
                    <a:pt x="530352" y="118745"/>
                    <a:pt x="530352" y="265176"/>
                  </a:cubicBezTo>
                  <a:cubicBezTo>
                    <a:pt x="530352" y="411607"/>
                    <a:pt x="411607" y="530352"/>
                    <a:pt x="265176" y="530352"/>
                  </a:cubicBezTo>
                  <a:cubicBezTo>
                    <a:pt x="118745" y="530352"/>
                    <a:pt x="0" y="411607"/>
                    <a:pt x="0" y="265176"/>
                  </a:cubicBezTo>
                  <a:close/>
                </a:path>
              </a:pathLst>
            </a:custGeom>
            <a:solidFill>
              <a:srgbClr val="1A9988"/>
            </a:solidFill>
          </p:spPr>
        </p:sp>
      </p:grpSp>
      <p:sp>
        <p:nvSpPr>
          <p:cNvPr id="25" name="TextBox 25"/>
          <p:cNvSpPr txBox="1"/>
          <p:nvPr/>
        </p:nvSpPr>
        <p:spPr>
          <a:xfrm>
            <a:off x="10090857" y="1408399"/>
            <a:ext cx="5035717" cy="1274826"/>
          </a:xfrm>
          <a:prstGeom prst="rect">
            <a:avLst/>
          </a:prstGeom>
        </p:spPr>
        <p:txBody>
          <a:bodyPr lIns="0" tIns="0" rIns="0" bIns="0" rtlCol="0" anchor="t">
            <a:spAutoFit/>
          </a:bodyPr>
          <a:lstStyle/>
          <a:p>
            <a:pPr algn="ctr">
              <a:lnSpc>
                <a:spcPts val="3312"/>
              </a:lnSpc>
            </a:pPr>
            <a:r>
              <a:rPr lang="en-US" sz="3000">
                <a:solidFill>
                  <a:srgbClr val="595959"/>
                </a:solidFill>
                <a:latin typeface="Lato"/>
              </a:rPr>
              <a:t>Optimizing the result obtained in previous experiments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sp>
        <p:nvSpPr>
          <p:cNvPr id="4" name="Freeform 4"/>
          <p:cNvSpPr/>
          <p:nvPr/>
        </p:nvSpPr>
        <p:spPr>
          <a:xfrm>
            <a:off x="1431964" y="1273615"/>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1431964" y="1543384"/>
            <a:ext cx="15193950" cy="1428750"/>
          </a:xfrm>
          <a:prstGeom prst="rect">
            <a:avLst/>
          </a:prstGeom>
        </p:spPr>
        <p:txBody>
          <a:bodyPr lIns="0" tIns="0" rIns="0" bIns="0" rtlCol="0" anchor="t">
            <a:spAutoFit/>
          </a:bodyPr>
          <a:lstStyle/>
          <a:p>
            <a:pPr>
              <a:lnSpc>
                <a:spcPts val="5616"/>
              </a:lnSpc>
            </a:pPr>
            <a:r>
              <a:rPr lang="en-US" sz="4680">
                <a:solidFill>
                  <a:srgbClr val="1A1A1A"/>
                </a:solidFill>
                <a:latin typeface="Raleway Bold"/>
              </a:rPr>
              <a:t>References</a:t>
            </a:r>
          </a:p>
          <a:p>
            <a:pPr algn="l">
              <a:lnSpc>
                <a:spcPts val="5616"/>
              </a:lnSpc>
            </a:pPr>
            <a:endParaRPr/>
          </a:p>
        </p:txBody>
      </p:sp>
      <p:sp>
        <p:nvSpPr>
          <p:cNvPr id="6" name="TextBox 6"/>
          <p:cNvSpPr txBox="1"/>
          <p:nvPr/>
        </p:nvSpPr>
        <p:spPr>
          <a:xfrm>
            <a:off x="1079664" y="2546154"/>
            <a:ext cx="16179636" cy="8420100"/>
          </a:xfrm>
          <a:prstGeom prst="rect">
            <a:avLst/>
          </a:prstGeom>
        </p:spPr>
        <p:txBody>
          <a:bodyPr lIns="0" tIns="0" rIns="0" bIns="0" rtlCol="0" anchor="t">
            <a:spAutoFit/>
          </a:bodyPr>
          <a:lstStyle/>
          <a:p>
            <a:pPr marL="581981" lvl="1" indent="-290991">
              <a:lnSpc>
                <a:spcPts val="3234"/>
              </a:lnSpc>
              <a:buFont typeface="Arial"/>
              <a:buChar char="•"/>
            </a:pPr>
            <a:r>
              <a:rPr lang="en-US" sz="2695">
                <a:solidFill>
                  <a:srgbClr val="1A1A1A"/>
                </a:solidFill>
                <a:latin typeface="Raleway Italics"/>
              </a:rPr>
              <a:t>John Irungu, Steffi Graham, Anteneh Girma, and Thabet Kacem. 2023. Artificial Intelligence Techniques for SQL Injection Attack Detection. In Proceedings of the 2023 8th International Conference on Intelligent Information Technology (ICIIT '23). Association for Computing Machinery, New York, NY, USA, 38–45. https://doi.org/10.1145/3591569.3591576.</a:t>
            </a:r>
          </a:p>
          <a:p>
            <a:pPr marL="581981" lvl="1" indent="-290991">
              <a:lnSpc>
                <a:spcPts val="3234"/>
              </a:lnSpc>
              <a:buFont typeface="Arial"/>
              <a:buChar char="•"/>
            </a:pPr>
            <a:r>
              <a:rPr lang="en-US" sz="2695">
                <a:solidFill>
                  <a:srgbClr val="1A1A1A"/>
                </a:solidFill>
                <a:latin typeface="Raleway Italics"/>
              </a:rPr>
              <a:t>Jianwei Hu, Wei Zhao, and Yanpeng Cui. 2020. A Survey on SQL Injection Attacks, Detection and Prevention. In Proceedings of the 2020 12th International Conference on Machine Learning and Computing (ICMLC '20). Association for Computing Machinery, New York, NY, USA, 483–488. https://doi.org/10.1145/3383972.3384028.</a:t>
            </a:r>
          </a:p>
          <a:p>
            <a:pPr marL="581981" lvl="1" indent="-290991">
              <a:lnSpc>
                <a:spcPts val="3234"/>
              </a:lnSpc>
              <a:buFont typeface="Arial"/>
              <a:buChar char="•"/>
            </a:pPr>
            <a:r>
              <a:rPr lang="en-US" sz="2695">
                <a:solidFill>
                  <a:srgbClr val="1A1A1A"/>
                </a:solidFill>
                <a:latin typeface="Raleway Italics"/>
              </a:rPr>
              <a:t>P. Kumar and R. K. Pateriya, "A survey on SQL injection attacks, detection and prevention techniques," 2012 Third International Conference on Computing, Communication and Networking Technologies (ICCCNT'12), Coimbatore, India, 2012, pp. 1-5, doi: 10.1109/ICCCNT.2012.6396096.</a:t>
            </a:r>
          </a:p>
          <a:p>
            <a:pPr marL="581981" lvl="1" indent="-290991">
              <a:lnSpc>
                <a:spcPts val="3234"/>
              </a:lnSpc>
              <a:buFont typeface="Arial"/>
              <a:buChar char="•"/>
            </a:pPr>
            <a:r>
              <a:rPr lang="en-US" sz="2695">
                <a:solidFill>
                  <a:srgbClr val="1A1A1A"/>
                </a:solidFill>
                <a:latin typeface="Raleway Italics"/>
              </a:rPr>
              <a:t>Ross, Kevin, "SQL Injection Detection Using Machine Learning Techniques and Multiple Data Sources" (2018). Master's Projects. 650. DOI: https://doi.org/10.31979/etd.zknb-4z36 </a:t>
            </a:r>
          </a:p>
          <a:p>
            <a:pPr marL="581981" lvl="1" indent="-290991">
              <a:lnSpc>
                <a:spcPts val="3234"/>
              </a:lnSpc>
              <a:buFont typeface="Arial"/>
              <a:buChar char="•"/>
            </a:pPr>
            <a:r>
              <a:rPr lang="en-US" sz="2695">
                <a:solidFill>
                  <a:srgbClr val="1A1A1A"/>
                </a:solidFill>
                <a:latin typeface="Raleway Italics"/>
              </a:rPr>
              <a:t>Kevin Zhang. 2019. A machine learning based approach to identify SQL injection vulnerabilities. In 2019 34th IEEE/ACM International Conference on Automated Software Engineering (ASE). IEEE, 1286–1288.</a:t>
            </a:r>
          </a:p>
          <a:p>
            <a:pPr marL="581981" lvl="1" indent="-290991">
              <a:lnSpc>
                <a:spcPts val="3234"/>
              </a:lnSpc>
              <a:buFont typeface="Arial"/>
              <a:buChar char="•"/>
            </a:pPr>
            <a:r>
              <a:rPr lang="en-US" sz="2695">
                <a:solidFill>
                  <a:srgbClr val="1A1A1A"/>
                </a:solidFill>
                <a:latin typeface="Raleway Italics"/>
              </a:rPr>
              <a:t>Li Q, Wang F, Wang J, et al. LSTM-Based SQL Injection Detection Method for Intelligent Transportation System[J]. IEEE Transactions on Vehicular Technology, 2019, 68(5): 4182-4191</a:t>
            </a:r>
          </a:p>
          <a:p>
            <a:pPr>
              <a:lnSpc>
                <a:spcPts val="2274"/>
              </a:lnSpc>
            </a:pPr>
            <a:endParaRPr/>
          </a:p>
          <a:p>
            <a:pPr algn="ctr">
              <a:lnSpc>
                <a:spcPts val="5994"/>
              </a:lnSpc>
              <a:spcBef>
                <a:spcPct val="0"/>
              </a:spcBef>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sp>
        <p:nvSpPr>
          <p:cNvPr id="4" name="Freeform 4"/>
          <p:cNvSpPr/>
          <p:nvPr/>
        </p:nvSpPr>
        <p:spPr>
          <a:xfrm>
            <a:off x="1660784" y="2382512"/>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1550325" y="2719200"/>
            <a:ext cx="15194550" cy="1114425"/>
          </a:xfrm>
          <a:prstGeom prst="rect">
            <a:avLst/>
          </a:prstGeom>
        </p:spPr>
        <p:txBody>
          <a:bodyPr lIns="0" tIns="0" rIns="0" bIns="0" rtlCol="0" anchor="t">
            <a:spAutoFit/>
          </a:bodyPr>
          <a:lstStyle/>
          <a:p>
            <a:pPr algn="l">
              <a:lnSpc>
                <a:spcPts val="8735"/>
              </a:lnSpc>
            </a:pPr>
            <a:r>
              <a:rPr lang="en-US" sz="7279">
                <a:solidFill>
                  <a:srgbClr val="1A1A1A"/>
                </a:solidFill>
                <a:latin typeface="Raleway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679784" cy="10287000"/>
            <a:chOff x="0" y="0"/>
            <a:chExt cx="8906379" cy="13716000"/>
          </a:xfrm>
        </p:grpSpPr>
        <p:sp>
          <p:nvSpPr>
            <p:cNvPr id="3" name="Freeform 3"/>
            <p:cNvSpPr/>
            <p:nvPr/>
          </p:nvSpPr>
          <p:spPr>
            <a:xfrm>
              <a:off x="0" y="0"/>
              <a:ext cx="8906379" cy="13716000"/>
            </a:xfrm>
            <a:custGeom>
              <a:avLst/>
              <a:gdLst/>
              <a:ahLst/>
              <a:cxnLst/>
              <a:rect l="l" t="t" r="r" b="b"/>
              <a:pathLst>
                <a:path w="8906379" h="13716000">
                  <a:moveTo>
                    <a:pt x="0" y="0"/>
                  </a:moveTo>
                  <a:lnTo>
                    <a:pt x="8906379" y="0"/>
                  </a:lnTo>
                  <a:lnTo>
                    <a:pt x="8906379" y="13716000"/>
                  </a:lnTo>
                  <a:lnTo>
                    <a:pt x="0" y="13716000"/>
                  </a:lnTo>
                  <a:close/>
                </a:path>
              </a:pathLst>
            </a:custGeom>
            <a:solidFill>
              <a:srgbClr val="E9EDEE"/>
            </a:solidFill>
          </p:spPr>
        </p:sp>
      </p:grpSp>
      <p:sp>
        <p:nvSpPr>
          <p:cNvPr id="4" name="Freeform 4"/>
          <p:cNvSpPr/>
          <p:nvPr/>
        </p:nvSpPr>
        <p:spPr>
          <a:xfrm>
            <a:off x="622425" y="4406670"/>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622425" y="4738687"/>
            <a:ext cx="7907550" cy="800100"/>
          </a:xfrm>
          <a:prstGeom prst="rect">
            <a:avLst/>
          </a:prstGeom>
        </p:spPr>
        <p:txBody>
          <a:bodyPr lIns="0" tIns="0" rIns="0" bIns="0" rtlCol="0" anchor="t">
            <a:spAutoFit/>
          </a:bodyPr>
          <a:lstStyle/>
          <a:p>
            <a:pPr algn="l">
              <a:lnSpc>
                <a:spcPts val="6240"/>
              </a:lnSpc>
            </a:pPr>
            <a:r>
              <a:rPr lang="en-US" sz="5200">
                <a:solidFill>
                  <a:srgbClr val="1A1A1A"/>
                </a:solidFill>
                <a:latin typeface="Raleway Bold"/>
              </a:rPr>
              <a:t>INTRODUCTION</a:t>
            </a:r>
          </a:p>
        </p:txBody>
      </p:sp>
      <p:sp>
        <p:nvSpPr>
          <p:cNvPr id="6" name="TextBox 6"/>
          <p:cNvSpPr txBox="1"/>
          <p:nvPr/>
        </p:nvSpPr>
        <p:spPr>
          <a:xfrm>
            <a:off x="6914647" y="2225150"/>
            <a:ext cx="11373353" cy="5737035"/>
          </a:xfrm>
          <a:prstGeom prst="rect">
            <a:avLst/>
          </a:prstGeom>
        </p:spPr>
        <p:txBody>
          <a:bodyPr lIns="0" tIns="0" rIns="0" bIns="0" rtlCol="0" anchor="t">
            <a:spAutoFit/>
          </a:bodyPr>
          <a:lstStyle/>
          <a:p>
            <a:pPr>
              <a:lnSpc>
                <a:spcPts val="4035"/>
              </a:lnSpc>
            </a:pPr>
            <a:r>
              <a:rPr lang="en-US" sz="2882">
                <a:solidFill>
                  <a:srgbClr val="1A1A1A"/>
                </a:solidFill>
                <a:latin typeface="Raleway Bold"/>
              </a:rPr>
              <a:t>Web applications are vital for tasks like online banking and shopping but they are usually susceptible to SQL injections.[1] </a:t>
            </a:r>
          </a:p>
          <a:p>
            <a:pPr>
              <a:lnSpc>
                <a:spcPts val="4035"/>
              </a:lnSpc>
            </a:pPr>
            <a:endParaRPr/>
          </a:p>
          <a:p>
            <a:pPr>
              <a:lnSpc>
                <a:spcPts val="4323"/>
              </a:lnSpc>
            </a:pPr>
            <a:r>
              <a:rPr lang="en-US" sz="3088">
                <a:solidFill>
                  <a:srgbClr val="1A1A1A"/>
                </a:solidFill>
                <a:latin typeface="Raleway Bold"/>
              </a:rPr>
              <a:t>SQL injection is a type of attack where an attacker injects malicious code into a web application's database.[3]</a:t>
            </a:r>
          </a:p>
          <a:p>
            <a:pPr>
              <a:lnSpc>
                <a:spcPts val="4323"/>
              </a:lnSpc>
            </a:pPr>
            <a:endParaRPr/>
          </a:p>
          <a:p>
            <a:pPr>
              <a:lnSpc>
                <a:spcPts val="4323"/>
              </a:lnSpc>
            </a:pPr>
            <a:r>
              <a:rPr lang="en-US" sz="3088">
                <a:solidFill>
                  <a:srgbClr val="1A1A1A"/>
                </a:solidFill>
                <a:latin typeface="Raleway Bold"/>
              </a:rPr>
              <a:t>This code can then be used to steal data, modify data, or even take control of the application.</a:t>
            </a:r>
          </a:p>
          <a:p>
            <a:pPr>
              <a:lnSpc>
                <a:spcPts val="4035"/>
              </a:lnSpc>
            </a:pPr>
            <a:endParaRPr/>
          </a:p>
          <a:p>
            <a:pPr>
              <a:lnSpc>
                <a:spcPts val="4035"/>
              </a:lnSpc>
            </a:pPr>
            <a:r>
              <a:rPr lang="en-US" sz="2882">
                <a:solidFill>
                  <a:srgbClr val="1A1A1A"/>
                </a:solidFill>
                <a:latin typeface="Raleway Bold"/>
              </a:rPr>
              <a:t>In this study, we will investigate the different methods that can be used to detect SQL injection attacks and their limitations.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sp>
        <p:nvSpPr>
          <p:cNvPr id="4" name="Freeform 4"/>
          <p:cNvSpPr/>
          <p:nvPr/>
        </p:nvSpPr>
        <p:spPr>
          <a:xfrm>
            <a:off x="1063305" y="2025945"/>
            <a:ext cx="16195995" cy="4460647"/>
          </a:xfrm>
          <a:custGeom>
            <a:avLst/>
            <a:gdLst/>
            <a:ahLst/>
            <a:cxnLst/>
            <a:rect l="l" t="t" r="r" b="b"/>
            <a:pathLst>
              <a:path w="16195995" h="4460647">
                <a:moveTo>
                  <a:pt x="0" y="0"/>
                </a:moveTo>
                <a:lnTo>
                  <a:pt x="16195995" y="0"/>
                </a:lnTo>
                <a:lnTo>
                  <a:pt x="16195995" y="4460647"/>
                </a:lnTo>
                <a:lnTo>
                  <a:pt x="0" y="4460647"/>
                </a:lnTo>
                <a:lnTo>
                  <a:pt x="0" y="0"/>
                </a:lnTo>
                <a:close/>
              </a:path>
            </a:pathLst>
          </a:custGeom>
          <a:blipFill>
            <a:blip r:embed="rId2" cstate="print"/>
            <a:stretch>
              <a:fillRect/>
            </a:stretch>
          </a:blipFill>
        </p:spPr>
      </p:sp>
      <p:sp>
        <p:nvSpPr>
          <p:cNvPr id="5" name="TextBox 5"/>
          <p:cNvSpPr txBox="1"/>
          <p:nvPr/>
        </p:nvSpPr>
        <p:spPr>
          <a:xfrm>
            <a:off x="641246" y="7336913"/>
            <a:ext cx="17005508" cy="1381125"/>
          </a:xfrm>
          <a:prstGeom prst="rect">
            <a:avLst/>
          </a:prstGeom>
        </p:spPr>
        <p:txBody>
          <a:bodyPr lIns="0" tIns="0" rIns="0" bIns="0" rtlCol="0" anchor="t">
            <a:spAutoFit/>
          </a:bodyPr>
          <a:lstStyle/>
          <a:p>
            <a:pPr algn="ctr">
              <a:lnSpc>
                <a:spcPts val="3600"/>
              </a:lnSpc>
              <a:spcBef>
                <a:spcPct val="0"/>
              </a:spcBef>
            </a:pPr>
            <a:r>
              <a:rPr lang="en-US" sz="3000">
                <a:solidFill>
                  <a:srgbClr val="000000"/>
                </a:solidFill>
                <a:latin typeface="Raleway Bold"/>
              </a:rPr>
              <a:t>The Open Web Application Security Project </a:t>
            </a:r>
            <a:r>
              <a:rPr lang="en-US" sz="3000">
                <a:solidFill>
                  <a:srgbClr val="FF3131"/>
                </a:solidFill>
                <a:latin typeface="Raleway Bold"/>
              </a:rPr>
              <a:t>(OWASP)</a:t>
            </a:r>
            <a:r>
              <a:rPr lang="en-US" sz="3000">
                <a:solidFill>
                  <a:srgbClr val="000000"/>
                </a:solidFill>
                <a:latin typeface="Raleway Bold"/>
              </a:rPr>
              <a:t> ranks SQL injection as one of the top 10 web application security vulnerability. This is because it is a very effective attack that can be used to exploit a wide variety of web applications.</a:t>
            </a:r>
          </a:p>
        </p:txBody>
      </p:sp>
      <p:sp>
        <p:nvSpPr>
          <p:cNvPr id="6" name="TextBox 6"/>
          <p:cNvSpPr txBox="1"/>
          <p:nvPr/>
        </p:nvSpPr>
        <p:spPr>
          <a:xfrm>
            <a:off x="12609669" y="6505642"/>
            <a:ext cx="4439083" cy="349250"/>
          </a:xfrm>
          <a:prstGeom prst="rect">
            <a:avLst/>
          </a:prstGeom>
        </p:spPr>
        <p:txBody>
          <a:bodyPr lIns="0" tIns="0" rIns="0" bIns="0" rtlCol="0" anchor="t">
            <a:spAutoFit/>
          </a:bodyPr>
          <a:lstStyle/>
          <a:p>
            <a:pPr algn="ctr">
              <a:lnSpc>
                <a:spcPts val="2800"/>
              </a:lnSpc>
            </a:pPr>
            <a:r>
              <a:rPr lang="en-US" sz="2000">
                <a:solidFill>
                  <a:srgbClr val="737373"/>
                </a:solidFill>
                <a:latin typeface="Canva Sans"/>
              </a:rPr>
              <a:t>*Image and data taken from OWASP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01124" y="4456348"/>
            <a:ext cx="2863312" cy="2369391"/>
          </a:xfrm>
          <a:custGeom>
            <a:avLst/>
            <a:gdLst/>
            <a:ahLst/>
            <a:cxnLst/>
            <a:rect l="l" t="t" r="r" b="b"/>
            <a:pathLst>
              <a:path w="2863312" h="2369391">
                <a:moveTo>
                  <a:pt x="0" y="0"/>
                </a:moveTo>
                <a:lnTo>
                  <a:pt x="2863312" y="0"/>
                </a:lnTo>
                <a:lnTo>
                  <a:pt x="2863312" y="2369391"/>
                </a:lnTo>
                <a:lnTo>
                  <a:pt x="0" y="2369391"/>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3" name="AutoShape 3"/>
          <p:cNvSpPr/>
          <p:nvPr/>
        </p:nvSpPr>
        <p:spPr>
          <a:xfrm>
            <a:off x="3134752" y="4475398"/>
            <a:ext cx="3650691" cy="0"/>
          </a:xfrm>
          <a:prstGeom prst="line">
            <a:avLst/>
          </a:prstGeom>
          <a:ln w="38100" cap="flat">
            <a:solidFill>
              <a:srgbClr val="000000"/>
            </a:solidFill>
            <a:prstDash val="solid"/>
            <a:headEnd type="none" w="sm" len="sm"/>
            <a:tailEnd type="arrow" w="med" len="sm"/>
          </a:ln>
        </p:spPr>
      </p:sp>
      <p:sp>
        <p:nvSpPr>
          <p:cNvPr id="4" name="AutoShape 4"/>
          <p:cNvSpPr/>
          <p:nvPr/>
        </p:nvSpPr>
        <p:spPr>
          <a:xfrm>
            <a:off x="10835569" y="4513498"/>
            <a:ext cx="3650691" cy="0"/>
          </a:xfrm>
          <a:prstGeom prst="line">
            <a:avLst/>
          </a:prstGeom>
          <a:ln w="38100" cap="flat">
            <a:solidFill>
              <a:srgbClr val="000000"/>
            </a:solidFill>
            <a:prstDash val="solid"/>
            <a:headEnd type="none" w="sm" len="sm"/>
            <a:tailEnd type="arrow" w="med" len="sm"/>
          </a:ln>
        </p:spPr>
      </p:sp>
      <p:sp>
        <p:nvSpPr>
          <p:cNvPr id="5" name="Freeform 5"/>
          <p:cNvSpPr/>
          <p:nvPr/>
        </p:nvSpPr>
        <p:spPr>
          <a:xfrm>
            <a:off x="15219686" y="4350762"/>
            <a:ext cx="2371425" cy="2542463"/>
          </a:xfrm>
          <a:custGeom>
            <a:avLst/>
            <a:gdLst/>
            <a:ahLst/>
            <a:cxnLst/>
            <a:rect l="l" t="t" r="r" b="b"/>
            <a:pathLst>
              <a:path w="2371425" h="2542463">
                <a:moveTo>
                  <a:pt x="0" y="0"/>
                </a:moveTo>
                <a:lnTo>
                  <a:pt x="2371424" y="0"/>
                </a:lnTo>
                <a:lnTo>
                  <a:pt x="2371424" y="2542463"/>
                </a:lnTo>
                <a:lnTo>
                  <a:pt x="0" y="2542463"/>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873739" y="7121410"/>
            <a:ext cx="1570543" cy="466725"/>
          </a:xfrm>
          <a:prstGeom prst="rect">
            <a:avLst/>
          </a:prstGeom>
        </p:spPr>
        <p:txBody>
          <a:bodyPr lIns="0" tIns="0" rIns="0" bIns="0" rtlCol="0" anchor="t">
            <a:spAutoFit/>
          </a:bodyPr>
          <a:lstStyle/>
          <a:p>
            <a:pPr algn="ctr">
              <a:lnSpc>
                <a:spcPts val="3600"/>
              </a:lnSpc>
              <a:spcBef>
                <a:spcPct val="0"/>
              </a:spcBef>
            </a:pPr>
            <a:r>
              <a:rPr lang="en-US" sz="3000">
                <a:solidFill>
                  <a:srgbClr val="1A1A1A"/>
                </a:solidFill>
                <a:latin typeface="Raleway Bold"/>
              </a:rPr>
              <a:t>Attacker</a:t>
            </a:r>
          </a:p>
        </p:txBody>
      </p:sp>
      <p:sp>
        <p:nvSpPr>
          <p:cNvPr id="7" name="TextBox 7"/>
          <p:cNvSpPr txBox="1"/>
          <p:nvPr/>
        </p:nvSpPr>
        <p:spPr>
          <a:xfrm>
            <a:off x="3144277" y="3589573"/>
            <a:ext cx="3326931" cy="752475"/>
          </a:xfrm>
          <a:prstGeom prst="rect">
            <a:avLst/>
          </a:prstGeom>
        </p:spPr>
        <p:txBody>
          <a:bodyPr lIns="0" tIns="0" rIns="0" bIns="0" rtlCol="0" anchor="t">
            <a:spAutoFit/>
          </a:bodyPr>
          <a:lstStyle/>
          <a:p>
            <a:pPr algn="ctr">
              <a:lnSpc>
                <a:spcPts val="2999"/>
              </a:lnSpc>
            </a:pPr>
            <a:r>
              <a:rPr lang="en-US" sz="2499">
                <a:solidFill>
                  <a:srgbClr val="1A1A1A"/>
                </a:solidFill>
                <a:latin typeface="Raleway Bold"/>
              </a:rPr>
              <a:t>www.students.com?</a:t>
            </a:r>
          </a:p>
          <a:p>
            <a:pPr algn="ctr">
              <a:lnSpc>
                <a:spcPts val="2999"/>
              </a:lnSpc>
              <a:spcBef>
                <a:spcPct val="0"/>
              </a:spcBef>
            </a:pPr>
            <a:r>
              <a:rPr lang="en-US" sz="2499">
                <a:solidFill>
                  <a:srgbClr val="1A1A1A"/>
                </a:solidFill>
                <a:latin typeface="Raleway Bold"/>
              </a:rPr>
              <a:t>studentID=117or 1=1;--</a:t>
            </a:r>
          </a:p>
        </p:txBody>
      </p:sp>
      <p:sp>
        <p:nvSpPr>
          <p:cNvPr id="8" name="TextBox 8"/>
          <p:cNvSpPr txBox="1"/>
          <p:nvPr/>
        </p:nvSpPr>
        <p:spPr>
          <a:xfrm>
            <a:off x="7272549" y="7139934"/>
            <a:ext cx="2850681" cy="466725"/>
          </a:xfrm>
          <a:prstGeom prst="rect">
            <a:avLst/>
          </a:prstGeom>
        </p:spPr>
        <p:txBody>
          <a:bodyPr lIns="0" tIns="0" rIns="0" bIns="0" rtlCol="0" anchor="t">
            <a:spAutoFit/>
          </a:bodyPr>
          <a:lstStyle/>
          <a:p>
            <a:pPr algn="ctr">
              <a:lnSpc>
                <a:spcPts val="3600"/>
              </a:lnSpc>
              <a:spcBef>
                <a:spcPct val="0"/>
              </a:spcBef>
            </a:pPr>
            <a:r>
              <a:rPr lang="en-US" sz="3000">
                <a:solidFill>
                  <a:srgbClr val="1A1A1A"/>
                </a:solidFill>
                <a:latin typeface="Raleway Bold"/>
              </a:rPr>
              <a:t>Web API Server</a:t>
            </a:r>
          </a:p>
        </p:txBody>
      </p:sp>
      <p:sp>
        <p:nvSpPr>
          <p:cNvPr id="9" name="TextBox 9"/>
          <p:cNvSpPr txBox="1"/>
          <p:nvPr/>
        </p:nvSpPr>
        <p:spPr>
          <a:xfrm>
            <a:off x="10430437" y="3589573"/>
            <a:ext cx="4761888" cy="752475"/>
          </a:xfrm>
          <a:prstGeom prst="rect">
            <a:avLst/>
          </a:prstGeom>
        </p:spPr>
        <p:txBody>
          <a:bodyPr lIns="0" tIns="0" rIns="0" bIns="0" rtlCol="0" anchor="t">
            <a:spAutoFit/>
          </a:bodyPr>
          <a:lstStyle/>
          <a:p>
            <a:pPr algn="ctr">
              <a:lnSpc>
                <a:spcPts val="2999"/>
              </a:lnSpc>
            </a:pPr>
            <a:r>
              <a:rPr lang="en-US" sz="2499">
                <a:solidFill>
                  <a:srgbClr val="1A1A1A"/>
                </a:solidFill>
                <a:latin typeface="Raleway Bold"/>
              </a:rPr>
              <a:t>SELECT * FROM students </a:t>
            </a:r>
          </a:p>
          <a:p>
            <a:pPr algn="ctr">
              <a:lnSpc>
                <a:spcPts val="2999"/>
              </a:lnSpc>
              <a:spcBef>
                <a:spcPct val="0"/>
              </a:spcBef>
            </a:pPr>
            <a:r>
              <a:rPr lang="en-US" sz="2499">
                <a:solidFill>
                  <a:srgbClr val="1A1A1A"/>
                </a:solidFill>
                <a:latin typeface="Raleway Bold"/>
              </a:rPr>
              <a:t>WHERE studentId =117 or 1=1;</a:t>
            </a:r>
          </a:p>
        </p:txBody>
      </p:sp>
      <p:sp>
        <p:nvSpPr>
          <p:cNvPr id="10" name="TextBox 10"/>
          <p:cNvSpPr txBox="1"/>
          <p:nvPr/>
        </p:nvSpPr>
        <p:spPr>
          <a:xfrm>
            <a:off x="15235724" y="7026160"/>
            <a:ext cx="2349644" cy="466725"/>
          </a:xfrm>
          <a:prstGeom prst="rect">
            <a:avLst/>
          </a:prstGeom>
        </p:spPr>
        <p:txBody>
          <a:bodyPr lIns="0" tIns="0" rIns="0" bIns="0" rtlCol="0" anchor="t">
            <a:spAutoFit/>
          </a:bodyPr>
          <a:lstStyle/>
          <a:p>
            <a:pPr algn="ctr">
              <a:lnSpc>
                <a:spcPts val="3600"/>
              </a:lnSpc>
              <a:spcBef>
                <a:spcPct val="0"/>
              </a:spcBef>
            </a:pPr>
            <a:r>
              <a:rPr lang="en-US" sz="3000">
                <a:solidFill>
                  <a:srgbClr val="1A1A1A"/>
                </a:solidFill>
                <a:latin typeface="Raleway Bold"/>
              </a:rPr>
              <a:t>SQL Databse</a:t>
            </a:r>
          </a:p>
        </p:txBody>
      </p:sp>
      <p:sp>
        <p:nvSpPr>
          <p:cNvPr id="11" name="TextBox 11"/>
          <p:cNvSpPr txBox="1"/>
          <p:nvPr/>
        </p:nvSpPr>
        <p:spPr>
          <a:xfrm>
            <a:off x="11552596" y="6997585"/>
            <a:ext cx="2310354" cy="752475"/>
          </a:xfrm>
          <a:prstGeom prst="rect">
            <a:avLst/>
          </a:prstGeom>
        </p:spPr>
        <p:txBody>
          <a:bodyPr lIns="0" tIns="0" rIns="0" bIns="0" rtlCol="0" anchor="t">
            <a:spAutoFit/>
          </a:bodyPr>
          <a:lstStyle/>
          <a:p>
            <a:pPr algn="ctr">
              <a:lnSpc>
                <a:spcPts val="2999"/>
              </a:lnSpc>
            </a:pPr>
            <a:r>
              <a:rPr lang="en-US" sz="2499">
                <a:solidFill>
                  <a:srgbClr val="1A1A1A"/>
                </a:solidFill>
                <a:latin typeface="Raleway Bold"/>
              </a:rPr>
              <a:t>Return data for</a:t>
            </a:r>
          </a:p>
          <a:p>
            <a:pPr algn="ctr">
              <a:lnSpc>
                <a:spcPts val="2999"/>
              </a:lnSpc>
              <a:spcBef>
                <a:spcPct val="0"/>
              </a:spcBef>
            </a:pPr>
            <a:r>
              <a:rPr lang="en-US" sz="2499">
                <a:solidFill>
                  <a:srgbClr val="FF3131"/>
                </a:solidFill>
                <a:latin typeface="Raleway Bold"/>
              </a:rPr>
              <a:t>all students</a:t>
            </a:r>
          </a:p>
        </p:txBody>
      </p:sp>
      <p:sp>
        <p:nvSpPr>
          <p:cNvPr id="12" name="AutoShape 12"/>
          <p:cNvSpPr/>
          <p:nvPr/>
        </p:nvSpPr>
        <p:spPr>
          <a:xfrm flipH="1">
            <a:off x="10835569" y="6678377"/>
            <a:ext cx="3650691" cy="0"/>
          </a:xfrm>
          <a:prstGeom prst="line">
            <a:avLst/>
          </a:prstGeom>
          <a:ln w="38100" cap="flat">
            <a:solidFill>
              <a:srgbClr val="000000"/>
            </a:solidFill>
            <a:prstDash val="solid"/>
            <a:headEnd type="none" w="sm" len="sm"/>
            <a:tailEnd type="arrow" w="med" len="sm"/>
          </a:ln>
        </p:spPr>
      </p:sp>
      <p:sp>
        <p:nvSpPr>
          <p:cNvPr id="13" name="TextBox 13"/>
          <p:cNvSpPr txBox="1"/>
          <p:nvPr/>
        </p:nvSpPr>
        <p:spPr>
          <a:xfrm>
            <a:off x="3355361" y="6942351"/>
            <a:ext cx="3430082" cy="752475"/>
          </a:xfrm>
          <a:prstGeom prst="rect">
            <a:avLst/>
          </a:prstGeom>
        </p:spPr>
        <p:txBody>
          <a:bodyPr lIns="0" tIns="0" rIns="0" bIns="0" rtlCol="0" anchor="t">
            <a:spAutoFit/>
          </a:bodyPr>
          <a:lstStyle/>
          <a:p>
            <a:pPr algn="ctr">
              <a:lnSpc>
                <a:spcPts val="2999"/>
              </a:lnSpc>
            </a:pPr>
            <a:r>
              <a:rPr lang="en-US" sz="2499">
                <a:solidFill>
                  <a:srgbClr val="1A1A1A"/>
                </a:solidFill>
                <a:latin typeface="Raleway Bold"/>
              </a:rPr>
              <a:t>Data of </a:t>
            </a:r>
            <a:r>
              <a:rPr lang="en-US" sz="2499">
                <a:solidFill>
                  <a:srgbClr val="FF3131"/>
                </a:solidFill>
                <a:latin typeface="Raleway Bold"/>
              </a:rPr>
              <a:t>all students </a:t>
            </a:r>
          </a:p>
          <a:p>
            <a:pPr algn="ctr">
              <a:lnSpc>
                <a:spcPts val="2999"/>
              </a:lnSpc>
              <a:spcBef>
                <a:spcPct val="0"/>
              </a:spcBef>
            </a:pPr>
            <a:r>
              <a:rPr lang="en-US" sz="2499">
                <a:solidFill>
                  <a:srgbClr val="1A1A1A"/>
                </a:solidFill>
                <a:latin typeface="Raleway Bold"/>
              </a:rPr>
              <a:t>is returned to Attacker</a:t>
            </a:r>
          </a:p>
        </p:txBody>
      </p:sp>
      <p:sp>
        <p:nvSpPr>
          <p:cNvPr id="14" name="AutoShape 14"/>
          <p:cNvSpPr/>
          <p:nvPr/>
        </p:nvSpPr>
        <p:spPr>
          <a:xfrm flipH="1">
            <a:off x="3198198" y="6623142"/>
            <a:ext cx="3650691" cy="0"/>
          </a:xfrm>
          <a:prstGeom prst="line">
            <a:avLst/>
          </a:prstGeom>
          <a:ln w="38100" cap="flat">
            <a:solidFill>
              <a:srgbClr val="000000"/>
            </a:solidFill>
            <a:prstDash val="solid"/>
            <a:headEnd type="none" w="sm" len="sm"/>
            <a:tailEnd type="arrow" w="med" len="sm"/>
          </a:ln>
        </p:spPr>
      </p:sp>
      <p:grpSp>
        <p:nvGrpSpPr>
          <p:cNvPr id="15" name="Group 15"/>
          <p:cNvGrpSpPr/>
          <p:nvPr/>
        </p:nvGrpSpPr>
        <p:grpSpPr>
          <a:xfrm>
            <a:off x="0" y="0"/>
            <a:ext cx="18288000" cy="975600"/>
            <a:chOff x="0" y="0"/>
            <a:chExt cx="24384000" cy="1300800"/>
          </a:xfrm>
        </p:grpSpPr>
        <p:sp>
          <p:nvSpPr>
            <p:cNvPr id="16" name="Freeform 16"/>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sp>
        <p:nvSpPr>
          <p:cNvPr id="18" name="Freeform 18"/>
          <p:cNvSpPr/>
          <p:nvPr/>
        </p:nvSpPr>
        <p:spPr>
          <a:xfrm>
            <a:off x="1297399" y="1715084"/>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6" cstate="print">
              <a:extLst>
                <a:ext uri="{96DAC541-7B7A-43D3-8B79-37D633B846F1}">
                  <asvg:svgBlip xmlns:asvg="http://schemas.microsoft.com/office/drawing/2016/SVG/main" xmlns="" r:embed="rId8"/>
                </a:ext>
              </a:extLst>
            </a:blip>
            <a:stretch>
              <a:fillRect/>
            </a:stretch>
          </a:blipFill>
        </p:spPr>
      </p:sp>
      <p:sp>
        <p:nvSpPr>
          <p:cNvPr id="19" name="Freeform 19"/>
          <p:cNvSpPr/>
          <p:nvPr/>
        </p:nvSpPr>
        <p:spPr>
          <a:xfrm>
            <a:off x="678569" y="4116019"/>
            <a:ext cx="1979933" cy="2662094"/>
          </a:xfrm>
          <a:custGeom>
            <a:avLst/>
            <a:gdLst/>
            <a:ahLst/>
            <a:cxnLst/>
            <a:rect l="l" t="t" r="r" b="b"/>
            <a:pathLst>
              <a:path w="1979933" h="2662094">
                <a:moveTo>
                  <a:pt x="0" y="0"/>
                </a:moveTo>
                <a:lnTo>
                  <a:pt x="1979933" y="0"/>
                </a:lnTo>
                <a:lnTo>
                  <a:pt x="1979933" y="2662095"/>
                </a:lnTo>
                <a:lnTo>
                  <a:pt x="0" y="2662095"/>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sp>
      <p:sp>
        <p:nvSpPr>
          <p:cNvPr id="20" name="TextBox 20"/>
          <p:cNvSpPr txBox="1"/>
          <p:nvPr/>
        </p:nvSpPr>
        <p:spPr>
          <a:xfrm>
            <a:off x="1297399" y="2056048"/>
            <a:ext cx="4713510" cy="800100"/>
          </a:xfrm>
          <a:prstGeom prst="rect">
            <a:avLst/>
          </a:prstGeom>
        </p:spPr>
        <p:txBody>
          <a:bodyPr lIns="0" tIns="0" rIns="0" bIns="0" rtlCol="0" anchor="t">
            <a:spAutoFit/>
          </a:bodyPr>
          <a:lstStyle/>
          <a:p>
            <a:pPr algn="l">
              <a:lnSpc>
                <a:spcPts val="6240"/>
              </a:lnSpc>
            </a:pPr>
            <a:r>
              <a:rPr lang="en-US" sz="5200">
                <a:solidFill>
                  <a:srgbClr val="1A1A1A"/>
                </a:solidFill>
                <a:latin typeface="Raleway Bold"/>
              </a:rPr>
              <a:t>SQL Injection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sp>
        <p:nvSpPr>
          <p:cNvPr id="5" name="Freeform 5"/>
          <p:cNvSpPr/>
          <p:nvPr/>
        </p:nvSpPr>
        <p:spPr>
          <a:xfrm>
            <a:off x="2602604" y="2472552"/>
            <a:ext cx="13082791" cy="5629118"/>
          </a:xfrm>
          <a:custGeom>
            <a:avLst/>
            <a:gdLst/>
            <a:ahLst/>
            <a:cxnLst/>
            <a:rect l="l" t="t" r="r" b="b"/>
            <a:pathLst>
              <a:path w="13082791" h="5629118">
                <a:moveTo>
                  <a:pt x="0" y="0"/>
                </a:moveTo>
                <a:lnTo>
                  <a:pt x="13082792" y="0"/>
                </a:lnTo>
                <a:lnTo>
                  <a:pt x="13082792" y="5629118"/>
                </a:lnTo>
                <a:lnTo>
                  <a:pt x="0" y="5629118"/>
                </a:lnTo>
                <a:lnTo>
                  <a:pt x="0" y="0"/>
                </a:lnTo>
                <a:close/>
              </a:path>
            </a:pathLst>
          </a:custGeom>
          <a:blipFill>
            <a:blip r:embed="rId2" cstate="print"/>
            <a:stretch>
              <a:fillRect/>
            </a:stretch>
          </a:blipFill>
        </p:spPr>
      </p:sp>
      <p:sp>
        <p:nvSpPr>
          <p:cNvPr id="6" name="TextBox 6"/>
          <p:cNvSpPr txBox="1"/>
          <p:nvPr/>
        </p:nvSpPr>
        <p:spPr>
          <a:xfrm>
            <a:off x="5820925" y="8499631"/>
            <a:ext cx="6646149" cy="602561"/>
          </a:xfrm>
          <a:prstGeom prst="rect">
            <a:avLst/>
          </a:prstGeom>
        </p:spPr>
        <p:txBody>
          <a:bodyPr lIns="0" tIns="0" rIns="0" bIns="0" rtlCol="0" anchor="t">
            <a:spAutoFit/>
          </a:bodyPr>
          <a:lstStyle/>
          <a:p>
            <a:pPr algn="ctr">
              <a:lnSpc>
                <a:spcPts val="4926"/>
              </a:lnSpc>
            </a:pPr>
            <a:r>
              <a:rPr lang="en-US" sz="3519">
                <a:solidFill>
                  <a:srgbClr val="1A1A1A"/>
                </a:solidFill>
                <a:latin typeface="Canva Sans Bold"/>
              </a:rPr>
              <a:t>Types of SQL Injection Attacks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graphicFrame>
        <p:nvGraphicFramePr>
          <p:cNvPr id="4" name="Table 4"/>
          <p:cNvGraphicFramePr>
            <a:graphicFrameLocks noGrp="1"/>
          </p:cNvGraphicFramePr>
          <p:nvPr/>
        </p:nvGraphicFramePr>
        <p:xfrm>
          <a:off x="493323" y="2328740"/>
          <a:ext cx="17263384" cy="7398019"/>
        </p:xfrm>
        <a:graphic>
          <a:graphicData uri="http://schemas.openxmlformats.org/drawingml/2006/table">
            <a:tbl>
              <a:tblPr/>
              <a:tblGrid>
                <a:gridCol w="3671994"/>
                <a:gridCol w="6876464"/>
                <a:gridCol w="6714926"/>
              </a:tblGrid>
              <a:tr h="1093664">
                <a:tc>
                  <a:txBody>
                    <a:bodyPr/>
                    <a:lstStyle/>
                    <a:p>
                      <a:pPr algn="ctr">
                        <a:lnSpc>
                          <a:spcPts val="3219"/>
                        </a:lnSpc>
                        <a:defRPr/>
                      </a:pPr>
                      <a:r>
                        <a:rPr lang="en-US" sz="2299">
                          <a:solidFill>
                            <a:srgbClr val="000000"/>
                          </a:solidFill>
                          <a:latin typeface="Raleway Bold"/>
                        </a:rPr>
                        <a:t>Author/Title</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3219"/>
                        </a:lnSpc>
                        <a:defRPr/>
                      </a:pPr>
                      <a:r>
                        <a:rPr lang="en-US" sz="2299">
                          <a:solidFill>
                            <a:srgbClr val="000000"/>
                          </a:solidFill>
                          <a:latin typeface="Raleway Bold"/>
                        </a:rPr>
                        <a:t>Advantages</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3219"/>
                        </a:lnSpc>
                        <a:defRPr/>
                      </a:pPr>
                      <a:r>
                        <a:rPr lang="en-US" sz="2299">
                          <a:solidFill>
                            <a:srgbClr val="000000"/>
                          </a:solidFill>
                          <a:latin typeface="Raleway Bold"/>
                        </a:rPr>
                        <a:t>Limitations</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r>
              <a:tr h="3416351">
                <a:tc>
                  <a:txBody>
                    <a:bodyPr/>
                    <a:lstStyle/>
                    <a:p>
                      <a:pPr algn="ctr">
                        <a:lnSpc>
                          <a:spcPts val="2939"/>
                        </a:lnSpc>
                        <a:defRPr/>
                      </a:pPr>
                      <a:r>
                        <a:rPr lang="en-US" sz="2099">
                          <a:solidFill>
                            <a:srgbClr val="000000"/>
                          </a:solidFill>
                          <a:latin typeface="Raleway"/>
                        </a:rPr>
                        <a:t>Artificial Intelligence Techniques for SQL Injection Attack Detection</a:t>
                      </a:r>
                      <a:endParaRPr lang="en-US" sz="1100"/>
                    </a:p>
                    <a:p>
                      <a:pPr algn="ctr">
                        <a:lnSpc>
                          <a:spcPts val="2939"/>
                        </a:lnSpc>
                      </a:pPr>
                      <a:r>
                        <a:rPr lang="en-US" sz="2099">
                          <a:solidFill>
                            <a:srgbClr val="000000"/>
                          </a:solidFill>
                          <a:latin typeface="Raleway"/>
                        </a:rPr>
                        <a:t>(Irungu et al. (2023))</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Raleway Bold"/>
                        </a:rPr>
                        <a:t>High accuracy: </a:t>
                      </a:r>
                      <a:r>
                        <a:rPr lang="en-US" sz="1899">
                          <a:solidFill>
                            <a:srgbClr val="000000"/>
                          </a:solidFill>
                          <a:latin typeface="Raleway"/>
                        </a:rPr>
                        <a:t>The model achieves a high accuracy of 98.3605% for SVM, 96.296% for KNN, and 97.530% for Random Forest. </a:t>
                      </a:r>
                      <a:endParaRPr lang="en-US" sz="1100"/>
                    </a:p>
                    <a:p>
                      <a:pPr marL="410209" lvl="1" indent="-205105">
                        <a:lnSpc>
                          <a:spcPts val="2659"/>
                        </a:lnSpc>
                        <a:buFont typeface="Arial"/>
                        <a:buChar char="•"/>
                      </a:pPr>
                      <a:r>
                        <a:rPr lang="en-US" sz="1899">
                          <a:solidFill>
                            <a:srgbClr val="000000"/>
                          </a:solidFill>
                          <a:latin typeface="Raleway Bold"/>
                        </a:rPr>
                        <a:t>Scalability:</a:t>
                      </a:r>
                      <a:r>
                        <a:rPr lang="en-US" sz="1899">
                          <a:solidFill>
                            <a:srgbClr val="000000"/>
                          </a:solidFill>
                          <a:latin typeface="Raleway"/>
                        </a:rPr>
                        <a:t> The model is scalable, meaning that it can be used to detect SQLIA in large datasets. This is important because the number of SQL queries that are generated on a daily basis is constantly increasing.</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Raleway Bold"/>
                        </a:rPr>
                        <a:t>Can be bypassed by sophisticated attackers:</a:t>
                      </a:r>
                      <a:r>
                        <a:rPr lang="en-US" sz="1899">
                          <a:solidFill>
                            <a:srgbClr val="000000"/>
                          </a:solidFill>
                          <a:latin typeface="Raleway"/>
                        </a:rPr>
                        <a:t> The model is not perfect and can be bypassed by sophisticated attackers. However, it is still a valuable tool for detecting SQLIA.</a:t>
                      </a:r>
                      <a:endParaRPr lang="en-US" sz="1100"/>
                    </a:p>
                    <a:p>
                      <a:pPr marL="410209" lvl="1" indent="-205105">
                        <a:lnSpc>
                          <a:spcPts val="2659"/>
                        </a:lnSpc>
                        <a:buFont typeface="Arial"/>
                        <a:buChar char="•"/>
                      </a:pPr>
                      <a:r>
                        <a:rPr lang="en-US" sz="1899">
                          <a:solidFill>
                            <a:srgbClr val="000000"/>
                          </a:solidFill>
                          <a:latin typeface="Raleway Bold"/>
                        </a:rPr>
                        <a:t>Not applicable to all types of SQLIA</a:t>
                      </a:r>
                      <a:r>
                        <a:rPr lang="en-US" sz="1899">
                          <a:solidFill>
                            <a:srgbClr val="000000"/>
                          </a:solidFill>
                          <a:latin typeface="Raleway"/>
                        </a:rPr>
                        <a:t>: The model is not applicable to all types of SQLIA. For example, it is not able to detect blind SQLIA attacks.</a:t>
                      </a:r>
                    </a:p>
                    <a:p>
                      <a:pPr algn="ctr">
                        <a:lnSpc>
                          <a:spcPts val="2659"/>
                        </a:lnSpc>
                      </a:pPr>
                      <a:endParaRP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r>
              <a:tr h="2888004">
                <a:tc>
                  <a:txBody>
                    <a:bodyPr/>
                    <a:lstStyle/>
                    <a:p>
                      <a:pPr algn="ctr">
                        <a:lnSpc>
                          <a:spcPts val="2939"/>
                        </a:lnSpc>
                        <a:defRPr/>
                      </a:pPr>
                      <a:r>
                        <a:rPr lang="en-US" sz="2099">
                          <a:solidFill>
                            <a:srgbClr val="000000"/>
                          </a:solidFill>
                          <a:latin typeface="Raleway"/>
                        </a:rPr>
                        <a:t>A Survey on SQL Injection Attacks, Detection and Prevention</a:t>
                      </a:r>
                      <a:endParaRPr lang="en-US" sz="1100"/>
                    </a:p>
                    <a:p>
                      <a:pPr algn="ctr">
                        <a:lnSpc>
                          <a:spcPts val="2939"/>
                        </a:lnSpc>
                      </a:pPr>
                      <a:r>
                        <a:rPr lang="en-US" sz="2099">
                          <a:solidFill>
                            <a:srgbClr val="000000"/>
                          </a:solidFill>
                          <a:latin typeface="Raleway"/>
                        </a:rPr>
                        <a:t>(Hu et al. (2020)) </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Raleway Bold"/>
                        </a:rPr>
                        <a:t>Comprehensive Review</a:t>
                      </a:r>
                      <a:r>
                        <a:rPr lang="en-US" sz="1899">
                          <a:solidFill>
                            <a:srgbClr val="000000"/>
                          </a:solidFill>
                          <a:latin typeface="Raleway"/>
                        </a:rPr>
                        <a:t>: The paper promises a detailed review of various types of SQL injection attacks and detection techniques based on machine learning. This comprehensive approach provides readers with a thorough understanding of the subject matter.</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Raleway Bold"/>
                        </a:rPr>
                        <a:t>Lack of Emulation Analysis</a:t>
                      </a:r>
                      <a:r>
                        <a:rPr lang="en-US" sz="1899">
                          <a:solidFill>
                            <a:srgbClr val="000000"/>
                          </a:solidFill>
                          <a:latin typeface="Raleway"/>
                        </a:rPr>
                        <a:t>: The paper mentions that the methods were not analyzed by emulating them. This means that the evaluation did not involve practical testing or simulation of real-world scenarios. Without emulation or practical testing, it's challenging to assess how these methods would perform in actual applications.</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r>
            </a:tbl>
          </a:graphicData>
        </a:graphic>
      </p:graphicFrame>
      <p:sp>
        <p:nvSpPr>
          <p:cNvPr id="5" name="Freeform 5"/>
          <p:cNvSpPr/>
          <p:nvPr/>
        </p:nvSpPr>
        <p:spPr>
          <a:xfrm>
            <a:off x="712398" y="1316833"/>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493323" y="1389435"/>
            <a:ext cx="15193950" cy="723900"/>
          </a:xfrm>
          <a:prstGeom prst="rect">
            <a:avLst/>
          </a:prstGeom>
        </p:spPr>
        <p:txBody>
          <a:bodyPr lIns="0" tIns="0" rIns="0" bIns="0" rtlCol="0" anchor="t">
            <a:spAutoFit/>
          </a:bodyPr>
          <a:lstStyle/>
          <a:p>
            <a:pPr algn="l">
              <a:lnSpc>
                <a:spcPts val="5616"/>
              </a:lnSpc>
            </a:pPr>
            <a:r>
              <a:rPr lang="en-US" sz="4680">
                <a:solidFill>
                  <a:srgbClr val="1A1A1A"/>
                </a:solidFill>
                <a:latin typeface="Raleway Bold"/>
              </a:rPr>
              <a:t> Literature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graphicFrame>
        <p:nvGraphicFramePr>
          <p:cNvPr id="4" name="Table 4"/>
          <p:cNvGraphicFramePr>
            <a:graphicFrameLocks noGrp="1"/>
          </p:cNvGraphicFramePr>
          <p:nvPr/>
        </p:nvGraphicFramePr>
        <p:xfrm>
          <a:off x="400211" y="2808170"/>
          <a:ext cx="17356495" cy="6516227"/>
        </p:xfrm>
        <a:graphic>
          <a:graphicData uri="http://schemas.openxmlformats.org/drawingml/2006/table">
            <a:tbl>
              <a:tblPr/>
              <a:tblGrid>
                <a:gridCol w="3089821"/>
                <a:gridCol w="7158627"/>
                <a:gridCol w="7108047"/>
              </a:tblGrid>
              <a:tr h="1016722">
                <a:tc>
                  <a:txBody>
                    <a:bodyPr/>
                    <a:lstStyle/>
                    <a:p>
                      <a:pPr algn="ctr">
                        <a:lnSpc>
                          <a:spcPts val="3219"/>
                        </a:lnSpc>
                        <a:defRPr/>
                      </a:pPr>
                      <a:r>
                        <a:rPr lang="en-US" sz="2299">
                          <a:solidFill>
                            <a:srgbClr val="000000"/>
                          </a:solidFill>
                          <a:latin typeface="Raleway Bold"/>
                        </a:rPr>
                        <a:t>Author/Title</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3219"/>
                        </a:lnSpc>
                        <a:defRPr/>
                      </a:pPr>
                      <a:r>
                        <a:rPr lang="en-US" sz="2299">
                          <a:solidFill>
                            <a:srgbClr val="000000"/>
                          </a:solidFill>
                          <a:latin typeface="Raleway Bold"/>
                        </a:rPr>
                        <a:t>Advantages</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c>
                  <a:txBody>
                    <a:bodyPr/>
                    <a:lstStyle/>
                    <a:p>
                      <a:pPr algn="ctr">
                        <a:lnSpc>
                          <a:spcPts val="3219"/>
                        </a:lnSpc>
                        <a:defRPr/>
                      </a:pPr>
                      <a:r>
                        <a:rPr lang="en-US" sz="2299">
                          <a:solidFill>
                            <a:srgbClr val="000000"/>
                          </a:solidFill>
                          <a:latin typeface="Raleway Bold"/>
                        </a:rPr>
                        <a:t>Limitations</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solidFill>
                      <a:srgbClr val="DECDFF"/>
                    </a:solidFill>
                  </a:tcPr>
                </a:tc>
              </a:tr>
              <a:tr h="2347350">
                <a:tc>
                  <a:txBody>
                    <a:bodyPr/>
                    <a:lstStyle/>
                    <a:p>
                      <a:pPr algn="ctr">
                        <a:lnSpc>
                          <a:spcPts val="2940"/>
                        </a:lnSpc>
                        <a:defRPr/>
                      </a:pPr>
                      <a:r>
                        <a:rPr lang="en-US" sz="2100">
                          <a:solidFill>
                            <a:srgbClr val="000000"/>
                          </a:solidFill>
                          <a:latin typeface="Raleway"/>
                        </a:rPr>
                        <a:t>A Survey on SQL Injection Attack: Detection and Challenges </a:t>
                      </a:r>
                      <a:endParaRPr lang="en-US" sz="1100"/>
                    </a:p>
                    <a:p>
                      <a:pPr algn="ctr">
                        <a:lnSpc>
                          <a:spcPts val="2940"/>
                        </a:lnSpc>
                      </a:pPr>
                      <a:endParaRP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Raleway Bold"/>
                        </a:rPr>
                        <a:t>Diverse Detection Methods</a:t>
                      </a:r>
                      <a:r>
                        <a:rPr lang="en-US" sz="1899">
                          <a:solidFill>
                            <a:srgbClr val="000000"/>
                          </a:solidFill>
                          <a:latin typeface="Raleway"/>
                        </a:rPr>
                        <a:t>: The research explores various methods for detecting SQL Injection attacks, including static analysis, dynamic analysis, hybrid approaches, and the use Machine Learning (ML). This diversity allows for a comprehensive evaluation of detection techniques.</a:t>
                      </a:r>
                      <a:endParaRPr lang="en-US" sz="1100"/>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Raleway Bold"/>
                        </a:rPr>
                        <a:t>Detection of Blind SQL Attacks:</a:t>
                      </a:r>
                      <a:r>
                        <a:rPr lang="en-US" sz="1899">
                          <a:solidFill>
                            <a:srgbClr val="000000"/>
                          </a:solidFill>
                          <a:latin typeface="Raleway"/>
                        </a:rPr>
                        <a:t> Blind SQL Attack cannot be detected using Static and Dynamic Analysis.</a:t>
                      </a:r>
                      <a:endParaRPr lang="en-US" sz="1100"/>
                    </a:p>
                    <a:p>
                      <a:pPr algn="ctr">
                        <a:lnSpc>
                          <a:spcPts val="2659"/>
                        </a:lnSpc>
                      </a:pPr>
                      <a:r>
                        <a:rPr lang="en-US" sz="1899">
                          <a:solidFill>
                            <a:srgbClr val="000000"/>
                          </a:solidFill>
                          <a:latin typeface="Raleway Bold"/>
                        </a:rPr>
                        <a:t> </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r>
              <a:tr h="3152155">
                <a:tc>
                  <a:txBody>
                    <a:bodyPr/>
                    <a:lstStyle/>
                    <a:p>
                      <a:pPr algn="ctr">
                        <a:lnSpc>
                          <a:spcPts val="2940"/>
                        </a:lnSpc>
                        <a:defRPr/>
                      </a:pPr>
                      <a:r>
                        <a:rPr lang="en-US" sz="2100">
                          <a:solidFill>
                            <a:srgbClr val="000000"/>
                          </a:solidFill>
                          <a:latin typeface="Raleway"/>
                        </a:rPr>
                        <a:t>SQL Injection Detection Using Machine Learning Techniques and Multiple Data Sources</a:t>
                      </a:r>
                      <a:endParaRPr lang="en-US" sz="1100"/>
                    </a:p>
                    <a:p>
                      <a:pPr algn="ctr">
                        <a:lnSpc>
                          <a:spcPts val="2940"/>
                        </a:lnSpc>
                      </a:pPr>
                      <a:r>
                        <a:rPr lang="en-US" sz="2100">
                          <a:solidFill>
                            <a:srgbClr val="000000"/>
                          </a:solidFill>
                          <a:latin typeface="Raleway"/>
                        </a:rPr>
                        <a:t>(Ross et al. (2018)) </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marL="410209" lvl="1" indent="-205105" algn="l">
                        <a:lnSpc>
                          <a:spcPts val="2659"/>
                        </a:lnSpc>
                        <a:buFont typeface="Arial"/>
                        <a:buChar char="•"/>
                        <a:defRPr/>
                      </a:pPr>
                      <a:r>
                        <a:rPr lang="en-US" sz="1899">
                          <a:solidFill>
                            <a:srgbClr val="000000"/>
                          </a:solidFill>
                          <a:latin typeface="Raleway Bold"/>
                        </a:rPr>
                        <a:t>Multi-Source Data Analysis:</a:t>
                      </a:r>
                      <a:r>
                        <a:rPr lang="en-US" sz="1899">
                          <a:solidFill>
                            <a:srgbClr val="000000"/>
                          </a:solidFill>
                          <a:latin typeface="Raleway"/>
                        </a:rPr>
                        <a:t> By collecting data from multiple sources the system enhances accuracy in detecting SQL injection attacks. This approach allows for a more comprehensive analysis.</a:t>
                      </a:r>
                      <a:endParaRPr lang="en-US" sz="1100"/>
                    </a:p>
                    <a:p>
                      <a:pPr marL="410209" lvl="1" indent="-205105">
                        <a:lnSpc>
                          <a:spcPts val="2659"/>
                        </a:lnSpc>
                        <a:buFont typeface="Arial"/>
                        <a:buChar char="•"/>
                      </a:pPr>
                      <a:r>
                        <a:rPr lang="en-US" sz="1899">
                          <a:solidFill>
                            <a:srgbClr val="000000"/>
                          </a:solidFill>
                          <a:latin typeface="Raleway Bold"/>
                        </a:rPr>
                        <a:t>Alternative Algorithms: </a:t>
                      </a:r>
                      <a:r>
                        <a:rPr lang="en-US" sz="1899">
                          <a:solidFill>
                            <a:srgbClr val="000000"/>
                          </a:solidFill>
                          <a:latin typeface="Raleway"/>
                        </a:rPr>
                        <a:t>The project explores alternative detection algorithms such as rule-based and decision tree algorithms, These algorithms are also faster in terms of model building and execution time.</a:t>
                      </a: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c>
                  <a:txBody>
                    <a:bodyPr/>
                    <a:lstStyle/>
                    <a:p>
                      <a:pPr algn="l">
                        <a:lnSpc>
                          <a:spcPts val="2659"/>
                        </a:lnSpc>
                        <a:defRPr/>
                      </a:pPr>
                      <a:endParaRPr lang="en-US" sz="1100"/>
                    </a:p>
                    <a:p>
                      <a:pPr marL="410209" lvl="1" indent="-205105">
                        <a:lnSpc>
                          <a:spcPts val="2659"/>
                        </a:lnSpc>
                        <a:buFont typeface="Arial"/>
                        <a:buChar char="•"/>
                      </a:pPr>
                      <a:r>
                        <a:rPr lang="en-US" sz="1899">
                          <a:solidFill>
                            <a:srgbClr val="000000"/>
                          </a:solidFill>
                          <a:latin typeface="Raleway Bold"/>
                        </a:rPr>
                        <a:t>Data Collection Complexity:</a:t>
                      </a:r>
                      <a:r>
                        <a:rPr lang="en-US" sz="1899">
                          <a:solidFill>
                            <a:srgbClr val="000000"/>
                          </a:solidFill>
                          <a:latin typeface="Raleway"/>
                        </a:rPr>
                        <a:t> Collecting data from multiple sources can be complex and may require additional resources and configurations..</a:t>
                      </a:r>
                    </a:p>
                    <a:p>
                      <a:pPr algn="ctr">
                        <a:lnSpc>
                          <a:spcPts val="2659"/>
                        </a:lnSpc>
                      </a:pPr>
                      <a:endParaRPr/>
                    </a:p>
                  </a:txBody>
                  <a:tcPr marL="190500" marR="190500" marT="190500" marB="190500" anchor="ctr">
                    <a:lnL w="38100" cap="flat" cmpd="sng" algn="ctr">
                      <a:solidFill>
                        <a:srgbClr val="BB99FF"/>
                      </a:solidFill>
                      <a:prstDash val="solid"/>
                      <a:round/>
                      <a:headEnd type="none" w="med" len="med"/>
                      <a:tailEnd type="none" w="med" len="med"/>
                    </a:lnL>
                    <a:lnR w="38100" cap="flat" cmpd="sng" algn="ctr">
                      <a:solidFill>
                        <a:srgbClr val="BB99FF"/>
                      </a:solidFill>
                      <a:prstDash val="solid"/>
                      <a:round/>
                      <a:headEnd type="none" w="med" len="med"/>
                      <a:tailEnd type="none" w="med" len="med"/>
                    </a:lnR>
                    <a:lnT w="38100" cap="flat" cmpd="sng" algn="ctr">
                      <a:solidFill>
                        <a:srgbClr val="BB99FF"/>
                      </a:solidFill>
                      <a:prstDash val="solid"/>
                      <a:round/>
                      <a:headEnd type="none" w="med" len="med"/>
                      <a:tailEnd type="none" w="med" len="med"/>
                    </a:lnT>
                    <a:lnB w="38100" cap="flat" cmpd="sng" algn="ctr">
                      <a:solidFill>
                        <a:srgbClr val="BB99FF"/>
                      </a:solidFill>
                      <a:prstDash val="solid"/>
                      <a:round/>
                      <a:headEnd type="none" w="med" len="med"/>
                      <a:tailEnd type="none" w="med" len="med"/>
                    </a:lnB>
                  </a:tcPr>
                </a:tc>
              </a:tr>
            </a:tbl>
          </a:graphicData>
        </a:graphic>
      </p:graphicFrame>
      <p:sp>
        <p:nvSpPr>
          <p:cNvPr id="6" name="Freeform 6"/>
          <p:cNvSpPr/>
          <p:nvPr/>
        </p:nvSpPr>
        <p:spPr>
          <a:xfrm>
            <a:off x="438311" y="1316833"/>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4"/>
                </a:ext>
              </a:extLst>
            </a:blip>
            <a:stretch>
              <a:fillRect/>
            </a:stretch>
          </a:blipFill>
        </p:spPr>
      </p:sp>
      <p:sp>
        <p:nvSpPr>
          <p:cNvPr id="7" name="TextBox 7"/>
          <p:cNvSpPr txBox="1"/>
          <p:nvPr/>
        </p:nvSpPr>
        <p:spPr>
          <a:xfrm>
            <a:off x="295436" y="1389435"/>
            <a:ext cx="15193950" cy="723900"/>
          </a:xfrm>
          <a:prstGeom prst="rect">
            <a:avLst/>
          </a:prstGeom>
        </p:spPr>
        <p:txBody>
          <a:bodyPr lIns="0" tIns="0" rIns="0" bIns="0" rtlCol="0" anchor="t">
            <a:spAutoFit/>
          </a:bodyPr>
          <a:lstStyle/>
          <a:p>
            <a:pPr algn="l">
              <a:lnSpc>
                <a:spcPts val="5616"/>
              </a:lnSpc>
            </a:pPr>
            <a:r>
              <a:rPr lang="en-US" sz="4680">
                <a:solidFill>
                  <a:srgbClr val="1A1A1A"/>
                </a:solidFill>
                <a:latin typeface="Raleway Bold"/>
              </a:rPr>
              <a:t> Literature Review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sp>
        <p:nvSpPr>
          <p:cNvPr id="4" name="Freeform 4"/>
          <p:cNvSpPr/>
          <p:nvPr/>
        </p:nvSpPr>
        <p:spPr>
          <a:xfrm>
            <a:off x="1547025" y="1715084"/>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1547025" y="1882403"/>
            <a:ext cx="15193950" cy="723900"/>
          </a:xfrm>
          <a:prstGeom prst="rect">
            <a:avLst/>
          </a:prstGeom>
        </p:spPr>
        <p:txBody>
          <a:bodyPr lIns="0" tIns="0" rIns="0" bIns="0" rtlCol="0" anchor="t">
            <a:spAutoFit/>
          </a:bodyPr>
          <a:lstStyle/>
          <a:p>
            <a:pPr algn="l">
              <a:lnSpc>
                <a:spcPts val="5616"/>
              </a:lnSpc>
            </a:pPr>
            <a:r>
              <a:rPr lang="en-US" sz="4680">
                <a:solidFill>
                  <a:srgbClr val="1A1A1A"/>
                </a:solidFill>
                <a:latin typeface="Raleway Bold"/>
              </a:rPr>
              <a:t>Motivation</a:t>
            </a:r>
          </a:p>
        </p:txBody>
      </p:sp>
      <p:sp>
        <p:nvSpPr>
          <p:cNvPr id="7" name="TextBox 7"/>
          <p:cNvSpPr txBox="1"/>
          <p:nvPr/>
        </p:nvSpPr>
        <p:spPr>
          <a:xfrm>
            <a:off x="1097573" y="3406403"/>
            <a:ext cx="16230600" cy="1792605"/>
          </a:xfrm>
          <a:prstGeom prst="rect">
            <a:avLst/>
          </a:prstGeom>
        </p:spPr>
        <p:txBody>
          <a:bodyPr lIns="0" tIns="0" rIns="0" bIns="0" rtlCol="0" anchor="t">
            <a:spAutoFit/>
          </a:bodyPr>
          <a:lstStyle/>
          <a:p>
            <a:pPr marL="647700" lvl="1" indent="-323850" algn="just">
              <a:lnSpc>
                <a:spcPts val="4860"/>
              </a:lnSpc>
              <a:buFont typeface="Arial"/>
              <a:buChar char="•"/>
            </a:pPr>
            <a:r>
              <a:rPr lang="en-US" sz="3000">
                <a:solidFill>
                  <a:srgbClr val="1A1A1A"/>
                </a:solidFill>
                <a:latin typeface="Raleway Bold"/>
              </a:rPr>
              <a:t>The increasing threat of SQL injection attacks has motivated researchers to develop more effective detection methods. Traditional methods of detection are often ineffective against new attacks. </a:t>
            </a:r>
          </a:p>
        </p:txBody>
      </p:sp>
      <p:sp>
        <p:nvSpPr>
          <p:cNvPr id="8" name="TextBox 8"/>
          <p:cNvSpPr txBox="1"/>
          <p:nvPr/>
        </p:nvSpPr>
        <p:spPr>
          <a:xfrm>
            <a:off x="1097573" y="5694308"/>
            <a:ext cx="16092854" cy="2615565"/>
          </a:xfrm>
          <a:prstGeom prst="rect">
            <a:avLst/>
          </a:prstGeom>
        </p:spPr>
        <p:txBody>
          <a:bodyPr lIns="0" tIns="0" rIns="0" bIns="0" rtlCol="0" anchor="t">
            <a:spAutoFit/>
          </a:bodyPr>
          <a:lstStyle/>
          <a:p>
            <a:pPr>
              <a:lnSpc>
                <a:spcPts val="5280"/>
              </a:lnSpc>
            </a:pPr>
            <a:endParaRPr/>
          </a:p>
          <a:p>
            <a:pPr marL="647700" lvl="1" indent="-323850">
              <a:lnSpc>
                <a:spcPts val="5280"/>
              </a:lnSpc>
              <a:buFont typeface="Arial"/>
              <a:buChar char="•"/>
            </a:pPr>
            <a:r>
              <a:rPr lang="en-US" sz="3000">
                <a:solidFill>
                  <a:srgbClr val="1A1A1A"/>
                </a:solidFill>
                <a:latin typeface="Raleway Bold"/>
              </a:rPr>
              <a:t>One promising machine learning approach is to use Artificial Neural Networks (ANNs). They promise improved pattern recognition and enhanced scalability compared to traditional methods.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975600"/>
            <a:chOff x="0" y="0"/>
            <a:chExt cx="24384000" cy="1300800"/>
          </a:xfrm>
        </p:grpSpPr>
        <p:sp>
          <p:nvSpPr>
            <p:cNvPr id="3" name="Freeform 3"/>
            <p:cNvSpPr/>
            <p:nvPr/>
          </p:nvSpPr>
          <p:spPr>
            <a:xfrm>
              <a:off x="0" y="0"/>
              <a:ext cx="24384000" cy="1300861"/>
            </a:xfrm>
            <a:custGeom>
              <a:avLst/>
              <a:gdLst/>
              <a:ahLst/>
              <a:cxnLst/>
              <a:rect l="l" t="t" r="r" b="b"/>
              <a:pathLst>
                <a:path w="24384000" h="1300861">
                  <a:moveTo>
                    <a:pt x="0" y="0"/>
                  </a:moveTo>
                  <a:lnTo>
                    <a:pt x="24384000" y="0"/>
                  </a:lnTo>
                  <a:lnTo>
                    <a:pt x="24384000" y="1300861"/>
                  </a:lnTo>
                  <a:lnTo>
                    <a:pt x="0" y="1300861"/>
                  </a:lnTo>
                  <a:close/>
                </a:path>
              </a:pathLst>
            </a:custGeom>
            <a:solidFill>
              <a:srgbClr val="E9EDEE"/>
            </a:solidFill>
          </p:spPr>
        </p:sp>
      </p:grpSp>
      <p:sp>
        <p:nvSpPr>
          <p:cNvPr id="4" name="Freeform 4"/>
          <p:cNvSpPr/>
          <p:nvPr/>
        </p:nvSpPr>
        <p:spPr>
          <a:xfrm>
            <a:off x="1547025" y="1715084"/>
            <a:ext cx="1491526" cy="91652"/>
          </a:xfrm>
          <a:custGeom>
            <a:avLst/>
            <a:gdLst/>
            <a:ahLst/>
            <a:cxnLst/>
            <a:rect l="l" t="t" r="r" b="b"/>
            <a:pathLst>
              <a:path w="1491526" h="91652">
                <a:moveTo>
                  <a:pt x="0" y="0"/>
                </a:moveTo>
                <a:lnTo>
                  <a:pt x="1491526" y="0"/>
                </a:lnTo>
                <a:lnTo>
                  <a:pt x="1491526" y="91652"/>
                </a:lnTo>
                <a:lnTo>
                  <a:pt x="0" y="9165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1547025" y="1882403"/>
            <a:ext cx="15193950" cy="723900"/>
          </a:xfrm>
          <a:prstGeom prst="rect">
            <a:avLst/>
          </a:prstGeom>
        </p:spPr>
        <p:txBody>
          <a:bodyPr lIns="0" tIns="0" rIns="0" bIns="0" rtlCol="0" anchor="t">
            <a:spAutoFit/>
          </a:bodyPr>
          <a:lstStyle/>
          <a:p>
            <a:pPr algn="l">
              <a:lnSpc>
                <a:spcPts val="5616"/>
              </a:lnSpc>
            </a:pPr>
            <a:r>
              <a:rPr lang="en-US" sz="4680">
                <a:solidFill>
                  <a:srgbClr val="1A1A1A"/>
                </a:solidFill>
                <a:latin typeface="Raleway Bold"/>
              </a:rPr>
              <a:t>Motivation</a:t>
            </a:r>
          </a:p>
        </p:txBody>
      </p:sp>
      <p:sp>
        <p:nvSpPr>
          <p:cNvPr id="7" name="TextBox 7"/>
          <p:cNvSpPr txBox="1"/>
          <p:nvPr/>
        </p:nvSpPr>
        <p:spPr>
          <a:xfrm>
            <a:off x="1028700" y="6383030"/>
            <a:ext cx="16430211" cy="2137410"/>
          </a:xfrm>
          <a:prstGeom prst="rect">
            <a:avLst/>
          </a:prstGeom>
        </p:spPr>
        <p:txBody>
          <a:bodyPr lIns="0" tIns="0" rIns="0" bIns="0" rtlCol="0" anchor="t">
            <a:spAutoFit/>
          </a:bodyPr>
          <a:lstStyle/>
          <a:p>
            <a:pPr marL="647700" lvl="1" indent="-323850">
              <a:lnSpc>
                <a:spcPts val="5820"/>
              </a:lnSpc>
              <a:buFont typeface="Arial"/>
              <a:buChar char="•"/>
            </a:pPr>
            <a:r>
              <a:rPr lang="en-US" sz="3000">
                <a:solidFill>
                  <a:srgbClr val="1A1A1A"/>
                </a:solidFill>
                <a:latin typeface="Raleway Bold"/>
              </a:rPr>
              <a:t>The results of this study are encouraging, and they suggest that ML has the potential to fight against SQL injection attacks. However, more research is needed to make the model have more accuracy and lesser testing time.</a:t>
            </a:r>
          </a:p>
        </p:txBody>
      </p:sp>
      <p:sp>
        <p:nvSpPr>
          <p:cNvPr id="8" name="TextBox 8"/>
          <p:cNvSpPr txBox="1"/>
          <p:nvPr/>
        </p:nvSpPr>
        <p:spPr>
          <a:xfrm>
            <a:off x="1028700" y="3308804"/>
            <a:ext cx="16230600" cy="1905000"/>
          </a:xfrm>
          <a:prstGeom prst="rect">
            <a:avLst/>
          </a:prstGeom>
        </p:spPr>
        <p:txBody>
          <a:bodyPr lIns="0" tIns="0" rIns="0" bIns="0" rtlCol="0" anchor="t">
            <a:spAutoFit/>
          </a:bodyPr>
          <a:lstStyle/>
          <a:p>
            <a:pPr marL="647700" lvl="1" indent="-323850">
              <a:lnSpc>
                <a:spcPts val="5100"/>
              </a:lnSpc>
              <a:buFont typeface="Arial"/>
              <a:buChar char="•"/>
            </a:pPr>
            <a:r>
              <a:rPr lang="en-US" sz="3000">
                <a:solidFill>
                  <a:srgbClr val="1A1A1A"/>
                </a:solidFill>
                <a:latin typeface="Raleway Bold"/>
              </a:rPr>
              <a:t>In one study, researchers compared the performance ANNs and support vector machines (SVMs) for SQL injection detection. The results showed that ANNs had a higher accuracy, shorter testing time, and lower false positive rate than SVMs.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1289</Words>
  <Application>Microsoft Office PowerPoint</Application>
  <PresentationFormat>Custom</PresentationFormat>
  <Paragraphs>146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Raleway Bold</vt:lpstr>
      <vt:lpstr>Calibri</vt:lpstr>
      <vt:lpstr>Canva Sans</vt:lpstr>
      <vt:lpstr>Canva Sans Bold</vt:lpstr>
      <vt:lpstr>Raleway</vt:lpstr>
      <vt:lpstr>Lato Bold</vt:lpstr>
      <vt:lpstr>Lato</vt:lpstr>
      <vt:lpstr>Raleway Italics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SQLIADS SQL Injection</dc:title>
  <dc:creator>Saikrishna</dc:creator>
  <cp:lastModifiedBy>sudhakar</cp:lastModifiedBy>
  <cp:revision>2</cp:revision>
  <dcterms:created xsi:type="dcterms:W3CDTF">2006-08-16T00:00:00Z</dcterms:created>
  <dcterms:modified xsi:type="dcterms:W3CDTF">2025-07-27T08:22:42Z</dcterms:modified>
  <dc:identifier>DAFuPS6VX3o</dc:identifier>
</cp:coreProperties>
</file>