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1" r:id="rId18"/>
    <p:sldId id="273" r:id="rId19"/>
    <p:sldId id="272"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85ED"/>
    <a:srgbClr val="97BCE9"/>
    <a:srgbClr val="A1C1E8"/>
    <a:srgbClr val="62A1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9/23/2016</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9/23/2016</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172.16.201.99:8889/" TargetMode="External"/><Relationship Id="rId2" Type="http://schemas.openxmlformats.org/officeDocument/2006/relationships/hyperlink" Target="http://172.16.201.99:8888/" TargetMode="External"/><Relationship Id="rId1" Type="http://schemas.openxmlformats.org/officeDocument/2006/relationships/slideLayout" Target="../slideLayouts/slideLayout2.xml"/><Relationship Id="rId4" Type="http://schemas.openxmlformats.org/officeDocument/2006/relationships/hyperlink" Target="http://172.16.201.99:8887/"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310215" y="697487"/>
            <a:ext cx="8574622" cy="2616199"/>
          </a:xfrm>
        </p:spPr>
        <p:txBody>
          <a:bodyPr/>
          <a:lstStyle/>
          <a:p>
            <a:r>
              <a:rPr lang="en-US" altLang="zh-CN" dirty="0" smtClean="0"/>
              <a:t>JIRA</a:t>
            </a:r>
            <a:r>
              <a:rPr lang="zh-CN" altLang="en-US" dirty="0" smtClean="0"/>
              <a:t>敏捷研发</a:t>
            </a:r>
            <a:r>
              <a:rPr lang="zh-CN" altLang="en-US" dirty="0"/>
              <a:t>流程</a:t>
            </a:r>
            <a:r>
              <a:rPr lang="zh-CN" altLang="en-US" dirty="0" smtClean="0"/>
              <a:t>培训</a:t>
            </a:r>
            <a:endParaRPr lang="zh-CN" altLang="en-US" dirty="0"/>
          </a:p>
        </p:txBody>
      </p:sp>
      <p:sp>
        <p:nvSpPr>
          <p:cNvPr id="3" name="副标题 2"/>
          <p:cNvSpPr>
            <a:spLocks noGrp="1"/>
          </p:cNvSpPr>
          <p:nvPr>
            <p:ph type="subTitle" idx="1"/>
          </p:nvPr>
        </p:nvSpPr>
        <p:spPr/>
        <p:txBody>
          <a:bodyPr/>
          <a:lstStyle/>
          <a:p>
            <a:r>
              <a:rPr lang="zh-CN" altLang="en-US" dirty="0" smtClean="0"/>
              <a:t>代德刚</a:t>
            </a:r>
            <a:endParaRPr lang="zh-CN" altLang="en-US" dirty="0"/>
          </a:p>
        </p:txBody>
      </p:sp>
    </p:spTree>
    <p:extLst>
      <p:ext uri="{BB962C8B-B14F-4D97-AF65-F5344CB8AC3E}">
        <p14:creationId xmlns:p14="http://schemas.microsoft.com/office/powerpoint/2010/main" val="3146657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敏捷流程系统</a:t>
            </a:r>
          </a:p>
        </p:txBody>
      </p:sp>
      <p:sp>
        <p:nvSpPr>
          <p:cNvPr id="3" name="内容占位符 2"/>
          <p:cNvSpPr>
            <a:spLocks noGrp="1"/>
          </p:cNvSpPr>
          <p:nvPr>
            <p:ph idx="1"/>
          </p:nvPr>
        </p:nvSpPr>
        <p:spPr/>
        <p:txBody>
          <a:bodyPr/>
          <a:lstStyle/>
          <a:p>
            <a:r>
              <a:rPr lang="zh-CN" altLang="en-US" dirty="0" smtClean="0"/>
              <a:t>项目管理系统</a:t>
            </a:r>
            <a:r>
              <a:rPr lang="en-US" altLang="zh-CN" dirty="0"/>
              <a:t>J</a:t>
            </a:r>
            <a:r>
              <a:rPr lang="en-US" altLang="zh-CN" dirty="0" smtClean="0"/>
              <a:t>ira</a:t>
            </a:r>
            <a:r>
              <a:rPr lang="zh-CN" altLang="en-US" dirty="0" smtClean="0"/>
              <a:t>：</a:t>
            </a:r>
            <a:r>
              <a:rPr lang="en-US" altLang="zh-CN" dirty="0" smtClean="0">
                <a:latin typeface="+mn-ea"/>
                <a:hlinkClick r:id="rId2"/>
              </a:rPr>
              <a:t>http://172.16.201.99:8888</a:t>
            </a:r>
            <a:endParaRPr lang="en-US" altLang="zh-CN" dirty="0" smtClean="0">
              <a:latin typeface="+mn-ea"/>
            </a:endParaRPr>
          </a:p>
          <a:p>
            <a:r>
              <a:rPr lang="zh-CN" altLang="en-US" dirty="0" smtClean="0"/>
              <a:t>文档管理系统</a:t>
            </a:r>
            <a:r>
              <a:rPr lang="en-US" altLang="zh-CN" dirty="0" smtClean="0"/>
              <a:t>wiki Confluence</a:t>
            </a:r>
            <a:r>
              <a:rPr lang="zh-CN" altLang="en-US" dirty="0" smtClean="0"/>
              <a:t>：</a:t>
            </a:r>
            <a:r>
              <a:rPr lang="en-US" altLang="zh-CN" dirty="0" smtClean="0">
                <a:latin typeface="+mn-ea"/>
                <a:hlinkClick r:id="rId3"/>
              </a:rPr>
              <a:t>http://172.16.201.99:8889</a:t>
            </a:r>
            <a:endParaRPr lang="en-US" altLang="zh-CN" dirty="0" smtClean="0">
              <a:latin typeface="+mn-ea"/>
            </a:endParaRPr>
          </a:p>
          <a:p>
            <a:r>
              <a:rPr lang="zh-CN" altLang="en-US" dirty="0" smtClean="0"/>
              <a:t>项目代码管理系统 </a:t>
            </a:r>
            <a:r>
              <a:rPr lang="en-US" altLang="zh-CN" dirty="0" err="1" smtClean="0"/>
              <a:t>FishEye&amp;Curcible</a:t>
            </a:r>
            <a:r>
              <a:rPr lang="en-US" altLang="zh-CN" dirty="0" smtClean="0"/>
              <a:t>:   </a:t>
            </a:r>
            <a:r>
              <a:rPr lang="en-US" altLang="zh-CN" dirty="0" smtClean="0">
                <a:latin typeface="+mn-ea"/>
                <a:hlinkClick r:id="rId4"/>
              </a:rPr>
              <a:t>http://172.16.201.99:8887</a:t>
            </a:r>
            <a:endParaRPr lang="en-US" altLang="zh-CN" dirty="0" smtClean="0">
              <a:latin typeface="+mn-ea"/>
            </a:endParaRPr>
          </a:p>
          <a:p>
            <a:r>
              <a:rPr lang="zh-CN" altLang="en-US" dirty="0" smtClean="0"/>
              <a:t>测试用例管理系统</a:t>
            </a:r>
            <a:r>
              <a:rPr lang="en-US" altLang="zh-CN" dirty="0" smtClean="0"/>
              <a:t>Zephyr</a:t>
            </a:r>
            <a:r>
              <a:rPr lang="zh-CN" altLang="en-US" dirty="0" smtClean="0"/>
              <a:t>：</a:t>
            </a:r>
            <a:r>
              <a:rPr lang="en-US" altLang="zh-CN" dirty="0" smtClean="0">
                <a:solidFill>
                  <a:srgbClr val="FF0000"/>
                </a:solidFill>
                <a:latin typeface="+mn-ea"/>
                <a:hlinkClick r:id="rId2"/>
              </a:rPr>
              <a:t>http://172.16.201.99:8888</a:t>
            </a:r>
            <a:endParaRPr lang="en-US" altLang="zh-CN" dirty="0" smtClean="0">
              <a:solidFill>
                <a:srgbClr val="FF0000"/>
              </a:solidFill>
              <a:latin typeface="+mn-ea"/>
            </a:endParaRPr>
          </a:p>
          <a:p>
            <a:r>
              <a:rPr lang="zh-CN" altLang="en-US" dirty="0" smtClean="0">
                <a:latin typeface="+mn-ea"/>
              </a:rPr>
              <a:t>自动发布管理系统</a:t>
            </a:r>
            <a:r>
              <a:rPr lang="en-US" altLang="zh-CN" dirty="0" smtClean="0">
                <a:latin typeface="+mn-ea"/>
              </a:rPr>
              <a:t>Jenkins:  </a:t>
            </a:r>
            <a:r>
              <a:rPr lang="en-US" altLang="zh-CN" dirty="0" smtClean="0">
                <a:solidFill>
                  <a:srgbClr val="3085ED"/>
                </a:solidFill>
                <a:latin typeface="+mn-ea"/>
              </a:rPr>
              <a:t>http://172.16.201.7:8082</a:t>
            </a:r>
            <a:endParaRPr lang="zh-CN" altLang="en-US" dirty="0">
              <a:solidFill>
                <a:srgbClr val="3085ED"/>
              </a:solidFill>
              <a:latin typeface="+mn-ea"/>
            </a:endParaRPr>
          </a:p>
        </p:txBody>
      </p:sp>
    </p:spTree>
    <p:extLst>
      <p:ext uri="{BB962C8B-B14F-4D97-AF65-F5344CB8AC3E}">
        <p14:creationId xmlns:p14="http://schemas.microsoft.com/office/powerpoint/2010/main" val="480880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1"/>
            <a:ext cx="4272545" cy="936937"/>
          </a:xfrm>
        </p:spPr>
        <p:txBody>
          <a:bodyPr/>
          <a:lstStyle/>
          <a:p>
            <a:r>
              <a:rPr lang="zh-CN" altLang="en-US" dirty="0" smtClean="0"/>
              <a:t>简述敏捷</a:t>
            </a:r>
            <a:r>
              <a:rPr lang="en-US" altLang="zh-CN" dirty="0" smtClean="0"/>
              <a:t>&amp;JIRA</a:t>
            </a:r>
            <a:endParaRPr lang="zh-CN" altLang="en-US" dirty="0"/>
          </a:p>
        </p:txBody>
      </p:sp>
      <p:pic>
        <p:nvPicPr>
          <p:cNvPr id="10" name="内容占位符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045" y="2163651"/>
            <a:ext cx="8564451" cy="4327301"/>
          </a:xfrm>
        </p:spPr>
      </p:pic>
      <p:sp>
        <p:nvSpPr>
          <p:cNvPr id="11" name="矩形 10"/>
          <p:cNvSpPr/>
          <p:nvPr/>
        </p:nvSpPr>
        <p:spPr>
          <a:xfrm>
            <a:off x="2228044" y="1725768"/>
            <a:ext cx="8564452" cy="437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Jira</a:t>
            </a:r>
            <a:r>
              <a:rPr lang="zh-CN" altLang="en-US" dirty="0" smtClean="0"/>
              <a:t>项目敏捷流程：</a:t>
            </a:r>
            <a:r>
              <a:rPr lang="en-US" altLang="zh-CN" dirty="0" smtClean="0"/>
              <a:t>epic </a:t>
            </a:r>
            <a:r>
              <a:rPr lang="zh-CN" altLang="en-US" dirty="0" smtClean="0"/>
              <a:t>项目计划 </a:t>
            </a:r>
            <a:r>
              <a:rPr lang="en-US" altLang="zh-CN" dirty="0" smtClean="0"/>
              <a:t>-&gt; </a:t>
            </a:r>
            <a:r>
              <a:rPr lang="en-US" altLang="zh-CN" dirty="0" err="1" smtClean="0"/>
              <a:t>userstory</a:t>
            </a:r>
            <a:r>
              <a:rPr lang="en-US" altLang="zh-CN" dirty="0" smtClean="0"/>
              <a:t> </a:t>
            </a:r>
            <a:r>
              <a:rPr lang="zh-CN" altLang="en-US" dirty="0" smtClean="0"/>
              <a:t>需求 </a:t>
            </a:r>
            <a:r>
              <a:rPr lang="en-US" altLang="zh-CN" dirty="0" smtClean="0"/>
              <a:t>-&gt;task </a:t>
            </a:r>
            <a:r>
              <a:rPr lang="zh-CN" altLang="en-US" dirty="0" smtClean="0"/>
              <a:t>任务 </a:t>
            </a:r>
            <a:r>
              <a:rPr lang="en-US" altLang="zh-CN" dirty="0" smtClean="0"/>
              <a:t>-&gt;bug </a:t>
            </a:r>
            <a:r>
              <a:rPr lang="zh-CN" altLang="en-US" dirty="0" smtClean="0"/>
              <a:t>缺陷</a:t>
            </a:r>
            <a:endParaRPr lang="zh-CN" altLang="en-US" dirty="0"/>
          </a:p>
        </p:txBody>
      </p:sp>
    </p:spTree>
    <p:extLst>
      <p:ext uri="{BB962C8B-B14F-4D97-AF65-F5344CB8AC3E}">
        <p14:creationId xmlns:p14="http://schemas.microsoft.com/office/powerpoint/2010/main" val="15085140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2" y="685801"/>
            <a:ext cx="3718754" cy="795270"/>
          </a:xfrm>
        </p:spPr>
        <p:txBody>
          <a:bodyPr/>
          <a:lstStyle/>
          <a:p>
            <a:r>
              <a:rPr lang="zh-CN" altLang="en-US" dirty="0"/>
              <a:t>项目需求阶段：</a:t>
            </a:r>
          </a:p>
        </p:txBody>
      </p:sp>
      <p:sp>
        <p:nvSpPr>
          <p:cNvPr id="3" name="内容占位符 2"/>
          <p:cNvSpPr>
            <a:spLocks noGrp="1"/>
          </p:cNvSpPr>
          <p:nvPr>
            <p:ph idx="1"/>
          </p:nvPr>
        </p:nvSpPr>
        <p:spPr>
          <a:xfrm>
            <a:off x="1484310" y="2666999"/>
            <a:ext cx="10428648" cy="3124201"/>
          </a:xfrm>
        </p:spPr>
        <p:txBody>
          <a:bodyPr>
            <a:normAutofit fontScale="77500" lnSpcReduction="20000"/>
          </a:bodyPr>
          <a:lstStyle/>
          <a:p>
            <a:pPr marL="0" indent="0">
              <a:buNone/>
            </a:pPr>
            <a:r>
              <a:rPr lang="zh-CN" altLang="en-US" dirty="0"/>
              <a:t>项目需求由产品经理负责</a:t>
            </a:r>
            <a:r>
              <a:rPr lang="zh-CN" altLang="en-US" dirty="0" smtClean="0"/>
              <a:t>完善：</a:t>
            </a:r>
            <a:endParaRPr lang="en-US" altLang="zh-CN" dirty="0" smtClean="0"/>
          </a:p>
          <a:p>
            <a:pPr marL="457200" lvl="1" indent="0">
              <a:buNone/>
            </a:pPr>
            <a:r>
              <a:rPr lang="en-US" altLang="zh-CN" dirty="0" smtClean="0"/>
              <a:t>1</a:t>
            </a:r>
            <a:r>
              <a:rPr lang="zh-CN" altLang="en-US" dirty="0" smtClean="0"/>
              <a:t>）收集</a:t>
            </a:r>
            <a:r>
              <a:rPr lang="zh-CN" altLang="en-US" dirty="0"/>
              <a:t>各部门业务需求，并与业务部门领导确认需求点</a:t>
            </a:r>
            <a:r>
              <a:rPr lang="zh-CN" altLang="en-US" dirty="0" smtClean="0"/>
              <a:t>；</a:t>
            </a:r>
            <a:endParaRPr lang="en-US" altLang="zh-CN" dirty="0" smtClean="0"/>
          </a:p>
          <a:p>
            <a:pPr marL="457200" lvl="1" indent="0">
              <a:buNone/>
            </a:pPr>
            <a:r>
              <a:rPr lang="en-US" altLang="zh-CN" dirty="0" smtClean="0"/>
              <a:t>2</a:t>
            </a:r>
            <a:r>
              <a:rPr lang="zh-CN" altLang="en-US" dirty="0" smtClean="0"/>
              <a:t>）</a:t>
            </a:r>
            <a:r>
              <a:rPr lang="zh-CN" altLang="en-US" dirty="0"/>
              <a:t>针对各业务部门需求和研发内部需求编写“需求文档”，并按照</a:t>
            </a:r>
            <a:r>
              <a:rPr lang="zh-CN" altLang="en-US" dirty="0" smtClean="0"/>
              <a:t>优级</a:t>
            </a:r>
            <a:r>
              <a:rPr lang="zh-CN" altLang="en-US" dirty="0"/>
              <a:t>进行</a:t>
            </a:r>
            <a:r>
              <a:rPr lang="zh-CN" altLang="en-US" dirty="0" smtClean="0"/>
              <a:t>排序；</a:t>
            </a:r>
            <a:endParaRPr lang="en-US" altLang="zh-CN" dirty="0" smtClean="0"/>
          </a:p>
          <a:p>
            <a:pPr marL="457200" lvl="1" indent="0">
              <a:buNone/>
            </a:pPr>
            <a:r>
              <a:rPr lang="en-US" altLang="zh-CN" dirty="0" smtClean="0"/>
              <a:t>3</a:t>
            </a:r>
            <a:r>
              <a:rPr lang="zh-CN" altLang="en-US" dirty="0" smtClean="0"/>
              <a:t>）对</a:t>
            </a:r>
            <a:r>
              <a:rPr lang="zh-CN" altLang="en-US" dirty="0"/>
              <a:t>整理的需求安排开发计划（开发时间必须控制</a:t>
            </a:r>
            <a:r>
              <a:rPr lang="zh-CN" altLang="en-US" dirty="0" smtClean="0"/>
              <a:t>：</a:t>
            </a:r>
            <a:r>
              <a:rPr lang="en-US" altLang="zh-CN" dirty="0" smtClean="0"/>
              <a:t>2~3</a:t>
            </a:r>
            <a:r>
              <a:rPr lang="zh-CN" altLang="en-US" dirty="0" smtClean="0"/>
              <a:t>周</a:t>
            </a:r>
            <a:r>
              <a:rPr lang="zh-CN" altLang="en-US" dirty="0"/>
              <a:t>）</a:t>
            </a:r>
            <a:r>
              <a:rPr lang="zh-CN" altLang="en-US" dirty="0" smtClean="0"/>
              <a:t>；</a:t>
            </a:r>
            <a:endParaRPr lang="en-US" altLang="zh-CN" dirty="0" smtClean="0"/>
          </a:p>
          <a:p>
            <a:pPr marL="457200" lvl="1" indent="0">
              <a:buNone/>
            </a:pPr>
            <a:r>
              <a:rPr lang="en-US" altLang="zh-CN" dirty="0"/>
              <a:t>4</a:t>
            </a:r>
            <a:r>
              <a:rPr lang="zh-CN" altLang="en-US" dirty="0"/>
              <a:t>）在</a:t>
            </a:r>
            <a:r>
              <a:rPr lang="en-US" altLang="zh-CN" dirty="0"/>
              <a:t>confluence</a:t>
            </a:r>
            <a:r>
              <a:rPr lang="zh-CN" altLang="en-US" dirty="0"/>
              <a:t>新增需求详细说明文档，需求文档命名统一格式为：</a:t>
            </a:r>
            <a:r>
              <a:rPr lang="en-US" altLang="zh-CN" dirty="0"/>
              <a:t>V2.1 </a:t>
            </a:r>
            <a:r>
              <a:rPr lang="zh-CN" altLang="en-US" dirty="0"/>
              <a:t>需求文档（开始：</a:t>
            </a:r>
            <a:r>
              <a:rPr lang="en-US" altLang="zh-CN" dirty="0" smtClean="0"/>
              <a:t>2016/10/1</a:t>
            </a:r>
            <a:r>
              <a:rPr lang="zh-CN" altLang="en-US" dirty="0"/>
              <a:t>至结束：</a:t>
            </a:r>
            <a:r>
              <a:rPr lang="en-US" altLang="zh-CN" dirty="0" smtClean="0"/>
              <a:t>2016/10/15</a:t>
            </a:r>
            <a:r>
              <a:rPr lang="zh-CN" altLang="en-US" dirty="0"/>
              <a:t>）</a:t>
            </a:r>
            <a:r>
              <a:rPr lang="zh-CN" altLang="en-US" dirty="0" smtClean="0"/>
              <a:t>；</a:t>
            </a:r>
            <a:endParaRPr lang="en-US" altLang="zh-CN" dirty="0" smtClean="0"/>
          </a:p>
          <a:p>
            <a:pPr marL="457200" lvl="1" indent="0">
              <a:buNone/>
            </a:pPr>
            <a:r>
              <a:rPr lang="en-US" altLang="zh-CN" dirty="0"/>
              <a:t>5</a:t>
            </a:r>
            <a:r>
              <a:rPr lang="zh-CN" altLang="en-US" dirty="0"/>
              <a:t>）其中在</a:t>
            </a:r>
            <a:r>
              <a:rPr lang="en-US" altLang="zh-CN" dirty="0" err="1"/>
              <a:t>jira</a:t>
            </a:r>
            <a:r>
              <a:rPr lang="zh-CN" altLang="en-US" dirty="0"/>
              <a:t>上创建一个对应</a:t>
            </a:r>
            <a:r>
              <a:rPr lang="en-US" altLang="zh-CN" dirty="0"/>
              <a:t>Epic</a:t>
            </a:r>
            <a:r>
              <a:rPr lang="zh-CN" altLang="en-US" dirty="0"/>
              <a:t>，（注：</a:t>
            </a:r>
            <a:r>
              <a:rPr lang="en-US" altLang="zh-CN" dirty="0"/>
              <a:t>Epic</a:t>
            </a:r>
            <a:r>
              <a:rPr lang="zh-CN" altLang="en-US" dirty="0"/>
              <a:t>就是版本的根需求）</a:t>
            </a:r>
            <a:r>
              <a:rPr lang="zh-CN" altLang="en-US" dirty="0" smtClean="0"/>
              <a:t>；</a:t>
            </a:r>
            <a:endParaRPr lang="en-US" altLang="zh-CN" dirty="0" smtClean="0"/>
          </a:p>
          <a:p>
            <a:pPr marL="457200" lvl="1" indent="0">
              <a:buNone/>
            </a:pPr>
            <a:r>
              <a:rPr lang="en-US" altLang="zh-CN" dirty="0"/>
              <a:t>6</a:t>
            </a:r>
            <a:r>
              <a:rPr lang="zh-CN" altLang="en-US" dirty="0"/>
              <a:t>）细分该</a:t>
            </a:r>
            <a:r>
              <a:rPr lang="en-US" altLang="zh-CN" dirty="0"/>
              <a:t>Epic</a:t>
            </a:r>
            <a:r>
              <a:rPr lang="zh-CN" altLang="en-US" dirty="0"/>
              <a:t>有多少个</a:t>
            </a:r>
            <a:r>
              <a:rPr lang="en-US" altLang="zh-CN" dirty="0" err="1"/>
              <a:t>userstory</a:t>
            </a:r>
            <a:r>
              <a:rPr lang="zh-CN" altLang="en-US" dirty="0"/>
              <a:t>（注：每个</a:t>
            </a:r>
            <a:r>
              <a:rPr lang="en-US" altLang="zh-CN" dirty="0" err="1"/>
              <a:t>userstory</a:t>
            </a:r>
            <a:r>
              <a:rPr lang="zh-CN" altLang="en-US" dirty="0"/>
              <a:t>就是一个需要完成的需求信息）</a:t>
            </a:r>
            <a:r>
              <a:rPr lang="zh-CN" altLang="en-US" dirty="0" smtClean="0"/>
              <a:t>；</a:t>
            </a:r>
            <a:endParaRPr lang="en-US" altLang="zh-CN" dirty="0" smtClean="0"/>
          </a:p>
          <a:p>
            <a:pPr marL="457200" lvl="1" indent="0">
              <a:buNone/>
            </a:pPr>
            <a:r>
              <a:rPr lang="en-US" altLang="zh-CN" dirty="0"/>
              <a:t>7</a:t>
            </a:r>
            <a:r>
              <a:rPr lang="zh-CN" altLang="en-US" dirty="0"/>
              <a:t>）在需求讨论会上，开发者必须确认每个</a:t>
            </a:r>
            <a:r>
              <a:rPr lang="en-US" altLang="zh-CN" dirty="0" err="1"/>
              <a:t>usestory</a:t>
            </a:r>
            <a:r>
              <a:rPr lang="zh-CN" altLang="en-US" dirty="0"/>
              <a:t>需求完成的时间（注：如</a:t>
            </a:r>
            <a:r>
              <a:rPr lang="en-US" altLang="zh-CN" dirty="0" err="1"/>
              <a:t>userstory</a:t>
            </a:r>
            <a:r>
              <a:rPr lang="zh-CN" altLang="en-US" dirty="0"/>
              <a:t>过大可以继续拆分）；</a:t>
            </a:r>
            <a:endParaRPr lang="zh-CN" altLang="en-US" dirty="0" smtClean="0"/>
          </a:p>
          <a:p>
            <a:pPr lvl="1"/>
            <a:endParaRPr lang="zh-CN" altLang="en-US" dirty="0"/>
          </a:p>
          <a:p>
            <a:endParaRPr lang="zh-CN" altLang="en-US" dirty="0"/>
          </a:p>
          <a:p>
            <a:endParaRPr lang="zh-CN" altLang="en-US" dirty="0"/>
          </a:p>
        </p:txBody>
      </p:sp>
    </p:spTree>
    <p:extLst>
      <p:ext uri="{BB962C8B-B14F-4D97-AF65-F5344CB8AC3E}">
        <p14:creationId xmlns:p14="http://schemas.microsoft.com/office/powerpoint/2010/main" val="2863575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en-US" dirty="0" smtClean="0">
                <a:latin typeface="Arial" panose="020B0604020202020204" pitchFamily="34" charset="0"/>
                <a:ea typeface="宋体" panose="02010600030101010101" pitchFamily="2" charset="-122"/>
              </a:rPr>
              <a:t>JIRA</a:t>
            </a:r>
            <a:r>
              <a:rPr lang="zh-CN" altLang="en-US" dirty="0" smtClean="0">
                <a:latin typeface="Arial" panose="020B0604020202020204" pitchFamily="34" charset="0"/>
                <a:ea typeface="宋体" panose="02010600030101010101" pitchFamily="2" charset="-122"/>
              </a:rPr>
              <a:t>简介</a:t>
            </a:r>
            <a:r>
              <a:rPr lang="en-US" altLang="zh-CN" dirty="0" smtClean="0">
                <a:latin typeface="Arial" panose="020B0604020202020204" pitchFamily="34" charset="0"/>
                <a:ea typeface="宋体" panose="02010600030101010101" pitchFamily="2" charset="-122"/>
              </a:rPr>
              <a:t/>
            </a:r>
            <a:br>
              <a:rPr lang="en-US" altLang="zh-CN" dirty="0" smtClean="0">
                <a:latin typeface="Arial" panose="020B0604020202020204" pitchFamily="34" charset="0"/>
                <a:ea typeface="宋体" panose="02010600030101010101" pitchFamily="2" charset="-122"/>
              </a:rPr>
            </a:br>
            <a:r>
              <a:rPr lang="en-US" altLang="zh-CN" sz="2200" dirty="0">
                <a:solidFill>
                  <a:srgbClr val="990033"/>
                </a:solidFill>
                <a:latin typeface="Arial" panose="020B0604020202020204" pitchFamily="34" charset="0"/>
                <a:ea typeface="宋体" panose="02010600030101010101" pitchFamily="2" charset="-122"/>
              </a:rPr>
              <a:t>1</a:t>
            </a:r>
            <a:r>
              <a:rPr lang="zh-CN" altLang="en-US" sz="2200" dirty="0">
                <a:solidFill>
                  <a:srgbClr val="990033"/>
                </a:solidFill>
                <a:latin typeface="Arial" panose="020B0604020202020204" pitchFamily="34" charset="0"/>
                <a:ea typeface="宋体" panose="02010600030101010101" pitchFamily="2" charset="-122"/>
              </a:rPr>
              <a:t>、 </a:t>
            </a:r>
            <a:r>
              <a:rPr lang="en-US" altLang="zh-CN" sz="2200" dirty="0">
                <a:solidFill>
                  <a:srgbClr val="990033"/>
                </a:solidFill>
                <a:latin typeface="Arial" panose="020B0604020202020204" pitchFamily="34" charset="0"/>
                <a:ea typeface="宋体" panose="02010600030101010101" pitchFamily="2" charset="-122"/>
              </a:rPr>
              <a:t>JIRA</a:t>
            </a:r>
            <a:r>
              <a:rPr lang="zh-CN" altLang="en-US" sz="2200" dirty="0">
                <a:solidFill>
                  <a:srgbClr val="990033"/>
                </a:solidFill>
                <a:latin typeface="Arial" panose="020B0604020202020204" pitchFamily="34" charset="0"/>
                <a:ea typeface="宋体" panose="02010600030101010101" pitchFamily="2" charset="-122"/>
              </a:rPr>
              <a:t>特性</a:t>
            </a:r>
            <a:r>
              <a:rPr lang="zh-CN" altLang="en-US" dirty="0">
                <a:solidFill>
                  <a:srgbClr val="990033"/>
                </a:solidFill>
                <a:latin typeface="Arial" panose="020B0604020202020204" pitchFamily="34" charset="0"/>
                <a:ea typeface="宋体" panose="02010600030101010101" pitchFamily="2" charset="-122"/>
              </a:rPr>
              <a:t/>
            </a:r>
            <a:br>
              <a:rPr lang="zh-CN" altLang="en-US" dirty="0">
                <a:solidFill>
                  <a:srgbClr val="990033"/>
                </a:solidFill>
                <a:latin typeface="Arial" panose="020B0604020202020204" pitchFamily="34" charset="0"/>
                <a:ea typeface="宋体" panose="02010600030101010101" pitchFamily="2" charset="-122"/>
              </a:rPr>
            </a:br>
            <a:endParaRPr lang="zh-CN" altLang="en-US" dirty="0"/>
          </a:p>
        </p:txBody>
      </p:sp>
      <p:sp>
        <p:nvSpPr>
          <p:cNvPr id="3" name="内容占位符 2"/>
          <p:cNvSpPr>
            <a:spLocks noGrp="1"/>
          </p:cNvSpPr>
          <p:nvPr>
            <p:ph idx="1"/>
          </p:nvPr>
        </p:nvSpPr>
        <p:spPr>
          <a:xfrm>
            <a:off x="1484310" y="2086376"/>
            <a:ext cx="10018713" cy="4468969"/>
          </a:xfrm>
        </p:spPr>
        <p:txBody>
          <a:bodyPr>
            <a:normAutofit/>
          </a:bodyPr>
          <a:lstStyle/>
          <a:p>
            <a:pPr lvl="1">
              <a:buBlip>
                <a:blip r:embed="rId2"/>
              </a:buBlip>
            </a:pPr>
            <a:r>
              <a:rPr lang="zh-CN" altLang="en-US" sz="1800" dirty="0">
                <a:solidFill>
                  <a:srgbClr val="0000FF"/>
                </a:solidFill>
                <a:latin typeface="Arial" panose="020B0604020202020204" pitchFamily="34" charset="0"/>
                <a:ea typeface="宋体" panose="02010600030101010101" pitchFamily="2" charset="-122"/>
              </a:rPr>
              <a:t>管理缺陷，新特性、任务、改进或者其他任何问题</a:t>
            </a:r>
            <a:r>
              <a:rPr lang="en-US" altLang="zh-CN" sz="1800" dirty="0">
                <a:solidFill>
                  <a:srgbClr val="0000FF"/>
                </a:solidFill>
                <a:latin typeface="Arial" panose="020B0604020202020204" pitchFamily="34" charset="0"/>
                <a:ea typeface="宋体" panose="02010600030101010101" pitchFamily="2" charset="-122"/>
              </a:rPr>
              <a:t>; </a:t>
            </a:r>
          </a:p>
          <a:p>
            <a:pPr lvl="1">
              <a:buBlip>
                <a:blip r:embed="rId2"/>
              </a:buBlip>
            </a:pPr>
            <a:r>
              <a:rPr lang="zh-CN" altLang="en-US" sz="1800" dirty="0">
                <a:solidFill>
                  <a:srgbClr val="0000FF"/>
                </a:solidFill>
                <a:latin typeface="Arial" panose="020B0604020202020204" pitchFamily="34" charset="0"/>
                <a:ea typeface="宋体" panose="02010600030101010101" pitchFamily="2" charset="-122"/>
              </a:rPr>
              <a:t>干净和强大的用户界面方便商业或技术用户理解</a:t>
            </a:r>
            <a:r>
              <a:rPr lang="en-US" altLang="zh-CN" sz="1800" dirty="0">
                <a:solidFill>
                  <a:srgbClr val="0000FF"/>
                </a:solidFill>
                <a:latin typeface="Arial" panose="020B0604020202020204" pitchFamily="34" charset="0"/>
                <a:ea typeface="宋体" panose="02010600030101010101" pitchFamily="2" charset="-122"/>
              </a:rPr>
              <a:t>; </a:t>
            </a:r>
          </a:p>
          <a:p>
            <a:pPr lvl="1">
              <a:buBlip>
                <a:blip r:embed="rId2"/>
              </a:buBlip>
            </a:pPr>
            <a:r>
              <a:rPr lang="zh-CN" altLang="en-US" sz="1800" dirty="0">
                <a:solidFill>
                  <a:srgbClr val="0000FF"/>
                </a:solidFill>
                <a:latin typeface="Arial" panose="020B0604020202020204" pitchFamily="34" charset="0"/>
                <a:ea typeface="宋体" panose="02010600030101010101" pitchFamily="2" charset="-122"/>
              </a:rPr>
              <a:t>工作流定制</a:t>
            </a:r>
            <a:r>
              <a:rPr lang="en-US" altLang="zh-CN" sz="1800" dirty="0">
                <a:solidFill>
                  <a:srgbClr val="0000FF"/>
                </a:solidFill>
                <a:latin typeface="Arial" panose="020B0604020202020204" pitchFamily="34" charset="0"/>
                <a:ea typeface="宋体" panose="02010600030101010101" pitchFamily="2" charset="-122"/>
              </a:rPr>
              <a:t>; </a:t>
            </a:r>
          </a:p>
          <a:p>
            <a:pPr lvl="1">
              <a:buBlip>
                <a:blip r:embed="rId2"/>
              </a:buBlip>
            </a:pPr>
            <a:r>
              <a:rPr lang="zh-CN" altLang="en-US" sz="1800" dirty="0">
                <a:solidFill>
                  <a:srgbClr val="0000FF"/>
                </a:solidFill>
                <a:latin typeface="Arial" panose="020B0604020202020204" pitchFamily="34" charset="0"/>
                <a:ea typeface="宋体" panose="02010600030101010101" pitchFamily="2" charset="-122"/>
              </a:rPr>
              <a:t>全文搜索和强大的过滤器（可定制的，可保存的，可共享的，可预定的过滤器）</a:t>
            </a:r>
            <a:r>
              <a:rPr lang="en-US" altLang="zh-CN" sz="1800" dirty="0">
                <a:solidFill>
                  <a:srgbClr val="0000FF"/>
                </a:solidFill>
                <a:latin typeface="Arial" panose="020B0604020202020204" pitchFamily="34" charset="0"/>
                <a:ea typeface="宋体" panose="02010600030101010101" pitchFamily="2" charset="-122"/>
              </a:rPr>
              <a:t>; </a:t>
            </a:r>
          </a:p>
          <a:p>
            <a:pPr lvl="1">
              <a:buBlip>
                <a:blip r:embed="rId2"/>
              </a:buBlip>
            </a:pPr>
            <a:r>
              <a:rPr lang="zh-CN" altLang="en-US" sz="1800" dirty="0">
                <a:solidFill>
                  <a:srgbClr val="0000FF"/>
                </a:solidFill>
                <a:latin typeface="Arial" panose="020B0604020202020204" pitchFamily="34" charset="0"/>
                <a:ea typeface="宋体" panose="02010600030101010101" pitchFamily="2" charset="-122"/>
              </a:rPr>
              <a:t>可定制的工作台和实时统计</a:t>
            </a:r>
            <a:r>
              <a:rPr lang="en-US" altLang="zh-CN" sz="1800" dirty="0">
                <a:solidFill>
                  <a:srgbClr val="0000FF"/>
                </a:solidFill>
                <a:latin typeface="Arial" panose="020B0604020202020204" pitchFamily="34" charset="0"/>
                <a:ea typeface="宋体" panose="02010600030101010101" pitchFamily="2" charset="-122"/>
              </a:rPr>
              <a:t>; </a:t>
            </a:r>
          </a:p>
          <a:p>
            <a:pPr lvl="1">
              <a:buBlip>
                <a:blip r:embed="rId2"/>
              </a:buBlip>
            </a:pPr>
            <a:r>
              <a:rPr lang="zh-CN" altLang="en-US" sz="1800" dirty="0">
                <a:solidFill>
                  <a:srgbClr val="0000FF"/>
                </a:solidFill>
                <a:latin typeface="Arial" panose="020B0604020202020204" pitchFamily="34" charset="0"/>
                <a:ea typeface="宋体" panose="02010600030101010101" pitchFamily="2" charset="-122"/>
              </a:rPr>
              <a:t>企业级的权限和安全控制</a:t>
            </a:r>
            <a:r>
              <a:rPr lang="en-US" altLang="zh-CN" sz="1800" dirty="0">
                <a:solidFill>
                  <a:srgbClr val="0000FF"/>
                </a:solidFill>
                <a:latin typeface="Arial" panose="020B0604020202020204" pitchFamily="34" charset="0"/>
                <a:ea typeface="宋体" panose="02010600030101010101" pitchFamily="2" charset="-122"/>
              </a:rPr>
              <a:t>; </a:t>
            </a:r>
          </a:p>
          <a:p>
            <a:pPr lvl="1">
              <a:buBlip>
                <a:blip r:embed="rId2"/>
              </a:buBlip>
            </a:pPr>
            <a:r>
              <a:rPr lang="zh-CN" altLang="en-US" sz="1800" dirty="0">
                <a:solidFill>
                  <a:srgbClr val="0000FF"/>
                </a:solidFill>
                <a:latin typeface="Arial" panose="020B0604020202020204" pitchFamily="34" charset="0"/>
                <a:ea typeface="宋体" panose="02010600030101010101" pitchFamily="2" charset="-122"/>
              </a:rPr>
              <a:t>方便的扩展及与其他系统集成（包括 </a:t>
            </a:r>
            <a:r>
              <a:rPr lang="en-US" altLang="zh-CN" sz="1800" dirty="0">
                <a:solidFill>
                  <a:srgbClr val="0000FF"/>
                </a:solidFill>
                <a:latin typeface="Arial" panose="020B0604020202020204" pitchFamily="34" charset="0"/>
                <a:ea typeface="宋体" panose="02010600030101010101" pitchFamily="2" charset="-122"/>
              </a:rPr>
              <a:t>email </a:t>
            </a:r>
            <a:r>
              <a:rPr lang="zh-CN" altLang="en-US" sz="1800" dirty="0">
                <a:solidFill>
                  <a:srgbClr val="0000FF"/>
                </a:solidFill>
                <a:latin typeface="Arial" panose="020B0604020202020204" pitchFamily="34" charset="0"/>
                <a:ea typeface="宋体" panose="02010600030101010101" pitchFamily="2" charset="-122"/>
              </a:rPr>
              <a:t>、</a:t>
            </a:r>
            <a:r>
              <a:rPr lang="en-US" altLang="zh-CN" sz="1800" dirty="0">
                <a:solidFill>
                  <a:srgbClr val="0000FF"/>
                </a:solidFill>
                <a:latin typeface="Arial" panose="020B0604020202020204" pitchFamily="34" charset="0"/>
                <a:ea typeface="宋体" panose="02010600030101010101" pitchFamily="2" charset="-122"/>
              </a:rPr>
              <a:t>SVN</a:t>
            </a:r>
            <a:r>
              <a:rPr lang="zh-CN" altLang="en-US" sz="1800" dirty="0">
                <a:solidFill>
                  <a:srgbClr val="0000FF"/>
                </a:solidFill>
                <a:latin typeface="Arial" panose="020B0604020202020204" pitchFamily="34" charset="0"/>
                <a:ea typeface="宋体" panose="02010600030101010101" pitchFamily="2" charset="-122"/>
              </a:rPr>
              <a:t>、 </a:t>
            </a:r>
            <a:r>
              <a:rPr lang="en-US" altLang="zh-CN" sz="1800" dirty="0">
                <a:solidFill>
                  <a:srgbClr val="0000FF"/>
                </a:solidFill>
                <a:latin typeface="Arial" panose="020B0604020202020204" pitchFamily="34" charset="0"/>
                <a:ea typeface="宋体" panose="02010600030101010101" pitchFamily="2" charset="-122"/>
              </a:rPr>
              <a:t>RSS </a:t>
            </a:r>
            <a:r>
              <a:rPr lang="zh-CN" altLang="en-US" sz="1800" dirty="0">
                <a:solidFill>
                  <a:srgbClr val="0000FF"/>
                </a:solidFill>
                <a:latin typeface="Arial" panose="020B0604020202020204" pitchFamily="34" charset="0"/>
                <a:ea typeface="宋体" panose="02010600030101010101" pitchFamily="2" charset="-122"/>
              </a:rPr>
              <a:t>、 </a:t>
            </a:r>
            <a:r>
              <a:rPr lang="en-US" altLang="zh-CN" sz="1800" dirty="0">
                <a:solidFill>
                  <a:srgbClr val="0000FF"/>
                </a:solidFill>
                <a:latin typeface="Arial" panose="020B0604020202020204" pitchFamily="34" charset="0"/>
                <a:ea typeface="宋体" panose="02010600030101010101" pitchFamily="2" charset="-122"/>
              </a:rPr>
              <a:t>Excel </a:t>
            </a:r>
            <a:r>
              <a:rPr lang="zh-CN" altLang="en-US" sz="1800" dirty="0">
                <a:solidFill>
                  <a:srgbClr val="0000FF"/>
                </a:solidFill>
                <a:latin typeface="Arial" panose="020B0604020202020204" pitchFamily="34" charset="0"/>
                <a:ea typeface="宋体" panose="02010600030101010101" pitchFamily="2" charset="-122"/>
              </a:rPr>
              <a:t>、 </a:t>
            </a:r>
            <a:r>
              <a:rPr lang="en-US" altLang="zh-CN" sz="1800" dirty="0">
                <a:solidFill>
                  <a:srgbClr val="0000FF"/>
                </a:solidFill>
                <a:latin typeface="Arial" panose="020B0604020202020204" pitchFamily="34" charset="0"/>
                <a:ea typeface="宋体" panose="02010600030101010101" pitchFamily="2" charset="-122"/>
              </a:rPr>
              <a:t>XML </a:t>
            </a:r>
            <a:r>
              <a:rPr lang="zh-CN" altLang="en-US" sz="1800" dirty="0">
                <a:solidFill>
                  <a:srgbClr val="0000FF"/>
                </a:solidFill>
                <a:latin typeface="Arial" panose="020B0604020202020204" pitchFamily="34" charset="0"/>
                <a:ea typeface="宋体" panose="02010600030101010101" pitchFamily="2" charset="-122"/>
              </a:rPr>
              <a:t>和源码控制工具）</a:t>
            </a:r>
            <a:r>
              <a:rPr lang="en-US" altLang="zh-CN" sz="1800" dirty="0">
                <a:solidFill>
                  <a:srgbClr val="0000FF"/>
                </a:solidFill>
                <a:latin typeface="Arial" panose="020B0604020202020204" pitchFamily="34" charset="0"/>
                <a:ea typeface="宋体" panose="02010600030101010101" pitchFamily="2" charset="-122"/>
              </a:rPr>
              <a:t>;</a:t>
            </a:r>
          </a:p>
          <a:p>
            <a:pPr lvl="1">
              <a:buBlip>
                <a:blip r:embed="rId2"/>
              </a:buBlip>
            </a:pPr>
            <a:r>
              <a:rPr lang="zh-CN" altLang="en-US" sz="1800" dirty="0">
                <a:solidFill>
                  <a:srgbClr val="0000FF"/>
                </a:solidFill>
                <a:latin typeface="Arial" panose="020B0604020202020204" pitchFamily="34" charset="0"/>
                <a:ea typeface="宋体" panose="02010600030101010101" pitchFamily="2" charset="-122"/>
              </a:rPr>
              <a:t>非常高的通知选项配置</a:t>
            </a:r>
            <a:r>
              <a:rPr lang="en-US" altLang="zh-CN" sz="1800" dirty="0">
                <a:solidFill>
                  <a:srgbClr val="0000FF"/>
                </a:solidFill>
                <a:latin typeface="Arial" panose="020B0604020202020204" pitchFamily="34" charset="0"/>
                <a:ea typeface="宋体" panose="02010600030101010101" pitchFamily="2" charset="-122"/>
              </a:rPr>
              <a:t>; </a:t>
            </a:r>
          </a:p>
          <a:p>
            <a:pPr lvl="1">
              <a:buBlip>
                <a:blip r:embed="rId2"/>
              </a:buBlip>
            </a:pPr>
            <a:r>
              <a:rPr lang="zh-CN" altLang="en-US" sz="1800" dirty="0">
                <a:solidFill>
                  <a:srgbClr val="0000FF"/>
                </a:solidFill>
                <a:latin typeface="Arial" panose="020B0604020202020204" pitchFamily="34" charset="0"/>
                <a:ea typeface="宋体" panose="02010600030101010101" pitchFamily="2" charset="-122"/>
              </a:rPr>
              <a:t>可以在几乎所有硬件、操作系统和数据库平台下运行</a:t>
            </a:r>
            <a:r>
              <a:rPr lang="en-US" altLang="zh-CN" sz="1800" dirty="0">
                <a:solidFill>
                  <a:srgbClr val="0000FF"/>
                </a:solidFill>
                <a:latin typeface="Arial" panose="020B0604020202020204" pitchFamily="34" charset="0"/>
                <a:ea typeface="宋体" panose="02010600030101010101" pitchFamily="2" charset="-122"/>
              </a:rPr>
              <a:t>; </a:t>
            </a:r>
          </a:p>
          <a:p>
            <a:endParaRPr lang="zh-CN" altLang="en-US" dirty="0"/>
          </a:p>
        </p:txBody>
      </p:sp>
    </p:spTree>
    <p:extLst>
      <p:ext uri="{BB962C8B-B14F-4D97-AF65-F5344CB8AC3E}">
        <p14:creationId xmlns:p14="http://schemas.microsoft.com/office/powerpoint/2010/main" val="41024154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1"/>
            <a:ext cx="10018713" cy="1735428"/>
          </a:xfrm>
        </p:spPr>
        <p:txBody>
          <a:bodyPr>
            <a:normAutofit fontScale="90000"/>
          </a:bodyPr>
          <a:lstStyle/>
          <a:p>
            <a:r>
              <a:rPr lang="en-US" altLang="en-US" sz="4400" dirty="0">
                <a:latin typeface="Arial" panose="020B0604020202020204" pitchFamily="34" charset="0"/>
                <a:ea typeface="宋体" panose="02010600030101010101" pitchFamily="2" charset="-122"/>
              </a:rPr>
              <a:t>JIRA</a:t>
            </a:r>
            <a:r>
              <a:rPr lang="zh-CN" altLang="en-US" sz="4400" dirty="0" smtClean="0">
                <a:latin typeface="Arial" panose="020B0604020202020204" pitchFamily="34" charset="0"/>
                <a:ea typeface="宋体" panose="02010600030101010101" pitchFamily="2" charset="-122"/>
              </a:rPr>
              <a:t>简介</a:t>
            </a:r>
            <a:r>
              <a:rPr lang="en-US" altLang="zh-CN" dirty="0" smtClean="0">
                <a:latin typeface="Arial" panose="020B0604020202020204" pitchFamily="34" charset="0"/>
                <a:ea typeface="宋体" panose="02010600030101010101" pitchFamily="2" charset="-122"/>
              </a:rPr>
              <a:t/>
            </a:r>
            <a:br>
              <a:rPr lang="en-US" altLang="zh-CN" dirty="0" smtClean="0">
                <a:latin typeface="Arial" panose="020B0604020202020204" pitchFamily="34" charset="0"/>
                <a:ea typeface="宋体" panose="02010600030101010101" pitchFamily="2" charset="-122"/>
              </a:rPr>
            </a:br>
            <a:r>
              <a:rPr lang="en-US" altLang="zh-CN" sz="2200" dirty="0">
                <a:solidFill>
                  <a:srgbClr val="990033"/>
                </a:solidFill>
                <a:latin typeface="Arial" panose="020B0604020202020204" pitchFamily="34" charset="0"/>
                <a:ea typeface="宋体" panose="02010600030101010101" pitchFamily="2" charset="-122"/>
              </a:rPr>
              <a:t>2</a:t>
            </a:r>
            <a:r>
              <a:rPr lang="zh-CN" altLang="en-US" sz="2200" dirty="0">
                <a:solidFill>
                  <a:srgbClr val="990033"/>
                </a:solidFill>
                <a:latin typeface="Arial" panose="020B0604020202020204" pitchFamily="34" charset="0"/>
                <a:ea typeface="宋体" panose="02010600030101010101" pitchFamily="2" charset="-122"/>
              </a:rPr>
              <a:t>、 </a:t>
            </a:r>
            <a:r>
              <a:rPr lang="en-US" altLang="zh-CN" sz="2400" dirty="0">
                <a:solidFill>
                  <a:srgbClr val="990033"/>
                </a:solidFill>
                <a:latin typeface="Arial" panose="020B0604020202020204" pitchFamily="34" charset="0"/>
                <a:ea typeface="宋体" panose="02010600030101010101" pitchFamily="2" charset="-122"/>
              </a:rPr>
              <a:t>JIRA</a:t>
            </a:r>
            <a:r>
              <a:rPr lang="zh-CN" altLang="en-US" sz="2200" dirty="0">
                <a:solidFill>
                  <a:srgbClr val="990033"/>
                </a:solidFill>
                <a:latin typeface="Arial" panose="020B0604020202020204" pitchFamily="34" charset="0"/>
                <a:ea typeface="宋体" panose="02010600030101010101" pitchFamily="2" charset="-122"/>
              </a:rPr>
              <a:t>用户管理</a:t>
            </a:r>
            <a:br>
              <a:rPr lang="zh-CN" altLang="en-US" sz="2200" dirty="0">
                <a:solidFill>
                  <a:srgbClr val="990033"/>
                </a:solidFill>
                <a:latin typeface="Arial" panose="020B0604020202020204" pitchFamily="34" charset="0"/>
                <a:ea typeface="宋体" panose="02010600030101010101" pitchFamily="2" charset="-122"/>
              </a:rPr>
            </a:br>
            <a:r>
              <a:rPr lang="zh-CN" altLang="en-US" dirty="0">
                <a:solidFill>
                  <a:schemeClr val="bg1"/>
                </a:solidFill>
                <a:latin typeface="Arial" panose="020B0604020202020204" pitchFamily="34" charset="0"/>
                <a:ea typeface="宋体" panose="02010600030101010101" pitchFamily="2" charset="-122"/>
              </a:rPr>
              <a:t/>
            </a:r>
            <a:br>
              <a:rPr lang="zh-CN" altLang="en-US" dirty="0">
                <a:solidFill>
                  <a:schemeClr val="bg1"/>
                </a:solidFill>
                <a:latin typeface="Arial" panose="020B0604020202020204" pitchFamily="34" charset="0"/>
                <a:ea typeface="宋体" panose="02010600030101010101" pitchFamily="2" charset="-122"/>
              </a:rPr>
            </a:br>
            <a:endParaRPr lang="zh-CN" altLang="en-US" dirty="0"/>
          </a:p>
        </p:txBody>
      </p:sp>
      <p:sp>
        <p:nvSpPr>
          <p:cNvPr id="3" name="内容占位符 2"/>
          <p:cNvSpPr>
            <a:spLocks noGrp="1"/>
          </p:cNvSpPr>
          <p:nvPr>
            <p:ph idx="1"/>
          </p:nvPr>
        </p:nvSpPr>
        <p:spPr/>
        <p:txBody>
          <a:bodyPr/>
          <a:lstStyle/>
          <a:p>
            <a:pPr lvl="1">
              <a:buFont typeface="Wingdings" panose="05000000000000000000" pitchFamily="2" charset="2"/>
              <a:buChar char="u"/>
            </a:pPr>
            <a:r>
              <a:rPr lang="en-US" altLang="zh-CN" dirty="0" err="1">
                <a:solidFill>
                  <a:srgbClr val="0000FF"/>
                </a:solidFill>
              </a:rPr>
              <a:t>jira</a:t>
            </a:r>
            <a:r>
              <a:rPr lang="en-US" altLang="zh-CN" dirty="0">
                <a:solidFill>
                  <a:srgbClr val="0000FF"/>
                </a:solidFill>
              </a:rPr>
              <a:t>-users </a:t>
            </a:r>
            <a:r>
              <a:rPr lang="zh-CN" altLang="en-US" dirty="0">
                <a:solidFill>
                  <a:srgbClr val="0000FF"/>
                </a:solidFill>
              </a:rPr>
              <a:t>普通用户 </a:t>
            </a:r>
          </a:p>
          <a:p>
            <a:pPr lvl="1">
              <a:buFont typeface="Wingdings" panose="05000000000000000000" pitchFamily="2" charset="2"/>
              <a:buChar char="u"/>
            </a:pPr>
            <a:r>
              <a:rPr lang="en-US" altLang="zh-CN" dirty="0" err="1">
                <a:solidFill>
                  <a:srgbClr val="0000FF"/>
                </a:solidFill>
              </a:rPr>
              <a:t>jira</a:t>
            </a:r>
            <a:r>
              <a:rPr lang="en-US" altLang="zh-CN" dirty="0">
                <a:solidFill>
                  <a:srgbClr val="0000FF"/>
                </a:solidFill>
              </a:rPr>
              <a:t>-developers</a:t>
            </a:r>
            <a:r>
              <a:rPr lang="zh-CN" altLang="en-US" dirty="0">
                <a:solidFill>
                  <a:srgbClr val="0000FF"/>
                </a:solidFill>
              </a:rPr>
              <a:t>开发人员，可以被指派任务单，处理任务单，查看</a:t>
            </a:r>
            <a:r>
              <a:rPr lang="en-US" altLang="zh-CN" dirty="0">
                <a:solidFill>
                  <a:srgbClr val="0000FF"/>
                </a:solidFill>
              </a:rPr>
              <a:t>SVN</a:t>
            </a:r>
            <a:r>
              <a:rPr lang="zh-CN" altLang="en-US" dirty="0">
                <a:solidFill>
                  <a:srgbClr val="0000FF"/>
                </a:solidFill>
              </a:rPr>
              <a:t>等等权限。 </a:t>
            </a:r>
          </a:p>
          <a:p>
            <a:pPr lvl="1">
              <a:buFont typeface="Wingdings" panose="05000000000000000000" pitchFamily="2" charset="2"/>
              <a:buChar char="u"/>
            </a:pPr>
            <a:r>
              <a:rPr lang="en-US" altLang="zh-CN" dirty="0" err="1">
                <a:solidFill>
                  <a:srgbClr val="0000FF"/>
                </a:solidFill>
              </a:rPr>
              <a:t>jira</a:t>
            </a:r>
            <a:r>
              <a:rPr lang="en-US" altLang="zh-CN" dirty="0">
                <a:solidFill>
                  <a:srgbClr val="0000FF"/>
                </a:solidFill>
              </a:rPr>
              <a:t>-administrators</a:t>
            </a:r>
            <a:r>
              <a:rPr lang="zh-CN" altLang="en-US" dirty="0">
                <a:solidFill>
                  <a:srgbClr val="0000FF"/>
                </a:solidFill>
              </a:rPr>
              <a:t>管理员，可以增、删、改项目和系统配置等等。</a:t>
            </a:r>
            <a:endParaRPr lang="en-US" altLang="zh-CN" dirty="0">
              <a:solidFill>
                <a:srgbClr val="0000FF"/>
              </a:solidFill>
            </a:endParaRPr>
          </a:p>
          <a:p>
            <a:pPr lvl="1">
              <a:buFont typeface="Wingdings" panose="05000000000000000000" pitchFamily="2" charset="2"/>
              <a:buChar char="u"/>
            </a:pPr>
            <a:r>
              <a:rPr lang="zh-CN" altLang="en-US" dirty="0">
                <a:solidFill>
                  <a:srgbClr val="0000FF"/>
                </a:solidFill>
              </a:rPr>
              <a:t>也可以自定义用户组 </a:t>
            </a:r>
            <a:endParaRPr lang="en-US" altLang="zh-CN" dirty="0"/>
          </a:p>
          <a:p>
            <a:endParaRPr lang="zh-CN" altLang="en-US" dirty="0"/>
          </a:p>
        </p:txBody>
      </p:sp>
    </p:spTree>
    <p:extLst>
      <p:ext uri="{BB962C8B-B14F-4D97-AF65-F5344CB8AC3E}">
        <p14:creationId xmlns:p14="http://schemas.microsoft.com/office/powerpoint/2010/main" val="38027291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en-US" dirty="0"/>
              <a:t>JIRA</a:t>
            </a:r>
            <a:r>
              <a:rPr lang="zh-CN" altLang="en-US" dirty="0" smtClean="0"/>
              <a:t>简介</a:t>
            </a:r>
            <a:endParaRPr lang="zh-CN" altLang="en-US" dirty="0"/>
          </a:p>
        </p:txBody>
      </p:sp>
      <p:sp>
        <p:nvSpPr>
          <p:cNvPr id="3" name="内容占位符 2"/>
          <p:cNvSpPr>
            <a:spLocks noGrp="1"/>
          </p:cNvSpPr>
          <p:nvPr>
            <p:ph idx="1"/>
          </p:nvPr>
        </p:nvSpPr>
        <p:spPr/>
        <p:txBody>
          <a:bodyPr>
            <a:noAutofit/>
          </a:bodyPr>
          <a:lstStyle/>
          <a:p>
            <a:pPr marL="0" indent="0" algn="ctr">
              <a:buNone/>
            </a:pPr>
            <a:r>
              <a:rPr lang="en-US" altLang="zh-CN" dirty="0" smtClean="0">
                <a:solidFill>
                  <a:srgbClr val="990033"/>
                </a:solidFill>
                <a:latin typeface="宋体" panose="02010600030101010101" pitchFamily="2" charset="-122"/>
                <a:ea typeface="宋体" panose="02010600030101010101" pitchFamily="2" charset="-122"/>
              </a:rPr>
              <a:t>3</a:t>
            </a:r>
            <a:r>
              <a:rPr lang="zh-CN" altLang="en-US" dirty="0" smtClean="0">
                <a:solidFill>
                  <a:srgbClr val="990033"/>
                </a:solidFill>
                <a:latin typeface="宋体" panose="02010600030101010101" pitchFamily="2" charset="-122"/>
                <a:ea typeface="宋体" panose="02010600030101010101" pitchFamily="2" charset="-122"/>
              </a:rPr>
              <a:t>、</a:t>
            </a:r>
            <a:r>
              <a:rPr lang="en-US" altLang="zh-CN" dirty="0" smtClean="0">
                <a:solidFill>
                  <a:srgbClr val="990033"/>
                </a:solidFill>
                <a:latin typeface="宋体" panose="02010600030101010101" pitchFamily="2" charset="-122"/>
                <a:ea typeface="宋体" panose="02010600030101010101" pitchFamily="2" charset="-122"/>
              </a:rPr>
              <a:t>JIRA</a:t>
            </a:r>
            <a:r>
              <a:rPr lang="zh-CN" altLang="en-US" dirty="0">
                <a:solidFill>
                  <a:srgbClr val="990033"/>
                </a:solidFill>
                <a:latin typeface="宋体" panose="02010600030101010101" pitchFamily="2" charset="-122"/>
                <a:ea typeface="宋体" panose="02010600030101010101" pitchFamily="2" charset="-122"/>
              </a:rPr>
              <a:t>中涉及的角色</a:t>
            </a:r>
          </a:p>
          <a:p>
            <a:pPr lvl="1">
              <a:buFontTx/>
              <a:buNone/>
            </a:pPr>
            <a:r>
              <a:rPr lang="en-US" altLang="zh-CN" sz="1400" dirty="0">
                <a:solidFill>
                  <a:srgbClr val="0000FF"/>
                </a:solidFill>
              </a:rPr>
              <a:t>JIRA</a:t>
            </a:r>
            <a:r>
              <a:rPr lang="zh-CN" altLang="en-US" sz="1400" dirty="0">
                <a:solidFill>
                  <a:srgbClr val="0000FF"/>
                </a:solidFill>
              </a:rPr>
              <a:t>作为一个问题跟踪管理系统，可以被企业管理人员，项目管理人员，开发人员，分析人员，测试人员和其他人员所广泛使用。</a:t>
            </a:r>
          </a:p>
          <a:p>
            <a:pPr lvl="1">
              <a:buFontTx/>
              <a:buNone/>
            </a:pPr>
            <a:r>
              <a:rPr lang="zh-CN" altLang="en-US" sz="1400" dirty="0">
                <a:solidFill>
                  <a:srgbClr val="990000"/>
                </a:solidFill>
              </a:rPr>
              <a:t> </a:t>
            </a:r>
            <a:r>
              <a:rPr lang="en-US" altLang="zh-CN" sz="1400" dirty="0">
                <a:solidFill>
                  <a:srgbClr val="990000"/>
                </a:solidFill>
              </a:rPr>
              <a:t>1. </a:t>
            </a:r>
            <a:r>
              <a:rPr lang="zh-CN" altLang="en-US" sz="1400" dirty="0">
                <a:solidFill>
                  <a:srgbClr val="990000"/>
                </a:solidFill>
              </a:rPr>
              <a:t>管理人员</a:t>
            </a:r>
          </a:p>
          <a:p>
            <a:pPr lvl="1">
              <a:buFontTx/>
              <a:buNone/>
            </a:pPr>
            <a:r>
              <a:rPr lang="zh-CN" altLang="en-US" sz="1400" dirty="0">
                <a:solidFill>
                  <a:srgbClr val="0000FF"/>
                </a:solidFill>
              </a:rPr>
              <a:t>根据</a:t>
            </a:r>
            <a:r>
              <a:rPr lang="en-US" altLang="zh-CN" sz="1400" dirty="0">
                <a:solidFill>
                  <a:srgbClr val="0000FF"/>
                </a:solidFill>
              </a:rPr>
              <a:t>JIRA</a:t>
            </a:r>
            <a:r>
              <a:rPr lang="zh-CN" altLang="en-US" sz="1400" dirty="0">
                <a:solidFill>
                  <a:srgbClr val="0000FF"/>
                </a:solidFill>
              </a:rPr>
              <a:t>系统提供的数据，更加准确地了解项目的开发质量和状态，以及整个团队的工作效率。</a:t>
            </a:r>
          </a:p>
          <a:p>
            <a:pPr lvl="1">
              <a:buFontTx/>
              <a:buNone/>
            </a:pPr>
            <a:r>
              <a:rPr lang="en-US" altLang="zh-CN" sz="1400" dirty="0">
                <a:solidFill>
                  <a:srgbClr val="990000"/>
                </a:solidFill>
              </a:rPr>
              <a:t>2. </a:t>
            </a:r>
            <a:r>
              <a:rPr lang="zh-CN" altLang="en-US" sz="1400" dirty="0">
                <a:solidFill>
                  <a:srgbClr val="990000"/>
                </a:solidFill>
              </a:rPr>
              <a:t>项目管理者</a:t>
            </a:r>
          </a:p>
          <a:p>
            <a:pPr lvl="1">
              <a:buFontTx/>
              <a:buNone/>
            </a:pPr>
            <a:r>
              <a:rPr lang="zh-CN" altLang="en-US" sz="1400" dirty="0">
                <a:solidFill>
                  <a:srgbClr val="0000FF"/>
                </a:solidFill>
              </a:rPr>
              <a:t>可以针对登记进</a:t>
            </a:r>
            <a:r>
              <a:rPr lang="en-US" altLang="zh-CN" sz="1400" dirty="0">
                <a:solidFill>
                  <a:srgbClr val="0000FF"/>
                </a:solidFill>
              </a:rPr>
              <a:t>JIRA</a:t>
            </a:r>
            <a:r>
              <a:rPr lang="zh-CN" altLang="en-US" sz="1400" dirty="0">
                <a:solidFill>
                  <a:srgbClr val="0000FF"/>
                </a:solidFill>
              </a:rPr>
              <a:t>系统中问题，进行评估，分配缺陷；还可以通过</a:t>
            </a:r>
            <a:r>
              <a:rPr lang="en-US" altLang="zh-CN" sz="1400" dirty="0">
                <a:solidFill>
                  <a:srgbClr val="0000FF"/>
                </a:solidFill>
              </a:rPr>
              <a:t>JIRA</a:t>
            </a:r>
            <a:r>
              <a:rPr lang="zh-CN" altLang="en-US" sz="1400" dirty="0">
                <a:solidFill>
                  <a:srgbClr val="0000FF"/>
                </a:solidFill>
              </a:rPr>
              <a:t>系统的统计报告了解项目进展情况以及团队的工作量、工作效率等信息。</a:t>
            </a:r>
          </a:p>
          <a:p>
            <a:pPr lvl="1">
              <a:buFontTx/>
              <a:buNone/>
            </a:pPr>
            <a:r>
              <a:rPr lang="en-US" altLang="zh-CN" sz="1400" dirty="0">
                <a:solidFill>
                  <a:srgbClr val="990000"/>
                </a:solidFill>
              </a:rPr>
              <a:t>3. </a:t>
            </a:r>
            <a:r>
              <a:rPr lang="zh-CN" altLang="en-US" sz="1400" dirty="0">
                <a:solidFill>
                  <a:srgbClr val="990000"/>
                </a:solidFill>
              </a:rPr>
              <a:t>开发人员</a:t>
            </a:r>
          </a:p>
          <a:p>
            <a:pPr lvl="1">
              <a:buFontTx/>
              <a:buNone/>
            </a:pPr>
            <a:r>
              <a:rPr lang="zh-CN" altLang="en-US" sz="1400" dirty="0">
                <a:solidFill>
                  <a:srgbClr val="0000FF"/>
                </a:solidFill>
              </a:rPr>
              <a:t>在</a:t>
            </a:r>
            <a:r>
              <a:rPr lang="en-US" altLang="zh-CN" sz="1400" dirty="0">
                <a:solidFill>
                  <a:srgbClr val="0000FF"/>
                </a:solidFill>
              </a:rPr>
              <a:t>JIRA</a:t>
            </a:r>
            <a:r>
              <a:rPr lang="zh-CN" altLang="en-US" sz="1400" dirty="0">
                <a:solidFill>
                  <a:srgbClr val="0000FF"/>
                </a:solidFill>
              </a:rPr>
              <a:t>系统中查看分配给自己的问题，及时进行处理，填写处理情况并提交工作量记录。</a:t>
            </a:r>
          </a:p>
          <a:p>
            <a:pPr lvl="1">
              <a:buFontTx/>
              <a:buNone/>
            </a:pPr>
            <a:r>
              <a:rPr lang="en-US" altLang="zh-CN" sz="1400" dirty="0">
                <a:solidFill>
                  <a:srgbClr val="990000"/>
                </a:solidFill>
              </a:rPr>
              <a:t>4. </a:t>
            </a:r>
            <a:r>
              <a:rPr lang="zh-CN" altLang="en-US" sz="1400" dirty="0">
                <a:solidFill>
                  <a:srgbClr val="990000"/>
                </a:solidFill>
              </a:rPr>
              <a:t>测试人员</a:t>
            </a:r>
          </a:p>
          <a:p>
            <a:pPr lvl="1">
              <a:buFontTx/>
              <a:buNone/>
            </a:pPr>
            <a:r>
              <a:rPr lang="zh-CN" altLang="en-US" sz="1400" dirty="0">
                <a:solidFill>
                  <a:srgbClr val="0000FF"/>
                </a:solidFill>
              </a:rPr>
              <a:t>根据测试情况，在</a:t>
            </a:r>
            <a:r>
              <a:rPr lang="en-US" altLang="zh-CN" sz="1400" dirty="0">
                <a:solidFill>
                  <a:srgbClr val="0000FF"/>
                </a:solidFill>
              </a:rPr>
              <a:t>JIRA</a:t>
            </a:r>
            <a:r>
              <a:rPr lang="zh-CN" altLang="en-US" sz="1400" dirty="0">
                <a:solidFill>
                  <a:srgbClr val="0000FF"/>
                </a:solidFill>
              </a:rPr>
              <a:t>系统中及时快速的记录问题并对开发人员处理后的问题进行验证和跟踪。</a:t>
            </a:r>
          </a:p>
          <a:p>
            <a:endParaRPr lang="zh-CN" altLang="en-US" sz="1400" dirty="0"/>
          </a:p>
          <a:p>
            <a:endParaRPr lang="zh-CN" altLang="en-US" sz="1400" dirty="0"/>
          </a:p>
        </p:txBody>
      </p:sp>
    </p:spTree>
    <p:extLst>
      <p:ext uri="{BB962C8B-B14F-4D97-AF65-F5344CB8AC3E}">
        <p14:creationId xmlns:p14="http://schemas.microsoft.com/office/powerpoint/2010/main" val="13408786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JIRA</a:t>
            </a:r>
            <a:r>
              <a:rPr lang="zh-CN" altLang="en-US" dirty="0" smtClean="0"/>
              <a:t>简介</a:t>
            </a:r>
            <a:r>
              <a:rPr lang="en-US" altLang="zh-CN" dirty="0" smtClean="0"/>
              <a:t/>
            </a:r>
            <a:br>
              <a:rPr lang="en-US" altLang="zh-CN" dirty="0" smtClean="0"/>
            </a:br>
            <a:r>
              <a:rPr lang="en-US" altLang="zh-CN" sz="2000" dirty="0">
                <a:solidFill>
                  <a:srgbClr val="990033"/>
                </a:solidFill>
                <a:latin typeface="宋体" panose="02010600030101010101" pitchFamily="2" charset="-122"/>
                <a:ea typeface="宋体" panose="02010600030101010101" pitchFamily="2" charset="-122"/>
              </a:rPr>
              <a:t>4</a:t>
            </a:r>
            <a:r>
              <a:rPr lang="zh-CN" altLang="en-US" sz="2000" dirty="0">
                <a:solidFill>
                  <a:srgbClr val="990033"/>
                </a:solidFill>
                <a:latin typeface="宋体" panose="02010600030101010101" pitchFamily="2" charset="-122"/>
                <a:ea typeface="宋体" panose="02010600030101010101" pitchFamily="2" charset="-122"/>
              </a:rPr>
              <a:t>、</a:t>
            </a:r>
            <a:r>
              <a:rPr lang="en-US" altLang="zh-CN" sz="2000" dirty="0" smtClean="0">
                <a:solidFill>
                  <a:srgbClr val="990033"/>
                </a:solidFill>
                <a:latin typeface="宋体" panose="02010600030101010101" pitchFamily="2" charset="-122"/>
                <a:ea typeface="宋体" panose="02010600030101010101" pitchFamily="2" charset="-122"/>
              </a:rPr>
              <a:t>JIRA</a:t>
            </a:r>
            <a:r>
              <a:rPr lang="zh-CN" altLang="en-US" sz="2000" dirty="0" smtClean="0">
                <a:solidFill>
                  <a:srgbClr val="990033"/>
                </a:solidFill>
                <a:latin typeface="宋体" panose="02010600030101010101" pitchFamily="2" charset="-122"/>
                <a:ea typeface="宋体" panose="02010600030101010101" pitchFamily="2" charset="-122"/>
              </a:rPr>
              <a:t>中问题的处理流程</a:t>
            </a:r>
            <a:endParaRPr lang="zh-CN" altLang="en-US" sz="2000" dirty="0">
              <a:latin typeface="宋体" panose="02010600030101010101" pitchFamily="2" charset="-122"/>
              <a:ea typeface="宋体" panose="02010600030101010101" pitchFamily="2" charset="-122"/>
            </a:endParaRPr>
          </a:p>
        </p:txBody>
      </p:sp>
      <p:pic>
        <p:nvPicPr>
          <p:cNvPr id="4" name="内容占位符 6" descr="流程设计2.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5650359" y="2628900"/>
            <a:ext cx="1686615" cy="3124200"/>
          </a:xfrm>
          <a:ln>
            <a:solidFill>
              <a:schemeClr val="accent1"/>
            </a:solidFill>
          </a:ln>
        </p:spPr>
      </p:pic>
      <p:cxnSp>
        <p:nvCxnSpPr>
          <p:cNvPr id="6" name="直接箭头连接符 5"/>
          <p:cNvCxnSpPr/>
          <p:nvPr/>
        </p:nvCxnSpPr>
        <p:spPr>
          <a:xfrm>
            <a:off x="6819900" y="2895600"/>
            <a:ext cx="7620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直接箭头连接符 10"/>
          <p:cNvCxnSpPr/>
          <p:nvPr/>
        </p:nvCxnSpPr>
        <p:spPr>
          <a:xfrm flipH="1" flipV="1">
            <a:off x="5463540" y="3429000"/>
            <a:ext cx="792480" cy="762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直接箭头连接符 14"/>
          <p:cNvCxnSpPr/>
          <p:nvPr/>
        </p:nvCxnSpPr>
        <p:spPr>
          <a:xfrm>
            <a:off x="7010400" y="3962400"/>
            <a:ext cx="571500" cy="1524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矩形 16"/>
          <p:cNvSpPr/>
          <p:nvPr/>
        </p:nvSpPr>
        <p:spPr>
          <a:xfrm>
            <a:off x="7581900" y="2794635"/>
            <a:ext cx="944880" cy="2019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100" dirty="0" smtClean="0">
                <a:solidFill>
                  <a:schemeClr val="tx1"/>
                </a:solidFill>
                <a:latin typeface="宋体" panose="02010600030101010101" pitchFamily="2" charset="-122"/>
                <a:ea typeface="宋体" panose="02010600030101010101" pitchFamily="2" charset="-122"/>
              </a:rPr>
              <a:t>创建问题</a:t>
            </a:r>
            <a:endParaRPr lang="zh-CN" altLang="en-US" sz="1100" dirty="0">
              <a:solidFill>
                <a:schemeClr val="tx1"/>
              </a:solidFill>
              <a:latin typeface="宋体" panose="02010600030101010101" pitchFamily="2" charset="-122"/>
              <a:ea typeface="宋体" panose="02010600030101010101" pitchFamily="2" charset="-122"/>
            </a:endParaRPr>
          </a:p>
        </p:txBody>
      </p:sp>
      <p:sp>
        <p:nvSpPr>
          <p:cNvPr id="19" name="矩形 18"/>
          <p:cNvSpPr/>
          <p:nvPr/>
        </p:nvSpPr>
        <p:spPr>
          <a:xfrm>
            <a:off x="4693920" y="3314700"/>
            <a:ext cx="76962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rPr>
              <a:t>打开问题</a:t>
            </a:r>
            <a:endParaRPr lang="zh-CN" altLang="en-US" sz="1100" dirty="0">
              <a:solidFill>
                <a:schemeClr val="tx1"/>
              </a:solidFill>
            </a:endParaRPr>
          </a:p>
        </p:txBody>
      </p:sp>
      <p:sp>
        <p:nvSpPr>
          <p:cNvPr id="22" name="矩形 21"/>
          <p:cNvSpPr/>
          <p:nvPr/>
        </p:nvSpPr>
        <p:spPr>
          <a:xfrm>
            <a:off x="7581900" y="3859528"/>
            <a:ext cx="838200" cy="23241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100" dirty="0" smtClean="0">
                <a:solidFill>
                  <a:schemeClr val="tx1"/>
                </a:solidFill>
              </a:rPr>
              <a:t>处理问题</a:t>
            </a:r>
            <a:endParaRPr lang="zh-CN" altLang="en-US" sz="1100" dirty="0">
              <a:solidFill>
                <a:schemeClr val="tx1"/>
              </a:solidFill>
            </a:endParaRPr>
          </a:p>
        </p:txBody>
      </p:sp>
      <p:cxnSp>
        <p:nvCxnSpPr>
          <p:cNvPr id="24" name="直接箭头连接符 23"/>
          <p:cNvCxnSpPr/>
          <p:nvPr/>
        </p:nvCxnSpPr>
        <p:spPr>
          <a:xfrm flipH="1" flipV="1">
            <a:off x="5463540" y="4480560"/>
            <a:ext cx="464820" cy="762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5" name="矩形 24"/>
          <p:cNvSpPr/>
          <p:nvPr/>
        </p:nvSpPr>
        <p:spPr>
          <a:xfrm>
            <a:off x="4693920" y="4381500"/>
            <a:ext cx="769620" cy="1981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100" dirty="0" smtClean="0">
                <a:solidFill>
                  <a:schemeClr val="tx1"/>
                </a:solidFill>
              </a:rPr>
              <a:t>校验问题</a:t>
            </a:r>
            <a:endParaRPr lang="zh-CN" altLang="en-US" sz="1100" dirty="0">
              <a:solidFill>
                <a:schemeClr val="tx1"/>
              </a:solidFill>
            </a:endParaRPr>
          </a:p>
        </p:txBody>
      </p:sp>
      <p:cxnSp>
        <p:nvCxnSpPr>
          <p:cNvPr id="27" name="直接箭头连接符 26"/>
          <p:cNvCxnSpPr/>
          <p:nvPr/>
        </p:nvCxnSpPr>
        <p:spPr>
          <a:xfrm>
            <a:off x="6819900" y="5013960"/>
            <a:ext cx="762000" cy="1524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8" name="矩形 27"/>
          <p:cNvSpPr/>
          <p:nvPr/>
        </p:nvSpPr>
        <p:spPr>
          <a:xfrm>
            <a:off x="7581900" y="4937760"/>
            <a:ext cx="838200" cy="1981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100" dirty="0" smtClean="0">
                <a:solidFill>
                  <a:schemeClr val="tx1"/>
                </a:solidFill>
              </a:rPr>
              <a:t>关闭问题</a:t>
            </a:r>
            <a:endParaRPr lang="zh-CN" altLang="en-US" sz="1100" dirty="0">
              <a:solidFill>
                <a:schemeClr val="tx1"/>
              </a:solidFill>
            </a:endParaRPr>
          </a:p>
        </p:txBody>
      </p:sp>
      <p:cxnSp>
        <p:nvCxnSpPr>
          <p:cNvPr id="30" name="直接箭头连接符 29"/>
          <p:cNvCxnSpPr/>
          <p:nvPr/>
        </p:nvCxnSpPr>
        <p:spPr>
          <a:xfrm flipH="1">
            <a:off x="5463540" y="5562600"/>
            <a:ext cx="86868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2" name="矩形 31"/>
          <p:cNvSpPr/>
          <p:nvPr/>
        </p:nvSpPr>
        <p:spPr>
          <a:xfrm>
            <a:off x="4397826" y="5471160"/>
            <a:ext cx="1065714" cy="1828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1100" dirty="0" smtClean="0"/>
              <a:t>重新打开问题</a:t>
            </a:r>
            <a:endParaRPr lang="zh-CN" altLang="en-US" sz="1100" dirty="0"/>
          </a:p>
        </p:txBody>
      </p:sp>
    </p:spTree>
    <p:extLst>
      <p:ext uri="{BB962C8B-B14F-4D97-AF65-F5344CB8AC3E}">
        <p14:creationId xmlns:p14="http://schemas.microsoft.com/office/powerpoint/2010/main" val="7124511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en-US" dirty="0"/>
              <a:t>JIRA</a:t>
            </a:r>
            <a:r>
              <a:rPr lang="zh-CN" altLang="en-US" dirty="0" smtClean="0"/>
              <a:t>简介</a:t>
            </a:r>
            <a:r>
              <a:rPr lang="en-US" altLang="zh-CN" dirty="0" smtClean="0"/>
              <a:t/>
            </a:r>
            <a:br>
              <a:rPr lang="en-US" altLang="zh-CN" dirty="0" smtClean="0"/>
            </a:br>
            <a:r>
              <a:rPr lang="en-US" altLang="zh-CN" sz="2200" dirty="0">
                <a:solidFill>
                  <a:srgbClr val="990033"/>
                </a:solidFill>
                <a:latin typeface="宋体" panose="02010600030101010101" pitchFamily="2" charset="-122"/>
                <a:ea typeface="宋体" panose="02010600030101010101" pitchFamily="2" charset="-122"/>
              </a:rPr>
              <a:t>5</a:t>
            </a:r>
            <a:r>
              <a:rPr lang="zh-CN" altLang="en-US" sz="2200" dirty="0">
                <a:solidFill>
                  <a:srgbClr val="990033"/>
                </a:solidFill>
                <a:latin typeface="宋体" panose="02010600030101010101" pitchFamily="2" charset="-122"/>
                <a:ea typeface="宋体" panose="02010600030101010101" pitchFamily="2" charset="-122"/>
              </a:rPr>
              <a:t>、</a:t>
            </a:r>
            <a:r>
              <a:rPr lang="en-US" altLang="zh-CN" sz="2200" dirty="0" smtClean="0">
                <a:solidFill>
                  <a:srgbClr val="990033"/>
                </a:solidFill>
                <a:latin typeface="宋体" panose="02010600030101010101" pitchFamily="2" charset="-122"/>
                <a:ea typeface="宋体" panose="02010600030101010101" pitchFamily="2" charset="-122"/>
              </a:rPr>
              <a:t>JIRA</a:t>
            </a:r>
            <a:r>
              <a:rPr lang="zh-CN" altLang="en-US" sz="2200" dirty="0" smtClean="0">
                <a:solidFill>
                  <a:srgbClr val="990033"/>
                </a:solidFill>
                <a:latin typeface="宋体" panose="02010600030101010101" pitchFamily="2" charset="-122"/>
                <a:ea typeface="宋体" panose="02010600030101010101" pitchFamily="2" charset="-122"/>
              </a:rPr>
              <a:t>中创建问题</a:t>
            </a:r>
            <a:r>
              <a:rPr lang="zh-CN" altLang="en-US" dirty="0">
                <a:solidFill>
                  <a:srgbClr val="990033"/>
                </a:solidFill>
              </a:rPr>
              <a:t/>
            </a:r>
            <a:br>
              <a:rPr lang="zh-CN" altLang="en-US" dirty="0">
                <a:solidFill>
                  <a:srgbClr val="990033"/>
                </a:solidFill>
              </a:rPr>
            </a:b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2956" y="2438398"/>
            <a:ext cx="4009876" cy="3550277"/>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3635" y="2438400"/>
            <a:ext cx="4019469" cy="3550276"/>
          </a:xfrm>
          <a:prstGeom prst="rect">
            <a:avLst/>
          </a:prstGeom>
        </p:spPr>
      </p:pic>
    </p:spTree>
    <p:extLst>
      <p:ext uri="{BB962C8B-B14F-4D97-AF65-F5344CB8AC3E}">
        <p14:creationId xmlns:p14="http://schemas.microsoft.com/office/powerpoint/2010/main" val="2100872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JIRA</a:t>
            </a:r>
            <a:r>
              <a:rPr lang="zh-CN" altLang="en-US" dirty="0" smtClean="0"/>
              <a:t>简介</a:t>
            </a:r>
            <a:r>
              <a:rPr lang="en-US" altLang="zh-CN" dirty="0" smtClean="0"/>
              <a:t/>
            </a:r>
            <a:br>
              <a:rPr lang="en-US" altLang="zh-CN" dirty="0" smtClean="0"/>
            </a:br>
            <a:r>
              <a:rPr lang="en-US" altLang="zh-CN" sz="2000" dirty="0">
                <a:solidFill>
                  <a:srgbClr val="990033"/>
                </a:solidFill>
                <a:latin typeface="宋体" panose="02010600030101010101" pitchFamily="2" charset="-122"/>
                <a:ea typeface="宋体" panose="02010600030101010101" pitchFamily="2" charset="-122"/>
              </a:rPr>
              <a:t>6</a:t>
            </a:r>
            <a:r>
              <a:rPr lang="zh-CN" altLang="en-US" sz="2000" dirty="0">
                <a:solidFill>
                  <a:srgbClr val="990033"/>
                </a:solidFill>
                <a:latin typeface="宋体" panose="02010600030101010101" pitchFamily="2" charset="-122"/>
                <a:ea typeface="宋体" panose="02010600030101010101" pitchFamily="2" charset="-122"/>
              </a:rPr>
              <a:t>、</a:t>
            </a:r>
            <a:r>
              <a:rPr lang="en-US" altLang="zh-CN" sz="2000" dirty="0" smtClean="0">
                <a:solidFill>
                  <a:srgbClr val="990033"/>
                </a:solidFill>
                <a:latin typeface="宋体" panose="02010600030101010101" pitchFamily="2" charset="-122"/>
                <a:ea typeface="宋体" panose="02010600030101010101" pitchFamily="2" charset="-122"/>
              </a:rPr>
              <a:t>JIRA</a:t>
            </a:r>
            <a:r>
              <a:rPr lang="zh-CN" altLang="en-US" sz="2000" dirty="0" smtClean="0">
                <a:solidFill>
                  <a:srgbClr val="990033"/>
                </a:solidFill>
                <a:latin typeface="宋体" panose="02010600030101010101" pitchFamily="2" charset="-122"/>
                <a:ea typeface="宋体" panose="02010600030101010101" pitchFamily="2" charset="-122"/>
              </a:rPr>
              <a:t>中</a:t>
            </a:r>
            <a:r>
              <a:rPr lang="zh-CN" altLang="en-US" sz="2000" dirty="0">
                <a:solidFill>
                  <a:srgbClr val="990033"/>
                </a:solidFill>
                <a:latin typeface="宋体" panose="02010600030101010101" pitchFamily="2" charset="-122"/>
                <a:ea typeface="宋体" panose="02010600030101010101" pitchFamily="2" charset="-122"/>
              </a:rPr>
              <a:t>看</a:t>
            </a:r>
            <a:r>
              <a:rPr lang="zh-CN" altLang="en-US" sz="2000" dirty="0" smtClean="0">
                <a:solidFill>
                  <a:srgbClr val="990033"/>
                </a:solidFill>
                <a:latin typeface="宋体" panose="02010600030101010101" pitchFamily="2" charset="-122"/>
                <a:ea typeface="宋体" panose="02010600030101010101" pitchFamily="2" charset="-122"/>
              </a:rPr>
              <a:t>板开发任务</a:t>
            </a:r>
            <a:endParaRPr lang="zh-CN" altLang="en-US" sz="2000" dirty="0">
              <a:latin typeface="宋体" panose="02010600030101010101" pitchFamily="2" charset="-122"/>
              <a:ea typeface="宋体" panose="02010600030101010101" pitchFamily="2" charset="-122"/>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9407" y="2667000"/>
            <a:ext cx="8384147" cy="3643648"/>
          </a:xfrm>
        </p:spPr>
      </p:pic>
    </p:spTree>
    <p:extLst>
      <p:ext uri="{BB962C8B-B14F-4D97-AF65-F5344CB8AC3E}">
        <p14:creationId xmlns:p14="http://schemas.microsoft.com/office/powerpoint/2010/main" val="14529246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JIRA</a:t>
            </a:r>
            <a:r>
              <a:rPr lang="zh-CN" altLang="en-US" dirty="0" smtClean="0"/>
              <a:t>简介</a:t>
            </a:r>
            <a:r>
              <a:rPr lang="en-US" altLang="zh-CN" dirty="0" smtClean="0"/>
              <a:t/>
            </a:r>
            <a:br>
              <a:rPr lang="en-US" altLang="zh-CN" dirty="0" smtClean="0"/>
            </a:br>
            <a:r>
              <a:rPr lang="en-US" altLang="zh-CN" sz="2000" dirty="0">
                <a:solidFill>
                  <a:srgbClr val="990033"/>
                </a:solidFill>
              </a:rPr>
              <a:t>7</a:t>
            </a:r>
            <a:r>
              <a:rPr lang="zh-CN" altLang="en-US" sz="2000" dirty="0">
                <a:solidFill>
                  <a:srgbClr val="990033"/>
                </a:solidFill>
              </a:rPr>
              <a:t>、</a:t>
            </a:r>
            <a:r>
              <a:rPr lang="en-US" altLang="zh-CN" sz="2000" dirty="0" smtClean="0">
                <a:solidFill>
                  <a:srgbClr val="990033"/>
                </a:solidFill>
              </a:rPr>
              <a:t>JIRA</a:t>
            </a:r>
            <a:r>
              <a:rPr lang="zh-CN" altLang="en-US" sz="2000" dirty="0" smtClean="0">
                <a:solidFill>
                  <a:srgbClr val="990033"/>
                </a:solidFill>
              </a:rPr>
              <a:t>中编写测试用例</a:t>
            </a:r>
            <a:endParaRPr lang="zh-CN" altLang="en-US" sz="20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1989" y="2667000"/>
            <a:ext cx="7688687" cy="3592132"/>
          </a:xfrm>
        </p:spPr>
      </p:pic>
    </p:spTree>
    <p:extLst>
      <p:ext uri="{BB962C8B-B14F-4D97-AF65-F5344CB8AC3E}">
        <p14:creationId xmlns:p14="http://schemas.microsoft.com/office/powerpoint/2010/main" val="3318352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45673" y="2112135"/>
            <a:ext cx="6632619" cy="695460"/>
          </a:xfrm>
        </p:spPr>
        <p:txBody>
          <a:bodyPr>
            <a:normAutofit fontScale="90000"/>
          </a:bodyPr>
          <a:lstStyle/>
          <a:p>
            <a:r>
              <a:rPr lang="zh-CN" altLang="en-US" dirty="0"/>
              <a:t>我们为什么要做敏捷研发？</a:t>
            </a:r>
            <a:br>
              <a:rPr lang="zh-CN" altLang="en-US" dirty="0"/>
            </a:br>
            <a:endParaRPr lang="zh-CN" altLang="en-US" dirty="0"/>
          </a:p>
        </p:txBody>
      </p:sp>
      <p:sp>
        <p:nvSpPr>
          <p:cNvPr id="3" name="内容占位符 2"/>
          <p:cNvSpPr>
            <a:spLocks noGrp="1"/>
          </p:cNvSpPr>
          <p:nvPr>
            <p:ph idx="1"/>
          </p:nvPr>
        </p:nvSpPr>
        <p:spPr>
          <a:xfrm>
            <a:off x="2619269" y="3258353"/>
            <a:ext cx="4723307" cy="1725769"/>
          </a:xfrm>
        </p:spPr>
        <p:txBody>
          <a:bodyPr/>
          <a:lstStyle/>
          <a:p>
            <a:r>
              <a:rPr lang="zh-CN" altLang="en-US" dirty="0"/>
              <a:t>质量风险前移</a:t>
            </a:r>
          </a:p>
          <a:p>
            <a:r>
              <a:rPr lang="zh-CN" altLang="en-US" dirty="0"/>
              <a:t>适应需求的变化</a:t>
            </a:r>
          </a:p>
          <a:p>
            <a:r>
              <a:rPr lang="zh-CN" altLang="en-US" dirty="0"/>
              <a:t>使团队不断成长</a:t>
            </a:r>
          </a:p>
        </p:txBody>
      </p:sp>
    </p:spTree>
    <p:extLst>
      <p:ext uri="{BB962C8B-B14F-4D97-AF65-F5344CB8AC3E}">
        <p14:creationId xmlns:p14="http://schemas.microsoft.com/office/powerpoint/2010/main" val="20242312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4771" y="3657600"/>
            <a:ext cx="10018713" cy="1577339"/>
          </a:xfrm>
        </p:spPr>
        <p:txBody>
          <a:bodyPr/>
          <a:lstStyle/>
          <a:p>
            <a:r>
              <a:rPr lang="zh-CN" altLang="en-US" dirty="0">
                <a:solidFill>
                  <a:srgbClr val="990033"/>
                </a:solidFill>
              </a:rPr>
              <a:t>谢谢！</a:t>
            </a:r>
          </a:p>
        </p:txBody>
      </p:sp>
    </p:spTree>
    <p:extLst>
      <p:ext uri="{BB962C8B-B14F-4D97-AF65-F5344CB8AC3E}">
        <p14:creationId xmlns:p14="http://schemas.microsoft.com/office/powerpoint/2010/main" val="33803213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6343" y="1046410"/>
            <a:ext cx="7228411" cy="975574"/>
          </a:xfrm>
        </p:spPr>
        <p:txBody>
          <a:bodyPr>
            <a:normAutofit fontScale="90000"/>
          </a:bodyPr>
          <a:lstStyle/>
          <a:p>
            <a:r>
              <a:rPr lang="zh-CN" altLang="en-US" dirty="0"/>
              <a:t>敏捷研发流程在</a:t>
            </a:r>
            <a:r>
              <a:rPr lang="en-US" altLang="zh-CN" dirty="0"/>
              <a:t>JIRA</a:t>
            </a:r>
            <a:r>
              <a:rPr lang="zh-CN" altLang="en-US" dirty="0"/>
              <a:t>中的操作方法</a:t>
            </a:r>
            <a:br>
              <a:rPr lang="zh-CN" altLang="en-US" dirty="0"/>
            </a:b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2411" y="2177603"/>
            <a:ext cx="7524625" cy="3386898"/>
          </a:xfrm>
        </p:spPr>
      </p:pic>
      <p:sp>
        <p:nvSpPr>
          <p:cNvPr id="5" name="矩形 4"/>
          <p:cNvSpPr/>
          <p:nvPr/>
        </p:nvSpPr>
        <p:spPr>
          <a:xfrm>
            <a:off x="3219718" y="5666704"/>
            <a:ext cx="1790164" cy="4893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计划板</a:t>
            </a:r>
            <a:endParaRPr lang="zh-CN" altLang="en-US" dirty="0"/>
          </a:p>
        </p:txBody>
      </p:sp>
      <p:sp>
        <p:nvSpPr>
          <p:cNvPr id="6" name="矩形 5"/>
          <p:cNvSpPr/>
          <p:nvPr/>
        </p:nvSpPr>
        <p:spPr>
          <a:xfrm>
            <a:off x="6593984" y="5666704"/>
            <a:ext cx="1545464" cy="386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任务板</a:t>
            </a:r>
            <a:endParaRPr lang="zh-CN" altLang="en-US" dirty="0"/>
          </a:p>
        </p:txBody>
      </p:sp>
      <p:sp>
        <p:nvSpPr>
          <p:cNvPr id="7" name="矩形 6"/>
          <p:cNvSpPr/>
          <p:nvPr/>
        </p:nvSpPr>
        <p:spPr>
          <a:xfrm>
            <a:off x="6593984" y="6272012"/>
            <a:ext cx="1545464" cy="425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图形板</a:t>
            </a:r>
            <a:endParaRPr lang="zh-CN" altLang="en-US" dirty="0"/>
          </a:p>
        </p:txBody>
      </p:sp>
      <p:sp>
        <p:nvSpPr>
          <p:cNvPr id="8" name="矩形 7"/>
          <p:cNvSpPr/>
          <p:nvPr/>
        </p:nvSpPr>
        <p:spPr>
          <a:xfrm>
            <a:off x="8770512" y="5681483"/>
            <a:ext cx="1236373" cy="386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发布板</a:t>
            </a:r>
            <a:endParaRPr lang="zh-CN" altLang="en-US" dirty="0"/>
          </a:p>
        </p:txBody>
      </p:sp>
    </p:spTree>
    <p:extLst>
      <p:ext uri="{BB962C8B-B14F-4D97-AF65-F5344CB8AC3E}">
        <p14:creationId xmlns:p14="http://schemas.microsoft.com/office/powerpoint/2010/main" val="32584471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0" y="1484293"/>
            <a:ext cx="8540883" cy="1039969"/>
          </a:xfrm>
        </p:spPr>
        <p:txBody>
          <a:bodyPr>
            <a:normAutofit fontScale="90000"/>
          </a:bodyPr>
          <a:lstStyle/>
          <a:p>
            <a:r>
              <a:rPr lang="zh-CN" altLang="en-US" dirty="0"/>
              <a:t>敏捷研发流程在</a:t>
            </a:r>
            <a:r>
              <a:rPr lang="en-US" altLang="zh-CN" dirty="0"/>
              <a:t>JIRA</a:t>
            </a:r>
            <a:r>
              <a:rPr lang="zh-CN" altLang="en-US" dirty="0"/>
              <a:t>中的操作</a:t>
            </a:r>
            <a:r>
              <a:rPr lang="zh-CN" altLang="en-US" dirty="0" smtClean="0"/>
              <a:t>方法</a:t>
            </a:r>
            <a:r>
              <a:rPr lang="en-US" altLang="zh-CN" dirty="0" smtClean="0"/>
              <a:t>-</a:t>
            </a:r>
            <a:r>
              <a:rPr lang="zh-CN" altLang="en-US" dirty="0" smtClean="0">
                <a:solidFill>
                  <a:srgbClr val="92D050"/>
                </a:solidFill>
              </a:rPr>
              <a:t>计划板</a:t>
            </a:r>
            <a:r>
              <a:rPr lang="zh-CN" altLang="en-US" dirty="0"/>
              <a:t/>
            </a:r>
            <a:br>
              <a:rPr lang="zh-CN" altLang="en-US" dirty="0"/>
            </a:br>
            <a:endParaRPr lang="zh-CN" altLang="en-US" dirty="0"/>
          </a:p>
        </p:txBody>
      </p:sp>
      <p:sp>
        <p:nvSpPr>
          <p:cNvPr id="3" name="内容占位符 2"/>
          <p:cNvSpPr>
            <a:spLocks noGrp="1"/>
          </p:cNvSpPr>
          <p:nvPr>
            <p:ph idx="1"/>
          </p:nvPr>
        </p:nvSpPr>
        <p:spPr>
          <a:xfrm>
            <a:off x="2038104" y="2666999"/>
            <a:ext cx="5599069" cy="3124201"/>
          </a:xfrm>
        </p:spPr>
        <p:txBody>
          <a:bodyPr>
            <a:normAutofit fontScale="62500" lnSpcReduction="20000"/>
          </a:bodyPr>
          <a:lstStyle/>
          <a:p>
            <a:r>
              <a:rPr lang="zh-CN" altLang="en-US" dirty="0"/>
              <a:t>需求池（工作量预估、价值</a:t>
            </a:r>
            <a:r>
              <a:rPr lang="zh-CN" altLang="en-US" dirty="0" smtClean="0"/>
              <a:t>点估计）</a:t>
            </a:r>
            <a:endParaRPr lang="en-US" altLang="zh-CN" dirty="0" smtClean="0"/>
          </a:p>
          <a:p>
            <a:pPr marL="0" indent="0">
              <a:buNone/>
            </a:pPr>
            <a:r>
              <a:rPr lang="zh-CN" altLang="en-US" dirty="0" smtClean="0"/>
              <a:t>            功能</a:t>
            </a:r>
            <a:r>
              <a:rPr lang="zh-CN" altLang="en-US" dirty="0"/>
              <a:t>点需求描述</a:t>
            </a:r>
            <a:r>
              <a:rPr lang="en-US" altLang="zh-CN" dirty="0"/>
              <a:t>-&gt;</a:t>
            </a:r>
            <a:r>
              <a:rPr lang="zh-CN" altLang="en-US" dirty="0"/>
              <a:t>用户</a:t>
            </a:r>
            <a:r>
              <a:rPr lang="zh-CN" altLang="en-US" dirty="0" smtClean="0"/>
              <a:t>故事</a:t>
            </a:r>
            <a:endParaRPr lang="en-US" altLang="zh-CN" dirty="0" smtClean="0"/>
          </a:p>
          <a:p>
            <a:r>
              <a:rPr lang="zh-CN" altLang="en-US" dirty="0"/>
              <a:t>版本规划（开始时间、结束时间、发布</a:t>
            </a:r>
            <a:r>
              <a:rPr lang="zh-CN" altLang="en-US" dirty="0" smtClean="0"/>
              <a:t>时间）</a:t>
            </a:r>
            <a:endParaRPr lang="en-US" altLang="zh-CN" dirty="0" smtClean="0"/>
          </a:p>
          <a:p>
            <a:pPr marL="0" indent="0">
              <a:buNone/>
            </a:pPr>
            <a:r>
              <a:rPr lang="zh-CN" altLang="en-US" dirty="0" smtClean="0"/>
              <a:t>             大</a:t>
            </a:r>
            <a:r>
              <a:rPr lang="zh-CN" altLang="en-US" dirty="0"/>
              <a:t>版本</a:t>
            </a:r>
            <a:r>
              <a:rPr lang="en-US" altLang="zh-CN" dirty="0"/>
              <a:t>+</a:t>
            </a:r>
            <a:r>
              <a:rPr lang="zh-CN" altLang="en-US" dirty="0"/>
              <a:t>小版本 </a:t>
            </a:r>
            <a:endParaRPr lang="en-US" altLang="zh-CN" dirty="0" smtClean="0"/>
          </a:p>
          <a:p>
            <a:pPr marL="0" indent="0">
              <a:buNone/>
            </a:pPr>
            <a:r>
              <a:rPr lang="zh-CN" altLang="en-US" dirty="0" smtClean="0"/>
              <a:t>             所有</a:t>
            </a:r>
            <a:r>
              <a:rPr lang="zh-CN" altLang="en-US" dirty="0"/>
              <a:t>任务</a:t>
            </a:r>
            <a:r>
              <a:rPr lang="en-US" altLang="zh-CN" dirty="0"/>
              <a:t>+</a:t>
            </a:r>
            <a:r>
              <a:rPr lang="zh-CN" altLang="en-US" dirty="0"/>
              <a:t>核心</a:t>
            </a:r>
            <a:r>
              <a:rPr lang="zh-CN" altLang="en-US" dirty="0" smtClean="0"/>
              <a:t>任务</a:t>
            </a:r>
            <a:endParaRPr lang="en-US" altLang="zh-CN" dirty="0" smtClean="0"/>
          </a:p>
          <a:p>
            <a:r>
              <a:rPr lang="zh-CN" altLang="en-US" dirty="0"/>
              <a:t>需求拖拽到版本中（计划的</a:t>
            </a:r>
            <a:r>
              <a:rPr lang="zh-CN" altLang="en-US" dirty="0" smtClean="0"/>
              <a:t>过程） </a:t>
            </a:r>
            <a:endParaRPr lang="en-US" altLang="zh-CN" dirty="0" smtClean="0"/>
          </a:p>
          <a:p>
            <a:pPr marL="0" indent="0">
              <a:buNone/>
            </a:pPr>
            <a:r>
              <a:rPr lang="zh-CN" altLang="en-US" dirty="0" smtClean="0"/>
              <a:t>             按</a:t>
            </a:r>
            <a:r>
              <a:rPr lang="zh-CN" altLang="en-US" dirty="0"/>
              <a:t>价值优先</a:t>
            </a:r>
            <a:r>
              <a:rPr lang="zh-CN" altLang="en-US" dirty="0" smtClean="0"/>
              <a:t>顺序</a:t>
            </a:r>
            <a:endParaRPr lang="en-US" altLang="zh-CN" dirty="0" smtClean="0"/>
          </a:p>
          <a:p>
            <a:r>
              <a:rPr lang="zh-CN" altLang="en-US" dirty="0"/>
              <a:t>最近版本的详细任务分解分派、估时（迭代计划会</a:t>
            </a:r>
            <a:r>
              <a:rPr lang="zh-CN" altLang="en-US" dirty="0" smtClean="0"/>
              <a:t>）</a:t>
            </a:r>
            <a:endParaRPr lang="en-US" altLang="zh-CN" dirty="0" smtClean="0"/>
          </a:p>
          <a:p>
            <a:pPr marL="0" indent="0">
              <a:buNone/>
            </a:pPr>
            <a:r>
              <a:rPr lang="zh-CN" altLang="en-US" dirty="0" smtClean="0"/>
              <a:t>             任务</a:t>
            </a:r>
            <a:r>
              <a:rPr lang="zh-CN" altLang="en-US" dirty="0"/>
              <a:t>分解至一人天内  </a:t>
            </a:r>
            <a:endParaRPr lang="en-US" altLang="zh-CN" dirty="0" smtClean="0"/>
          </a:p>
          <a:p>
            <a:pPr marL="0" indent="0">
              <a:buNone/>
            </a:pPr>
            <a:r>
              <a:rPr lang="zh-CN" altLang="en-US" dirty="0" smtClean="0"/>
              <a:t>             核对</a:t>
            </a:r>
            <a:r>
              <a:rPr lang="zh-CN" altLang="en-US" dirty="0"/>
              <a:t>总时间以及每个人的工作量</a:t>
            </a:r>
          </a:p>
        </p:txBody>
      </p:sp>
    </p:spTree>
    <p:extLst>
      <p:ext uri="{BB962C8B-B14F-4D97-AF65-F5344CB8AC3E}">
        <p14:creationId xmlns:p14="http://schemas.microsoft.com/office/powerpoint/2010/main" val="28964131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9251" y="1622738"/>
            <a:ext cx="9661345" cy="1133342"/>
          </a:xfrm>
        </p:spPr>
        <p:txBody>
          <a:bodyPr/>
          <a:lstStyle/>
          <a:p>
            <a:r>
              <a:rPr lang="zh-CN" altLang="en-US" dirty="0"/>
              <a:t>敏捷研发流程在</a:t>
            </a:r>
            <a:r>
              <a:rPr lang="en-US" altLang="zh-CN" dirty="0"/>
              <a:t>JIRA</a:t>
            </a:r>
            <a:r>
              <a:rPr lang="zh-CN" altLang="en-US" dirty="0"/>
              <a:t>中的操作</a:t>
            </a:r>
            <a:r>
              <a:rPr lang="zh-CN" altLang="en-US" dirty="0" smtClean="0"/>
              <a:t>方法</a:t>
            </a:r>
            <a:r>
              <a:rPr lang="en-US" altLang="zh-CN" dirty="0" smtClean="0"/>
              <a:t>-</a:t>
            </a:r>
            <a:r>
              <a:rPr lang="zh-CN" altLang="en-US" dirty="0" smtClean="0">
                <a:solidFill>
                  <a:srgbClr val="92D050"/>
                </a:solidFill>
              </a:rPr>
              <a:t>任务板</a:t>
            </a:r>
            <a:endParaRPr lang="zh-CN" altLang="en-US" dirty="0">
              <a:solidFill>
                <a:srgbClr val="92D050"/>
              </a:solidFill>
            </a:endParaRPr>
          </a:p>
        </p:txBody>
      </p:sp>
      <p:sp>
        <p:nvSpPr>
          <p:cNvPr id="3" name="内容占位符 2"/>
          <p:cNvSpPr>
            <a:spLocks noGrp="1"/>
          </p:cNvSpPr>
          <p:nvPr>
            <p:ph idx="1"/>
          </p:nvPr>
        </p:nvSpPr>
        <p:spPr>
          <a:xfrm>
            <a:off x="2115375" y="3066244"/>
            <a:ext cx="5547555" cy="3124201"/>
          </a:xfrm>
        </p:spPr>
        <p:txBody>
          <a:bodyPr>
            <a:normAutofit fontScale="85000" lnSpcReduction="20000"/>
          </a:bodyPr>
          <a:lstStyle/>
          <a:p>
            <a:r>
              <a:rPr lang="zh-CN" altLang="en-US" dirty="0"/>
              <a:t>在任务板上协同工作（每日例会） </a:t>
            </a:r>
            <a:endParaRPr lang="en-US" altLang="zh-CN" dirty="0" smtClean="0"/>
          </a:p>
          <a:p>
            <a:pPr marL="457200" lvl="1" indent="0">
              <a:buNone/>
            </a:pPr>
            <a:r>
              <a:rPr lang="zh-CN" altLang="en-US" dirty="0"/>
              <a:t>及时改变任务状态 </a:t>
            </a:r>
            <a:endParaRPr lang="en-US" altLang="zh-CN" dirty="0" smtClean="0"/>
          </a:p>
          <a:p>
            <a:pPr marL="457200" lvl="1" indent="0">
              <a:buNone/>
            </a:pPr>
            <a:r>
              <a:rPr lang="zh-CN" altLang="en-US" dirty="0"/>
              <a:t>查看全体人员 </a:t>
            </a:r>
            <a:endParaRPr lang="en-US" altLang="zh-CN" dirty="0" smtClean="0"/>
          </a:p>
          <a:p>
            <a:pPr marL="457200" lvl="1" indent="0">
              <a:buNone/>
            </a:pPr>
            <a:r>
              <a:rPr lang="zh-CN" altLang="en-US" dirty="0"/>
              <a:t>关注自己的任务</a:t>
            </a:r>
          </a:p>
          <a:p>
            <a:r>
              <a:rPr lang="zh-CN" altLang="en-US" dirty="0"/>
              <a:t>通过过滤条件查看更多信息 </a:t>
            </a:r>
            <a:endParaRPr lang="en-US" altLang="zh-CN" dirty="0" smtClean="0"/>
          </a:p>
          <a:p>
            <a:pPr marL="457200" lvl="1" indent="0">
              <a:buNone/>
            </a:pPr>
            <a:r>
              <a:rPr lang="zh-CN" altLang="en-US" dirty="0"/>
              <a:t>开发组、测试组工作情况 </a:t>
            </a:r>
            <a:endParaRPr lang="en-US" altLang="zh-CN" dirty="0" smtClean="0"/>
          </a:p>
          <a:p>
            <a:pPr marL="457200" lvl="1" indent="0">
              <a:buNone/>
            </a:pPr>
            <a:r>
              <a:rPr lang="zh-CN" altLang="en-US" dirty="0"/>
              <a:t>范围变更任务 </a:t>
            </a:r>
            <a:endParaRPr lang="en-US" altLang="zh-CN" dirty="0" smtClean="0"/>
          </a:p>
          <a:p>
            <a:pPr marL="457200" lvl="1" indent="0">
              <a:buNone/>
            </a:pPr>
            <a:r>
              <a:rPr lang="en-US" altLang="zh-CN" dirty="0" smtClean="0"/>
              <a:t> BUG</a:t>
            </a:r>
            <a:r>
              <a:rPr lang="zh-CN" altLang="en-US" dirty="0"/>
              <a:t>状态</a:t>
            </a:r>
          </a:p>
          <a:p>
            <a:r>
              <a:rPr lang="zh-CN" altLang="en-US" dirty="0"/>
              <a:t>每日在卡片上记录工时，或在</a:t>
            </a:r>
            <a:r>
              <a:rPr lang="en-US" altLang="zh-CN" dirty="0"/>
              <a:t>Tempo</a:t>
            </a:r>
            <a:r>
              <a:rPr lang="zh-CN" altLang="en-US" dirty="0"/>
              <a:t>中记录</a:t>
            </a:r>
          </a:p>
        </p:txBody>
      </p:sp>
    </p:spTree>
    <p:extLst>
      <p:ext uri="{BB962C8B-B14F-4D97-AF65-F5344CB8AC3E}">
        <p14:creationId xmlns:p14="http://schemas.microsoft.com/office/powerpoint/2010/main" val="21450534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5464" y="724437"/>
            <a:ext cx="9609830" cy="1117242"/>
          </a:xfrm>
        </p:spPr>
        <p:txBody>
          <a:bodyPr/>
          <a:lstStyle/>
          <a:p>
            <a:r>
              <a:rPr lang="zh-CN" altLang="en-US" dirty="0"/>
              <a:t>敏捷研发流程在</a:t>
            </a:r>
            <a:r>
              <a:rPr lang="en-US" altLang="zh-CN" dirty="0"/>
              <a:t>JIRA</a:t>
            </a:r>
            <a:r>
              <a:rPr lang="zh-CN" altLang="en-US" dirty="0"/>
              <a:t>中的操作</a:t>
            </a:r>
            <a:r>
              <a:rPr lang="zh-CN" altLang="en-US" dirty="0" smtClean="0"/>
              <a:t>方法</a:t>
            </a:r>
            <a:r>
              <a:rPr lang="en-US" altLang="zh-CN" dirty="0" smtClean="0"/>
              <a:t>-</a:t>
            </a:r>
            <a:r>
              <a:rPr lang="zh-CN" altLang="en-US" dirty="0" smtClean="0">
                <a:solidFill>
                  <a:srgbClr val="92D050"/>
                </a:solidFill>
              </a:rPr>
              <a:t>图形板</a:t>
            </a:r>
            <a:endParaRPr lang="zh-CN" altLang="en-US" dirty="0">
              <a:solidFill>
                <a:srgbClr val="92D050"/>
              </a:solidFill>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2743" y="2666999"/>
            <a:ext cx="8538693" cy="3682285"/>
          </a:xfrm>
        </p:spPr>
      </p:pic>
      <p:sp>
        <p:nvSpPr>
          <p:cNvPr id="5" name="矩形 4"/>
          <p:cNvSpPr/>
          <p:nvPr/>
        </p:nvSpPr>
        <p:spPr>
          <a:xfrm>
            <a:off x="2472744" y="1945246"/>
            <a:ext cx="2137893" cy="309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任务个数燃尽图</a:t>
            </a:r>
            <a:endParaRPr lang="zh-CN" altLang="en-US" dirty="0"/>
          </a:p>
        </p:txBody>
      </p:sp>
    </p:spTree>
    <p:extLst>
      <p:ext uri="{BB962C8B-B14F-4D97-AF65-F5344CB8AC3E}">
        <p14:creationId xmlns:p14="http://schemas.microsoft.com/office/powerpoint/2010/main" val="20490899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1071" y="956257"/>
            <a:ext cx="9442404" cy="936938"/>
          </a:xfrm>
        </p:spPr>
        <p:txBody>
          <a:bodyPr/>
          <a:lstStyle/>
          <a:p>
            <a:r>
              <a:rPr lang="zh-CN" altLang="en-US" dirty="0"/>
              <a:t>敏捷研发流程在</a:t>
            </a:r>
            <a:r>
              <a:rPr lang="en-US" altLang="zh-CN" dirty="0"/>
              <a:t>JIRA</a:t>
            </a:r>
            <a:r>
              <a:rPr lang="zh-CN" altLang="en-US" dirty="0"/>
              <a:t>中的操作</a:t>
            </a:r>
            <a:r>
              <a:rPr lang="zh-CN" altLang="en-US" dirty="0" smtClean="0"/>
              <a:t>方法</a:t>
            </a:r>
            <a:r>
              <a:rPr lang="en-US" altLang="zh-CN" dirty="0" smtClean="0"/>
              <a:t>-</a:t>
            </a:r>
            <a:r>
              <a:rPr lang="zh-CN" altLang="en-US" dirty="0" smtClean="0">
                <a:solidFill>
                  <a:srgbClr val="92D050"/>
                </a:solidFill>
              </a:rPr>
              <a:t>图形板</a:t>
            </a:r>
            <a:endParaRPr lang="zh-CN" altLang="en-US" dirty="0">
              <a:solidFill>
                <a:srgbClr val="92D050"/>
              </a:solidFill>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107" y="2667000"/>
            <a:ext cx="8203842" cy="3605012"/>
          </a:xfrm>
        </p:spPr>
      </p:pic>
      <p:sp>
        <p:nvSpPr>
          <p:cNvPr id="5" name="矩形 4"/>
          <p:cNvSpPr/>
          <p:nvPr/>
        </p:nvSpPr>
        <p:spPr>
          <a:xfrm>
            <a:off x="2434107" y="2112135"/>
            <a:ext cx="1687132" cy="347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时间燃尽图</a:t>
            </a:r>
            <a:endParaRPr lang="zh-CN" altLang="en-US" dirty="0"/>
          </a:p>
        </p:txBody>
      </p:sp>
    </p:spTree>
    <p:extLst>
      <p:ext uri="{BB962C8B-B14F-4D97-AF65-F5344CB8AC3E}">
        <p14:creationId xmlns:p14="http://schemas.microsoft.com/office/powerpoint/2010/main" val="13670279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3855" y="1471411"/>
            <a:ext cx="10018713" cy="1752599"/>
          </a:xfrm>
        </p:spPr>
        <p:txBody>
          <a:bodyPr/>
          <a:lstStyle/>
          <a:p>
            <a:r>
              <a:rPr lang="zh-CN" altLang="en-US" dirty="0"/>
              <a:t>敏捷研发流程在</a:t>
            </a:r>
            <a:r>
              <a:rPr lang="en-US" altLang="zh-CN" dirty="0"/>
              <a:t>JIRA</a:t>
            </a:r>
            <a:r>
              <a:rPr lang="zh-CN" altLang="en-US" dirty="0"/>
              <a:t>中的操作</a:t>
            </a:r>
            <a:r>
              <a:rPr lang="zh-CN" altLang="en-US" dirty="0" smtClean="0"/>
              <a:t>方法</a:t>
            </a:r>
            <a:r>
              <a:rPr lang="en-US" altLang="zh-CN" dirty="0" smtClean="0"/>
              <a:t>-</a:t>
            </a:r>
            <a:r>
              <a:rPr lang="zh-CN" altLang="en-US" dirty="0" smtClean="0">
                <a:solidFill>
                  <a:srgbClr val="92D050"/>
                </a:solidFill>
              </a:rPr>
              <a:t>发布板</a:t>
            </a:r>
            <a:endParaRPr lang="zh-CN" altLang="en-US" dirty="0">
              <a:solidFill>
                <a:srgbClr val="92D050"/>
              </a:solidFill>
            </a:endParaRPr>
          </a:p>
        </p:txBody>
      </p:sp>
      <p:sp>
        <p:nvSpPr>
          <p:cNvPr id="3" name="内容占位符 2"/>
          <p:cNvSpPr>
            <a:spLocks noGrp="1"/>
          </p:cNvSpPr>
          <p:nvPr>
            <p:ph idx="1"/>
          </p:nvPr>
        </p:nvSpPr>
        <p:spPr>
          <a:xfrm>
            <a:off x="2282800" y="2911697"/>
            <a:ext cx="7414991" cy="2845159"/>
          </a:xfrm>
        </p:spPr>
        <p:txBody>
          <a:bodyPr/>
          <a:lstStyle/>
          <a:p>
            <a:r>
              <a:rPr lang="zh-CN" altLang="en-US" dirty="0"/>
              <a:t>总结反思会目的是什么？都做什么？拿什么</a:t>
            </a:r>
            <a:r>
              <a:rPr lang="zh-CN" altLang="en-US" dirty="0" smtClean="0"/>
              <a:t>反思？</a:t>
            </a:r>
            <a:endParaRPr lang="en-US" altLang="zh-CN" dirty="0" smtClean="0"/>
          </a:p>
          <a:p>
            <a:r>
              <a:rPr lang="zh-CN" altLang="en-US" dirty="0"/>
              <a:t>如何做版本发布？ </a:t>
            </a:r>
            <a:endParaRPr lang="en-US" altLang="zh-CN" dirty="0" smtClean="0"/>
          </a:p>
          <a:p>
            <a:pPr marL="0" indent="0">
              <a:buNone/>
            </a:pPr>
            <a:r>
              <a:rPr lang="en-US" altLang="zh-CN" dirty="0" smtClean="0"/>
              <a:t>	</a:t>
            </a:r>
            <a:r>
              <a:rPr lang="zh-CN" altLang="en-US" sz="2000" dirty="0" smtClean="0"/>
              <a:t>没有</a:t>
            </a:r>
            <a:r>
              <a:rPr lang="zh-CN" altLang="en-US" sz="2000" dirty="0"/>
              <a:t>完成的任务、没有改完的</a:t>
            </a:r>
            <a:r>
              <a:rPr lang="en-US" altLang="zh-CN" sz="2000" dirty="0"/>
              <a:t>BUG</a:t>
            </a:r>
            <a:r>
              <a:rPr lang="zh-CN" altLang="en-US" sz="2000" dirty="0"/>
              <a:t>扔进需求</a:t>
            </a:r>
            <a:r>
              <a:rPr lang="zh-CN" altLang="en-US" sz="2000" dirty="0" smtClean="0"/>
              <a:t>池</a:t>
            </a:r>
            <a:endParaRPr lang="en-US" altLang="zh-CN" sz="2000" dirty="0" smtClean="0"/>
          </a:p>
          <a:p>
            <a:r>
              <a:rPr lang="zh-CN" altLang="en-US" dirty="0"/>
              <a:t>如何做定量的过程改进</a:t>
            </a:r>
            <a:r>
              <a:rPr lang="zh-CN" altLang="en-US" dirty="0" smtClean="0"/>
              <a:t>？</a:t>
            </a:r>
            <a:endParaRPr lang="zh-CN" altLang="en-US" dirty="0"/>
          </a:p>
        </p:txBody>
      </p:sp>
    </p:spTree>
    <p:extLst>
      <p:ext uri="{BB962C8B-B14F-4D97-AF65-F5344CB8AC3E}">
        <p14:creationId xmlns:p14="http://schemas.microsoft.com/office/powerpoint/2010/main" val="22815524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0"/>
            <a:ext cx="10018713" cy="859665"/>
          </a:xfrm>
        </p:spPr>
        <p:txBody>
          <a:bodyPr/>
          <a:lstStyle/>
          <a:p>
            <a:r>
              <a:rPr lang="zh-CN" altLang="en-US" dirty="0"/>
              <a:t>敏捷研发流程在</a:t>
            </a:r>
            <a:r>
              <a:rPr lang="en-US" altLang="zh-CN" dirty="0"/>
              <a:t>JIRA</a:t>
            </a:r>
            <a:r>
              <a:rPr lang="zh-CN" altLang="en-US" dirty="0"/>
              <a:t>中的操作</a:t>
            </a:r>
            <a:r>
              <a:rPr lang="zh-CN" altLang="en-US" dirty="0" smtClean="0"/>
              <a:t>方法</a:t>
            </a:r>
            <a:r>
              <a:rPr lang="en-US" altLang="zh-CN" dirty="0" smtClean="0"/>
              <a:t>-</a:t>
            </a:r>
            <a:r>
              <a:rPr lang="zh-CN" altLang="en-US" dirty="0" smtClean="0">
                <a:solidFill>
                  <a:srgbClr val="92D050"/>
                </a:solidFill>
              </a:rPr>
              <a:t>改进迭代</a:t>
            </a:r>
            <a:endParaRPr lang="zh-CN" altLang="en-US" dirty="0">
              <a:solidFill>
                <a:srgbClr val="92D050"/>
              </a:solidFill>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2134" y="1704303"/>
            <a:ext cx="9118242" cy="3743459"/>
          </a:xfrm>
        </p:spPr>
      </p:pic>
      <p:sp>
        <p:nvSpPr>
          <p:cNvPr id="5" name="矩形 4"/>
          <p:cNvSpPr/>
          <p:nvPr/>
        </p:nvSpPr>
        <p:spPr>
          <a:xfrm>
            <a:off x="3696229" y="5557232"/>
            <a:ext cx="1378040" cy="504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改进目标</a:t>
            </a:r>
            <a:endParaRPr lang="en-US" altLang="zh-CN" dirty="0" smtClean="0"/>
          </a:p>
          <a:p>
            <a:pPr algn="ctr"/>
            <a:r>
              <a:rPr lang="zh-CN" altLang="en-US" dirty="0" smtClean="0"/>
              <a:t>（定量）</a:t>
            </a:r>
            <a:endParaRPr lang="zh-CN" altLang="en-US" dirty="0"/>
          </a:p>
        </p:txBody>
      </p:sp>
      <p:sp>
        <p:nvSpPr>
          <p:cNvPr id="6" name="矩形 5"/>
          <p:cNvSpPr/>
          <p:nvPr/>
        </p:nvSpPr>
        <p:spPr>
          <a:xfrm>
            <a:off x="6825801" y="5546501"/>
            <a:ext cx="1558344" cy="5151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度量跟踪</a:t>
            </a:r>
            <a:endParaRPr lang="zh-CN" altLang="en-US" dirty="0"/>
          </a:p>
        </p:txBody>
      </p:sp>
      <p:sp>
        <p:nvSpPr>
          <p:cNvPr id="7" name="矩形 6"/>
          <p:cNvSpPr/>
          <p:nvPr/>
        </p:nvSpPr>
        <p:spPr>
          <a:xfrm>
            <a:off x="9772166" y="5546500"/>
            <a:ext cx="1326523" cy="515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新的目标（定量）</a:t>
            </a:r>
            <a:endParaRPr lang="zh-CN" altLang="en-US" dirty="0"/>
          </a:p>
        </p:txBody>
      </p:sp>
      <p:sp>
        <p:nvSpPr>
          <p:cNvPr id="8" name="右箭头 7"/>
          <p:cNvSpPr/>
          <p:nvPr/>
        </p:nvSpPr>
        <p:spPr>
          <a:xfrm>
            <a:off x="5437780" y="5711778"/>
            <a:ext cx="953037" cy="2811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8672471" y="5711778"/>
            <a:ext cx="811369" cy="2811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a:off x="10303097" y="6160393"/>
            <a:ext cx="264659" cy="347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左箭头 11"/>
          <p:cNvSpPr/>
          <p:nvPr/>
        </p:nvSpPr>
        <p:spPr>
          <a:xfrm>
            <a:off x="4378817" y="6508122"/>
            <a:ext cx="6091707" cy="3498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上箭头 12"/>
          <p:cNvSpPr/>
          <p:nvPr/>
        </p:nvSpPr>
        <p:spPr>
          <a:xfrm>
            <a:off x="4211380" y="6119610"/>
            <a:ext cx="347737" cy="34772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70118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TM03457496[[fn=视差]]</Template>
  <TotalTime>628</TotalTime>
  <Words>878</Words>
  <Application>Microsoft Office PowerPoint</Application>
  <PresentationFormat>宽屏</PresentationFormat>
  <Paragraphs>101</Paragraphs>
  <Slides>20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华文楷体</vt:lpstr>
      <vt:lpstr>宋体</vt:lpstr>
      <vt:lpstr>Arial</vt:lpstr>
      <vt:lpstr>Corbel</vt:lpstr>
      <vt:lpstr>Wingdings</vt:lpstr>
      <vt:lpstr>视差</vt:lpstr>
      <vt:lpstr>JIRA敏捷研发流程培训</vt:lpstr>
      <vt:lpstr>我们为什么要做敏捷研发？ </vt:lpstr>
      <vt:lpstr>敏捷研发流程在JIRA中的操作方法 </vt:lpstr>
      <vt:lpstr>敏捷研发流程在JIRA中的操作方法-计划板 </vt:lpstr>
      <vt:lpstr>敏捷研发流程在JIRA中的操作方法-任务板</vt:lpstr>
      <vt:lpstr>敏捷研发流程在JIRA中的操作方法-图形板</vt:lpstr>
      <vt:lpstr>敏捷研发流程在JIRA中的操作方法-图形板</vt:lpstr>
      <vt:lpstr>敏捷研发流程在JIRA中的操作方法-发布板</vt:lpstr>
      <vt:lpstr>敏捷研发流程在JIRA中的操作方法-改进迭代</vt:lpstr>
      <vt:lpstr>敏捷流程系统</vt:lpstr>
      <vt:lpstr>简述敏捷&amp;JIRA</vt:lpstr>
      <vt:lpstr>项目需求阶段：</vt:lpstr>
      <vt:lpstr>JIRA简介 1、 JIRA特性 </vt:lpstr>
      <vt:lpstr>JIRA简介 2、 JIRA用户管理  </vt:lpstr>
      <vt:lpstr>JIRA简介</vt:lpstr>
      <vt:lpstr>JIRA简介 4、JIRA中问题的处理流程</vt:lpstr>
      <vt:lpstr>JIRA简介 5、JIRA中创建问题 </vt:lpstr>
      <vt:lpstr>JIRA简介 6、JIRA中看板开发任务</vt:lpstr>
      <vt:lpstr>JIRA简介 7、JIRA中编写测试用例</vt:lpstr>
      <vt:lpstr>谢谢！</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JIRA敏捷开发流程培训</dc:title>
  <dc:creator>daidg</dc:creator>
  <cp:lastModifiedBy>daidg</cp:lastModifiedBy>
  <cp:revision>61</cp:revision>
  <dcterms:created xsi:type="dcterms:W3CDTF">2016-09-05T08:48:23Z</dcterms:created>
  <dcterms:modified xsi:type="dcterms:W3CDTF">2016-09-23T10:18:42Z</dcterms:modified>
</cp:coreProperties>
</file>