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84" r:id="rId3"/>
    <p:sldId id="258" r:id="rId4"/>
    <p:sldId id="266" r:id="rId5"/>
    <p:sldId id="267" r:id="rId6"/>
    <p:sldId id="270" r:id="rId7"/>
    <p:sldId id="293" r:id="rId8"/>
    <p:sldId id="285" r:id="rId9"/>
    <p:sldId id="286" r:id="rId10"/>
    <p:sldId id="287" r:id="rId11"/>
    <p:sldId id="288" r:id="rId12"/>
    <p:sldId id="289" r:id="rId13"/>
    <p:sldId id="290" r:id="rId14"/>
    <p:sldId id="291" r:id="rId15"/>
    <p:sldId id="292" r:id="rId16"/>
    <p:sldId id="268" r:id="rId17"/>
    <p:sldId id="269" r:id="rId18"/>
    <p:sldId id="283" r:id="rId19"/>
  </p:sldIdLst>
  <p:sldSz cx="12190413" cy="6858000"/>
  <p:notesSz cx="6858000" cy="9144000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37477"/>
    <a:srgbClr val="CCCC00"/>
    <a:srgbClr val="D9D9D9"/>
    <a:srgbClr val="004D86"/>
    <a:srgbClr val="0076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71" autoAdjust="0"/>
    <p:restoredTop sz="94657" autoAdjust="0"/>
  </p:normalViewPr>
  <p:slideViewPr>
    <p:cSldViewPr showGuides="1">
      <p:cViewPr varScale="1">
        <p:scale>
          <a:sx n="109" d="100"/>
          <a:sy n="109" d="100"/>
        </p:scale>
        <p:origin x="492" y="1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latinLnBrk="1" hangingPunct="1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latinLnBrk="1" hangingPunct="1">
              <a:defRPr sz="1200"/>
            </a:lvl1pPr>
          </a:lstStyle>
          <a:p>
            <a:pPr>
              <a:defRPr/>
            </a:pPr>
            <a:fld id="{D9DFAF9C-5724-4A6D-B2CE-AF32111608E6}" type="datetimeFigureOut">
              <a:rPr lang="ko-KR" altLang="en-US"/>
              <a:pPr>
                <a:defRPr/>
              </a:pPr>
              <a:t>2023-02-10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 smtClean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noProof="0" smtClean="0"/>
              <a:t>마스터 텍스트 스타일 편집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latinLnBrk="1" hangingPunct="1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latinLnBrk="1" hangingPunct="1">
              <a:defRPr sz="1200"/>
            </a:lvl1pPr>
          </a:lstStyle>
          <a:p>
            <a:pPr>
              <a:defRPr/>
            </a:pPr>
            <a:fld id="{C2569519-A45D-46AD-B3D3-17D29C4BAB0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4100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F04A8D6F-5B79-4246-BD71-B176557083D5}" type="slidenum">
              <a:rPr lang="ko-KR" altLang="en-US" smtClean="0"/>
              <a:pPr/>
              <a:t>1</a:t>
            </a:fld>
            <a:endParaRPr lang="ko-KR" alt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14340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22E1CAEE-E13B-4937-8400-0AD6154EBE13}" type="slidenum">
              <a:rPr lang="ko-KR" altLang="en-US" smtClean="0"/>
              <a:pPr/>
              <a:t>13</a:t>
            </a:fld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20100078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14340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22E1CAEE-E13B-4937-8400-0AD6154EBE13}" type="slidenum">
              <a:rPr lang="ko-KR" altLang="en-US" smtClean="0"/>
              <a:pPr/>
              <a:t>14</a:t>
            </a:fld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22066041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14340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22E1CAEE-E13B-4937-8400-0AD6154EBE13}" type="slidenum">
              <a:rPr lang="ko-KR" altLang="en-US" smtClean="0"/>
              <a:pPr/>
              <a:t>15</a:t>
            </a:fld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22004100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30724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A8D29645-7411-4A39-97A0-E308831378B2}" type="slidenum">
              <a:rPr lang="ko-KR" altLang="en-US" smtClean="0"/>
              <a:pPr/>
              <a:t>16</a:t>
            </a:fld>
            <a:endParaRPr lang="ko-KR" alt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3277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1EC58CCE-3B4E-41D6-8C3A-7E268B165E35}" type="slidenum">
              <a:rPr lang="ko-KR" altLang="en-US" smtClean="0"/>
              <a:pPr/>
              <a:t>17</a:t>
            </a:fld>
            <a:endParaRPr lang="ko-KR" alt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34820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34EF311D-E29B-45FD-B4EB-97AE3D58A47B}" type="slidenum">
              <a:rPr lang="ko-KR" altLang="en-US" smtClean="0"/>
              <a:pPr/>
              <a:t>18</a:t>
            </a:fld>
            <a:endParaRPr lang="ko-KR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614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</a:pPr>
            <a:fld id="{D5F98F16-6A40-4A72-AF61-7566ED3B227B}" type="slidenum">
              <a:rPr lang="ko-KR" altLang="en-US" smtClean="0"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2</a:t>
            </a:fld>
            <a:endParaRPr lang="ko-KR" altLang="en-US" smtClean="0">
              <a:ea typeface="굴림" panose="020B0600000101010101" pitchFamily="50" charset="-127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8196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29D0BA10-4172-4446-8FA4-C45C26B97E1A}" type="slidenum">
              <a:rPr lang="ko-KR" altLang="en-US" smtClean="0"/>
              <a:pPr/>
              <a:t>3</a:t>
            </a:fld>
            <a:endParaRPr lang="ko-KR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662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A5D0E04E-C966-4F17-B578-FC771CCA691D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46268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14340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22E1CAEE-E13B-4937-8400-0AD6154EBE13}" type="slidenum">
              <a:rPr lang="ko-KR" altLang="en-US" smtClean="0"/>
              <a:pPr/>
              <a:t>8</a:t>
            </a:fld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2983601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14340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22E1CAEE-E13B-4937-8400-0AD6154EBE13}" type="slidenum">
              <a:rPr lang="ko-KR" altLang="en-US" smtClean="0"/>
              <a:pPr/>
              <a:t>9</a:t>
            </a:fld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16897845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14340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22E1CAEE-E13B-4937-8400-0AD6154EBE13}" type="slidenum">
              <a:rPr lang="ko-KR" altLang="en-US" smtClean="0"/>
              <a:pPr/>
              <a:t>10</a:t>
            </a:fld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35591270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14340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22E1CAEE-E13B-4937-8400-0AD6154EBE13}" type="slidenum">
              <a:rPr lang="ko-KR" altLang="en-US" smtClean="0"/>
              <a:pPr/>
              <a:t>11</a:t>
            </a:fld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38849834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14340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22E1CAEE-E13B-4937-8400-0AD6154EBE13}" type="slidenum">
              <a:rPr lang="ko-KR" altLang="en-US" smtClean="0"/>
              <a:pPr/>
              <a:t>12</a:t>
            </a:fld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36644169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281" y="2130426"/>
            <a:ext cx="10361851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562" y="3886200"/>
            <a:ext cx="853328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1922E1-04C3-456F-8935-E5B0EFBF4407}" type="datetimeFigureOut">
              <a:rPr lang="ko-KR" altLang="en-US"/>
              <a:pPr>
                <a:defRPr/>
              </a:pPr>
              <a:t>2023-02-10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0107F2-BD28-4FB1-807F-93D05AA3AAC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0650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18D1CA-2A8C-46DF-9E44-70ECF36A974E}" type="datetimeFigureOut">
              <a:rPr lang="ko-KR" altLang="en-US"/>
              <a:pPr>
                <a:defRPr/>
              </a:pPr>
              <a:t>2023-02-10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A9D332-17B9-4478-A902-CFA2BAE4F5D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9882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11784067" y="274639"/>
            <a:ext cx="3655008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12694" y="274639"/>
            <a:ext cx="10768198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C57A84-02F1-486A-8F11-2D8D83247340}" type="datetimeFigureOut">
              <a:rPr lang="ko-KR" altLang="en-US"/>
              <a:pPr>
                <a:defRPr/>
              </a:pPr>
              <a:t>2023-02-10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A561B5-ADC0-4C51-A484-E4A49DEB513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4776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6312F5-50A3-41B9-AA89-7F592FBA11B8}" type="datetimeFigureOut">
              <a:rPr lang="ko-KR" altLang="en-US"/>
              <a:pPr>
                <a:defRPr/>
              </a:pPr>
              <a:t>2023-02-10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4EC814-0575-4B9B-A350-54C36CD8BC7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9476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2959" y="4406901"/>
            <a:ext cx="1036185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2959" y="2906713"/>
            <a:ext cx="1036185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5A9E74-88BD-4AF6-9C11-9F805AB7870C}" type="datetimeFigureOut">
              <a:rPr lang="ko-KR" altLang="en-US"/>
              <a:pPr>
                <a:defRPr/>
              </a:pPr>
              <a:t>2023-02-10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F45405-CA9C-4204-9B8A-12414A43196B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3509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12695" y="1600201"/>
            <a:ext cx="721054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226413" y="1600201"/>
            <a:ext cx="721266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209A1A-13C8-4F57-ADCD-5F9764BA6419}" type="datetimeFigureOut">
              <a:rPr lang="ko-KR" altLang="en-US"/>
              <a:pPr>
                <a:defRPr/>
              </a:pPr>
              <a:t>2023-02-10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C52411-5F75-446B-8FC7-6E50F26ACCBB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6314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21" y="1535113"/>
            <a:ext cx="538621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521" y="2174875"/>
            <a:ext cx="538621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2561" y="1535113"/>
            <a:ext cx="538833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2561" y="2174875"/>
            <a:ext cx="538833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ABEBB2-481A-4997-B957-D744C54EF48B}" type="datetimeFigureOut">
              <a:rPr lang="ko-KR" altLang="en-US"/>
              <a:pPr>
                <a:defRPr/>
              </a:pPr>
              <a:t>2023-02-10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FDFFB4-2576-4A4E-A872-BB506A5200B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5790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B8465A-211D-454B-A4E9-EDA16A2794FD}" type="datetimeFigureOut">
              <a:rPr lang="ko-KR" altLang="en-US"/>
              <a:pPr>
                <a:defRPr/>
              </a:pPr>
              <a:t>2023-02-10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3C5F94-A003-4238-BFFC-89D4D468EDEB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5741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F67BA3-80C9-4383-9460-A9FBA6E09A03}" type="datetimeFigureOut">
              <a:rPr lang="ko-KR" altLang="en-US"/>
              <a:pPr>
                <a:defRPr/>
              </a:pPr>
              <a:t>2023-02-10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C5692B-D6F0-461F-B9BE-4759B1AB6A8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1927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21" y="273050"/>
            <a:ext cx="401056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113" y="273051"/>
            <a:ext cx="681477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521" y="1435101"/>
            <a:ext cx="401056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483409-85BA-4EF9-AD99-136F8CDE0F21}" type="datetimeFigureOut">
              <a:rPr lang="ko-KR" altLang="en-US"/>
              <a:pPr>
                <a:defRPr/>
              </a:pPr>
              <a:t>2023-02-10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8AF52D-5E07-4DE8-A398-78BA3A52E2D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0584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406" y="4800600"/>
            <a:ext cx="731424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406" y="612775"/>
            <a:ext cx="7314248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406" y="5367338"/>
            <a:ext cx="731424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3FFCA2-CC03-46AA-98F5-60FBE148B22C}" type="datetimeFigureOut">
              <a:rPr lang="ko-KR" altLang="en-US"/>
              <a:pPr>
                <a:defRPr/>
              </a:pPr>
              <a:t>2023-02-10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098E5D-5DAF-4D3E-B092-677A0CB4086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5813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121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609600" y="1600200"/>
            <a:ext cx="10971213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17FFC2A3-58AF-403D-8450-50863AF9697E}" type="datetimeFigureOut">
              <a:rPr lang="ko-KR" altLang="en-US"/>
              <a:pPr>
                <a:defRPr/>
              </a:pPr>
              <a:t>2023-02-10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592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6013" y="6356350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200">
                <a:solidFill>
                  <a:srgbClr val="898989"/>
                </a:solidFill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2110A9EB-55C2-442C-8184-86F4D1315DC5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4763"/>
            <a:ext cx="10271125" cy="685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8434" y="0"/>
            <a:ext cx="12226926" cy="6858000"/>
          </a:xfrm>
          <a:prstGeom prst="rect">
            <a:avLst/>
          </a:prstGeom>
          <a:gradFill>
            <a:gsLst>
              <a:gs pos="49000">
                <a:schemeClr val="tx1">
                  <a:lumMod val="50000"/>
                  <a:lumOff val="50000"/>
                </a:schemeClr>
              </a:gs>
              <a:gs pos="0">
                <a:schemeClr val="bg1">
                  <a:lumMod val="50000"/>
                  <a:alpha val="70000"/>
                </a:schemeClr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/>
              <a:t>5</a:t>
            </a:r>
            <a:endParaRPr kumimoji="0" lang="ko-KR" altLang="en-US" dirty="0"/>
          </a:p>
        </p:txBody>
      </p:sp>
      <p:sp>
        <p:nvSpPr>
          <p:cNvPr id="12" name="타원 11"/>
          <p:cNvSpPr>
            <a:spLocks/>
          </p:cNvSpPr>
          <p:nvPr/>
        </p:nvSpPr>
        <p:spPr>
          <a:xfrm>
            <a:off x="3214688" y="549275"/>
            <a:ext cx="5761037" cy="57594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grpSp>
        <p:nvGrpSpPr>
          <p:cNvPr id="3079" name="그룹 13"/>
          <p:cNvGrpSpPr>
            <a:grpSpLocks/>
          </p:cNvGrpSpPr>
          <p:nvPr/>
        </p:nvGrpSpPr>
        <p:grpSpPr bwMode="auto">
          <a:xfrm>
            <a:off x="4511676" y="2433638"/>
            <a:ext cx="3246438" cy="1282700"/>
            <a:chOff x="4727516" y="2676466"/>
            <a:chExt cx="2748795" cy="1088876"/>
          </a:xfrm>
        </p:grpSpPr>
        <p:cxnSp>
          <p:nvCxnSpPr>
            <p:cNvPr id="11" name="Straight Connector 8">
              <a:extLst/>
            </p:cNvPr>
            <p:cNvCxnSpPr/>
            <p:nvPr/>
          </p:nvCxnSpPr>
          <p:spPr bwMode="auto">
            <a:xfrm>
              <a:off x="4727516" y="3765342"/>
              <a:ext cx="2748795" cy="0"/>
            </a:xfrm>
            <a:prstGeom prst="line">
              <a:avLst/>
            </a:prstGeom>
            <a:ln w="3175">
              <a:solidFill>
                <a:schemeClr val="tx1">
                  <a:lumMod val="85000"/>
                  <a:lumOff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 bwMode="auto">
            <a:xfrm>
              <a:off x="5531369" y="2676466"/>
              <a:ext cx="1073881" cy="86219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6000" spc="-3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여기어때 잘난체 OTF" pitchFamily="34" charset="-127"/>
                  <a:ea typeface="여기어때 잘난체 OTF" pitchFamily="34" charset="-127"/>
                </a:rPr>
                <a:t>OO</a:t>
              </a:r>
              <a:endParaRPr kumimoji="0" lang="en-US" altLang="ko-KR" sz="60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여기어때 잘난체 OTF" pitchFamily="34" charset="-127"/>
                <a:ea typeface="여기어때 잘난체 OTF" pitchFamily="34" charset="-127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430463" y="3541713"/>
            <a:ext cx="7329487" cy="153888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나눔스퀘어OTF" pitchFamily="34" charset="-127"/>
              <a:ea typeface="나눔스퀘어OTF" pitchFamily="34" charset="-127"/>
            </a:endParaRPr>
          </a:p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" pitchFamily="34" charset="-127"/>
                <a:ea typeface="나눔스퀘어OTF" pitchFamily="34" charset="-127"/>
              </a:rPr>
              <a:t>C#</a:t>
            </a:r>
            <a:r>
              <a:rPr kumimoji="0"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" pitchFamily="34" charset="-127"/>
                <a:ea typeface="나눔스퀘어OTF" pitchFamily="34" charset="-127"/>
              </a:rPr>
              <a:t>기반 </a:t>
            </a:r>
            <a:r>
              <a:rPr kumimoji="0" lang="ko-KR" altLang="en-US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" pitchFamily="34" charset="-127"/>
                <a:ea typeface="나눔스퀘어OTF" pitchFamily="34" charset="-127"/>
              </a:rPr>
              <a:t>산업자동화</a:t>
            </a:r>
            <a:endParaRPr kumimoji="0" lang="en-US" altLang="ko-KR" sz="24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OTF" pitchFamily="34" charset="-127"/>
              <a:ea typeface="나눔스퀘어OTF" pitchFamily="34" charset="-127"/>
            </a:endParaRPr>
          </a:p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" pitchFamily="34" charset="-127"/>
                <a:ea typeface="나눔스퀘어OTF" pitchFamily="34" charset="-127"/>
              </a:rPr>
              <a:t>SW </a:t>
            </a:r>
            <a:r>
              <a:rPr kumimoji="0"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" pitchFamily="34" charset="-127"/>
                <a:ea typeface="나눔스퀘어OTF" pitchFamily="34" charset="-127"/>
              </a:rPr>
              <a:t>개발자</a:t>
            </a:r>
            <a:r>
              <a:rPr kumimoji="0"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" pitchFamily="34" charset="-127"/>
                <a:ea typeface="나눔스퀘어OTF" pitchFamily="34" charset="-127"/>
              </a:rPr>
              <a:t> </a:t>
            </a:r>
            <a:r>
              <a:rPr kumimoji="0"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" pitchFamily="34" charset="-127"/>
                <a:ea typeface="나눔스퀘어OTF" pitchFamily="34" charset="-127"/>
              </a:rPr>
              <a:t>양성과정</a:t>
            </a:r>
            <a:endParaRPr kumimoji="0" lang="en-US" altLang="ko-KR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나눔스퀘어OTF" pitchFamily="34" charset="-127"/>
              <a:ea typeface="나눔스퀘어OTF" pitchFamily="34" charset="-127"/>
            </a:endParaRPr>
          </a:p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2800" dirty="0">
              <a:solidFill>
                <a:schemeClr val="tx1">
                  <a:lumMod val="75000"/>
                  <a:lumOff val="25000"/>
                </a:schemeClr>
              </a:solidFill>
              <a:latin typeface="나눔스퀘어OTF" pitchFamily="34" charset="-127"/>
              <a:ea typeface="나눔스퀘어OTF" pitchFamily="34" charset="-127"/>
            </a:endParaRPr>
          </a:p>
        </p:txBody>
      </p:sp>
      <p:pic>
        <p:nvPicPr>
          <p:cNvPr id="3081" name="그림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6263" y="4468813"/>
            <a:ext cx="3416300" cy="2379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 bwMode="auto">
          <a:xfrm>
            <a:off x="488950" y="765175"/>
            <a:ext cx="2814638" cy="6461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36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여기어때 잘난체 OTF" pitchFamily="34" charset="-127"/>
                <a:ea typeface="여기어때 잘난체 OTF" pitchFamily="34" charset="-127"/>
              </a:rPr>
              <a:t>프로젝트 내용</a:t>
            </a:r>
          </a:p>
        </p:txBody>
      </p:sp>
      <p:sp>
        <p:nvSpPr>
          <p:cNvPr id="44" name="Text Box 44"/>
          <p:cNvSpPr txBox="1">
            <a:spLocks noChangeArrowheads="1"/>
          </p:cNvSpPr>
          <p:nvPr/>
        </p:nvSpPr>
        <p:spPr bwMode="auto">
          <a:xfrm>
            <a:off x="425824" y="2132548"/>
            <a:ext cx="8452644" cy="4623437"/>
          </a:xfrm>
          <a:prstGeom prst="rect">
            <a:avLst/>
          </a:prstGeom>
          <a:solidFill>
            <a:schemeClr val="bg1"/>
          </a:solidFill>
          <a:ln w="12700" cap="flat" cmpd="sng" algn="ctr">
            <a:gradFill>
              <a:gsLst>
                <a:gs pos="0">
                  <a:sysClr val="window" lastClr="FFFFFF">
                    <a:lumMod val="85000"/>
                  </a:sysClr>
                </a:gs>
                <a:gs pos="50000">
                  <a:sysClr val="window" lastClr="FFFFFF"/>
                </a:gs>
                <a:gs pos="100000">
                  <a:sysClr val="window" lastClr="FFFFFF">
                    <a:lumMod val="85000"/>
                  </a:sysClr>
                </a:gs>
              </a:gsLst>
              <a:lin ang="5400000" scaled="0"/>
            </a:gra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70650" tIns="70650" rIns="70650" bIns="44853"/>
          <a:lstStyle/>
          <a:p>
            <a:pPr marL="84095" indent="-84095" defTabSz="897033" eaLnBrk="1" fontAlgn="auto" latinLnBrk="1" hangingPunct="1">
              <a:spcBef>
                <a:spcPts val="0"/>
              </a:spcBef>
              <a:spcAft>
                <a:spcPts val="294"/>
              </a:spcAft>
              <a:buClr>
                <a:srgbClr val="A1A1A1"/>
              </a:buClr>
              <a:buSzPct val="100000"/>
              <a:buFont typeface="Arial" pitchFamily="34" charset="0"/>
              <a:buChar char="•"/>
              <a:defRPr/>
            </a:pPr>
            <a:endParaRPr kumimoji="0" lang="ko-KR" altLang="en-US" sz="883" kern="0" dirty="0">
              <a:solidFill>
                <a:srgbClr val="FF0000"/>
              </a:solidFill>
              <a:latin typeface="나눔고딕" panose="020D0304000000000000" pitchFamily="50" charset="-127"/>
              <a:ea typeface="나눔스퀘어"/>
              <a:sym typeface="Wingdings" pitchFamily="2" charset="2"/>
            </a:endParaRPr>
          </a:p>
        </p:txBody>
      </p:sp>
      <p:sp>
        <p:nvSpPr>
          <p:cNvPr id="54" name="직사각형 10"/>
          <p:cNvSpPr>
            <a:spLocks noChangeArrowheads="1"/>
          </p:cNvSpPr>
          <p:nvPr/>
        </p:nvSpPr>
        <p:spPr bwMode="auto">
          <a:xfrm>
            <a:off x="8974683" y="2166723"/>
            <a:ext cx="3097187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buFontTx/>
              <a:buChar char="-"/>
            </a:pPr>
            <a:r>
              <a:rPr kumimoji="0" lang="ko-KR" altLang="en-US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기능정의서를 기반으로 나온 명사들의 메타 명을 정의</a:t>
            </a:r>
          </a:p>
          <a:p>
            <a:pPr eaLnBrk="1" hangingPunct="1">
              <a:buFontTx/>
              <a:buChar char="-"/>
            </a:pPr>
            <a:endParaRPr kumimoji="0" lang="ko-KR" altLang="en-US" b="1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eaLnBrk="1" hangingPunct="1">
              <a:buFontTx/>
              <a:buChar char="-"/>
            </a:pPr>
            <a:r>
              <a:rPr kumimoji="0" lang="ko-KR" altLang="en-US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회의를 통하여 </a:t>
            </a:r>
            <a:r>
              <a:rPr kumimoji="0" lang="ko-KR" altLang="en-US" b="1" dirty="0" err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팀원간</a:t>
            </a:r>
            <a:r>
              <a:rPr kumimoji="0" lang="ko-KR" altLang="en-US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중복된 </a:t>
            </a:r>
            <a:r>
              <a:rPr kumimoji="0" lang="ko-KR" altLang="en-US" b="1" dirty="0" err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메타명</a:t>
            </a:r>
            <a:r>
              <a:rPr kumimoji="0" lang="ko-KR" altLang="en-US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조율</a:t>
            </a:r>
          </a:p>
        </p:txBody>
      </p:sp>
      <p:sp>
        <p:nvSpPr>
          <p:cNvPr id="18" name="Text Placeholder 2"/>
          <p:cNvSpPr txBox="1">
            <a:spLocks/>
          </p:cNvSpPr>
          <p:nvPr/>
        </p:nvSpPr>
        <p:spPr bwMode="auto">
          <a:xfrm>
            <a:off x="509588" y="1651000"/>
            <a:ext cx="77390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ko-KR" altLang="en-US" sz="240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분석</a:t>
            </a:r>
            <a:r>
              <a:rPr kumimoji="0" lang="en-US" altLang="ko-KR" sz="240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/</a:t>
            </a:r>
            <a:r>
              <a:rPr kumimoji="0" lang="ko-KR" altLang="en-US" sz="240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설계 </a:t>
            </a:r>
            <a:r>
              <a:rPr kumimoji="0" lang="en-US" altLang="ko-KR" sz="240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: </a:t>
            </a:r>
            <a:r>
              <a:rPr kumimoji="0" lang="ko-KR" altLang="en-US" sz="240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메타데이터 정의</a:t>
            </a:r>
            <a:endParaRPr kumimoji="0" lang="ar-SA" altLang="ko-KR" sz="2400">
              <a:solidFill>
                <a:schemeClr val="tx2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0" y="-4763"/>
            <a:ext cx="12192000" cy="620713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100000">
                <a:schemeClr val="bg1">
                  <a:lumMod val="95000"/>
                </a:schemeClr>
              </a:gs>
              <a:gs pos="40000">
                <a:schemeClr val="bg1">
                  <a:lumMod val="7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grpSp>
        <p:nvGrpSpPr>
          <p:cNvPr id="35" name="그룹 13"/>
          <p:cNvGrpSpPr>
            <a:grpSpLocks/>
          </p:cNvGrpSpPr>
          <p:nvPr/>
        </p:nvGrpSpPr>
        <p:grpSpPr bwMode="auto">
          <a:xfrm rot="5400000">
            <a:off x="8022431" y="-3548856"/>
            <a:ext cx="369888" cy="7969250"/>
            <a:chOff x="11783835" y="678528"/>
            <a:chExt cx="370108" cy="5198744"/>
          </a:xfrm>
        </p:grpSpPr>
        <p:sp>
          <p:nvSpPr>
            <p:cNvPr id="36" name="양쪽 모서리가 둥근 사각형 35"/>
            <p:cNvSpPr/>
            <p:nvPr/>
          </p:nvSpPr>
          <p:spPr>
            <a:xfrm rot="16200000" flipH="1">
              <a:off x="11537041" y="5260370"/>
              <a:ext cx="863696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개요</a:t>
              </a:r>
            </a:p>
          </p:txBody>
        </p:sp>
        <p:sp>
          <p:nvSpPr>
            <p:cNvPr id="37" name="양쪽 모서리가 둥근 사각형 36"/>
            <p:cNvSpPr/>
            <p:nvPr/>
          </p:nvSpPr>
          <p:spPr>
            <a:xfrm rot="16200000" flipH="1">
              <a:off x="11536006" y="4541659"/>
              <a:ext cx="865767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참여인원</a:t>
              </a:r>
            </a:p>
          </p:txBody>
        </p:sp>
        <p:sp>
          <p:nvSpPr>
            <p:cNvPr id="38" name="양쪽 모서리가 둥근 사각형 37"/>
            <p:cNvSpPr/>
            <p:nvPr/>
          </p:nvSpPr>
          <p:spPr>
            <a:xfrm rot="16200000" flipH="1">
              <a:off x="11537041" y="3822948"/>
              <a:ext cx="863696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일정</a:t>
              </a:r>
            </a:p>
          </p:txBody>
        </p:sp>
        <p:sp>
          <p:nvSpPr>
            <p:cNvPr id="39" name="양쪽 모서리가 둥근 사각형 38"/>
            <p:cNvSpPr/>
            <p:nvPr/>
          </p:nvSpPr>
          <p:spPr>
            <a:xfrm rot="16200000" flipH="1">
              <a:off x="11537041" y="3120807"/>
              <a:ext cx="863696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구성</a:t>
              </a:r>
            </a:p>
          </p:txBody>
        </p:sp>
        <p:sp>
          <p:nvSpPr>
            <p:cNvPr id="40" name="양쪽 모서리가 둥근 사각형 39"/>
            <p:cNvSpPr/>
            <p:nvPr/>
          </p:nvSpPr>
          <p:spPr>
            <a:xfrm rot="16200000" flipH="1">
              <a:off x="11535488" y="2433682"/>
              <a:ext cx="866803" cy="370108"/>
            </a:xfrm>
            <a:prstGeom prst="round2SameRect">
              <a:avLst>
                <a:gd name="adj1" fmla="val 50000"/>
                <a:gd name="adj2" fmla="val 0"/>
              </a:avLst>
            </a:prstGeom>
            <a:gradFill>
              <a:gsLst>
                <a:gs pos="0">
                  <a:schemeClr val="tx1"/>
                </a:gs>
                <a:gs pos="100000">
                  <a:schemeClr val="tx1"/>
                </a:gs>
                <a:gs pos="51000">
                  <a:schemeClr val="bg1">
                    <a:lumMod val="50000"/>
                  </a:schemeClr>
                </a:gs>
              </a:gsLst>
              <a:lin ang="0" scaled="1"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bg1"/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제안</a:t>
              </a:r>
              <a:r>
                <a:rPr kumimoji="0" lang="en-US" altLang="ko-KR" sz="1500" dirty="0">
                  <a:solidFill>
                    <a:schemeClr val="bg1"/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/</a:t>
              </a:r>
              <a:r>
                <a:rPr kumimoji="0" lang="ko-KR" altLang="en-US" sz="1500" dirty="0">
                  <a:solidFill>
                    <a:schemeClr val="bg1"/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내용</a:t>
              </a:r>
            </a:p>
          </p:txBody>
        </p:sp>
        <p:sp>
          <p:nvSpPr>
            <p:cNvPr id="41" name="양쪽 모서리가 둥근 사각형 40"/>
            <p:cNvSpPr/>
            <p:nvPr/>
          </p:nvSpPr>
          <p:spPr>
            <a:xfrm rot="16200000" flipH="1">
              <a:off x="11537041" y="1666816"/>
              <a:ext cx="863696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여기어때 잘난체 OTF" pitchFamily="34" charset="-127"/>
                  <a:ea typeface="여기어때 잘난체 OTF" pitchFamily="34" charset="-127"/>
                </a:rPr>
                <a:t>구현화면</a:t>
              </a:r>
              <a:endParaRPr kumimoji="0"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여기어때 잘난체 OTF" pitchFamily="34" charset="-127"/>
                <a:ea typeface="여기어때 잘난체 OTF" pitchFamily="34" charset="-127"/>
              </a:endParaRPr>
            </a:p>
          </p:txBody>
        </p:sp>
        <p:sp>
          <p:nvSpPr>
            <p:cNvPr id="42" name="양쪽 모서리가 둥근 사각형 41"/>
            <p:cNvSpPr/>
            <p:nvPr/>
          </p:nvSpPr>
          <p:spPr>
            <a:xfrm rot="16200000" flipH="1">
              <a:off x="11537041" y="925322"/>
              <a:ext cx="863696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여기어때 잘난체 OTF" pitchFamily="34" charset="-127"/>
                  <a:ea typeface="여기어때 잘난체 OTF" pitchFamily="34" charset="-127"/>
                </a:rPr>
                <a:t>소감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386653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 bwMode="auto">
          <a:xfrm>
            <a:off x="488950" y="765175"/>
            <a:ext cx="2814638" cy="6461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36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여기어때 잘난체 OTF" pitchFamily="34" charset="-127"/>
                <a:ea typeface="여기어때 잘난체 OTF" pitchFamily="34" charset="-127"/>
              </a:rPr>
              <a:t>프로젝트 내용</a:t>
            </a:r>
          </a:p>
        </p:txBody>
      </p:sp>
      <p:sp>
        <p:nvSpPr>
          <p:cNvPr id="44" name="Text Box 44"/>
          <p:cNvSpPr txBox="1">
            <a:spLocks noChangeArrowheads="1"/>
          </p:cNvSpPr>
          <p:nvPr/>
        </p:nvSpPr>
        <p:spPr bwMode="auto">
          <a:xfrm>
            <a:off x="425824" y="2132548"/>
            <a:ext cx="8452644" cy="4623437"/>
          </a:xfrm>
          <a:prstGeom prst="rect">
            <a:avLst/>
          </a:prstGeom>
          <a:solidFill>
            <a:schemeClr val="bg1"/>
          </a:solidFill>
          <a:ln w="12700" cap="flat" cmpd="sng" algn="ctr">
            <a:gradFill>
              <a:gsLst>
                <a:gs pos="0">
                  <a:sysClr val="window" lastClr="FFFFFF">
                    <a:lumMod val="85000"/>
                  </a:sysClr>
                </a:gs>
                <a:gs pos="50000">
                  <a:sysClr val="window" lastClr="FFFFFF"/>
                </a:gs>
                <a:gs pos="100000">
                  <a:sysClr val="window" lastClr="FFFFFF">
                    <a:lumMod val="85000"/>
                  </a:sysClr>
                </a:gs>
              </a:gsLst>
              <a:lin ang="5400000" scaled="0"/>
            </a:gra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70650" tIns="70650" rIns="70650" bIns="44853"/>
          <a:lstStyle/>
          <a:p>
            <a:pPr marL="84095" indent="-84095" defTabSz="897033" eaLnBrk="1" fontAlgn="auto" latinLnBrk="1" hangingPunct="1">
              <a:spcBef>
                <a:spcPts val="0"/>
              </a:spcBef>
              <a:spcAft>
                <a:spcPts val="294"/>
              </a:spcAft>
              <a:buClr>
                <a:srgbClr val="A1A1A1"/>
              </a:buClr>
              <a:buSzPct val="100000"/>
              <a:buFont typeface="Arial" pitchFamily="34" charset="0"/>
              <a:buChar char="•"/>
              <a:defRPr/>
            </a:pPr>
            <a:endParaRPr kumimoji="0" lang="ko-KR" altLang="en-US" sz="883" kern="0" dirty="0">
              <a:solidFill>
                <a:srgbClr val="FF0000"/>
              </a:solidFill>
              <a:latin typeface="나눔고딕" panose="020D0304000000000000" pitchFamily="50" charset="-127"/>
              <a:ea typeface="나눔스퀘어"/>
              <a:sym typeface="Wingdings" pitchFamily="2" charset="2"/>
            </a:endParaRPr>
          </a:p>
        </p:txBody>
      </p:sp>
      <p:sp>
        <p:nvSpPr>
          <p:cNvPr id="54" name="직사각형 10"/>
          <p:cNvSpPr>
            <a:spLocks noChangeArrowheads="1"/>
          </p:cNvSpPr>
          <p:nvPr/>
        </p:nvSpPr>
        <p:spPr bwMode="auto">
          <a:xfrm>
            <a:off x="8974683" y="2166723"/>
            <a:ext cx="3097187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buFontTx/>
              <a:buChar char="-"/>
            </a:pPr>
            <a:r>
              <a:rPr kumimoji="0" lang="en-US" altLang="ko-KR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CRM </a:t>
            </a:r>
            <a:r>
              <a:rPr kumimoji="0" lang="ko-KR" altLang="en-US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프로세스를 이해하고 이에 따라 필요한 테이블 작성</a:t>
            </a:r>
          </a:p>
          <a:p>
            <a:pPr eaLnBrk="1" hangingPunct="1">
              <a:buFontTx/>
              <a:buChar char="-"/>
            </a:pPr>
            <a:endParaRPr kumimoji="0" lang="ko-KR" altLang="en-US" b="1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eaLnBrk="1" hangingPunct="1">
              <a:buFontTx/>
              <a:buChar char="-"/>
            </a:pPr>
            <a:r>
              <a:rPr kumimoji="0" lang="ko-KR" altLang="en-US" b="1" dirty="0" err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테이블간의</a:t>
            </a:r>
            <a:r>
              <a:rPr kumimoji="0" lang="ko-KR" altLang="en-US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kumimoji="0" lang="ko-KR" altLang="en-US" b="1" dirty="0" err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관계도를</a:t>
            </a:r>
            <a:r>
              <a:rPr kumimoji="0" lang="ko-KR" altLang="en-US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통하여 필요한 </a:t>
            </a:r>
            <a:r>
              <a:rPr kumimoji="0" lang="ko-KR" altLang="en-US" b="1" dirty="0" err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외래키</a:t>
            </a:r>
            <a:r>
              <a:rPr kumimoji="0" lang="ko-KR" altLang="en-US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추가</a:t>
            </a:r>
          </a:p>
        </p:txBody>
      </p:sp>
      <p:sp>
        <p:nvSpPr>
          <p:cNvPr id="17" name="Text Placeholder 2"/>
          <p:cNvSpPr txBox="1">
            <a:spLocks/>
          </p:cNvSpPr>
          <p:nvPr/>
        </p:nvSpPr>
        <p:spPr bwMode="auto">
          <a:xfrm>
            <a:off x="509588" y="1651000"/>
            <a:ext cx="77390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ko-KR" altLang="en-US" sz="2400" dirty="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분석</a:t>
            </a:r>
            <a:r>
              <a:rPr kumimoji="0" lang="en-US" altLang="ko-KR" sz="2400" dirty="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/</a:t>
            </a:r>
            <a:r>
              <a:rPr kumimoji="0" lang="ko-KR" altLang="en-US" sz="2400" dirty="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설계 </a:t>
            </a:r>
            <a:r>
              <a:rPr kumimoji="0" lang="en-US" altLang="ko-KR" sz="2400" dirty="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: </a:t>
            </a:r>
            <a:r>
              <a:rPr kumimoji="0" lang="ko-KR" altLang="en-US" sz="2400" dirty="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테이블정의서</a:t>
            </a:r>
            <a:endParaRPr kumimoji="0" lang="ar-SA" altLang="ko-KR" sz="2400" dirty="0">
              <a:solidFill>
                <a:schemeClr val="tx2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0" y="-4763"/>
            <a:ext cx="12192000" cy="620713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100000">
                <a:schemeClr val="bg1">
                  <a:lumMod val="95000"/>
                </a:schemeClr>
              </a:gs>
              <a:gs pos="40000">
                <a:schemeClr val="bg1">
                  <a:lumMod val="7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grpSp>
        <p:nvGrpSpPr>
          <p:cNvPr id="35" name="그룹 13"/>
          <p:cNvGrpSpPr>
            <a:grpSpLocks/>
          </p:cNvGrpSpPr>
          <p:nvPr/>
        </p:nvGrpSpPr>
        <p:grpSpPr bwMode="auto">
          <a:xfrm rot="5400000">
            <a:off x="8022431" y="-3548856"/>
            <a:ext cx="369888" cy="7969250"/>
            <a:chOff x="11783835" y="678528"/>
            <a:chExt cx="370108" cy="5198744"/>
          </a:xfrm>
        </p:grpSpPr>
        <p:sp>
          <p:nvSpPr>
            <p:cNvPr id="36" name="양쪽 모서리가 둥근 사각형 35"/>
            <p:cNvSpPr/>
            <p:nvPr/>
          </p:nvSpPr>
          <p:spPr>
            <a:xfrm rot="16200000" flipH="1">
              <a:off x="11537041" y="5260370"/>
              <a:ext cx="863696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개요</a:t>
              </a:r>
            </a:p>
          </p:txBody>
        </p:sp>
        <p:sp>
          <p:nvSpPr>
            <p:cNvPr id="37" name="양쪽 모서리가 둥근 사각형 36"/>
            <p:cNvSpPr/>
            <p:nvPr/>
          </p:nvSpPr>
          <p:spPr>
            <a:xfrm rot="16200000" flipH="1">
              <a:off x="11536006" y="4541659"/>
              <a:ext cx="865767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참여인원</a:t>
              </a:r>
            </a:p>
          </p:txBody>
        </p:sp>
        <p:sp>
          <p:nvSpPr>
            <p:cNvPr id="38" name="양쪽 모서리가 둥근 사각형 37"/>
            <p:cNvSpPr/>
            <p:nvPr/>
          </p:nvSpPr>
          <p:spPr>
            <a:xfrm rot="16200000" flipH="1">
              <a:off x="11537041" y="3822948"/>
              <a:ext cx="863696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일정</a:t>
              </a:r>
            </a:p>
          </p:txBody>
        </p:sp>
        <p:sp>
          <p:nvSpPr>
            <p:cNvPr id="39" name="양쪽 모서리가 둥근 사각형 38"/>
            <p:cNvSpPr/>
            <p:nvPr/>
          </p:nvSpPr>
          <p:spPr>
            <a:xfrm rot="16200000" flipH="1">
              <a:off x="11537041" y="3120807"/>
              <a:ext cx="863696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구성</a:t>
              </a:r>
            </a:p>
          </p:txBody>
        </p:sp>
        <p:sp>
          <p:nvSpPr>
            <p:cNvPr id="40" name="양쪽 모서리가 둥근 사각형 39"/>
            <p:cNvSpPr/>
            <p:nvPr/>
          </p:nvSpPr>
          <p:spPr>
            <a:xfrm rot="16200000" flipH="1">
              <a:off x="11535488" y="2433682"/>
              <a:ext cx="866803" cy="370108"/>
            </a:xfrm>
            <a:prstGeom prst="round2SameRect">
              <a:avLst>
                <a:gd name="adj1" fmla="val 50000"/>
                <a:gd name="adj2" fmla="val 0"/>
              </a:avLst>
            </a:prstGeom>
            <a:gradFill>
              <a:gsLst>
                <a:gs pos="0">
                  <a:schemeClr val="tx1"/>
                </a:gs>
                <a:gs pos="100000">
                  <a:schemeClr val="tx1"/>
                </a:gs>
                <a:gs pos="51000">
                  <a:schemeClr val="bg1">
                    <a:lumMod val="50000"/>
                  </a:schemeClr>
                </a:gs>
              </a:gsLst>
              <a:lin ang="0" scaled="1"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bg1"/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제안</a:t>
              </a:r>
              <a:r>
                <a:rPr kumimoji="0" lang="en-US" altLang="ko-KR" sz="1500" dirty="0">
                  <a:solidFill>
                    <a:schemeClr val="bg1"/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/</a:t>
              </a:r>
              <a:r>
                <a:rPr kumimoji="0" lang="ko-KR" altLang="en-US" sz="1500" dirty="0">
                  <a:solidFill>
                    <a:schemeClr val="bg1"/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내용</a:t>
              </a:r>
            </a:p>
          </p:txBody>
        </p:sp>
        <p:sp>
          <p:nvSpPr>
            <p:cNvPr id="41" name="양쪽 모서리가 둥근 사각형 40"/>
            <p:cNvSpPr/>
            <p:nvPr/>
          </p:nvSpPr>
          <p:spPr>
            <a:xfrm rot="16200000" flipH="1">
              <a:off x="11537041" y="1666816"/>
              <a:ext cx="863696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여기어때 잘난체 OTF" pitchFamily="34" charset="-127"/>
                  <a:ea typeface="여기어때 잘난체 OTF" pitchFamily="34" charset="-127"/>
                </a:rPr>
                <a:t>구현화면</a:t>
              </a:r>
              <a:endParaRPr kumimoji="0"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여기어때 잘난체 OTF" pitchFamily="34" charset="-127"/>
                <a:ea typeface="여기어때 잘난체 OTF" pitchFamily="34" charset="-127"/>
              </a:endParaRPr>
            </a:p>
          </p:txBody>
        </p:sp>
        <p:sp>
          <p:nvSpPr>
            <p:cNvPr id="42" name="양쪽 모서리가 둥근 사각형 41"/>
            <p:cNvSpPr/>
            <p:nvPr/>
          </p:nvSpPr>
          <p:spPr>
            <a:xfrm rot="16200000" flipH="1">
              <a:off x="11537041" y="925322"/>
              <a:ext cx="863696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여기어때 잘난체 OTF" pitchFamily="34" charset="-127"/>
                  <a:ea typeface="여기어때 잘난체 OTF" pitchFamily="34" charset="-127"/>
                </a:rPr>
                <a:t>소감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779631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 bwMode="auto">
          <a:xfrm>
            <a:off x="488950" y="765175"/>
            <a:ext cx="2814638" cy="6461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36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여기어때 잘난체 OTF" pitchFamily="34" charset="-127"/>
                <a:ea typeface="여기어때 잘난체 OTF" pitchFamily="34" charset="-127"/>
              </a:rPr>
              <a:t>프로젝트 내용</a:t>
            </a:r>
          </a:p>
        </p:txBody>
      </p:sp>
      <p:sp>
        <p:nvSpPr>
          <p:cNvPr id="44" name="Text Box 44"/>
          <p:cNvSpPr txBox="1">
            <a:spLocks noChangeArrowheads="1"/>
          </p:cNvSpPr>
          <p:nvPr/>
        </p:nvSpPr>
        <p:spPr bwMode="auto">
          <a:xfrm>
            <a:off x="425824" y="2132548"/>
            <a:ext cx="8452644" cy="4623437"/>
          </a:xfrm>
          <a:prstGeom prst="rect">
            <a:avLst/>
          </a:prstGeom>
          <a:solidFill>
            <a:schemeClr val="bg1"/>
          </a:solidFill>
          <a:ln w="12700" cap="flat" cmpd="sng" algn="ctr">
            <a:gradFill>
              <a:gsLst>
                <a:gs pos="0">
                  <a:sysClr val="window" lastClr="FFFFFF">
                    <a:lumMod val="85000"/>
                  </a:sysClr>
                </a:gs>
                <a:gs pos="50000">
                  <a:sysClr val="window" lastClr="FFFFFF"/>
                </a:gs>
                <a:gs pos="100000">
                  <a:sysClr val="window" lastClr="FFFFFF">
                    <a:lumMod val="85000"/>
                  </a:sysClr>
                </a:gs>
              </a:gsLst>
              <a:lin ang="5400000" scaled="0"/>
            </a:gra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70650" tIns="70650" rIns="70650" bIns="44853"/>
          <a:lstStyle/>
          <a:p>
            <a:pPr marL="84095" indent="-84095" defTabSz="897033" eaLnBrk="1" fontAlgn="auto" latinLnBrk="1" hangingPunct="1">
              <a:spcBef>
                <a:spcPts val="0"/>
              </a:spcBef>
              <a:spcAft>
                <a:spcPts val="294"/>
              </a:spcAft>
              <a:buClr>
                <a:srgbClr val="A1A1A1"/>
              </a:buClr>
              <a:buSzPct val="100000"/>
              <a:buFont typeface="Arial" pitchFamily="34" charset="0"/>
              <a:buChar char="•"/>
              <a:defRPr/>
            </a:pPr>
            <a:endParaRPr kumimoji="0" lang="ko-KR" altLang="en-US" sz="883" kern="0" dirty="0">
              <a:solidFill>
                <a:srgbClr val="FF0000"/>
              </a:solidFill>
              <a:latin typeface="나눔고딕" panose="020D0304000000000000" pitchFamily="50" charset="-127"/>
              <a:ea typeface="나눔스퀘어"/>
              <a:sym typeface="Wingdings" pitchFamily="2" charset="2"/>
            </a:endParaRPr>
          </a:p>
        </p:txBody>
      </p:sp>
      <p:sp>
        <p:nvSpPr>
          <p:cNvPr id="54" name="직사각형 10"/>
          <p:cNvSpPr>
            <a:spLocks noChangeArrowheads="1"/>
          </p:cNvSpPr>
          <p:nvPr/>
        </p:nvSpPr>
        <p:spPr bwMode="auto">
          <a:xfrm>
            <a:off x="8974683" y="2166723"/>
            <a:ext cx="309718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buFontTx/>
              <a:buChar char="-"/>
            </a:pPr>
            <a:r>
              <a:rPr kumimoji="0" lang="ko-KR" altLang="en-US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테이블정의서</a:t>
            </a:r>
            <a:r>
              <a:rPr kumimoji="0" lang="en-US" altLang="ko-KR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, </a:t>
            </a:r>
            <a:r>
              <a:rPr kumimoji="0" lang="ko-KR" altLang="en-US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메타데이터를 기반으로 </a:t>
            </a:r>
            <a:r>
              <a:rPr kumimoji="0" lang="en-US" altLang="ko-KR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CRM </a:t>
            </a:r>
            <a:r>
              <a:rPr kumimoji="0" lang="ko-KR" altLang="en-US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논리</a:t>
            </a:r>
            <a:r>
              <a:rPr kumimoji="0" lang="en-US" altLang="ko-KR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ERD, </a:t>
            </a:r>
            <a:r>
              <a:rPr kumimoji="0" lang="ko-KR" altLang="en-US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물리</a:t>
            </a:r>
            <a:r>
              <a:rPr kumimoji="0" lang="en-US" altLang="ko-KR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ERD</a:t>
            </a:r>
            <a:r>
              <a:rPr kumimoji="0" lang="ko-KR" altLang="en-US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설계</a:t>
            </a:r>
          </a:p>
        </p:txBody>
      </p:sp>
      <p:sp>
        <p:nvSpPr>
          <p:cNvPr id="18" name="Text Placeholder 2"/>
          <p:cNvSpPr txBox="1">
            <a:spLocks/>
          </p:cNvSpPr>
          <p:nvPr/>
        </p:nvSpPr>
        <p:spPr bwMode="auto">
          <a:xfrm>
            <a:off x="509588" y="1651000"/>
            <a:ext cx="77390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ko-KR" altLang="en-US" sz="2400" dirty="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분석</a:t>
            </a:r>
            <a:r>
              <a:rPr kumimoji="0" lang="en-US" altLang="ko-KR" sz="2400" dirty="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/</a:t>
            </a:r>
            <a:r>
              <a:rPr kumimoji="0" lang="ko-KR" altLang="en-US" sz="2400" dirty="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설계 </a:t>
            </a:r>
            <a:r>
              <a:rPr kumimoji="0" lang="en-US" altLang="ko-KR" sz="2400" dirty="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: </a:t>
            </a:r>
            <a:r>
              <a:rPr kumimoji="0" lang="ko-KR" altLang="en-US" sz="2400" dirty="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논리</a:t>
            </a:r>
            <a:r>
              <a:rPr kumimoji="0" lang="en-US" altLang="ko-KR" sz="2400" dirty="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/</a:t>
            </a:r>
            <a:r>
              <a:rPr kumimoji="0" lang="ko-KR" altLang="en-US" sz="2400" dirty="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물리</a:t>
            </a:r>
            <a:r>
              <a:rPr kumimoji="0" lang="en-US" altLang="ko-KR" sz="2400" dirty="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ERD </a:t>
            </a:r>
            <a:r>
              <a:rPr kumimoji="0" lang="ko-KR" altLang="en-US" sz="2400" dirty="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설계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0" y="-4763"/>
            <a:ext cx="12192000" cy="620713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100000">
                <a:schemeClr val="bg1">
                  <a:lumMod val="95000"/>
                </a:schemeClr>
              </a:gs>
              <a:gs pos="40000">
                <a:schemeClr val="bg1">
                  <a:lumMod val="7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grpSp>
        <p:nvGrpSpPr>
          <p:cNvPr id="35" name="그룹 13"/>
          <p:cNvGrpSpPr>
            <a:grpSpLocks/>
          </p:cNvGrpSpPr>
          <p:nvPr/>
        </p:nvGrpSpPr>
        <p:grpSpPr bwMode="auto">
          <a:xfrm rot="5400000">
            <a:off x="8022431" y="-3548856"/>
            <a:ext cx="369888" cy="7969250"/>
            <a:chOff x="11783835" y="678528"/>
            <a:chExt cx="370108" cy="5198744"/>
          </a:xfrm>
        </p:grpSpPr>
        <p:sp>
          <p:nvSpPr>
            <p:cNvPr id="36" name="양쪽 모서리가 둥근 사각형 35"/>
            <p:cNvSpPr/>
            <p:nvPr/>
          </p:nvSpPr>
          <p:spPr>
            <a:xfrm rot="16200000" flipH="1">
              <a:off x="11537041" y="5260370"/>
              <a:ext cx="863696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개요</a:t>
              </a:r>
            </a:p>
          </p:txBody>
        </p:sp>
        <p:sp>
          <p:nvSpPr>
            <p:cNvPr id="37" name="양쪽 모서리가 둥근 사각형 36"/>
            <p:cNvSpPr/>
            <p:nvPr/>
          </p:nvSpPr>
          <p:spPr>
            <a:xfrm rot="16200000" flipH="1">
              <a:off x="11536006" y="4541659"/>
              <a:ext cx="865767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참여인원</a:t>
              </a:r>
            </a:p>
          </p:txBody>
        </p:sp>
        <p:sp>
          <p:nvSpPr>
            <p:cNvPr id="38" name="양쪽 모서리가 둥근 사각형 37"/>
            <p:cNvSpPr/>
            <p:nvPr/>
          </p:nvSpPr>
          <p:spPr>
            <a:xfrm rot="16200000" flipH="1">
              <a:off x="11537041" y="3822948"/>
              <a:ext cx="863696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일정</a:t>
              </a:r>
            </a:p>
          </p:txBody>
        </p:sp>
        <p:sp>
          <p:nvSpPr>
            <p:cNvPr id="39" name="양쪽 모서리가 둥근 사각형 38"/>
            <p:cNvSpPr/>
            <p:nvPr/>
          </p:nvSpPr>
          <p:spPr>
            <a:xfrm rot="16200000" flipH="1">
              <a:off x="11537041" y="3120807"/>
              <a:ext cx="863696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구성</a:t>
              </a:r>
            </a:p>
          </p:txBody>
        </p:sp>
        <p:sp>
          <p:nvSpPr>
            <p:cNvPr id="40" name="양쪽 모서리가 둥근 사각형 39"/>
            <p:cNvSpPr/>
            <p:nvPr/>
          </p:nvSpPr>
          <p:spPr>
            <a:xfrm rot="16200000" flipH="1">
              <a:off x="11535488" y="2433682"/>
              <a:ext cx="866803" cy="370108"/>
            </a:xfrm>
            <a:prstGeom prst="round2SameRect">
              <a:avLst>
                <a:gd name="adj1" fmla="val 50000"/>
                <a:gd name="adj2" fmla="val 0"/>
              </a:avLst>
            </a:prstGeom>
            <a:gradFill>
              <a:gsLst>
                <a:gs pos="0">
                  <a:schemeClr val="tx1"/>
                </a:gs>
                <a:gs pos="100000">
                  <a:schemeClr val="tx1"/>
                </a:gs>
                <a:gs pos="51000">
                  <a:schemeClr val="bg1">
                    <a:lumMod val="50000"/>
                  </a:schemeClr>
                </a:gs>
              </a:gsLst>
              <a:lin ang="0" scaled="1"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bg1"/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제안</a:t>
              </a:r>
              <a:r>
                <a:rPr kumimoji="0" lang="en-US" altLang="ko-KR" sz="1500" dirty="0">
                  <a:solidFill>
                    <a:schemeClr val="bg1"/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/</a:t>
              </a:r>
              <a:r>
                <a:rPr kumimoji="0" lang="ko-KR" altLang="en-US" sz="1500" dirty="0">
                  <a:solidFill>
                    <a:schemeClr val="bg1"/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내용</a:t>
              </a:r>
            </a:p>
          </p:txBody>
        </p:sp>
        <p:sp>
          <p:nvSpPr>
            <p:cNvPr id="41" name="양쪽 모서리가 둥근 사각형 40"/>
            <p:cNvSpPr/>
            <p:nvPr/>
          </p:nvSpPr>
          <p:spPr>
            <a:xfrm rot="16200000" flipH="1">
              <a:off x="11537041" y="1666816"/>
              <a:ext cx="863696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여기어때 잘난체 OTF" pitchFamily="34" charset="-127"/>
                  <a:ea typeface="여기어때 잘난체 OTF" pitchFamily="34" charset="-127"/>
                </a:rPr>
                <a:t>구현화면</a:t>
              </a:r>
              <a:endParaRPr kumimoji="0"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여기어때 잘난체 OTF" pitchFamily="34" charset="-127"/>
                <a:ea typeface="여기어때 잘난체 OTF" pitchFamily="34" charset="-127"/>
              </a:endParaRPr>
            </a:p>
          </p:txBody>
        </p:sp>
        <p:sp>
          <p:nvSpPr>
            <p:cNvPr id="42" name="양쪽 모서리가 둥근 사각형 41"/>
            <p:cNvSpPr/>
            <p:nvPr/>
          </p:nvSpPr>
          <p:spPr>
            <a:xfrm rot="16200000" flipH="1">
              <a:off x="11537041" y="925322"/>
              <a:ext cx="863696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여기어때 잘난체 OTF" pitchFamily="34" charset="-127"/>
                  <a:ea typeface="여기어때 잘난체 OTF" pitchFamily="34" charset="-127"/>
                </a:rPr>
                <a:t>소감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540116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 bwMode="auto">
          <a:xfrm>
            <a:off x="488950" y="765175"/>
            <a:ext cx="2814638" cy="6461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36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여기어때 잘난체 OTF" pitchFamily="34" charset="-127"/>
                <a:ea typeface="여기어때 잘난체 OTF" pitchFamily="34" charset="-127"/>
              </a:rPr>
              <a:t>프로젝트 내용</a:t>
            </a:r>
          </a:p>
        </p:txBody>
      </p:sp>
      <p:sp>
        <p:nvSpPr>
          <p:cNvPr id="44" name="Text Box 44"/>
          <p:cNvSpPr txBox="1">
            <a:spLocks noChangeArrowheads="1"/>
          </p:cNvSpPr>
          <p:nvPr/>
        </p:nvSpPr>
        <p:spPr bwMode="auto">
          <a:xfrm>
            <a:off x="425824" y="2132548"/>
            <a:ext cx="8452644" cy="4623437"/>
          </a:xfrm>
          <a:prstGeom prst="rect">
            <a:avLst/>
          </a:prstGeom>
          <a:solidFill>
            <a:schemeClr val="bg1"/>
          </a:solidFill>
          <a:ln w="12700" cap="flat" cmpd="sng" algn="ctr">
            <a:gradFill>
              <a:gsLst>
                <a:gs pos="0">
                  <a:sysClr val="window" lastClr="FFFFFF">
                    <a:lumMod val="85000"/>
                  </a:sysClr>
                </a:gs>
                <a:gs pos="50000">
                  <a:sysClr val="window" lastClr="FFFFFF"/>
                </a:gs>
                <a:gs pos="100000">
                  <a:sysClr val="window" lastClr="FFFFFF">
                    <a:lumMod val="85000"/>
                  </a:sysClr>
                </a:gs>
              </a:gsLst>
              <a:lin ang="5400000" scaled="0"/>
            </a:gra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70650" tIns="70650" rIns="70650" bIns="44853"/>
          <a:lstStyle/>
          <a:p>
            <a:pPr marL="84095" indent="-84095" defTabSz="897033" eaLnBrk="1" fontAlgn="auto" latinLnBrk="1" hangingPunct="1">
              <a:spcBef>
                <a:spcPts val="0"/>
              </a:spcBef>
              <a:spcAft>
                <a:spcPts val="294"/>
              </a:spcAft>
              <a:buClr>
                <a:srgbClr val="A1A1A1"/>
              </a:buClr>
              <a:buSzPct val="100000"/>
              <a:buFont typeface="Arial" pitchFamily="34" charset="0"/>
              <a:buChar char="•"/>
              <a:defRPr/>
            </a:pPr>
            <a:endParaRPr kumimoji="0" lang="ko-KR" altLang="en-US" sz="883" kern="0" dirty="0">
              <a:solidFill>
                <a:srgbClr val="FF0000"/>
              </a:solidFill>
              <a:latin typeface="나눔고딕" panose="020D0304000000000000" pitchFamily="50" charset="-127"/>
              <a:ea typeface="나눔스퀘어"/>
              <a:sym typeface="Wingdings" pitchFamily="2" charset="2"/>
            </a:endParaRPr>
          </a:p>
        </p:txBody>
      </p:sp>
      <p:sp>
        <p:nvSpPr>
          <p:cNvPr id="54" name="직사각형 10"/>
          <p:cNvSpPr>
            <a:spLocks noChangeArrowheads="1"/>
          </p:cNvSpPr>
          <p:nvPr/>
        </p:nvSpPr>
        <p:spPr bwMode="auto">
          <a:xfrm>
            <a:off x="8974683" y="2166723"/>
            <a:ext cx="3097187" cy="2585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buFontTx/>
              <a:buChar char="-"/>
            </a:pPr>
            <a:r>
              <a:rPr kumimoji="0" lang="en-US" altLang="ko-KR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Popup </a:t>
            </a:r>
            <a:r>
              <a:rPr kumimoji="0" lang="ko-KR" altLang="en-US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양식 표준화</a:t>
            </a:r>
          </a:p>
          <a:p>
            <a:pPr eaLnBrk="1" hangingPunct="1">
              <a:buFontTx/>
              <a:buChar char="-"/>
            </a:pPr>
            <a:endParaRPr kumimoji="0" lang="ko-KR" altLang="en-US" b="1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eaLnBrk="1" hangingPunct="1">
              <a:buFontTx/>
              <a:buChar char="-"/>
            </a:pPr>
            <a:r>
              <a:rPr kumimoji="0" lang="ko-KR" altLang="en-US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메뉴</a:t>
            </a:r>
            <a:r>
              <a:rPr kumimoji="0" lang="en-US" altLang="ko-KR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, </a:t>
            </a:r>
            <a:r>
              <a:rPr kumimoji="0" lang="ko-KR" altLang="en-US" b="1" dirty="0" err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검색바</a:t>
            </a:r>
            <a:r>
              <a:rPr kumimoji="0" lang="en-US" altLang="ko-KR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, </a:t>
            </a:r>
            <a:r>
              <a:rPr kumimoji="0" lang="ko-KR" altLang="en-US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표 등 색상 표준화</a:t>
            </a:r>
          </a:p>
          <a:p>
            <a:pPr eaLnBrk="1" hangingPunct="1">
              <a:buFontTx/>
              <a:buChar char="-"/>
            </a:pPr>
            <a:endParaRPr kumimoji="0" lang="ko-KR" altLang="en-US" b="1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eaLnBrk="1" hangingPunct="1">
              <a:buFontTx/>
              <a:buChar char="-"/>
            </a:pPr>
            <a:r>
              <a:rPr kumimoji="0" lang="ko-KR" altLang="en-US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폰트 스타일</a:t>
            </a:r>
            <a:r>
              <a:rPr kumimoji="0" lang="en-US" altLang="ko-KR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, </a:t>
            </a:r>
            <a:r>
              <a:rPr kumimoji="0" lang="ko-KR" altLang="en-US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크기</a:t>
            </a:r>
            <a:r>
              <a:rPr kumimoji="0" lang="en-US" altLang="ko-KR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, </a:t>
            </a:r>
            <a:r>
              <a:rPr kumimoji="0" lang="ko-KR" altLang="en-US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굵기 표준화</a:t>
            </a:r>
          </a:p>
          <a:p>
            <a:pPr eaLnBrk="1" hangingPunct="1">
              <a:buFontTx/>
              <a:buChar char="-"/>
            </a:pPr>
            <a:endParaRPr kumimoji="0" lang="ko-KR" altLang="en-US" b="1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eaLnBrk="1" hangingPunct="1">
              <a:buFontTx/>
              <a:buChar char="-"/>
            </a:pPr>
            <a:r>
              <a:rPr kumimoji="0" lang="ko-KR" altLang="en-US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아이콘 통일</a:t>
            </a:r>
          </a:p>
        </p:txBody>
      </p:sp>
      <p:sp>
        <p:nvSpPr>
          <p:cNvPr id="15" name="Text Placeholder 2"/>
          <p:cNvSpPr txBox="1">
            <a:spLocks/>
          </p:cNvSpPr>
          <p:nvPr/>
        </p:nvSpPr>
        <p:spPr bwMode="auto">
          <a:xfrm>
            <a:off x="509588" y="1651000"/>
            <a:ext cx="77390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ko-KR" altLang="en-US" sz="2400" dirty="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디자인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0" y="-4763"/>
            <a:ext cx="12192000" cy="620713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100000">
                <a:schemeClr val="bg1">
                  <a:lumMod val="95000"/>
                </a:schemeClr>
              </a:gs>
              <a:gs pos="40000">
                <a:schemeClr val="bg1">
                  <a:lumMod val="7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grpSp>
        <p:nvGrpSpPr>
          <p:cNvPr id="18" name="그룹 13"/>
          <p:cNvGrpSpPr>
            <a:grpSpLocks/>
          </p:cNvGrpSpPr>
          <p:nvPr/>
        </p:nvGrpSpPr>
        <p:grpSpPr bwMode="auto">
          <a:xfrm rot="5400000">
            <a:off x="8022431" y="-3548856"/>
            <a:ext cx="369888" cy="7969250"/>
            <a:chOff x="11783835" y="678528"/>
            <a:chExt cx="370108" cy="5198744"/>
          </a:xfrm>
        </p:grpSpPr>
        <p:sp>
          <p:nvSpPr>
            <p:cNvPr id="19" name="양쪽 모서리가 둥근 사각형 18"/>
            <p:cNvSpPr/>
            <p:nvPr/>
          </p:nvSpPr>
          <p:spPr>
            <a:xfrm rot="16200000" flipH="1">
              <a:off x="11537041" y="5260370"/>
              <a:ext cx="863696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개요</a:t>
              </a:r>
            </a:p>
          </p:txBody>
        </p:sp>
        <p:sp>
          <p:nvSpPr>
            <p:cNvPr id="20" name="양쪽 모서리가 둥근 사각형 19"/>
            <p:cNvSpPr/>
            <p:nvPr/>
          </p:nvSpPr>
          <p:spPr>
            <a:xfrm rot="16200000" flipH="1">
              <a:off x="11536006" y="4541659"/>
              <a:ext cx="865767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참여인원</a:t>
              </a:r>
            </a:p>
          </p:txBody>
        </p:sp>
        <p:sp>
          <p:nvSpPr>
            <p:cNvPr id="21" name="양쪽 모서리가 둥근 사각형 20"/>
            <p:cNvSpPr/>
            <p:nvPr/>
          </p:nvSpPr>
          <p:spPr>
            <a:xfrm rot="16200000" flipH="1">
              <a:off x="11537041" y="3822948"/>
              <a:ext cx="863696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일정</a:t>
              </a:r>
            </a:p>
          </p:txBody>
        </p:sp>
        <p:sp>
          <p:nvSpPr>
            <p:cNvPr id="23" name="양쪽 모서리가 둥근 사각형 22"/>
            <p:cNvSpPr/>
            <p:nvPr/>
          </p:nvSpPr>
          <p:spPr>
            <a:xfrm rot="16200000" flipH="1">
              <a:off x="11537041" y="3120807"/>
              <a:ext cx="863696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구성</a:t>
              </a:r>
            </a:p>
          </p:txBody>
        </p:sp>
        <p:sp>
          <p:nvSpPr>
            <p:cNvPr id="30" name="양쪽 모서리가 둥근 사각형 29"/>
            <p:cNvSpPr/>
            <p:nvPr/>
          </p:nvSpPr>
          <p:spPr>
            <a:xfrm rot="16200000" flipH="1">
              <a:off x="11535488" y="2433682"/>
              <a:ext cx="866803" cy="370108"/>
            </a:xfrm>
            <a:prstGeom prst="round2SameRect">
              <a:avLst>
                <a:gd name="adj1" fmla="val 50000"/>
                <a:gd name="adj2" fmla="val 0"/>
              </a:avLst>
            </a:prstGeom>
            <a:gradFill>
              <a:gsLst>
                <a:gs pos="0">
                  <a:schemeClr val="tx1"/>
                </a:gs>
                <a:gs pos="100000">
                  <a:schemeClr val="tx1"/>
                </a:gs>
                <a:gs pos="51000">
                  <a:schemeClr val="bg1">
                    <a:lumMod val="50000"/>
                  </a:schemeClr>
                </a:gs>
              </a:gsLst>
              <a:lin ang="0" scaled="1"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bg1"/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제안</a:t>
              </a:r>
              <a:r>
                <a:rPr kumimoji="0" lang="en-US" altLang="ko-KR" sz="1500" dirty="0">
                  <a:solidFill>
                    <a:schemeClr val="bg1"/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/</a:t>
              </a:r>
              <a:r>
                <a:rPr kumimoji="0" lang="ko-KR" altLang="en-US" sz="1500" dirty="0">
                  <a:solidFill>
                    <a:schemeClr val="bg1"/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내용</a:t>
              </a:r>
            </a:p>
          </p:txBody>
        </p:sp>
        <p:sp>
          <p:nvSpPr>
            <p:cNvPr id="31" name="양쪽 모서리가 둥근 사각형 30"/>
            <p:cNvSpPr/>
            <p:nvPr/>
          </p:nvSpPr>
          <p:spPr>
            <a:xfrm rot="16200000" flipH="1">
              <a:off x="11537041" y="1666816"/>
              <a:ext cx="863696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여기어때 잘난체 OTF" pitchFamily="34" charset="-127"/>
                  <a:ea typeface="여기어때 잘난체 OTF" pitchFamily="34" charset="-127"/>
                </a:rPr>
                <a:t>구현화면</a:t>
              </a:r>
              <a:endParaRPr kumimoji="0"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여기어때 잘난체 OTF" pitchFamily="34" charset="-127"/>
                <a:ea typeface="여기어때 잘난체 OTF" pitchFamily="34" charset="-127"/>
              </a:endParaRPr>
            </a:p>
          </p:txBody>
        </p:sp>
        <p:sp>
          <p:nvSpPr>
            <p:cNvPr id="32" name="양쪽 모서리가 둥근 사각형 31"/>
            <p:cNvSpPr/>
            <p:nvPr/>
          </p:nvSpPr>
          <p:spPr>
            <a:xfrm rot="16200000" flipH="1">
              <a:off x="11537041" y="925322"/>
              <a:ext cx="863696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여기어때 잘난체 OTF" pitchFamily="34" charset="-127"/>
                  <a:ea typeface="여기어때 잘난체 OTF" pitchFamily="34" charset="-127"/>
                </a:rPr>
                <a:t>소감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452774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 bwMode="auto">
          <a:xfrm>
            <a:off x="488950" y="765175"/>
            <a:ext cx="2814638" cy="6461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36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여기어때 잘난체 OTF" pitchFamily="34" charset="-127"/>
                <a:ea typeface="여기어때 잘난체 OTF" pitchFamily="34" charset="-127"/>
              </a:rPr>
              <a:t>프로젝트 내용</a:t>
            </a:r>
          </a:p>
        </p:txBody>
      </p:sp>
      <p:sp>
        <p:nvSpPr>
          <p:cNvPr id="44" name="Text Box 44"/>
          <p:cNvSpPr txBox="1">
            <a:spLocks noChangeArrowheads="1"/>
          </p:cNvSpPr>
          <p:nvPr/>
        </p:nvSpPr>
        <p:spPr bwMode="auto">
          <a:xfrm>
            <a:off x="425824" y="2132548"/>
            <a:ext cx="8452644" cy="4623437"/>
          </a:xfrm>
          <a:prstGeom prst="rect">
            <a:avLst/>
          </a:prstGeom>
          <a:solidFill>
            <a:schemeClr val="bg1"/>
          </a:solidFill>
          <a:ln w="12700" cap="flat" cmpd="sng" algn="ctr">
            <a:gradFill>
              <a:gsLst>
                <a:gs pos="0">
                  <a:sysClr val="window" lastClr="FFFFFF">
                    <a:lumMod val="85000"/>
                  </a:sysClr>
                </a:gs>
                <a:gs pos="50000">
                  <a:sysClr val="window" lastClr="FFFFFF"/>
                </a:gs>
                <a:gs pos="100000">
                  <a:sysClr val="window" lastClr="FFFFFF">
                    <a:lumMod val="85000"/>
                  </a:sysClr>
                </a:gs>
              </a:gsLst>
              <a:lin ang="5400000" scaled="0"/>
            </a:gra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70650" tIns="70650" rIns="70650" bIns="44853"/>
          <a:lstStyle/>
          <a:p>
            <a:pPr marL="84095" indent="-84095" defTabSz="897033" eaLnBrk="1" fontAlgn="auto" latinLnBrk="1" hangingPunct="1">
              <a:spcBef>
                <a:spcPts val="0"/>
              </a:spcBef>
              <a:spcAft>
                <a:spcPts val="294"/>
              </a:spcAft>
              <a:buClr>
                <a:srgbClr val="A1A1A1"/>
              </a:buClr>
              <a:buSzPct val="100000"/>
              <a:buFont typeface="Arial" pitchFamily="34" charset="0"/>
              <a:buChar char="•"/>
              <a:defRPr/>
            </a:pPr>
            <a:endParaRPr kumimoji="0" lang="ko-KR" altLang="en-US" sz="883" kern="0" dirty="0">
              <a:solidFill>
                <a:srgbClr val="FF0000"/>
              </a:solidFill>
              <a:latin typeface="나눔고딕" panose="020D0304000000000000" pitchFamily="50" charset="-127"/>
              <a:ea typeface="나눔스퀘어"/>
              <a:sym typeface="Wingdings" pitchFamily="2" charset="2"/>
            </a:endParaRPr>
          </a:p>
        </p:txBody>
      </p:sp>
      <p:sp>
        <p:nvSpPr>
          <p:cNvPr id="54" name="직사각형 10"/>
          <p:cNvSpPr>
            <a:spLocks noChangeArrowheads="1"/>
          </p:cNvSpPr>
          <p:nvPr/>
        </p:nvSpPr>
        <p:spPr bwMode="auto">
          <a:xfrm>
            <a:off x="8974683" y="2166723"/>
            <a:ext cx="3097187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buFontTx/>
              <a:buChar char="-"/>
            </a:pPr>
            <a:r>
              <a:rPr kumimoji="0" lang="ko-KR" altLang="en-US" b="1" dirty="0" err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영업과정을</a:t>
            </a:r>
            <a:r>
              <a:rPr kumimoji="0" lang="ko-KR" altLang="en-US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세세하고 체계적으로 관리하도록 설계 </a:t>
            </a:r>
          </a:p>
        </p:txBody>
      </p:sp>
      <p:sp>
        <p:nvSpPr>
          <p:cNvPr id="17" name="Text Placeholder 2"/>
          <p:cNvSpPr txBox="1">
            <a:spLocks/>
          </p:cNvSpPr>
          <p:nvPr/>
        </p:nvSpPr>
        <p:spPr bwMode="auto">
          <a:xfrm>
            <a:off x="509588" y="1651000"/>
            <a:ext cx="77390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ko-KR" altLang="en-US" sz="2400" dirty="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개발 </a:t>
            </a:r>
            <a:r>
              <a:rPr kumimoji="0" lang="en-US" altLang="ko-KR" sz="2400" dirty="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: CRM </a:t>
            </a:r>
            <a:r>
              <a:rPr kumimoji="0" lang="ko-KR" altLang="en-US" sz="2400" dirty="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프로세스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0" y="-4763"/>
            <a:ext cx="12192000" cy="620713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100000">
                <a:schemeClr val="bg1">
                  <a:lumMod val="95000"/>
                </a:schemeClr>
              </a:gs>
              <a:gs pos="40000">
                <a:schemeClr val="bg1">
                  <a:lumMod val="7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grpSp>
        <p:nvGrpSpPr>
          <p:cNvPr id="18" name="그룹 13"/>
          <p:cNvGrpSpPr>
            <a:grpSpLocks/>
          </p:cNvGrpSpPr>
          <p:nvPr/>
        </p:nvGrpSpPr>
        <p:grpSpPr bwMode="auto">
          <a:xfrm rot="5400000">
            <a:off x="8022431" y="-3548856"/>
            <a:ext cx="369888" cy="7969250"/>
            <a:chOff x="11783835" y="678528"/>
            <a:chExt cx="370108" cy="5198744"/>
          </a:xfrm>
        </p:grpSpPr>
        <p:sp>
          <p:nvSpPr>
            <p:cNvPr id="19" name="양쪽 모서리가 둥근 사각형 18"/>
            <p:cNvSpPr/>
            <p:nvPr/>
          </p:nvSpPr>
          <p:spPr>
            <a:xfrm rot="16200000" flipH="1">
              <a:off x="11537041" y="5260370"/>
              <a:ext cx="863696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개요</a:t>
              </a:r>
            </a:p>
          </p:txBody>
        </p:sp>
        <p:sp>
          <p:nvSpPr>
            <p:cNvPr id="20" name="양쪽 모서리가 둥근 사각형 19"/>
            <p:cNvSpPr/>
            <p:nvPr/>
          </p:nvSpPr>
          <p:spPr>
            <a:xfrm rot="16200000" flipH="1">
              <a:off x="11536006" y="4541659"/>
              <a:ext cx="865767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참여인원</a:t>
              </a:r>
            </a:p>
          </p:txBody>
        </p:sp>
        <p:sp>
          <p:nvSpPr>
            <p:cNvPr id="21" name="양쪽 모서리가 둥근 사각형 20"/>
            <p:cNvSpPr/>
            <p:nvPr/>
          </p:nvSpPr>
          <p:spPr>
            <a:xfrm rot="16200000" flipH="1">
              <a:off x="11537041" y="3822948"/>
              <a:ext cx="863696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일정</a:t>
              </a:r>
            </a:p>
          </p:txBody>
        </p:sp>
        <p:sp>
          <p:nvSpPr>
            <p:cNvPr id="23" name="양쪽 모서리가 둥근 사각형 22"/>
            <p:cNvSpPr/>
            <p:nvPr/>
          </p:nvSpPr>
          <p:spPr>
            <a:xfrm rot="16200000" flipH="1">
              <a:off x="11537041" y="3120807"/>
              <a:ext cx="863696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구성</a:t>
              </a:r>
            </a:p>
          </p:txBody>
        </p:sp>
        <p:sp>
          <p:nvSpPr>
            <p:cNvPr id="30" name="양쪽 모서리가 둥근 사각형 29"/>
            <p:cNvSpPr/>
            <p:nvPr/>
          </p:nvSpPr>
          <p:spPr>
            <a:xfrm rot="16200000" flipH="1">
              <a:off x="11535488" y="2433682"/>
              <a:ext cx="866803" cy="370108"/>
            </a:xfrm>
            <a:prstGeom prst="round2SameRect">
              <a:avLst>
                <a:gd name="adj1" fmla="val 50000"/>
                <a:gd name="adj2" fmla="val 0"/>
              </a:avLst>
            </a:prstGeom>
            <a:gradFill>
              <a:gsLst>
                <a:gs pos="0">
                  <a:schemeClr val="tx1"/>
                </a:gs>
                <a:gs pos="100000">
                  <a:schemeClr val="tx1"/>
                </a:gs>
                <a:gs pos="51000">
                  <a:schemeClr val="bg1">
                    <a:lumMod val="50000"/>
                  </a:schemeClr>
                </a:gs>
              </a:gsLst>
              <a:lin ang="0" scaled="1"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bg1"/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제안</a:t>
              </a:r>
              <a:r>
                <a:rPr kumimoji="0" lang="en-US" altLang="ko-KR" sz="1500" dirty="0">
                  <a:solidFill>
                    <a:schemeClr val="bg1"/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/</a:t>
              </a:r>
              <a:r>
                <a:rPr kumimoji="0" lang="ko-KR" altLang="en-US" sz="1500" dirty="0">
                  <a:solidFill>
                    <a:schemeClr val="bg1"/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내용</a:t>
              </a:r>
            </a:p>
          </p:txBody>
        </p:sp>
        <p:sp>
          <p:nvSpPr>
            <p:cNvPr id="31" name="양쪽 모서리가 둥근 사각형 30"/>
            <p:cNvSpPr/>
            <p:nvPr/>
          </p:nvSpPr>
          <p:spPr>
            <a:xfrm rot="16200000" flipH="1">
              <a:off x="11537041" y="1666816"/>
              <a:ext cx="863696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여기어때 잘난체 OTF" pitchFamily="34" charset="-127"/>
                  <a:ea typeface="여기어때 잘난체 OTF" pitchFamily="34" charset="-127"/>
                </a:rPr>
                <a:t>구현화면</a:t>
              </a:r>
              <a:endParaRPr kumimoji="0"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여기어때 잘난체 OTF" pitchFamily="34" charset="-127"/>
                <a:ea typeface="여기어때 잘난체 OTF" pitchFamily="34" charset="-127"/>
              </a:endParaRPr>
            </a:p>
          </p:txBody>
        </p:sp>
        <p:sp>
          <p:nvSpPr>
            <p:cNvPr id="32" name="양쪽 모서리가 둥근 사각형 31"/>
            <p:cNvSpPr/>
            <p:nvPr/>
          </p:nvSpPr>
          <p:spPr>
            <a:xfrm rot="16200000" flipH="1">
              <a:off x="11537041" y="925322"/>
              <a:ext cx="863696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여기어때 잘난체 OTF" pitchFamily="34" charset="-127"/>
                  <a:ea typeface="여기어때 잘난체 OTF" pitchFamily="34" charset="-127"/>
                </a:rPr>
                <a:t>소감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280729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 bwMode="auto">
          <a:xfrm>
            <a:off x="488950" y="765175"/>
            <a:ext cx="2814638" cy="6461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36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여기어때 잘난체 OTF" pitchFamily="34" charset="-127"/>
                <a:ea typeface="여기어때 잘난체 OTF" pitchFamily="34" charset="-127"/>
              </a:rPr>
              <a:t>프로젝트 내용</a:t>
            </a:r>
          </a:p>
        </p:txBody>
      </p:sp>
      <p:sp>
        <p:nvSpPr>
          <p:cNvPr id="44" name="Text Box 44"/>
          <p:cNvSpPr txBox="1">
            <a:spLocks noChangeArrowheads="1"/>
          </p:cNvSpPr>
          <p:nvPr/>
        </p:nvSpPr>
        <p:spPr bwMode="auto">
          <a:xfrm>
            <a:off x="425824" y="2132548"/>
            <a:ext cx="8452644" cy="4623437"/>
          </a:xfrm>
          <a:prstGeom prst="rect">
            <a:avLst/>
          </a:prstGeom>
          <a:solidFill>
            <a:schemeClr val="bg1"/>
          </a:solidFill>
          <a:ln w="12700" cap="flat" cmpd="sng" algn="ctr">
            <a:gradFill>
              <a:gsLst>
                <a:gs pos="0">
                  <a:sysClr val="window" lastClr="FFFFFF">
                    <a:lumMod val="85000"/>
                  </a:sysClr>
                </a:gs>
                <a:gs pos="50000">
                  <a:sysClr val="window" lastClr="FFFFFF"/>
                </a:gs>
                <a:gs pos="100000">
                  <a:sysClr val="window" lastClr="FFFFFF">
                    <a:lumMod val="85000"/>
                  </a:sysClr>
                </a:gs>
              </a:gsLst>
              <a:lin ang="5400000" scaled="0"/>
            </a:gra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70650" tIns="70650" rIns="70650" bIns="44853"/>
          <a:lstStyle/>
          <a:p>
            <a:pPr marL="84095" indent="-84095" defTabSz="897033" eaLnBrk="1" fontAlgn="auto" latinLnBrk="1" hangingPunct="1">
              <a:spcBef>
                <a:spcPts val="0"/>
              </a:spcBef>
              <a:spcAft>
                <a:spcPts val="294"/>
              </a:spcAft>
              <a:buClr>
                <a:srgbClr val="A1A1A1"/>
              </a:buClr>
              <a:buSzPct val="100000"/>
              <a:buFont typeface="Arial" pitchFamily="34" charset="0"/>
              <a:buChar char="•"/>
              <a:defRPr/>
            </a:pPr>
            <a:endParaRPr kumimoji="0" lang="ko-KR" altLang="en-US" sz="883" kern="0" dirty="0">
              <a:solidFill>
                <a:srgbClr val="FF0000"/>
              </a:solidFill>
              <a:latin typeface="나눔고딕" panose="020D0304000000000000" pitchFamily="50" charset="-127"/>
              <a:ea typeface="나눔스퀘어"/>
              <a:sym typeface="Wingdings" pitchFamily="2" charset="2"/>
            </a:endParaRPr>
          </a:p>
        </p:txBody>
      </p:sp>
      <p:sp>
        <p:nvSpPr>
          <p:cNvPr id="54" name="직사각형 10"/>
          <p:cNvSpPr>
            <a:spLocks noChangeArrowheads="1"/>
          </p:cNvSpPr>
          <p:nvPr/>
        </p:nvSpPr>
        <p:spPr bwMode="auto">
          <a:xfrm>
            <a:off x="8974683" y="2166723"/>
            <a:ext cx="309718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buFontTx/>
              <a:buChar char="-"/>
            </a:pPr>
            <a:r>
              <a:rPr kumimoji="0" lang="ko-KR" altLang="en-US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팀원 간 </a:t>
            </a:r>
            <a:r>
              <a:rPr kumimoji="0" lang="ko-KR" altLang="en-US" b="1" dirty="0" err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케이스별로</a:t>
            </a:r>
            <a:r>
              <a:rPr kumimoji="0" lang="ko-KR" altLang="en-US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테스트 수행 후 오류발생 조치</a:t>
            </a:r>
          </a:p>
        </p:txBody>
      </p:sp>
      <p:sp>
        <p:nvSpPr>
          <p:cNvPr id="19" name="Text Placeholder 2"/>
          <p:cNvSpPr txBox="1">
            <a:spLocks/>
          </p:cNvSpPr>
          <p:nvPr/>
        </p:nvSpPr>
        <p:spPr bwMode="auto">
          <a:xfrm>
            <a:off x="509588" y="1651000"/>
            <a:ext cx="77390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ko-KR" altLang="en-US" sz="2400" dirty="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테스트 </a:t>
            </a:r>
            <a:r>
              <a:rPr kumimoji="0" lang="en-US" altLang="ko-KR" sz="2400" dirty="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: </a:t>
            </a:r>
            <a:r>
              <a:rPr kumimoji="0" lang="ko-KR" altLang="en-US" sz="2400" dirty="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테스트 케이스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0" y="-4763"/>
            <a:ext cx="12192000" cy="620713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100000">
                <a:schemeClr val="bg1">
                  <a:lumMod val="95000"/>
                </a:schemeClr>
              </a:gs>
              <a:gs pos="40000">
                <a:schemeClr val="bg1">
                  <a:lumMod val="7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grpSp>
        <p:nvGrpSpPr>
          <p:cNvPr id="17" name="그룹 13"/>
          <p:cNvGrpSpPr>
            <a:grpSpLocks/>
          </p:cNvGrpSpPr>
          <p:nvPr/>
        </p:nvGrpSpPr>
        <p:grpSpPr bwMode="auto">
          <a:xfrm rot="5400000">
            <a:off x="8022431" y="-3548856"/>
            <a:ext cx="369888" cy="7969250"/>
            <a:chOff x="11783835" y="678528"/>
            <a:chExt cx="370108" cy="5198744"/>
          </a:xfrm>
        </p:grpSpPr>
        <p:sp>
          <p:nvSpPr>
            <p:cNvPr id="18" name="양쪽 모서리가 둥근 사각형 17"/>
            <p:cNvSpPr/>
            <p:nvPr/>
          </p:nvSpPr>
          <p:spPr>
            <a:xfrm rot="16200000" flipH="1">
              <a:off x="11537041" y="5260370"/>
              <a:ext cx="863696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개요</a:t>
              </a:r>
            </a:p>
          </p:txBody>
        </p:sp>
        <p:sp>
          <p:nvSpPr>
            <p:cNvPr id="20" name="양쪽 모서리가 둥근 사각형 19"/>
            <p:cNvSpPr/>
            <p:nvPr/>
          </p:nvSpPr>
          <p:spPr>
            <a:xfrm rot="16200000" flipH="1">
              <a:off x="11536006" y="4541659"/>
              <a:ext cx="865767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참여인원</a:t>
              </a:r>
            </a:p>
          </p:txBody>
        </p:sp>
        <p:sp>
          <p:nvSpPr>
            <p:cNvPr id="21" name="양쪽 모서리가 둥근 사각형 20"/>
            <p:cNvSpPr/>
            <p:nvPr/>
          </p:nvSpPr>
          <p:spPr>
            <a:xfrm rot="16200000" flipH="1">
              <a:off x="11537041" y="3822948"/>
              <a:ext cx="863696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일정</a:t>
              </a:r>
            </a:p>
          </p:txBody>
        </p:sp>
        <p:sp>
          <p:nvSpPr>
            <p:cNvPr id="23" name="양쪽 모서리가 둥근 사각형 22"/>
            <p:cNvSpPr/>
            <p:nvPr/>
          </p:nvSpPr>
          <p:spPr>
            <a:xfrm rot="16200000" flipH="1">
              <a:off x="11537041" y="3120807"/>
              <a:ext cx="863696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구성</a:t>
              </a:r>
            </a:p>
          </p:txBody>
        </p:sp>
        <p:sp>
          <p:nvSpPr>
            <p:cNvPr id="30" name="양쪽 모서리가 둥근 사각형 29"/>
            <p:cNvSpPr/>
            <p:nvPr/>
          </p:nvSpPr>
          <p:spPr>
            <a:xfrm rot="16200000" flipH="1">
              <a:off x="11535488" y="2433682"/>
              <a:ext cx="866803" cy="370108"/>
            </a:xfrm>
            <a:prstGeom prst="round2SameRect">
              <a:avLst>
                <a:gd name="adj1" fmla="val 50000"/>
                <a:gd name="adj2" fmla="val 0"/>
              </a:avLst>
            </a:prstGeom>
            <a:gradFill>
              <a:gsLst>
                <a:gs pos="0">
                  <a:schemeClr val="tx1"/>
                </a:gs>
                <a:gs pos="100000">
                  <a:schemeClr val="tx1"/>
                </a:gs>
                <a:gs pos="51000">
                  <a:schemeClr val="bg1">
                    <a:lumMod val="50000"/>
                  </a:schemeClr>
                </a:gs>
              </a:gsLst>
              <a:lin ang="0" scaled="1"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bg1"/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제안</a:t>
              </a:r>
              <a:r>
                <a:rPr kumimoji="0" lang="en-US" altLang="ko-KR" sz="1500" dirty="0">
                  <a:solidFill>
                    <a:schemeClr val="bg1"/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/</a:t>
              </a:r>
              <a:r>
                <a:rPr kumimoji="0" lang="ko-KR" altLang="en-US" sz="1500" dirty="0">
                  <a:solidFill>
                    <a:schemeClr val="bg1"/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내용</a:t>
              </a:r>
            </a:p>
          </p:txBody>
        </p:sp>
        <p:sp>
          <p:nvSpPr>
            <p:cNvPr id="31" name="양쪽 모서리가 둥근 사각형 30"/>
            <p:cNvSpPr/>
            <p:nvPr/>
          </p:nvSpPr>
          <p:spPr>
            <a:xfrm rot="16200000" flipH="1">
              <a:off x="11537041" y="1666816"/>
              <a:ext cx="863696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여기어때 잘난체 OTF" pitchFamily="34" charset="-127"/>
                  <a:ea typeface="여기어때 잘난체 OTF" pitchFamily="34" charset="-127"/>
                </a:rPr>
                <a:t>구현화면</a:t>
              </a:r>
              <a:endParaRPr kumimoji="0"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여기어때 잘난체 OTF" pitchFamily="34" charset="-127"/>
                <a:ea typeface="여기어때 잘난체 OTF" pitchFamily="34" charset="-127"/>
              </a:endParaRPr>
            </a:p>
          </p:txBody>
        </p:sp>
        <p:sp>
          <p:nvSpPr>
            <p:cNvPr id="32" name="양쪽 모서리가 둥근 사각형 31"/>
            <p:cNvSpPr/>
            <p:nvPr/>
          </p:nvSpPr>
          <p:spPr>
            <a:xfrm rot="16200000" flipH="1">
              <a:off x="11537041" y="925322"/>
              <a:ext cx="863696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여기어때 잘난체 OTF" pitchFamily="34" charset="-127"/>
                  <a:ea typeface="여기어때 잘난체 OTF" pitchFamily="34" charset="-127"/>
                </a:rPr>
                <a:t>소감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675521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 bwMode="auto">
          <a:xfrm>
            <a:off x="488950" y="765175"/>
            <a:ext cx="1878013" cy="6461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36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여기어때 잘난체 OTF" pitchFamily="34" charset="-127"/>
                <a:ea typeface="여기어때 잘난체 OTF" pitchFamily="34" charset="-127"/>
              </a:rPr>
              <a:t>구현화면</a:t>
            </a:r>
          </a:p>
        </p:txBody>
      </p:sp>
      <p:grpSp>
        <p:nvGrpSpPr>
          <p:cNvPr id="29700" name="그룹 18"/>
          <p:cNvGrpSpPr>
            <a:grpSpLocks/>
          </p:cNvGrpSpPr>
          <p:nvPr/>
        </p:nvGrpSpPr>
        <p:grpSpPr bwMode="auto">
          <a:xfrm>
            <a:off x="842963" y="2057400"/>
            <a:ext cx="5178425" cy="3454400"/>
            <a:chOff x="5869025" y="2638922"/>
            <a:chExt cx="5178972" cy="3454374"/>
          </a:xfrm>
        </p:grpSpPr>
        <p:pic>
          <p:nvPicPr>
            <p:cNvPr id="29717" name="그림 1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69025" y="2638922"/>
              <a:ext cx="5178972" cy="3454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9" name="직사각형 28"/>
            <p:cNvSpPr/>
            <p:nvPr/>
          </p:nvSpPr>
          <p:spPr>
            <a:xfrm>
              <a:off x="8080646" y="4181960"/>
              <a:ext cx="755730" cy="3682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pc="-150" dirty="0">
                  <a:solidFill>
                    <a:schemeClr val="bg1"/>
                  </a:solidFill>
                  <a:latin typeface="나눔스퀘어OTF ExtraBold" pitchFamily="34" charset="-127"/>
                  <a:ea typeface="나눔스퀘어OTF ExtraBold" pitchFamily="34" charset="-127"/>
                </a:rPr>
                <a:t>이미지</a:t>
              </a:r>
              <a:endParaRPr kumimoji="0" lang="ko-KR" altLang="en-US" dirty="0">
                <a:solidFill>
                  <a:schemeClr val="bg1"/>
                </a:solidFill>
                <a:latin typeface="+mn-lt"/>
                <a:ea typeface="+mn-ea"/>
              </a:endParaRPr>
            </a:p>
          </p:txBody>
        </p:sp>
      </p:grpSp>
      <p:sp>
        <p:nvSpPr>
          <p:cNvPr id="30" name="직사각형 29"/>
          <p:cNvSpPr/>
          <p:nvPr/>
        </p:nvSpPr>
        <p:spPr>
          <a:xfrm>
            <a:off x="655638" y="5805488"/>
            <a:ext cx="931862" cy="863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655638" y="6069013"/>
            <a:ext cx="931862" cy="33813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600" spc="-150" dirty="0">
                <a:solidFill>
                  <a:schemeClr val="bg1"/>
                </a:solidFill>
                <a:latin typeface="나눔스퀘어OTF Bold" pitchFamily="34" charset="-127"/>
                <a:ea typeface="나눔스퀘어OTF Bold" pitchFamily="34" charset="-127"/>
              </a:rPr>
              <a:t>CHECK</a:t>
            </a:r>
            <a:endParaRPr kumimoji="0" lang="ko-KR" altLang="en-US" sz="1600" spc="-150" dirty="0">
              <a:solidFill>
                <a:schemeClr val="bg1"/>
              </a:solidFill>
              <a:latin typeface="나눔스퀘어OTF Bold" pitchFamily="34" charset="-127"/>
              <a:ea typeface="나눔스퀘어OTF Bold" pitchFamily="34" charset="-127"/>
            </a:endParaRPr>
          </a:p>
        </p:txBody>
      </p:sp>
      <p:sp>
        <p:nvSpPr>
          <p:cNvPr id="32" name="Text Placeholder 2"/>
          <p:cNvSpPr txBox="1">
            <a:spLocks/>
          </p:cNvSpPr>
          <p:nvPr/>
        </p:nvSpPr>
        <p:spPr>
          <a:xfrm>
            <a:off x="1676400" y="6015038"/>
            <a:ext cx="4591050" cy="515937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고객별 일정을 </a:t>
            </a:r>
            <a:r>
              <a:rPr kumimoji="0" lang="ko-KR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등록</a:t>
            </a:r>
            <a:r>
              <a:rPr kumimoji="0" lang="en-US" altLang="ko-KR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/</a:t>
            </a:r>
            <a:r>
              <a:rPr kumimoji="0"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관리 할 수 있다</a:t>
            </a:r>
            <a:r>
              <a:rPr kumimoji="0"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.</a:t>
            </a:r>
            <a:endParaRPr kumimoji="0" lang="en-US" altLang="ko-KR" sz="1800" dirty="0" smtClean="0">
              <a:solidFill>
                <a:schemeClr val="tx1">
                  <a:lumMod val="75000"/>
                  <a:lumOff val="25000"/>
                </a:schemeClr>
              </a:solidFill>
              <a:latin typeface="나눔스퀘어OTF Bold" pitchFamily="34" charset="-127"/>
              <a:ea typeface="나눔스퀘어OTF Bold" pitchFamily="34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0" y="-4763"/>
            <a:ext cx="12192000" cy="635001"/>
            <a:chOff x="0" y="-4763"/>
            <a:chExt cx="12192000" cy="635001"/>
          </a:xfrm>
        </p:grpSpPr>
        <p:sp>
          <p:nvSpPr>
            <p:cNvPr id="13" name="직사각형 12"/>
            <p:cNvSpPr/>
            <p:nvPr/>
          </p:nvSpPr>
          <p:spPr>
            <a:xfrm>
              <a:off x="0" y="-4763"/>
              <a:ext cx="12192000" cy="620713"/>
            </a:xfrm>
            <a:prstGeom prst="rect">
              <a:avLst/>
            </a:prstGeom>
            <a:gradFill>
              <a:gsLst>
                <a:gs pos="0">
                  <a:schemeClr val="tx1">
                    <a:lumMod val="65000"/>
                    <a:lumOff val="35000"/>
                  </a:schemeClr>
                </a:gs>
                <a:gs pos="100000">
                  <a:schemeClr val="bg1">
                    <a:lumMod val="95000"/>
                  </a:schemeClr>
                </a:gs>
                <a:gs pos="40000">
                  <a:schemeClr val="bg1">
                    <a:lumMod val="75000"/>
                  </a:schemeClr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dirty="0"/>
            </a:p>
          </p:txBody>
        </p:sp>
        <p:grpSp>
          <p:nvGrpSpPr>
            <p:cNvPr id="29704" name="그룹 13"/>
            <p:cNvGrpSpPr>
              <a:grpSpLocks/>
            </p:cNvGrpSpPr>
            <p:nvPr/>
          </p:nvGrpSpPr>
          <p:grpSpPr bwMode="auto">
            <a:xfrm rot="5400000">
              <a:off x="8022431" y="-3539331"/>
              <a:ext cx="369888" cy="7969250"/>
              <a:chOff x="11783835" y="678528"/>
              <a:chExt cx="370108" cy="5198744"/>
            </a:xfrm>
          </p:grpSpPr>
          <p:sp>
            <p:nvSpPr>
              <p:cNvPr id="22" name="양쪽 모서리가 둥근 사각형 21"/>
              <p:cNvSpPr/>
              <p:nvPr/>
            </p:nvSpPr>
            <p:spPr>
              <a:xfrm rot="16200000" flipH="1">
                <a:off x="11537041" y="5260370"/>
                <a:ext cx="863696" cy="370108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ko-KR" altLang="en-US" sz="1500" dirty="0">
                    <a:solidFill>
                      <a:schemeClr val="tx1"/>
                    </a:solidFill>
                    <a:latin typeface="여기어때 잘난체 OTF" pitchFamily="34" charset="-127"/>
                    <a:ea typeface="여기어때 잘난체 OTF" pitchFamily="34" charset="-127"/>
                  </a:rPr>
                  <a:t>개요</a:t>
                </a:r>
              </a:p>
            </p:txBody>
          </p:sp>
          <p:sp>
            <p:nvSpPr>
              <p:cNvPr id="23" name="양쪽 모서리가 둥근 사각형 22"/>
              <p:cNvSpPr/>
              <p:nvPr/>
            </p:nvSpPr>
            <p:spPr>
              <a:xfrm rot="16200000" flipH="1">
                <a:off x="11536006" y="4541659"/>
                <a:ext cx="865767" cy="370108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ko-KR" altLang="en-US" sz="1500" dirty="0">
                    <a:solidFill>
                      <a:schemeClr val="tx1"/>
                    </a:solidFill>
                    <a:latin typeface="여기어때 잘난체 OTF" pitchFamily="34" charset="-127"/>
                    <a:ea typeface="여기어때 잘난체 OTF" pitchFamily="34" charset="-127"/>
                  </a:rPr>
                  <a:t>참여인원</a:t>
                </a:r>
              </a:p>
            </p:txBody>
          </p:sp>
          <p:sp>
            <p:nvSpPr>
              <p:cNvPr id="24" name="양쪽 모서리가 둥근 사각형 23"/>
              <p:cNvSpPr/>
              <p:nvPr/>
            </p:nvSpPr>
            <p:spPr>
              <a:xfrm rot="16200000" flipH="1">
                <a:off x="11537041" y="3822948"/>
                <a:ext cx="863696" cy="370108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ko-KR" altLang="en-US" sz="1500" dirty="0">
                    <a:solidFill>
                      <a:schemeClr val="tx1"/>
                    </a:solidFill>
                    <a:latin typeface="여기어때 잘난체 OTF" pitchFamily="34" charset="-127"/>
                    <a:ea typeface="여기어때 잘난체 OTF" pitchFamily="34" charset="-127"/>
                  </a:rPr>
                  <a:t>일정</a:t>
                </a:r>
              </a:p>
            </p:txBody>
          </p:sp>
          <p:sp>
            <p:nvSpPr>
              <p:cNvPr id="25" name="양쪽 모서리가 둥근 사각형 24"/>
              <p:cNvSpPr/>
              <p:nvPr/>
            </p:nvSpPr>
            <p:spPr>
              <a:xfrm rot="16200000" flipH="1">
                <a:off x="11537041" y="3120807"/>
                <a:ext cx="863696" cy="370108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ko-KR" altLang="en-US" sz="1500" dirty="0">
                    <a:solidFill>
                      <a:schemeClr val="tx1"/>
                    </a:solidFill>
                    <a:latin typeface="여기어때 잘난체 OTF" pitchFamily="34" charset="-127"/>
                    <a:ea typeface="여기어때 잘난체 OTF" pitchFamily="34" charset="-127"/>
                  </a:rPr>
                  <a:t>구성</a:t>
                </a:r>
              </a:p>
            </p:txBody>
          </p:sp>
          <p:sp>
            <p:nvSpPr>
              <p:cNvPr id="27" name="양쪽 모서리가 둥근 사각형 26"/>
              <p:cNvSpPr/>
              <p:nvPr/>
            </p:nvSpPr>
            <p:spPr>
              <a:xfrm rot="16200000" flipH="1">
                <a:off x="11535488" y="2433682"/>
                <a:ext cx="866803" cy="370108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ko-KR" altLang="en-US" sz="1500" dirty="0">
                    <a:solidFill>
                      <a:schemeClr val="tx1"/>
                    </a:solidFill>
                    <a:latin typeface="여기어때 잘난체 OTF" pitchFamily="34" charset="-127"/>
                    <a:ea typeface="여기어때 잘난체 OTF" pitchFamily="34" charset="-127"/>
                  </a:rPr>
                  <a:t>제안</a:t>
                </a:r>
                <a:r>
                  <a:rPr kumimoji="0" lang="en-US" altLang="ko-KR" sz="1500" dirty="0">
                    <a:solidFill>
                      <a:schemeClr val="tx1"/>
                    </a:solidFill>
                    <a:latin typeface="여기어때 잘난체 OTF" pitchFamily="34" charset="-127"/>
                    <a:ea typeface="여기어때 잘난체 OTF" pitchFamily="34" charset="-127"/>
                  </a:rPr>
                  <a:t>/</a:t>
                </a:r>
                <a:r>
                  <a:rPr kumimoji="0" lang="ko-KR" altLang="en-US" sz="1500" dirty="0">
                    <a:solidFill>
                      <a:schemeClr val="tx1"/>
                    </a:solidFill>
                    <a:latin typeface="여기어때 잘난체 OTF" pitchFamily="34" charset="-127"/>
                    <a:ea typeface="여기어때 잘난체 OTF" pitchFamily="34" charset="-127"/>
                  </a:rPr>
                  <a:t>내용</a:t>
                </a:r>
              </a:p>
            </p:txBody>
          </p:sp>
          <p:sp>
            <p:nvSpPr>
              <p:cNvPr id="28" name="양쪽 모서리가 둥근 사각형 27"/>
              <p:cNvSpPr/>
              <p:nvPr/>
            </p:nvSpPr>
            <p:spPr>
              <a:xfrm rot="16200000" flipH="1">
                <a:off x="11537041" y="1666816"/>
                <a:ext cx="863696" cy="370108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  <a:gs pos="51000">
                    <a:schemeClr val="bg1">
                      <a:lumMod val="50000"/>
                    </a:schemeClr>
                  </a:gs>
                </a:gsLst>
                <a:lin ang="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ko-KR" altLang="en-US" sz="1500" dirty="0" err="1">
                    <a:solidFill>
                      <a:schemeClr val="bg1"/>
                    </a:solidFill>
                    <a:latin typeface="여기어때 잘난체 OTF" panose="020B0600000101010101" pitchFamily="34" charset="-127"/>
                    <a:ea typeface="여기어때 잘난체 OTF" panose="020B0600000101010101" pitchFamily="34" charset="-127"/>
                  </a:rPr>
                  <a:t>구현화면</a:t>
                </a:r>
                <a:endParaRPr kumimoji="0" lang="ko-KR" altLang="en-US" sz="1500" dirty="0">
                  <a:solidFill>
                    <a:schemeClr val="bg1"/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</a:endParaRPr>
              </a:p>
            </p:txBody>
          </p:sp>
          <p:sp>
            <p:nvSpPr>
              <p:cNvPr id="33" name="양쪽 모서리가 둥근 사각형 32"/>
              <p:cNvSpPr/>
              <p:nvPr/>
            </p:nvSpPr>
            <p:spPr>
              <a:xfrm rot="16200000" flipH="1">
                <a:off x="11537041" y="925322"/>
                <a:ext cx="863696" cy="370108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ko-KR" altLang="en-US" sz="15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여기어때 잘난체 OTF" pitchFamily="34" charset="-127"/>
                    <a:ea typeface="여기어때 잘난체 OTF" pitchFamily="34" charset="-127"/>
                  </a:rPr>
                  <a:t>소감</a:t>
                </a:r>
              </a:p>
            </p:txBody>
          </p:sp>
        </p:grpSp>
      </p:grpSp>
      <p:pic>
        <p:nvPicPr>
          <p:cNvPr id="29705" name="그림 33"/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638" y="2009775"/>
            <a:ext cx="5400675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6" name="그림 34"/>
          <p:cNvPicPr preferRelativeResize="0">
            <a:picLocks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7438" y="2009775"/>
            <a:ext cx="5399087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직사각형 35"/>
          <p:cNvSpPr/>
          <p:nvPr/>
        </p:nvSpPr>
        <p:spPr>
          <a:xfrm>
            <a:off x="6172200" y="5805488"/>
            <a:ext cx="931863" cy="863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6172200" y="6069013"/>
            <a:ext cx="931863" cy="33813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600" spc="-150" dirty="0">
                <a:solidFill>
                  <a:schemeClr val="bg1"/>
                </a:solidFill>
                <a:latin typeface="나눔스퀘어OTF Bold" pitchFamily="34" charset="-127"/>
                <a:ea typeface="나눔스퀘어OTF Bold" pitchFamily="34" charset="-127"/>
              </a:rPr>
              <a:t>CHECK</a:t>
            </a:r>
            <a:endParaRPr kumimoji="0" lang="ko-KR" altLang="en-US" sz="1600" spc="-150" dirty="0">
              <a:solidFill>
                <a:schemeClr val="bg1"/>
              </a:solidFill>
              <a:latin typeface="나눔스퀘어OTF Bold" pitchFamily="34" charset="-127"/>
              <a:ea typeface="나눔스퀘어OTF Bold" pitchFamily="34" charset="-127"/>
            </a:endParaRPr>
          </a:p>
        </p:txBody>
      </p:sp>
      <p:sp>
        <p:nvSpPr>
          <p:cNvPr id="38" name="Text Placeholder 2"/>
          <p:cNvSpPr txBox="1">
            <a:spLocks/>
          </p:cNvSpPr>
          <p:nvPr/>
        </p:nvSpPr>
        <p:spPr>
          <a:xfrm>
            <a:off x="7194550" y="6015038"/>
            <a:ext cx="4589463" cy="515937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등록된 영업</a:t>
            </a:r>
            <a:r>
              <a:rPr kumimoji="0"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, </a:t>
            </a:r>
            <a:r>
              <a:rPr kumimoji="0"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고객들의 통계정보를 한눈에 확인 할 수 있다</a:t>
            </a:r>
            <a:r>
              <a:rPr kumimoji="0"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.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-4763"/>
            <a:ext cx="12192000" cy="620713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100000">
                <a:schemeClr val="bg1">
                  <a:lumMod val="95000"/>
                </a:schemeClr>
              </a:gs>
              <a:gs pos="40000">
                <a:schemeClr val="bg1">
                  <a:lumMod val="7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16" name="TextBox 15"/>
          <p:cNvSpPr txBox="1"/>
          <p:nvPr/>
        </p:nvSpPr>
        <p:spPr bwMode="auto">
          <a:xfrm>
            <a:off x="488950" y="765175"/>
            <a:ext cx="4084638" cy="6461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36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여기어때 잘난체 OTF" pitchFamily="34" charset="-127"/>
                <a:ea typeface="여기어때 잘난체 OTF" pitchFamily="34" charset="-127"/>
              </a:rPr>
              <a:t>프로젝트를 마치며</a:t>
            </a:r>
            <a:r>
              <a:rPr kumimoji="0" lang="en-US" altLang="ko-KR" sz="36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여기어때 잘난체 OTF" pitchFamily="34" charset="-127"/>
                <a:ea typeface="여기어때 잘난체 OTF" pitchFamily="34" charset="-127"/>
              </a:rPr>
              <a:t>…</a:t>
            </a:r>
            <a:endParaRPr kumimoji="0" lang="ko-KR" altLang="en-US" sz="3600" spc="-300" dirty="0">
              <a:solidFill>
                <a:schemeClr val="tx1">
                  <a:lumMod val="75000"/>
                  <a:lumOff val="25000"/>
                </a:schemeClr>
              </a:solidFill>
              <a:latin typeface="여기어때 잘난체 OTF" pitchFamily="34" charset="-127"/>
              <a:ea typeface="여기어때 잘난체 OTF" pitchFamily="34" charset="-127"/>
            </a:endParaRPr>
          </a:p>
        </p:txBody>
      </p:sp>
      <p:sp>
        <p:nvSpPr>
          <p:cNvPr id="23" name="Text Box 44"/>
          <p:cNvSpPr txBox="1">
            <a:spLocks noChangeArrowheads="1"/>
          </p:cNvSpPr>
          <p:nvPr/>
        </p:nvSpPr>
        <p:spPr bwMode="auto">
          <a:xfrm>
            <a:off x="819164" y="1700808"/>
            <a:ext cx="5131057" cy="1705976"/>
          </a:xfrm>
          <a:prstGeom prst="rect">
            <a:avLst/>
          </a:prstGeom>
          <a:solidFill>
            <a:schemeClr val="bg1"/>
          </a:solidFill>
          <a:ln w="12700" cap="flat" cmpd="sng" algn="ctr">
            <a:gradFill>
              <a:gsLst>
                <a:gs pos="0">
                  <a:sysClr val="window" lastClr="FFFFFF">
                    <a:lumMod val="85000"/>
                  </a:sysClr>
                </a:gs>
                <a:gs pos="50000">
                  <a:sysClr val="window" lastClr="FFFFFF"/>
                </a:gs>
                <a:gs pos="100000">
                  <a:sysClr val="window" lastClr="FFFFFF">
                    <a:lumMod val="85000"/>
                  </a:sysClr>
                </a:gs>
              </a:gsLst>
              <a:lin ang="5400000" scaled="0"/>
            </a:gra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70650" tIns="70650" rIns="70650" bIns="44853"/>
          <a:lstStyle/>
          <a:p>
            <a:pPr marL="84095" indent="-84095" defTabSz="897033" eaLnBrk="1" fontAlgn="auto" latinLnBrk="1" hangingPunct="1">
              <a:spcBef>
                <a:spcPts val="0"/>
              </a:spcBef>
              <a:spcAft>
                <a:spcPts val="294"/>
              </a:spcAft>
              <a:buClr>
                <a:srgbClr val="A1A1A1"/>
              </a:buClr>
              <a:buSzPct val="100000"/>
              <a:buFont typeface="Arial" pitchFamily="34" charset="0"/>
              <a:buChar char="•"/>
              <a:defRPr/>
            </a:pPr>
            <a:endParaRPr kumimoji="0" lang="ko-KR" altLang="en-US" sz="900" kern="0" dirty="0">
              <a:solidFill>
                <a:srgbClr val="FF0000"/>
              </a:solidFill>
              <a:latin typeface="나눔고딕" panose="020D0304000000000000" pitchFamily="50" charset="-127"/>
              <a:ea typeface="나눔스퀘어"/>
              <a:sym typeface="Wingdings" pitchFamily="2" charset="2"/>
            </a:endParaRPr>
          </a:p>
        </p:txBody>
      </p:sp>
      <p:sp>
        <p:nvSpPr>
          <p:cNvPr id="33" name="Text Box 44"/>
          <p:cNvSpPr txBox="1">
            <a:spLocks noChangeArrowheads="1"/>
          </p:cNvSpPr>
          <p:nvPr/>
        </p:nvSpPr>
        <p:spPr bwMode="auto">
          <a:xfrm>
            <a:off x="824752" y="3535853"/>
            <a:ext cx="5131057" cy="1705976"/>
          </a:xfrm>
          <a:prstGeom prst="rect">
            <a:avLst/>
          </a:prstGeom>
          <a:solidFill>
            <a:schemeClr val="bg1"/>
          </a:solidFill>
          <a:ln w="12700" cap="flat" cmpd="sng" algn="ctr">
            <a:gradFill>
              <a:gsLst>
                <a:gs pos="0">
                  <a:sysClr val="window" lastClr="FFFFFF">
                    <a:lumMod val="85000"/>
                  </a:sysClr>
                </a:gs>
                <a:gs pos="50000">
                  <a:sysClr val="window" lastClr="FFFFFF"/>
                </a:gs>
                <a:gs pos="100000">
                  <a:sysClr val="window" lastClr="FFFFFF">
                    <a:lumMod val="85000"/>
                  </a:sysClr>
                </a:gs>
              </a:gsLst>
              <a:lin ang="5400000" scaled="0"/>
            </a:gra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70650" tIns="70650" rIns="70650" bIns="44853"/>
          <a:lstStyle/>
          <a:p>
            <a:pPr marL="84095" indent="-84095" defTabSz="897033" eaLnBrk="1" fontAlgn="auto" latinLnBrk="1" hangingPunct="1">
              <a:spcBef>
                <a:spcPts val="0"/>
              </a:spcBef>
              <a:spcAft>
                <a:spcPts val="294"/>
              </a:spcAft>
              <a:buClr>
                <a:srgbClr val="A1A1A1"/>
              </a:buClr>
              <a:buSzPct val="100000"/>
              <a:buFont typeface="Arial" pitchFamily="34" charset="0"/>
              <a:buChar char="•"/>
              <a:defRPr/>
            </a:pPr>
            <a:endParaRPr kumimoji="0" lang="ko-KR" altLang="en-US" sz="900" kern="0" dirty="0">
              <a:solidFill>
                <a:srgbClr val="FF0000"/>
              </a:solidFill>
              <a:latin typeface="나눔고딕" panose="020D0304000000000000" pitchFamily="50" charset="-127"/>
              <a:ea typeface="나눔스퀘어"/>
              <a:sym typeface="Wingdings" pitchFamily="2" charset="2"/>
            </a:endParaRPr>
          </a:p>
        </p:txBody>
      </p:sp>
      <p:sp>
        <p:nvSpPr>
          <p:cNvPr id="37" name="Text Box 44"/>
          <p:cNvSpPr txBox="1">
            <a:spLocks noChangeArrowheads="1"/>
          </p:cNvSpPr>
          <p:nvPr/>
        </p:nvSpPr>
        <p:spPr bwMode="auto">
          <a:xfrm>
            <a:off x="6102205" y="1700808"/>
            <a:ext cx="5131057" cy="1705976"/>
          </a:xfrm>
          <a:prstGeom prst="rect">
            <a:avLst/>
          </a:prstGeom>
          <a:solidFill>
            <a:schemeClr val="bg1"/>
          </a:solidFill>
          <a:ln w="12700" cap="flat" cmpd="sng" algn="ctr">
            <a:gradFill>
              <a:gsLst>
                <a:gs pos="0">
                  <a:sysClr val="window" lastClr="FFFFFF">
                    <a:lumMod val="85000"/>
                  </a:sysClr>
                </a:gs>
                <a:gs pos="50000">
                  <a:sysClr val="window" lastClr="FFFFFF"/>
                </a:gs>
                <a:gs pos="100000">
                  <a:sysClr val="window" lastClr="FFFFFF">
                    <a:lumMod val="85000"/>
                  </a:sysClr>
                </a:gs>
              </a:gsLst>
              <a:lin ang="5400000" scaled="0"/>
            </a:gra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70650" tIns="70650" rIns="70650" bIns="44853"/>
          <a:lstStyle/>
          <a:p>
            <a:pPr marL="84095" indent="-84095" defTabSz="897033" eaLnBrk="1" fontAlgn="auto" latinLnBrk="1" hangingPunct="1">
              <a:spcBef>
                <a:spcPts val="0"/>
              </a:spcBef>
              <a:spcAft>
                <a:spcPts val="294"/>
              </a:spcAft>
              <a:buClr>
                <a:srgbClr val="A1A1A1"/>
              </a:buClr>
              <a:buSzPct val="100000"/>
              <a:buFont typeface="Arial" pitchFamily="34" charset="0"/>
              <a:buChar char="•"/>
              <a:defRPr/>
            </a:pPr>
            <a:endParaRPr kumimoji="0" lang="ko-KR" altLang="en-US" sz="900" kern="0" dirty="0">
              <a:solidFill>
                <a:srgbClr val="FF0000"/>
              </a:solidFill>
              <a:latin typeface="나눔고딕" panose="020D0304000000000000" pitchFamily="50" charset="-127"/>
              <a:ea typeface="나눔스퀘어"/>
              <a:sym typeface="Wingdings" pitchFamily="2" charset="2"/>
            </a:endParaRPr>
          </a:p>
        </p:txBody>
      </p:sp>
      <p:sp>
        <p:nvSpPr>
          <p:cNvPr id="38" name="Text Box 44"/>
          <p:cNvSpPr txBox="1">
            <a:spLocks noChangeArrowheads="1"/>
          </p:cNvSpPr>
          <p:nvPr/>
        </p:nvSpPr>
        <p:spPr bwMode="auto">
          <a:xfrm>
            <a:off x="6102205" y="3535853"/>
            <a:ext cx="5131057" cy="1705976"/>
          </a:xfrm>
          <a:prstGeom prst="rect">
            <a:avLst/>
          </a:prstGeom>
          <a:solidFill>
            <a:schemeClr val="bg1"/>
          </a:solidFill>
          <a:ln w="12700" cap="flat" cmpd="sng" algn="ctr">
            <a:gradFill>
              <a:gsLst>
                <a:gs pos="0">
                  <a:sysClr val="window" lastClr="FFFFFF">
                    <a:lumMod val="85000"/>
                  </a:sysClr>
                </a:gs>
                <a:gs pos="50000">
                  <a:sysClr val="window" lastClr="FFFFFF"/>
                </a:gs>
                <a:gs pos="100000">
                  <a:sysClr val="window" lastClr="FFFFFF">
                    <a:lumMod val="85000"/>
                  </a:sysClr>
                </a:gs>
              </a:gsLst>
              <a:lin ang="5400000" scaled="0"/>
            </a:gra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70650" tIns="70650" rIns="70650" bIns="44853"/>
          <a:lstStyle/>
          <a:p>
            <a:pPr marL="84095" indent="-84095" defTabSz="897033" eaLnBrk="1" fontAlgn="auto" latinLnBrk="1" hangingPunct="1">
              <a:spcBef>
                <a:spcPts val="0"/>
              </a:spcBef>
              <a:spcAft>
                <a:spcPts val="294"/>
              </a:spcAft>
              <a:buClr>
                <a:srgbClr val="A1A1A1"/>
              </a:buClr>
              <a:buSzPct val="100000"/>
              <a:buFont typeface="Arial" pitchFamily="34" charset="0"/>
              <a:buChar char="•"/>
              <a:defRPr/>
            </a:pPr>
            <a:endParaRPr kumimoji="0" lang="ko-KR" altLang="en-US" sz="900" kern="0" dirty="0">
              <a:solidFill>
                <a:srgbClr val="FF0000"/>
              </a:solidFill>
              <a:latin typeface="나눔고딕" panose="020D0304000000000000" pitchFamily="50" charset="-127"/>
              <a:ea typeface="나눔스퀘어"/>
              <a:sym typeface="Wingdings" pitchFamily="2" charset="2"/>
            </a:endParaRPr>
          </a:p>
        </p:txBody>
      </p:sp>
      <p:sp>
        <p:nvSpPr>
          <p:cNvPr id="39" name="Text Placeholder 2"/>
          <p:cNvSpPr txBox="1">
            <a:spLocks/>
          </p:cNvSpPr>
          <p:nvPr/>
        </p:nvSpPr>
        <p:spPr bwMode="auto">
          <a:xfrm>
            <a:off x="1163638" y="1811338"/>
            <a:ext cx="4751387" cy="406400"/>
          </a:xfrm>
          <a:prstGeom prst="rect">
            <a:avLst/>
          </a:prstGeom>
        </p:spPr>
        <p:txBody>
          <a:bodyPr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ExtraBold" pitchFamily="34" charset="-127"/>
                <a:ea typeface="나눔스퀘어OTF ExtraBold" pitchFamily="34" charset="-127"/>
              </a:rPr>
              <a:t>홍길동 </a:t>
            </a:r>
            <a:r>
              <a:rPr kumimoji="0"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ExtraBold" pitchFamily="34" charset="-127"/>
                <a:ea typeface="나눔스퀘어OTF ExtraBold" pitchFamily="34" charset="-127"/>
              </a:rPr>
              <a:t>- </a:t>
            </a:r>
            <a:r>
              <a:rPr kumimoji="0" lang="ko-KR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ExtraBold" pitchFamily="34" charset="-127"/>
                <a:ea typeface="나눔스퀘어OTF ExtraBold" pitchFamily="34" charset="-127"/>
              </a:rPr>
              <a:t>영업기회</a:t>
            </a:r>
            <a:r>
              <a:rPr kumimoji="0"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ExtraBold" pitchFamily="34" charset="-127"/>
                <a:ea typeface="나눔스퀘어OTF ExtraBold" pitchFamily="34" charset="-127"/>
              </a:rPr>
              <a:t>, </a:t>
            </a:r>
            <a:r>
              <a:rPr kumimoji="0" lang="ko-KR" alt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ExtraBold" pitchFamily="34" charset="-127"/>
                <a:ea typeface="나눔스퀘어OTF ExtraBold" pitchFamily="34" charset="-127"/>
              </a:rPr>
              <a:t>고객사</a:t>
            </a:r>
            <a:r>
              <a:rPr kumimoji="0"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ExtraBold" pitchFamily="34" charset="-127"/>
                <a:ea typeface="나눔스퀘어OTF ExtraBold" pitchFamily="34" charset="-127"/>
              </a:rPr>
              <a:t>, </a:t>
            </a:r>
            <a:r>
              <a:rPr kumimoji="0" lang="ko-KR" alt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ExtraBold" pitchFamily="34" charset="-127"/>
                <a:ea typeface="나눔스퀘어OTF ExtraBold" pitchFamily="34" charset="-127"/>
              </a:rPr>
              <a:t>영업일정</a:t>
            </a:r>
            <a:endParaRPr kumimoji="0" lang="ko-KR" altLang="en-US" sz="2000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OTF ExtraBold" pitchFamily="34" charset="-127"/>
              <a:ea typeface="나눔스퀘어OTF ExtraBold" pitchFamily="34" charset="-127"/>
            </a:endParaRPr>
          </a:p>
        </p:txBody>
      </p:sp>
      <p:sp>
        <p:nvSpPr>
          <p:cNvPr id="40" name="Text Placeholder 2"/>
          <p:cNvSpPr txBox="1">
            <a:spLocks/>
          </p:cNvSpPr>
          <p:nvPr/>
        </p:nvSpPr>
        <p:spPr bwMode="auto">
          <a:xfrm>
            <a:off x="1150938" y="2276475"/>
            <a:ext cx="4554537" cy="8604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처음으로 </a:t>
            </a:r>
            <a:r>
              <a:rPr kumimoji="0" lang="ko-KR" alt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팀프로젝트가아닌</a:t>
            </a:r>
            <a:r>
              <a:rPr kumimoji="0"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 대규모 그룹프로젝트를 해봐서 신기했고</a:t>
            </a:r>
            <a:r>
              <a:rPr kumimoji="0"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, </a:t>
            </a:r>
            <a:r>
              <a:rPr kumimoji="0"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하면서 </a:t>
            </a:r>
            <a:r>
              <a:rPr kumimoji="0" lang="ko-KR" altLang="en-US" sz="16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개발공부에</a:t>
            </a:r>
            <a:r>
              <a:rPr kumimoji="0"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  </a:t>
            </a:r>
            <a:r>
              <a:rPr kumimoji="0"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많은 도움이 되었습니다</a:t>
            </a:r>
            <a:r>
              <a:rPr kumimoji="0"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. </a:t>
            </a:r>
            <a:endParaRPr kumimoji="0" lang="en-US" altLang="ko-KR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OTF Bold" pitchFamily="34" charset="-127"/>
              <a:ea typeface="나눔스퀘어OTF Bold" pitchFamily="34" charset="-127"/>
            </a:endParaRPr>
          </a:p>
        </p:txBody>
      </p:sp>
      <p:cxnSp>
        <p:nvCxnSpPr>
          <p:cNvPr id="41" name="Straight Connector 8"/>
          <p:cNvCxnSpPr/>
          <p:nvPr/>
        </p:nvCxnSpPr>
        <p:spPr bwMode="auto">
          <a:xfrm>
            <a:off x="1216025" y="2276475"/>
            <a:ext cx="4418013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타원 41"/>
          <p:cNvSpPr/>
          <p:nvPr/>
        </p:nvSpPr>
        <p:spPr bwMode="auto">
          <a:xfrm>
            <a:off x="1047750" y="1947863"/>
            <a:ext cx="96838" cy="10953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cxnSp>
        <p:nvCxnSpPr>
          <p:cNvPr id="45" name="Straight Connector 8"/>
          <p:cNvCxnSpPr/>
          <p:nvPr/>
        </p:nvCxnSpPr>
        <p:spPr bwMode="auto">
          <a:xfrm>
            <a:off x="6448425" y="2870200"/>
            <a:ext cx="4494213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765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1275" y="5153025"/>
            <a:ext cx="2232025" cy="167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66" name="그림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7163" y="3905250"/>
            <a:ext cx="1665287" cy="249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1767" name="그룹 13"/>
          <p:cNvGrpSpPr>
            <a:grpSpLocks/>
          </p:cNvGrpSpPr>
          <p:nvPr/>
        </p:nvGrpSpPr>
        <p:grpSpPr bwMode="auto">
          <a:xfrm rot="5400000">
            <a:off x="8022431" y="-3539331"/>
            <a:ext cx="369888" cy="7969250"/>
            <a:chOff x="11783835" y="678528"/>
            <a:chExt cx="370108" cy="5198744"/>
          </a:xfrm>
        </p:grpSpPr>
        <p:sp>
          <p:nvSpPr>
            <p:cNvPr id="64" name="양쪽 모서리가 둥근 사각형 63"/>
            <p:cNvSpPr/>
            <p:nvPr/>
          </p:nvSpPr>
          <p:spPr>
            <a:xfrm rot="16200000" flipH="1">
              <a:off x="11537041" y="5260370"/>
              <a:ext cx="863696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개요</a:t>
              </a:r>
            </a:p>
          </p:txBody>
        </p:sp>
        <p:sp>
          <p:nvSpPr>
            <p:cNvPr id="65" name="양쪽 모서리가 둥근 사각형 64"/>
            <p:cNvSpPr/>
            <p:nvPr/>
          </p:nvSpPr>
          <p:spPr>
            <a:xfrm rot="16200000" flipH="1">
              <a:off x="11536006" y="4541659"/>
              <a:ext cx="865767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참여인원</a:t>
              </a:r>
            </a:p>
          </p:txBody>
        </p:sp>
        <p:sp>
          <p:nvSpPr>
            <p:cNvPr id="66" name="양쪽 모서리가 둥근 사각형 65"/>
            <p:cNvSpPr/>
            <p:nvPr/>
          </p:nvSpPr>
          <p:spPr>
            <a:xfrm rot="16200000" flipH="1">
              <a:off x="11537041" y="3822948"/>
              <a:ext cx="863696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일정</a:t>
              </a:r>
            </a:p>
          </p:txBody>
        </p:sp>
        <p:sp>
          <p:nvSpPr>
            <p:cNvPr id="67" name="양쪽 모서리가 둥근 사각형 66"/>
            <p:cNvSpPr/>
            <p:nvPr/>
          </p:nvSpPr>
          <p:spPr>
            <a:xfrm rot="16200000" flipH="1">
              <a:off x="11537041" y="3120807"/>
              <a:ext cx="863696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구성</a:t>
              </a:r>
            </a:p>
          </p:txBody>
        </p:sp>
        <p:sp>
          <p:nvSpPr>
            <p:cNvPr id="68" name="양쪽 모서리가 둥근 사각형 67"/>
            <p:cNvSpPr/>
            <p:nvPr/>
          </p:nvSpPr>
          <p:spPr>
            <a:xfrm rot="16200000" flipH="1">
              <a:off x="11535488" y="2433682"/>
              <a:ext cx="866803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제안</a:t>
              </a:r>
              <a:r>
                <a:rPr kumimoji="0" lang="en-US" altLang="ko-KR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/</a:t>
              </a: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내용</a:t>
              </a:r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 rot="16200000" flipH="1">
              <a:off x="11537041" y="1666816"/>
              <a:ext cx="863696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D9D9D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 err="1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구현화면</a:t>
              </a:r>
              <a:endParaRPr kumimoji="0" lang="ko-KR" altLang="en-US" sz="1500" dirty="0">
                <a:solidFill>
                  <a:schemeClr val="tx1"/>
                </a:solidFill>
                <a:latin typeface="여기어때 잘난체 OTF" pitchFamily="34" charset="-127"/>
                <a:ea typeface="여기어때 잘난체 OTF" pitchFamily="34" charset="-127"/>
              </a:endParaRPr>
            </a:p>
          </p:txBody>
        </p:sp>
        <p:sp>
          <p:nvSpPr>
            <p:cNvPr id="70" name="양쪽 모서리가 둥근 사각형 69"/>
            <p:cNvSpPr/>
            <p:nvPr/>
          </p:nvSpPr>
          <p:spPr>
            <a:xfrm rot="16200000" flipH="1">
              <a:off x="11537041" y="925322"/>
              <a:ext cx="863696" cy="370108"/>
            </a:xfrm>
            <a:prstGeom prst="round2SameRect">
              <a:avLst>
                <a:gd name="adj1" fmla="val 50000"/>
                <a:gd name="adj2" fmla="val 0"/>
              </a:avLst>
            </a:prstGeom>
            <a:gradFill>
              <a:gsLst>
                <a:gs pos="0">
                  <a:schemeClr val="tx1"/>
                </a:gs>
                <a:gs pos="100000">
                  <a:schemeClr val="tx1"/>
                </a:gs>
                <a:gs pos="51000">
                  <a:schemeClr val="bg1">
                    <a:lumMod val="50000"/>
                  </a:schemeClr>
                </a:gs>
              </a:gsLst>
              <a:lin ang="0" scaled="1"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bg1"/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소감</a:t>
              </a:r>
            </a:p>
          </p:txBody>
        </p:sp>
      </p:grpSp>
      <p:sp>
        <p:nvSpPr>
          <p:cNvPr id="63" name="Text Placeholder 2"/>
          <p:cNvSpPr txBox="1">
            <a:spLocks/>
          </p:cNvSpPr>
          <p:nvPr/>
        </p:nvSpPr>
        <p:spPr bwMode="auto">
          <a:xfrm>
            <a:off x="6397625" y="1811338"/>
            <a:ext cx="4752975" cy="406400"/>
          </a:xfrm>
          <a:prstGeom prst="rect">
            <a:avLst/>
          </a:prstGeom>
        </p:spPr>
        <p:txBody>
          <a:bodyPr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ExtraBold" pitchFamily="34" charset="-127"/>
                <a:ea typeface="나눔스퀘어OTF ExtraBold" pitchFamily="34" charset="-127"/>
              </a:rPr>
              <a:t>홍길동 </a:t>
            </a:r>
            <a:r>
              <a:rPr kumimoji="0"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ExtraBold" pitchFamily="34" charset="-127"/>
                <a:ea typeface="나눔스퀘어OTF ExtraBold" pitchFamily="34" charset="-127"/>
              </a:rPr>
              <a:t>- </a:t>
            </a:r>
            <a:r>
              <a:rPr kumimoji="0"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ExtraBold" pitchFamily="34" charset="-127"/>
                <a:ea typeface="나눔스퀘어OTF ExtraBold" pitchFamily="34" charset="-127"/>
              </a:rPr>
              <a:t>전체적인 </a:t>
            </a:r>
            <a:r>
              <a:rPr kumimoji="0"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ExtraBold" pitchFamily="34" charset="-127"/>
                <a:ea typeface="나눔스퀘어OTF ExtraBold" pitchFamily="34" charset="-127"/>
              </a:rPr>
              <a:t>CSS</a:t>
            </a:r>
            <a:r>
              <a:rPr kumimoji="0" lang="ko-KR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ExtraBold" pitchFamily="34" charset="-127"/>
                <a:ea typeface="나눔스퀘어OTF ExtraBold" pitchFamily="34" charset="-127"/>
              </a:rPr>
              <a:t>수정</a:t>
            </a:r>
            <a:endParaRPr kumimoji="0"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나눔스퀘어OTF ExtraBold" pitchFamily="34" charset="-127"/>
              <a:ea typeface="나눔스퀘어OTF ExtraBold" pitchFamily="34" charset="-127"/>
            </a:endParaRPr>
          </a:p>
        </p:txBody>
      </p:sp>
      <p:sp>
        <p:nvSpPr>
          <p:cNvPr id="71" name="Text Placeholder 2"/>
          <p:cNvSpPr txBox="1">
            <a:spLocks/>
          </p:cNvSpPr>
          <p:nvPr/>
        </p:nvSpPr>
        <p:spPr bwMode="auto">
          <a:xfrm>
            <a:off x="6384925" y="2276475"/>
            <a:ext cx="4554538" cy="8604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프로젝트를 </a:t>
            </a:r>
            <a:r>
              <a:rPr kumimoji="0" lang="ko-KR" alt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팀원끼리</a:t>
            </a:r>
            <a:r>
              <a:rPr kumimoji="0"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 소통하면서 다양한 설계도 해보고 개발 실력도 많이 </a:t>
            </a:r>
            <a:r>
              <a:rPr kumimoji="0"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쌓았습니다</a:t>
            </a:r>
            <a:r>
              <a:rPr kumimoji="0"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.</a:t>
            </a:r>
            <a:endParaRPr kumimoji="0"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나눔스퀘어OTF Bold" pitchFamily="34" charset="-127"/>
              <a:ea typeface="나눔스퀘어OTF Bold" pitchFamily="34" charset="-127"/>
            </a:endParaRPr>
          </a:p>
        </p:txBody>
      </p:sp>
      <p:cxnSp>
        <p:nvCxnSpPr>
          <p:cNvPr id="72" name="Straight Connector 8"/>
          <p:cNvCxnSpPr/>
          <p:nvPr/>
        </p:nvCxnSpPr>
        <p:spPr bwMode="auto">
          <a:xfrm>
            <a:off x="6450013" y="2276475"/>
            <a:ext cx="4418012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타원 72"/>
          <p:cNvSpPr/>
          <p:nvPr/>
        </p:nvSpPr>
        <p:spPr bwMode="auto">
          <a:xfrm>
            <a:off x="6310313" y="1947863"/>
            <a:ext cx="96837" cy="10953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77" name="Text Placeholder 2"/>
          <p:cNvSpPr txBox="1">
            <a:spLocks/>
          </p:cNvSpPr>
          <p:nvPr/>
        </p:nvSpPr>
        <p:spPr bwMode="auto">
          <a:xfrm>
            <a:off x="6397625" y="3649663"/>
            <a:ext cx="4752975" cy="406400"/>
          </a:xfrm>
          <a:prstGeom prst="rect">
            <a:avLst/>
          </a:prstGeom>
        </p:spPr>
        <p:txBody>
          <a:bodyPr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ExtraBold" pitchFamily="34" charset="-127"/>
                <a:ea typeface="나눔스퀘어OTF ExtraBold" pitchFamily="34" charset="-127"/>
              </a:rPr>
              <a:t>홍길동 </a:t>
            </a:r>
            <a:r>
              <a:rPr kumimoji="0"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ExtraBold" pitchFamily="34" charset="-127"/>
                <a:ea typeface="나눔스퀘어OTF ExtraBold" pitchFamily="34" charset="-127"/>
              </a:rPr>
              <a:t>- </a:t>
            </a:r>
            <a:r>
              <a:rPr kumimoji="0"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ExtraBold" pitchFamily="34" charset="-127"/>
                <a:ea typeface="나눔스퀘어OTF ExtraBold" pitchFamily="34" charset="-127"/>
              </a:rPr>
              <a:t>영업관리</a:t>
            </a:r>
            <a:r>
              <a:rPr kumimoji="0"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ExtraBold" pitchFamily="34" charset="-127"/>
                <a:ea typeface="나눔스퀘어OTF ExtraBold" pitchFamily="34" charset="-127"/>
              </a:rPr>
              <a:t>(</a:t>
            </a:r>
            <a:r>
              <a:rPr kumimoji="0"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ExtraBold" pitchFamily="34" charset="-127"/>
                <a:ea typeface="나눔스퀘어OTF ExtraBold" pitchFamily="34" charset="-127"/>
              </a:rPr>
              <a:t>제안</a:t>
            </a:r>
            <a:r>
              <a:rPr kumimoji="0"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ExtraBold" pitchFamily="34" charset="-127"/>
                <a:ea typeface="나눔스퀘어OTF ExtraBold" pitchFamily="34" charset="-127"/>
              </a:rPr>
              <a:t>,</a:t>
            </a:r>
            <a:r>
              <a:rPr kumimoji="0" lang="ko-KR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ExtraBold" pitchFamily="34" charset="-127"/>
                <a:ea typeface="나눔스퀘어OTF ExtraBold" pitchFamily="34" charset="-127"/>
              </a:rPr>
              <a:t>협상</a:t>
            </a:r>
            <a:r>
              <a:rPr kumimoji="0"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ExtraBold" pitchFamily="34" charset="-127"/>
                <a:ea typeface="나눔스퀘어OTF ExtraBold" pitchFamily="34" charset="-127"/>
              </a:rPr>
              <a:t>,</a:t>
            </a:r>
            <a:r>
              <a:rPr kumimoji="0" lang="ko-KR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ExtraBold" pitchFamily="34" charset="-127"/>
                <a:ea typeface="나눔스퀘어OTF ExtraBold" pitchFamily="34" charset="-127"/>
              </a:rPr>
              <a:t>계약</a:t>
            </a:r>
            <a:r>
              <a:rPr kumimoji="0"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ExtraBold" pitchFamily="34" charset="-127"/>
                <a:ea typeface="나눔스퀘어OTF ExtraBold" pitchFamily="34" charset="-127"/>
              </a:rPr>
              <a:t>), </a:t>
            </a:r>
            <a:r>
              <a:rPr kumimoji="0"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ExtraBold" pitchFamily="34" charset="-127"/>
                <a:ea typeface="나눔스퀘어OTF ExtraBold" pitchFamily="34" charset="-127"/>
              </a:rPr>
              <a:t>고객 </a:t>
            </a:r>
          </a:p>
        </p:txBody>
      </p:sp>
      <p:sp>
        <p:nvSpPr>
          <p:cNvPr id="78" name="Text Placeholder 2"/>
          <p:cNvSpPr txBox="1">
            <a:spLocks/>
          </p:cNvSpPr>
          <p:nvPr/>
        </p:nvSpPr>
        <p:spPr bwMode="auto">
          <a:xfrm>
            <a:off x="6384925" y="4129088"/>
            <a:ext cx="4554538" cy="509587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프로젝트 발표 전에 취업이 되어 조금 아쉬웠지만</a:t>
            </a:r>
            <a:r>
              <a:rPr kumimoji="0"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, </a:t>
            </a:r>
            <a:r>
              <a:rPr kumimoji="0"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전체적으로 기획부터 개발까지 진행하여 취업하는데 굉장히 많은 도움이 되었습니다</a:t>
            </a:r>
            <a:r>
              <a:rPr kumimoji="0"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. </a:t>
            </a:r>
            <a:endParaRPr kumimoji="0"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나눔스퀘어OTF Bold" pitchFamily="34" charset="-127"/>
              <a:ea typeface="나눔스퀘어OTF Bold" pitchFamily="34" charset="-127"/>
            </a:endParaRPr>
          </a:p>
        </p:txBody>
      </p:sp>
      <p:cxnSp>
        <p:nvCxnSpPr>
          <p:cNvPr id="79" name="Straight Connector 8"/>
          <p:cNvCxnSpPr/>
          <p:nvPr/>
        </p:nvCxnSpPr>
        <p:spPr bwMode="auto">
          <a:xfrm>
            <a:off x="6450013" y="4114800"/>
            <a:ext cx="4418012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타원 79"/>
          <p:cNvSpPr/>
          <p:nvPr/>
        </p:nvSpPr>
        <p:spPr bwMode="auto">
          <a:xfrm>
            <a:off x="6310313" y="3786188"/>
            <a:ext cx="96837" cy="10953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81" name="Text Placeholder 2"/>
          <p:cNvSpPr txBox="1">
            <a:spLocks/>
          </p:cNvSpPr>
          <p:nvPr/>
        </p:nvSpPr>
        <p:spPr bwMode="auto">
          <a:xfrm>
            <a:off x="1174750" y="3649663"/>
            <a:ext cx="4752975" cy="406400"/>
          </a:xfrm>
          <a:prstGeom prst="rect">
            <a:avLst/>
          </a:prstGeom>
        </p:spPr>
        <p:txBody>
          <a:bodyPr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ExtraBold" pitchFamily="34" charset="-127"/>
                <a:ea typeface="나눔스퀘어OTF ExtraBold" pitchFamily="34" charset="-127"/>
              </a:rPr>
              <a:t>홍길동 </a:t>
            </a:r>
            <a:r>
              <a:rPr kumimoji="0"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ExtraBold" pitchFamily="34" charset="-127"/>
                <a:ea typeface="나눔스퀘어OTF ExtraBold" pitchFamily="34" charset="-127"/>
              </a:rPr>
              <a:t>– </a:t>
            </a:r>
            <a:r>
              <a:rPr kumimoji="0" lang="ko-KR" altLang="en-US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ExtraBold" pitchFamily="34" charset="-127"/>
                <a:ea typeface="나눔스퀘어OTF ExtraBold" pitchFamily="34" charset="-127"/>
              </a:rPr>
              <a:t>고객사</a:t>
            </a:r>
            <a:r>
              <a:rPr kumimoji="0" lang="ko-KR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ExtraBold" pitchFamily="34" charset="-127"/>
                <a:ea typeface="나눔스퀘어OTF ExtraBold" pitchFamily="34" charset="-127"/>
              </a:rPr>
              <a:t> 등급</a:t>
            </a:r>
            <a:r>
              <a:rPr kumimoji="0"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ExtraBold" pitchFamily="34" charset="-127"/>
                <a:ea typeface="나눔스퀘어OTF ExtraBold" pitchFamily="34" charset="-127"/>
              </a:rPr>
              <a:t>, </a:t>
            </a:r>
            <a:r>
              <a:rPr kumimoji="0" lang="ko-KR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ExtraBold" pitchFamily="34" charset="-127"/>
                <a:ea typeface="나눔스퀘어OTF ExtraBold" pitchFamily="34" charset="-127"/>
              </a:rPr>
              <a:t>통계</a:t>
            </a:r>
            <a:endParaRPr kumimoji="0"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나눔스퀘어OTF ExtraBold" pitchFamily="34" charset="-127"/>
              <a:ea typeface="나눔스퀘어OTF ExtraBold" pitchFamily="34" charset="-127"/>
            </a:endParaRPr>
          </a:p>
        </p:txBody>
      </p:sp>
      <p:sp>
        <p:nvSpPr>
          <p:cNvPr id="82" name="Text Placeholder 2"/>
          <p:cNvSpPr txBox="1">
            <a:spLocks/>
          </p:cNvSpPr>
          <p:nvPr/>
        </p:nvSpPr>
        <p:spPr bwMode="auto">
          <a:xfrm>
            <a:off x="1152525" y="4129088"/>
            <a:ext cx="4700588" cy="509587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프로젝트에 참여하면서 원하는 것을 구상하고</a:t>
            </a:r>
            <a:r>
              <a:rPr kumimoji="0"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, </a:t>
            </a:r>
            <a:r>
              <a:rPr kumimoji="0"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설계하고</a:t>
            </a:r>
            <a:r>
              <a:rPr kumimoji="0"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, </a:t>
            </a:r>
            <a:r>
              <a:rPr kumimoji="0"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개발하여 눈으로 확인할 수 </a:t>
            </a:r>
            <a:r>
              <a:rPr kumimoji="0"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있는 결과물까지 </a:t>
            </a:r>
            <a:r>
              <a:rPr kumimoji="0"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만들어 낼 수 있는 경험을 얻을 수 있다는 것이 제게 중요한 경험으로 남았습니다</a:t>
            </a:r>
            <a:r>
              <a:rPr kumimoji="0"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.</a:t>
            </a:r>
          </a:p>
        </p:txBody>
      </p:sp>
      <p:cxnSp>
        <p:nvCxnSpPr>
          <p:cNvPr id="83" name="Straight Connector 8"/>
          <p:cNvCxnSpPr/>
          <p:nvPr/>
        </p:nvCxnSpPr>
        <p:spPr bwMode="auto">
          <a:xfrm>
            <a:off x="1227138" y="4114800"/>
            <a:ext cx="4418012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타원 83"/>
          <p:cNvSpPr/>
          <p:nvPr/>
        </p:nvSpPr>
        <p:spPr bwMode="auto">
          <a:xfrm>
            <a:off x="1060450" y="3786188"/>
            <a:ext cx="95250" cy="10953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4763"/>
            <a:ext cx="10271125" cy="685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8434" y="0"/>
            <a:ext cx="12226926" cy="6858000"/>
          </a:xfrm>
          <a:prstGeom prst="rect">
            <a:avLst/>
          </a:prstGeom>
          <a:gradFill>
            <a:gsLst>
              <a:gs pos="49000">
                <a:schemeClr val="tx1">
                  <a:lumMod val="50000"/>
                  <a:lumOff val="50000"/>
                </a:schemeClr>
              </a:gs>
              <a:gs pos="0">
                <a:schemeClr val="bg1">
                  <a:lumMod val="50000"/>
                  <a:alpha val="70000"/>
                </a:schemeClr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/>
              <a:t>5</a:t>
            </a:r>
            <a:endParaRPr kumimoji="0" lang="ko-KR" altLang="en-US" dirty="0"/>
          </a:p>
        </p:txBody>
      </p:sp>
      <p:sp>
        <p:nvSpPr>
          <p:cNvPr id="12" name="타원 11"/>
          <p:cNvSpPr>
            <a:spLocks/>
          </p:cNvSpPr>
          <p:nvPr/>
        </p:nvSpPr>
        <p:spPr>
          <a:xfrm>
            <a:off x="3214688" y="549275"/>
            <a:ext cx="5761037" cy="57594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grpSp>
        <p:nvGrpSpPr>
          <p:cNvPr id="33799" name="그룹 13"/>
          <p:cNvGrpSpPr>
            <a:grpSpLocks/>
          </p:cNvGrpSpPr>
          <p:nvPr/>
        </p:nvGrpSpPr>
        <p:grpSpPr bwMode="auto">
          <a:xfrm>
            <a:off x="4083050" y="2433638"/>
            <a:ext cx="4024313" cy="1282700"/>
            <a:chOff x="4364108" y="2676466"/>
            <a:chExt cx="3408402" cy="1088876"/>
          </a:xfrm>
        </p:grpSpPr>
        <p:cxnSp>
          <p:nvCxnSpPr>
            <p:cNvPr id="11" name="Straight Connector 8">
              <a:extLst/>
            </p:cNvPr>
            <p:cNvCxnSpPr/>
            <p:nvPr/>
          </p:nvCxnSpPr>
          <p:spPr bwMode="auto">
            <a:xfrm>
              <a:off x="4727133" y="3765342"/>
              <a:ext cx="2749579" cy="0"/>
            </a:xfrm>
            <a:prstGeom prst="line">
              <a:avLst/>
            </a:prstGeom>
            <a:ln w="3175">
              <a:solidFill>
                <a:schemeClr val="tx1">
                  <a:lumMod val="85000"/>
                  <a:lumOff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 bwMode="auto">
            <a:xfrm>
              <a:off x="4364108" y="2676466"/>
              <a:ext cx="3408402" cy="86247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6000" spc="-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여기어때 잘난체 OTF" pitchFamily="34" charset="-127"/>
                  <a:ea typeface="여기어때 잘난체 OTF" pitchFamily="34" charset="-127"/>
                </a:rPr>
                <a:t>감사합니다</a:t>
              </a:r>
              <a:r>
                <a:rPr kumimoji="0" lang="en-US" altLang="ko-KR" sz="6000" spc="-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여기어때 잘난체 OTF" pitchFamily="34" charset="-127"/>
                  <a:ea typeface="여기어때 잘난체 OTF" pitchFamily="34" charset="-127"/>
                </a:rPr>
                <a:t>.</a:t>
              </a:r>
            </a:p>
          </p:txBody>
        </p:sp>
      </p:grpSp>
      <p:pic>
        <p:nvPicPr>
          <p:cNvPr id="33800" name="그림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6263" y="4468813"/>
            <a:ext cx="3416300" cy="2379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125" y="0"/>
            <a:ext cx="11063288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 bwMode="auto">
          <a:xfrm>
            <a:off x="0" y="0"/>
            <a:ext cx="12190413" cy="6884988"/>
          </a:xfrm>
          <a:prstGeom prst="rect">
            <a:avLst/>
          </a:prstGeom>
          <a:gradFill>
            <a:gsLst>
              <a:gs pos="47000">
                <a:schemeClr val="bg1">
                  <a:lumMod val="50000"/>
                </a:schemeClr>
              </a:gs>
              <a:gs pos="0">
                <a:schemeClr val="tx1">
                  <a:lumMod val="85000"/>
                  <a:lumOff val="15000"/>
                </a:schemeClr>
              </a:gs>
              <a:gs pos="100000">
                <a:schemeClr val="bg1">
                  <a:lumMod val="85000"/>
                  <a:alpha val="60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5" name="TextBox 4"/>
          <p:cNvSpPr txBox="1"/>
          <p:nvPr/>
        </p:nvSpPr>
        <p:spPr bwMode="auto">
          <a:xfrm>
            <a:off x="611188" y="476250"/>
            <a:ext cx="1878012" cy="6461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3600" spc="-300" dirty="0">
                <a:solidFill>
                  <a:schemeClr val="bg1"/>
                </a:solidFill>
                <a:latin typeface="여기어때 잘난체 OTF" pitchFamily="34" charset="-127"/>
                <a:ea typeface="여기어때 잘난체 OTF" pitchFamily="34" charset="-127"/>
              </a:rPr>
              <a:t>목차안내</a:t>
            </a:r>
          </a:p>
        </p:txBody>
      </p:sp>
      <p:cxnSp>
        <p:nvCxnSpPr>
          <p:cNvPr id="42" name="Straight Connector 8"/>
          <p:cNvCxnSpPr/>
          <p:nvPr/>
        </p:nvCxnSpPr>
        <p:spPr>
          <a:xfrm>
            <a:off x="622300" y="1628775"/>
            <a:ext cx="10945813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6"/>
          <p:cNvCxnSpPr/>
          <p:nvPr/>
        </p:nvCxnSpPr>
        <p:spPr>
          <a:xfrm>
            <a:off x="1820863" y="3155950"/>
            <a:ext cx="4116387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8"/>
          <p:cNvSpPr/>
          <p:nvPr/>
        </p:nvSpPr>
        <p:spPr>
          <a:xfrm>
            <a:off x="1652588" y="2613025"/>
            <a:ext cx="539750" cy="395288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ar-SA" sz="2800">
              <a:solidFill>
                <a:schemeClr val="bg1"/>
              </a:solidFill>
              <a:latin typeface="나눔스퀘어OTF Bold" pitchFamily="34" charset="-127"/>
              <a:ea typeface="나눔스퀘어OTF Bold" pitchFamily="34" charset="-127"/>
            </a:endParaRPr>
          </a:p>
        </p:txBody>
      </p:sp>
      <p:sp>
        <p:nvSpPr>
          <p:cNvPr id="5128" name="TextBox 4"/>
          <p:cNvSpPr txBox="1">
            <a:spLocks noChangeArrowheads="1"/>
          </p:cNvSpPr>
          <p:nvPr/>
        </p:nvSpPr>
        <p:spPr bwMode="auto">
          <a:xfrm>
            <a:off x="1668463" y="2655888"/>
            <a:ext cx="5032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en-US" altLang="ko-KR" sz="200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나눔고딕" panose="020D0604000000000000" pitchFamily="50" charset="-127"/>
              </a:rPr>
              <a:t>1</a:t>
            </a:r>
            <a:endParaRPr kumimoji="0" lang="ar-SA" altLang="ko-KR" sz="2000">
              <a:solidFill>
                <a:schemeClr val="bg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5129" name="TextBox 47"/>
          <p:cNvSpPr txBox="1">
            <a:spLocks noChangeArrowheads="1"/>
          </p:cNvSpPr>
          <p:nvPr/>
        </p:nvSpPr>
        <p:spPr bwMode="auto">
          <a:xfrm>
            <a:off x="2422525" y="2817813"/>
            <a:ext cx="3430588" cy="166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ts val="1300"/>
              </a:lnSpc>
              <a:spcBef>
                <a:spcPct val="0"/>
              </a:spcBef>
              <a:spcAft>
                <a:spcPts val="650"/>
              </a:spcAft>
              <a:buFontTx/>
              <a:buNone/>
            </a:pPr>
            <a:r>
              <a:rPr kumimoji="0" lang="ko-KR" altLang="en-US" sz="250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나눔고딕" panose="020D0604000000000000" pitchFamily="50" charset="-127"/>
              </a:rPr>
              <a:t>프로젝트 개요</a:t>
            </a:r>
            <a:endParaRPr kumimoji="0" lang="en-US" altLang="ko-KR" sz="2500">
              <a:solidFill>
                <a:schemeClr val="bg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  <a:cs typeface="나눔고딕" panose="020D0604000000000000" pitchFamily="50" charset="-127"/>
            </a:endParaRPr>
          </a:p>
        </p:txBody>
      </p:sp>
      <p:cxnSp>
        <p:nvCxnSpPr>
          <p:cNvPr id="50" name="Straight Connector 6"/>
          <p:cNvCxnSpPr/>
          <p:nvPr/>
        </p:nvCxnSpPr>
        <p:spPr>
          <a:xfrm>
            <a:off x="1833563" y="3992563"/>
            <a:ext cx="4116387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48"/>
          <p:cNvSpPr/>
          <p:nvPr/>
        </p:nvSpPr>
        <p:spPr>
          <a:xfrm>
            <a:off x="1665288" y="3449638"/>
            <a:ext cx="539750" cy="396875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ar-SA" sz="2800">
              <a:solidFill>
                <a:schemeClr val="bg1"/>
              </a:solidFill>
              <a:latin typeface="나눔스퀘어OTF Bold" pitchFamily="34" charset="-127"/>
              <a:ea typeface="나눔스퀘어OTF Bold" pitchFamily="34" charset="-127"/>
            </a:endParaRPr>
          </a:p>
        </p:txBody>
      </p:sp>
      <p:sp>
        <p:nvSpPr>
          <p:cNvPr id="5133" name="TextBox 4"/>
          <p:cNvSpPr txBox="1">
            <a:spLocks noChangeArrowheads="1"/>
          </p:cNvSpPr>
          <p:nvPr/>
        </p:nvSpPr>
        <p:spPr bwMode="auto">
          <a:xfrm>
            <a:off x="1679575" y="3494088"/>
            <a:ext cx="5032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en-US" altLang="ko-KR" sz="200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나눔고딕" panose="020D0604000000000000" pitchFamily="50" charset="-127"/>
              </a:rPr>
              <a:t>2</a:t>
            </a:r>
            <a:endParaRPr kumimoji="0" lang="ar-SA" altLang="ko-KR" sz="2000">
              <a:solidFill>
                <a:schemeClr val="bg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5134" name="TextBox 52"/>
          <p:cNvSpPr txBox="1">
            <a:spLocks noChangeArrowheads="1"/>
          </p:cNvSpPr>
          <p:nvPr/>
        </p:nvSpPr>
        <p:spPr bwMode="auto">
          <a:xfrm>
            <a:off x="2438400" y="3656013"/>
            <a:ext cx="3408363" cy="166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ts val="1300"/>
              </a:lnSpc>
              <a:spcBef>
                <a:spcPct val="0"/>
              </a:spcBef>
              <a:spcAft>
                <a:spcPts val="650"/>
              </a:spcAft>
              <a:buFontTx/>
              <a:buNone/>
            </a:pPr>
            <a:r>
              <a:rPr kumimoji="0" lang="ko-KR" altLang="en-US" sz="250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나눔고딕" panose="020D0604000000000000" pitchFamily="50" charset="-127"/>
              </a:rPr>
              <a:t>프로젝트 참여인원</a:t>
            </a:r>
            <a:endParaRPr kumimoji="0" lang="en-US" altLang="ko-KR" sz="2500">
              <a:solidFill>
                <a:schemeClr val="bg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  <a:cs typeface="나눔고딕" panose="020D0604000000000000" pitchFamily="50" charset="-127"/>
            </a:endParaRPr>
          </a:p>
        </p:txBody>
      </p:sp>
      <p:cxnSp>
        <p:nvCxnSpPr>
          <p:cNvPr id="55" name="Straight Connector 6"/>
          <p:cNvCxnSpPr/>
          <p:nvPr/>
        </p:nvCxnSpPr>
        <p:spPr>
          <a:xfrm>
            <a:off x="1833563" y="4835525"/>
            <a:ext cx="4116387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48"/>
          <p:cNvSpPr/>
          <p:nvPr/>
        </p:nvSpPr>
        <p:spPr>
          <a:xfrm>
            <a:off x="1665288" y="4292600"/>
            <a:ext cx="539750" cy="396875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ar-SA" sz="2800">
              <a:solidFill>
                <a:schemeClr val="bg1"/>
              </a:solidFill>
              <a:latin typeface="나눔스퀘어OTF Bold" pitchFamily="34" charset="-127"/>
              <a:ea typeface="나눔스퀘어OTF Bold" pitchFamily="34" charset="-127"/>
            </a:endParaRPr>
          </a:p>
        </p:txBody>
      </p:sp>
      <p:sp>
        <p:nvSpPr>
          <p:cNvPr id="5138" name="TextBox 4"/>
          <p:cNvSpPr txBox="1">
            <a:spLocks noChangeArrowheads="1"/>
          </p:cNvSpPr>
          <p:nvPr/>
        </p:nvSpPr>
        <p:spPr bwMode="auto">
          <a:xfrm>
            <a:off x="1679575" y="4337050"/>
            <a:ext cx="5032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en-US" altLang="ko-KR" sz="200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나눔고딕" panose="020D0604000000000000" pitchFamily="50" charset="-127"/>
              </a:rPr>
              <a:t>3</a:t>
            </a:r>
            <a:endParaRPr kumimoji="0" lang="ar-SA" altLang="ko-KR" sz="2000">
              <a:solidFill>
                <a:schemeClr val="bg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5139" name="TextBox 57"/>
          <p:cNvSpPr txBox="1">
            <a:spLocks noChangeArrowheads="1"/>
          </p:cNvSpPr>
          <p:nvPr/>
        </p:nvSpPr>
        <p:spPr bwMode="auto">
          <a:xfrm>
            <a:off x="2438400" y="4498975"/>
            <a:ext cx="3408363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ts val="1300"/>
              </a:lnSpc>
              <a:spcBef>
                <a:spcPct val="0"/>
              </a:spcBef>
              <a:spcAft>
                <a:spcPts val="650"/>
              </a:spcAft>
              <a:buFontTx/>
              <a:buNone/>
            </a:pPr>
            <a:r>
              <a:rPr kumimoji="0" lang="ko-KR" altLang="en-US" sz="250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나눔고딕" panose="020D0604000000000000" pitchFamily="50" charset="-127"/>
              </a:rPr>
              <a:t>프로젝트 일정</a:t>
            </a:r>
            <a:endParaRPr kumimoji="0" lang="en-US" altLang="ko-KR" sz="2500">
              <a:solidFill>
                <a:schemeClr val="bg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  <a:cs typeface="나눔고딕" panose="020D0604000000000000" pitchFamily="50" charset="-127"/>
            </a:endParaRPr>
          </a:p>
        </p:txBody>
      </p:sp>
      <p:cxnSp>
        <p:nvCxnSpPr>
          <p:cNvPr id="60" name="Straight Connector 6"/>
          <p:cNvCxnSpPr/>
          <p:nvPr/>
        </p:nvCxnSpPr>
        <p:spPr>
          <a:xfrm>
            <a:off x="1844675" y="5651500"/>
            <a:ext cx="4116388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48"/>
          <p:cNvSpPr/>
          <p:nvPr/>
        </p:nvSpPr>
        <p:spPr>
          <a:xfrm>
            <a:off x="1676400" y="5108575"/>
            <a:ext cx="539750" cy="395288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ar-SA" sz="2800">
              <a:solidFill>
                <a:schemeClr val="bg1"/>
              </a:solidFill>
              <a:latin typeface="나눔스퀘어OTF Bold" pitchFamily="34" charset="-127"/>
              <a:ea typeface="나눔스퀘어OTF Bold" pitchFamily="34" charset="-127"/>
            </a:endParaRPr>
          </a:p>
        </p:txBody>
      </p:sp>
      <p:sp>
        <p:nvSpPr>
          <p:cNvPr id="5143" name="TextBox 4"/>
          <p:cNvSpPr txBox="1">
            <a:spLocks noChangeArrowheads="1"/>
          </p:cNvSpPr>
          <p:nvPr/>
        </p:nvSpPr>
        <p:spPr bwMode="auto">
          <a:xfrm>
            <a:off x="1692275" y="5151438"/>
            <a:ext cx="5032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en-US" altLang="ko-KR" sz="200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나눔고딕" panose="020D0604000000000000" pitchFamily="50" charset="-127"/>
              </a:rPr>
              <a:t>4</a:t>
            </a:r>
            <a:endParaRPr kumimoji="0" lang="ar-SA" altLang="ko-KR" sz="2000">
              <a:solidFill>
                <a:schemeClr val="bg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5144" name="TextBox 62"/>
          <p:cNvSpPr txBox="1">
            <a:spLocks noChangeArrowheads="1"/>
          </p:cNvSpPr>
          <p:nvPr/>
        </p:nvSpPr>
        <p:spPr bwMode="auto">
          <a:xfrm>
            <a:off x="2451100" y="5313363"/>
            <a:ext cx="3389313" cy="166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ts val="1300"/>
              </a:lnSpc>
              <a:spcBef>
                <a:spcPct val="0"/>
              </a:spcBef>
              <a:spcAft>
                <a:spcPts val="650"/>
              </a:spcAft>
              <a:buFontTx/>
              <a:buNone/>
            </a:pPr>
            <a:r>
              <a:rPr kumimoji="0" lang="ko-KR" altLang="en-US" sz="250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나눔고딕" panose="020D0604000000000000" pitchFamily="50" charset="-127"/>
              </a:rPr>
              <a:t>프로젝트 구성</a:t>
            </a:r>
            <a:endParaRPr kumimoji="0" lang="en-US" altLang="ko-KR" sz="2500">
              <a:solidFill>
                <a:schemeClr val="bg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  <a:cs typeface="나눔고딕" panose="020D0604000000000000" pitchFamily="50" charset="-127"/>
            </a:endParaRPr>
          </a:p>
        </p:txBody>
      </p:sp>
      <p:cxnSp>
        <p:nvCxnSpPr>
          <p:cNvPr id="65" name="Straight Connector 6"/>
          <p:cNvCxnSpPr/>
          <p:nvPr/>
        </p:nvCxnSpPr>
        <p:spPr>
          <a:xfrm>
            <a:off x="6308725" y="3155950"/>
            <a:ext cx="4116388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48"/>
          <p:cNvSpPr/>
          <p:nvPr/>
        </p:nvSpPr>
        <p:spPr>
          <a:xfrm>
            <a:off x="6167438" y="2613025"/>
            <a:ext cx="539750" cy="395288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ar-SA" sz="2800">
              <a:solidFill>
                <a:schemeClr val="bg1"/>
              </a:solidFill>
              <a:latin typeface="나눔스퀘어OTF Bold" pitchFamily="34" charset="-127"/>
              <a:ea typeface="나눔스퀘어OTF Bold" pitchFamily="34" charset="-127"/>
            </a:endParaRPr>
          </a:p>
        </p:txBody>
      </p:sp>
      <p:sp>
        <p:nvSpPr>
          <p:cNvPr id="5148" name="TextBox 4"/>
          <p:cNvSpPr txBox="1">
            <a:spLocks noChangeArrowheads="1"/>
          </p:cNvSpPr>
          <p:nvPr/>
        </p:nvSpPr>
        <p:spPr bwMode="auto">
          <a:xfrm>
            <a:off x="6183313" y="2655888"/>
            <a:ext cx="5032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en-US" altLang="ko-KR" sz="200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5</a:t>
            </a:r>
            <a:endParaRPr kumimoji="0" lang="ar-SA" altLang="ko-KR" sz="2000">
              <a:solidFill>
                <a:schemeClr val="bg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5149" name="TextBox 67"/>
          <p:cNvSpPr txBox="1">
            <a:spLocks noChangeArrowheads="1"/>
          </p:cNvSpPr>
          <p:nvPr/>
        </p:nvSpPr>
        <p:spPr bwMode="auto">
          <a:xfrm>
            <a:off x="6886575" y="2820988"/>
            <a:ext cx="3844925" cy="166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ts val="1300"/>
              </a:lnSpc>
              <a:spcBef>
                <a:spcPct val="0"/>
              </a:spcBef>
              <a:spcAft>
                <a:spcPts val="650"/>
              </a:spcAft>
              <a:buFontTx/>
              <a:buNone/>
            </a:pPr>
            <a:r>
              <a:rPr kumimoji="0" lang="ko-KR" altLang="en-US" sz="250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나눔고딕" panose="020D0604000000000000" pitchFamily="50" charset="-127"/>
              </a:rPr>
              <a:t>프로젝트 제안</a:t>
            </a:r>
            <a:r>
              <a:rPr kumimoji="0" lang="en-US" altLang="ko-KR" sz="250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나눔고딕" panose="020D0604000000000000" pitchFamily="50" charset="-127"/>
              </a:rPr>
              <a:t>/</a:t>
            </a:r>
            <a:r>
              <a:rPr kumimoji="0" lang="ko-KR" altLang="en-US" sz="250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나눔고딕" panose="020D0604000000000000" pitchFamily="50" charset="-127"/>
              </a:rPr>
              <a:t>내용</a:t>
            </a:r>
            <a:endParaRPr kumimoji="0" lang="en-US" altLang="ko-KR" sz="2500">
              <a:solidFill>
                <a:schemeClr val="bg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  <a:cs typeface="나눔고딕" panose="020D0604000000000000" pitchFamily="50" charset="-127"/>
            </a:endParaRPr>
          </a:p>
        </p:txBody>
      </p:sp>
      <p:cxnSp>
        <p:nvCxnSpPr>
          <p:cNvPr id="70" name="Straight Connector 6"/>
          <p:cNvCxnSpPr/>
          <p:nvPr/>
        </p:nvCxnSpPr>
        <p:spPr>
          <a:xfrm>
            <a:off x="6321425" y="3995738"/>
            <a:ext cx="4116388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48"/>
          <p:cNvSpPr/>
          <p:nvPr/>
        </p:nvSpPr>
        <p:spPr>
          <a:xfrm>
            <a:off x="6180138" y="3449638"/>
            <a:ext cx="539750" cy="396875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ar-SA" sz="2800">
              <a:solidFill>
                <a:schemeClr val="bg1"/>
              </a:solidFill>
              <a:latin typeface="나눔스퀘어OTF Bold" pitchFamily="34" charset="-127"/>
              <a:ea typeface="나눔스퀘어OTF Bold" pitchFamily="34" charset="-127"/>
            </a:endParaRPr>
          </a:p>
        </p:txBody>
      </p:sp>
      <p:sp>
        <p:nvSpPr>
          <p:cNvPr id="5153" name="TextBox 4"/>
          <p:cNvSpPr txBox="1">
            <a:spLocks noChangeArrowheads="1"/>
          </p:cNvSpPr>
          <p:nvPr/>
        </p:nvSpPr>
        <p:spPr bwMode="auto">
          <a:xfrm>
            <a:off x="6194425" y="3494088"/>
            <a:ext cx="5032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en-US" altLang="ko-KR" sz="200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6</a:t>
            </a:r>
            <a:endParaRPr kumimoji="0" lang="ar-SA" altLang="ko-KR" sz="2000">
              <a:solidFill>
                <a:schemeClr val="bg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5154" name="TextBox 72"/>
          <p:cNvSpPr txBox="1">
            <a:spLocks noChangeArrowheads="1"/>
          </p:cNvSpPr>
          <p:nvPr/>
        </p:nvSpPr>
        <p:spPr bwMode="auto">
          <a:xfrm>
            <a:off x="6926263" y="3659188"/>
            <a:ext cx="3408362" cy="166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ts val="1300"/>
              </a:lnSpc>
              <a:spcBef>
                <a:spcPct val="0"/>
              </a:spcBef>
              <a:spcAft>
                <a:spcPts val="650"/>
              </a:spcAft>
              <a:buFontTx/>
              <a:buNone/>
            </a:pPr>
            <a:r>
              <a:rPr kumimoji="0" lang="ko-KR" altLang="en-US" sz="250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나눔고딕" panose="020D0604000000000000" pitchFamily="50" charset="-127"/>
              </a:rPr>
              <a:t>구현화면</a:t>
            </a:r>
            <a:endParaRPr kumimoji="0" lang="en-US" altLang="ko-KR" sz="2500">
              <a:solidFill>
                <a:schemeClr val="bg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  <a:cs typeface="나눔고딕" panose="020D0604000000000000" pitchFamily="50" charset="-127"/>
            </a:endParaRPr>
          </a:p>
        </p:txBody>
      </p:sp>
      <p:cxnSp>
        <p:nvCxnSpPr>
          <p:cNvPr id="36" name="Straight Connector 6"/>
          <p:cNvCxnSpPr/>
          <p:nvPr/>
        </p:nvCxnSpPr>
        <p:spPr>
          <a:xfrm>
            <a:off x="6357938" y="4835525"/>
            <a:ext cx="4116387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48"/>
          <p:cNvSpPr/>
          <p:nvPr/>
        </p:nvSpPr>
        <p:spPr>
          <a:xfrm>
            <a:off x="6189663" y="4292600"/>
            <a:ext cx="539750" cy="396875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ar-SA" sz="2800">
              <a:solidFill>
                <a:schemeClr val="bg1"/>
              </a:solidFill>
              <a:latin typeface="나눔스퀘어OTF Bold" pitchFamily="34" charset="-127"/>
              <a:ea typeface="나눔스퀘어OTF Bold" pitchFamily="34" charset="-127"/>
            </a:endParaRPr>
          </a:p>
        </p:txBody>
      </p:sp>
      <p:sp>
        <p:nvSpPr>
          <p:cNvPr id="5158" name="TextBox 57"/>
          <p:cNvSpPr txBox="1">
            <a:spLocks noChangeArrowheads="1"/>
          </p:cNvSpPr>
          <p:nvPr/>
        </p:nvSpPr>
        <p:spPr bwMode="auto">
          <a:xfrm>
            <a:off x="6962775" y="4498975"/>
            <a:ext cx="3408363" cy="166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ts val="1300"/>
              </a:lnSpc>
              <a:spcBef>
                <a:spcPct val="0"/>
              </a:spcBef>
              <a:spcAft>
                <a:spcPts val="650"/>
              </a:spcAft>
              <a:buFontTx/>
              <a:buNone/>
            </a:pPr>
            <a:r>
              <a:rPr kumimoji="0" lang="ko-KR" altLang="en-US" sz="250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나눔고딕" panose="020D0604000000000000" pitchFamily="50" charset="-127"/>
              </a:rPr>
              <a:t>프로젝트를 마치며</a:t>
            </a:r>
            <a:endParaRPr kumimoji="0" lang="en-US" altLang="ko-KR" sz="2500">
              <a:solidFill>
                <a:schemeClr val="bg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  <a:cs typeface="나눔고딕" panose="020D0604000000000000" pitchFamily="50" charset="-127"/>
            </a:endParaRPr>
          </a:p>
        </p:txBody>
      </p:sp>
      <p:sp>
        <p:nvSpPr>
          <p:cNvPr id="5160" name="TextBox 4"/>
          <p:cNvSpPr txBox="1">
            <a:spLocks noChangeArrowheads="1"/>
          </p:cNvSpPr>
          <p:nvPr/>
        </p:nvSpPr>
        <p:spPr bwMode="auto">
          <a:xfrm>
            <a:off x="6215063" y="4337050"/>
            <a:ext cx="5032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en-US" altLang="ko-KR" sz="200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7</a:t>
            </a:r>
            <a:endParaRPr kumimoji="0" lang="ar-SA" altLang="ko-KR" sz="2000">
              <a:solidFill>
                <a:schemeClr val="bg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-4763"/>
            <a:ext cx="12192000" cy="620713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100000">
                <a:schemeClr val="bg1">
                  <a:lumMod val="95000"/>
                </a:schemeClr>
              </a:gs>
              <a:gs pos="40000">
                <a:schemeClr val="bg1">
                  <a:lumMod val="7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16" name="TextBox 15"/>
          <p:cNvSpPr txBox="1"/>
          <p:nvPr/>
        </p:nvSpPr>
        <p:spPr bwMode="auto">
          <a:xfrm>
            <a:off x="471488" y="765175"/>
            <a:ext cx="2814637" cy="6461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36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여기어때 잘난체 OTF" pitchFamily="34" charset="-127"/>
                <a:ea typeface="여기어때 잘난체 OTF" pitchFamily="34" charset="-127"/>
              </a:rPr>
              <a:t>프로젝트 개요</a:t>
            </a:r>
          </a:p>
        </p:txBody>
      </p:sp>
      <p:sp>
        <p:nvSpPr>
          <p:cNvPr id="46" name="Text Box 44"/>
          <p:cNvSpPr txBox="1">
            <a:spLocks noChangeArrowheads="1"/>
          </p:cNvSpPr>
          <p:nvPr/>
        </p:nvSpPr>
        <p:spPr bwMode="auto">
          <a:xfrm>
            <a:off x="935683" y="2813994"/>
            <a:ext cx="4766592" cy="3567334"/>
          </a:xfrm>
          <a:prstGeom prst="rect">
            <a:avLst/>
          </a:prstGeom>
          <a:solidFill>
            <a:schemeClr val="bg1"/>
          </a:solidFill>
          <a:ln w="12700" cap="flat" cmpd="sng" algn="ctr">
            <a:gradFill>
              <a:gsLst>
                <a:gs pos="0">
                  <a:sysClr val="window" lastClr="FFFFFF">
                    <a:lumMod val="85000"/>
                  </a:sysClr>
                </a:gs>
                <a:gs pos="50000">
                  <a:sysClr val="window" lastClr="FFFFFF"/>
                </a:gs>
                <a:gs pos="100000">
                  <a:sysClr val="window" lastClr="FFFFFF">
                    <a:lumMod val="85000"/>
                  </a:sysClr>
                </a:gs>
              </a:gsLst>
              <a:lin ang="5400000" scaled="0"/>
            </a:gra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70650" tIns="70650" rIns="70650" bIns="44853"/>
          <a:lstStyle/>
          <a:p>
            <a:pPr marL="84095" indent="-84095" defTabSz="897033" eaLnBrk="1" fontAlgn="auto" latinLnBrk="1" hangingPunct="1">
              <a:spcBef>
                <a:spcPts val="0"/>
              </a:spcBef>
              <a:spcAft>
                <a:spcPts val="294"/>
              </a:spcAft>
              <a:buClr>
                <a:srgbClr val="A1A1A1"/>
              </a:buClr>
              <a:buSzPct val="100000"/>
              <a:buFont typeface="Arial" pitchFamily="34" charset="0"/>
              <a:buChar char="•"/>
              <a:defRPr/>
            </a:pPr>
            <a:endParaRPr kumimoji="0" lang="ko-KR" altLang="en-US" sz="883" kern="0" dirty="0">
              <a:solidFill>
                <a:srgbClr val="FF0000"/>
              </a:solidFill>
              <a:latin typeface="나눔고딕" panose="020D0304000000000000" pitchFamily="50" charset="-127"/>
              <a:ea typeface="나눔스퀘어"/>
              <a:sym typeface="Wingdings" pitchFamily="2" charset="2"/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887413" y="2390775"/>
            <a:ext cx="2165350" cy="319088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100000">
                <a:schemeClr val="bg1">
                  <a:lumMod val="50000"/>
                </a:schemeClr>
              </a:gs>
              <a:gs pos="50000">
                <a:schemeClr val="tx1"/>
              </a:gs>
              <a:gs pos="0">
                <a:schemeClr val="bg1">
                  <a:lumMod val="65000"/>
                </a:schemeClr>
              </a:gs>
            </a:gsLst>
            <a:lin ang="0" scaled="1"/>
            <a:tileRect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600" dirty="0">
                <a:solidFill>
                  <a:schemeClr val="bg1"/>
                </a:solidFill>
                <a:latin typeface="나눔스퀘어OTF ExtraBold" pitchFamily="34" charset="-127"/>
                <a:ea typeface="나눔스퀘어OTF ExtraBold" pitchFamily="34" charset="-127"/>
              </a:rPr>
              <a:t>CRM</a:t>
            </a:r>
            <a:r>
              <a:rPr kumimoji="0" lang="ko-KR" altLang="en-US" sz="1600" dirty="0">
                <a:solidFill>
                  <a:schemeClr val="bg1"/>
                </a:solidFill>
                <a:latin typeface="나눔스퀘어OTF ExtraBold" pitchFamily="34" charset="-127"/>
                <a:ea typeface="나눔스퀘어OTF ExtraBold" pitchFamily="34" charset="-127"/>
              </a:rPr>
              <a:t>이란 </a:t>
            </a:r>
          </a:p>
        </p:txBody>
      </p:sp>
      <p:sp>
        <p:nvSpPr>
          <p:cNvPr id="7176" name="직사각형 10"/>
          <p:cNvSpPr>
            <a:spLocks noChangeArrowheads="1"/>
          </p:cNvSpPr>
          <p:nvPr/>
        </p:nvSpPr>
        <p:spPr bwMode="auto">
          <a:xfrm>
            <a:off x="1127125" y="3071813"/>
            <a:ext cx="4575175" cy="263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just" eaLnBrk="1" hangingPunct="1">
              <a:lnSpc>
                <a:spcPct val="2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kumimoji="0" lang="en-US" altLang="ko-KR" sz="1700">
                <a:solidFill>
                  <a:srgbClr val="FF000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Customer Relationship Management</a:t>
            </a:r>
            <a:r>
              <a:rPr kumimoji="0" lang="ko-KR" altLang="en-US" sz="1700">
                <a:solidFill>
                  <a:srgbClr val="FF000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의 약자</a:t>
            </a:r>
            <a:r>
              <a:rPr kumimoji="0" lang="ko-KR" altLang="en-US" sz="170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로 우리말로 기업이 고객과 관련된 내외부 자료를 분석</a:t>
            </a:r>
            <a:r>
              <a:rPr kumimoji="0" lang="en-US" altLang="ko-KR" sz="170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·</a:t>
            </a:r>
            <a:r>
              <a:rPr kumimoji="0" lang="ko-KR" altLang="en-US" sz="170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통합해 고객 중심 자원을 극대화하고 이를 토대로 고객특성에 맞게 마케팅 활동을 계획</a:t>
            </a:r>
            <a:r>
              <a:rPr kumimoji="0" lang="en-US" altLang="ko-KR" sz="170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·</a:t>
            </a:r>
            <a:r>
              <a:rPr kumimoji="0" lang="ko-KR" altLang="en-US" sz="170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지원</a:t>
            </a:r>
            <a:r>
              <a:rPr kumimoji="0" lang="en-US" altLang="ko-KR" sz="170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·</a:t>
            </a:r>
            <a:r>
              <a:rPr kumimoji="0" lang="ko-KR" altLang="en-US" sz="170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평가하는 과정이다</a:t>
            </a:r>
            <a:r>
              <a:rPr kumimoji="0" lang="en-US" altLang="ko-KR" sz="170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.</a:t>
            </a:r>
          </a:p>
        </p:txBody>
      </p:sp>
      <p:grpSp>
        <p:nvGrpSpPr>
          <p:cNvPr id="7177" name="그룹 13"/>
          <p:cNvGrpSpPr>
            <a:grpSpLocks/>
          </p:cNvGrpSpPr>
          <p:nvPr/>
        </p:nvGrpSpPr>
        <p:grpSpPr bwMode="auto">
          <a:xfrm rot="5400000">
            <a:off x="8022431" y="-3548856"/>
            <a:ext cx="369888" cy="7969250"/>
            <a:chOff x="11783838" y="678528"/>
            <a:chExt cx="370105" cy="5198744"/>
          </a:xfrm>
        </p:grpSpPr>
        <p:sp>
          <p:nvSpPr>
            <p:cNvPr id="59" name="양쪽 모서리가 둥근 사각형 58"/>
            <p:cNvSpPr/>
            <p:nvPr/>
          </p:nvSpPr>
          <p:spPr>
            <a:xfrm rot="16200000" flipH="1">
              <a:off x="11537043" y="5260372"/>
              <a:ext cx="863696" cy="370105"/>
            </a:xfrm>
            <a:prstGeom prst="round2SameRect">
              <a:avLst>
                <a:gd name="adj1" fmla="val 50000"/>
                <a:gd name="adj2" fmla="val 0"/>
              </a:avLst>
            </a:prstGeom>
            <a:gradFill>
              <a:gsLst>
                <a:gs pos="0">
                  <a:schemeClr val="tx1"/>
                </a:gs>
                <a:gs pos="100000">
                  <a:schemeClr val="tx1"/>
                </a:gs>
                <a:gs pos="51000">
                  <a:schemeClr val="bg1">
                    <a:lumMod val="50000"/>
                  </a:schemeClr>
                </a:gs>
              </a:gsLst>
              <a:lin ang="0" scaled="1"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bg1"/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개요</a:t>
              </a:r>
            </a:p>
          </p:txBody>
        </p:sp>
        <p:sp>
          <p:nvSpPr>
            <p:cNvPr id="60" name="양쪽 모서리가 둥근 사각형 59"/>
            <p:cNvSpPr/>
            <p:nvPr/>
          </p:nvSpPr>
          <p:spPr>
            <a:xfrm rot="16200000" flipH="1">
              <a:off x="11536007" y="4541660"/>
              <a:ext cx="865767" cy="370105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참여인원</a:t>
              </a:r>
            </a:p>
          </p:txBody>
        </p:sp>
        <p:sp>
          <p:nvSpPr>
            <p:cNvPr id="61" name="양쪽 모서리가 둥근 사각형 60"/>
            <p:cNvSpPr/>
            <p:nvPr/>
          </p:nvSpPr>
          <p:spPr>
            <a:xfrm rot="16200000" flipH="1">
              <a:off x="11537043" y="3822950"/>
              <a:ext cx="863696" cy="370105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일정</a:t>
              </a:r>
            </a:p>
          </p:txBody>
        </p:sp>
        <p:sp>
          <p:nvSpPr>
            <p:cNvPr id="62" name="양쪽 모서리가 둥근 사각형 61"/>
            <p:cNvSpPr/>
            <p:nvPr/>
          </p:nvSpPr>
          <p:spPr>
            <a:xfrm rot="16200000" flipH="1">
              <a:off x="11537043" y="3120809"/>
              <a:ext cx="863696" cy="370105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구성</a:t>
              </a:r>
            </a:p>
          </p:txBody>
        </p:sp>
        <p:sp>
          <p:nvSpPr>
            <p:cNvPr id="63" name="양쪽 모서리가 둥근 사각형 62"/>
            <p:cNvSpPr/>
            <p:nvPr/>
          </p:nvSpPr>
          <p:spPr>
            <a:xfrm rot="16200000" flipH="1">
              <a:off x="11535489" y="2433684"/>
              <a:ext cx="866803" cy="370105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여기어때 잘난체 OTF" pitchFamily="34" charset="-127"/>
                  <a:ea typeface="여기어때 잘난체 OTF" pitchFamily="34" charset="-127"/>
                </a:rPr>
                <a:t>제안</a:t>
              </a:r>
              <a:r>
                <a:rPr kumimoji="0" lang="en-US" altLang="ko-KR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여기어때 잘난체 OTF" pitchFamily="34" charset="-127"/>
                  <a:ea typeface="여기어때 잘난체 OTF" pitchFamily="34" charset="-127"/>
                </a:rPr>
                <a:t>/</a:t>
              </a:r>
              <a:r>
                <a:rPr kumimoji="0" lang="ko-KR" altLang="en-US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여기어때 잘난체 OTF" pitchFamily="34" charset="-127"/>
                  <a:ea typeface="여기어때 잘난체 OTF" pitchFamily="34" charset="-127"/>
                </a:rPr>
                <a:t>내용</a:t>
              </a:r>
            </a:p>
          </p:txBody>
        </p:sp>
        <p:sp>
          <p:nvSpPr>
            <p:cNvPr id="64" name="양쪽 모서리가 둥근 사각형 63"/>
            <p:cNvSpPr/>
            <p:nvPr/>
          </p:nvSpPr>
          <p:spPr>
            <a:xfrm rot="16200000" flipH="1">
              <a:off x="11537043" y="1666818"/>
              <a:ext cx="863696" cy="370105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여기어때 잘난체 OTF" pitchFamily="34" charset="-127"/>
                  <a:ea typeface="여기어때 잘난체 OTF" pitchFamily="34" charset="-127"/>
                </a:rPr>
                <a:t>구현화면</a:t>
              </a:r>
              <a:endParaRPr kumimoji="0"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여기어때 잘난체 OTF" pitchFamily="34" charset="-127"/>
                <a:ea typeface="여기어때 잘난체 OTF" pitchFamily="34" charset="-127"/>
              </a:endParaRPr>
            </a:p>
          </p:txBody>
        </p:sp>
        <p:sp>
          <p:nvSpPr>
            <p:cNvPr id="65" name="양쪽 모서리가 둥근 사각형 64"/>
            <p:cNvSpPr/>
            <p:nvPr/>
          </p:nvSpPr>
          <p:spPr>
            <a:xfrm rot="16200000" flipH="1">
              <a:off x="11537043" y="925323"/>
              <a:ext cx="863696" cy="370105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여기어때 잘난체 OTF" pitchFamily="34" charset="-127"/>
                  <a:ea typeface="여기어때 잘난체 OTF" pitchFamily="34" charset="-127"/>
                </a:rPr>
                <a:t>소감</a:t>
              </a:r>
            </a:p>
          </p:txBody>
        </p:sp>
      </p:grpSp>
      <p:pic>
        <p:nvPicPr>
          <p:cNvPr id="7178" name="그림 29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9675" y="4652963"/>
            <a:ext cx="2595563" cy="174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9" name="그림 30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2350" y="4667250"/>
            <a:ext cx="2595563" cy="174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80" name="그림 31"/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1900" y="2790825"/>
            <a:ext cx="2595563" cy="174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81" name="그림 32"/>
          <p:cNvPicPr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2350" y="2809875"/>
            <a:ext cx="2595563" cy="173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182" name="그룹 29"/>
          <p:cNvGrpSpPr>
            <a:grpSpLocks/>
          </p:cNvGrpSpPr>
          <p:nvPr/>
        </p:nvGrpSpPr>
        <p:grpSpPr bwMode="auto">
          <a:xfrm>
            <a:off x="6764338" y="3101975"/>
            <a:ext cx="1285875" cy="1216025"/>
            <a:chOff x="8402638" y="1579563"/>
            <a:chExt cx="1566862" cy="1482319"/>
          </a:xfrm>
        </p:grpSpPr>
        <p:sp>
          <p:nvSpPr>
            <p:cNvPr id="21" name="타원 20"/>
            <p:cNvSpPr/>
            <p:nvPr/>
          </p:nvSpPr>
          <p:spPr bwMode="auto">
            <a:xfrm>
              <a:off x="8456801" y="1579563"/>
              <a:ext cx="1454667" cy="148231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dirty="0"/>
            </a:p>
          </p:txBody>
        </p:sp>
        <p:sp>
          <p:nvSpPr>
            <p:cNvPr id="22" name="직사각형 21"/>
            <p:cNvSpPr/>
            <p:nvPr/>
          </p:nvSpPr>
          <p:spPr bwMode="auto">
            <a:xfrm>
              <a:off x="8746961" y="1844678"/>
              <a:ext cx="932380" cy="41218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600" spc="-150" dirty="0">
                  <a:latin typeface="나눔스퀘어OTF ExtraBold" pitchFamily="34" charset="-127"/>
                  <a:ea typeface="나눔스퀘어OTF ExtraBold" pitchFamily="34" charset="-127"/>
                </a:rPr>
                <a:t>point.1</a:t>
              </a:r>
              <a:endParaRPr kumimoji="0" lang="ko-KR" altLang="en-US" sz="1600" spc="-150" dirty="0">
                <a:latin typeface="나눔스퀘어OTF ExtraBold" pitchFamily="34" charset="-127"/>
                <a:ea typeface="나눔스퀘어OTF ExtraBold" pitchFamily="34" charset="-127"/>
              </a:endParaRPr>
            </a:p>
          </p:txBody>
        </p:sp>
        <p:cxnSp>
          <p:nvCxnSpPr>
            <p:cNvPr id="23" name="Straight Connector 8">
              <a:extLst/>
            </p:cNvPr>
            <p:cNvCxnSpPr/>
            <p:nvPr/>
          </p:nvCxnSpPr>
          <p:spPr bwMode="auto">
            <a:xfrm>
              <a:off x="8690863" y="2278150"/>
              <a:ext cx="1003953" cy="0"/>
            </a:xfrm>
            <a:prstGeom prst="line">
              <a:avLst/>
            </a:prstGeom>
            <a:ln w="3175">
              <a:solidFill>
                <a:schemeClr val="tx1">
                  <a:lumMod val="85000"/>
                  <a:lumOff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직사각형 23"/>
            <p:cNvSpPr/>
            <p:nvPr/>
          </p:nvSpPr>
          <p:spPr bwMode="auto">
            <a:xfrm>
              <a:off x="8402638" y="2316853"/>
              <a:ext cx="1566862" cy="468304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ctr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400" spc="-15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OTF ExtraBold" pitchFamily="34" charset="-127"/>
                  <a:ea typeface="나눔스퀘어OTF ExtraBold" pitchFamily="34" charset="-127"/>
                </a:rPr>
                <a:t>영업일정</a:t>
              </a:r>
              <a:endParaRPr kumimoji="0" lang="ko-KR" altLang="en-US" sz="14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OTF ExtraBold" pitchFamily="34" charset="-127"/>
                <a:ea typeface="나눔스퀘어OTF ExtraBold" pitchFamily="34" charset="-127"/>
              </a:endParaRPr>
            </a:p>
          </p:txBody>
        </p:sp>
      </p:grpSp>
      <p:grpSp>
        <p:nvGrpSpPr>
          <p:cNvPr id="7183" name="그룹 30"/>
          <p:cNvGrpSpPr>
            <a:grpSpLocks/>
          </p:cNvGrpSpPr>
          <p:nvPr/>
        </p:nvGrpSpPr>
        <p:grpSpPr bwMode="auto">
          <a:xfrm>
            <a:off x="9567863" y="3101975"/>
            <a:ext cx="1287462" cy="1216025"/>
            <a:chOff x="8402638" y="1579563"/>
            <a:chExt cx="1566862" cy="1482319"/>
          </a:xfrm>
        </p:grpSpPr>
        <p:sp>
          <p:nvSpPr>
            <p:cNvPr id="26" name="타원 25"/>
            <p:cNvSpPr/>
            <p:nvPr/>
          </p:nvSpPr>
          <p:spPr bwMode="auto">
            <a:xfrm>
              <a:off x="8456734" y="1579563"/>
              <a:ext cx="1454805" cy="148231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dirty="0"/>
            </a:p>
          </p:txBody>
        </p:sp>
        <p:sp>
          <p:nvSpPr>
            <p:cNvPr id="27" name="직사각형 26"/>
            <p:cNvSpPr/>
            <p:nvPr/>
          </p:nvSpPr>
          <p:spPr bwMode="auto">
            <a:xfrm>
              <a:off x="8746536" y="1844678"/>
              <a:ext cx="933162" cy="41218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600" spc="-150" dirty="0">
                  <a:latin typeface="나눔스퀘어OTF ExtraBold" pitchFamily="34" charset="-127"/>
                  <a:ea typeface="나눔스퀘어OTF ExtraBold" pitchFamily="34" charset="-127"/>
                </a:rPr>
                <a:t>point.2</a:t>
              </a:r>
              <a:endParaRPr kumimoji="0" lang="ko-KR" altLang="en-US" sz="1600" spc="-150" dirty="0">
                <a:latin typeface="나눔스퀘어OTF ExtraBold" pitchFamily="34" charset="-127"/>
                <a:ea typeface="나눔스퀘어OTF ExtraBold" pitchFamily="34" charset="-127"/>
              </a:endParaRPr>
            </a:p>
          </p:txBody>
        </p:sp>
        <p:cxnSp>
          <p:nvCxnSpPr>
            <p:cNvPr id="28" name="Straight Connector 8">
              <a:extLst/>
            </p:cNvPr>
            <p:cNvCxnSpPr/>
            <p:nvPr/>
          </p:nvCxnSpPr>
          <p:spPr bwMode="auto">
            <a:xfrm>
              <a:off x="8690507" y="2278150"/>
              <a:ext cx="1004647" cy="0"/>
            </a:xfrm>
            <a:prstGeom prst="line">
              <a:avLst/>
            </a:prstGeom>
            <a:ln w="3175">
              <a:solidFill>
                <a:schemeClr val="tx1">
                  <a:lumMod val="85000"/>
                  <a:lumOff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직사각형 28"/>
            <p:cNvSpPr/>
            <p:nvPr/>
          </p:nvSpPr>
          <p:spPr bwMode="auto">
            <a:xfrm>
              <a:off x="8402638" y="2316853"/>
              <a:ext cx="1566862" cy="468304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ctr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400" spc="-1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OTF ExtraBold" pitchFamily="34" charset="-127"/>
                  <a:ea typeface="나눔스퀘어OTF ExtraBold" pitchFamily="34" charset="-127"/>
                </a:rPr>
                <a:t>영업관리</a:t>
              </a:r>
            </a:p>
          </p:txBody>
        </p:sp>
      </p:grpSp>
      <p:grpSp>
        <p:nvGrpSpPr>
          <p:cNvPr id="7184" name="그룹 35"/>
          <p:cNvGrpSpPr>
            <a:grpSpLocks/>
          </p:cNvGrpSpPr>
          <p:nvPr/>
        </p:nvGrpSpPr>
        <p:grpSpPr bwMode="auto">
          <a:xfrm>
            <a:off x="6757988" y="4968875"/>
            <a:ext cx="1287462" cy="1216025"/>
            <a:chOff x="8402638" y="1579563"/>
            <a:chExt cx="1566862" cy="1482319"/>
          </a:xfrm>
        </p:grpSpPr>
        <p:sp>
          <p:nvSpPr>
            <p:cNvPr id="31" name="타원 30"/>
            <p:cNvSpPr/>
            <p:nvPr/>
          </p:nvSpPr>
          <p:spPr bwMode="auto">
            <a:xfrm>
              <a:off x="8456734" y="1579563"/>
              <a:ext cx="1454805" cy="148231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dirty="0"/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8746536" y="1844678"/>
              <a:ext cx="933162" cy="41218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600" spc="-150" dirty="0">
                  <a:latin typeface="나눔스퀘어OTF ExtraBold" pitchFamily="34" charset="-127"/>
                  <a:ea typeface="나눔스퀘어OTF ExtraBold" pitchFamily="34" charset="-127"/>
                </a:rPr>
                <a:t>point.3</a:t>
              </a:r>
              <a:endParaRPr kumimoji="0" lang="ko-KR" altLang="en-US" sz="1600" spc="-150" dirty="0">
                <a:latin typeface="나눔스퀘어OTF ExtraBold" pitchFamily="34" charset="-127"/>
                <a:ea typeface="나눔스퀘어OTF ExtraBold" pitchFamily="34" charset="-127"/>
              </a:endParaRPr>
            </a:p>
          </p:txBody>
        </p:sp>
        <p:cxnSp>
          <p:nvCxnSpPr>
            <p:cNvPr id="33" name="Straight Connector 8">
              <a:extLst/>
            </p:cNvPr>
            <p:cNvCxnSpPr/>
            <p:nvPr/>
          </p:nvCxnSpPr>
          <p:spPr bwMode="auto">
            <a:xfrm>
              <a:off x="8690507" y="2278150"/>
              <a:ext cx="1004647" cy="0"/>
            </a:xfrm>
            <a:prstGeom prst="line">
              <a:avLst/>
            </a:prstGeom>
            <a:ln w="3175">
              <a:solidFill>
                <a:schemeClr val="tx1">
                  <a:lumMod val="85000"/>
                  <a:lumOff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직사각형 33"/>
            <p:cNvSpPr/>
            <p:nvPr/>
          </p:nvSpPr>
          <p:spPr bwMode="auto">
            <a:xfrm>
              <a:off x="8402638" y="2316853"/>
              <a:ext cx="1566862" cy="468304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ctr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400" spc="-1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OTF ExtraBold" pitchFamily="34" charset="-127"/>
                  <a:ea typeface="나눔스퀘어OTF ExtraBold" pitchFamily="34" charset="-127"/>
                </a:rPr>
                <a:t>고객</a:t>
              </a:r>
            </a:p>
          </p:txBody>
        </p:sp>
      </p:grpSp>
      <p:grpSp>
        <p:nvGrpSpPr>
          <p:cNvPr id="7185" name="그룹 40"/>
          <p:cNvGrpSpPr>
            <a:grpSpLocks/>
          </p:cNvGrpSpPr>
          <p:nvPr/>
        </p:nvGrpSpPr>
        <p:grpSpPr bwMode="auto">
          <a:xfrm>
            <a:off x="9567863" y="4968875"/>
            <a:ext cx="1287462" cy="1216025"/>
            <a:chOff x="8402638" y="1579563"/>
            <a:chExt cx="1566862" cy="1482319"/>
          </a:xfrm>
        </p:grpSpPr>
        <p:sp>
          <p:nvSpPr>
            <p:cNvPr id="36" name="타원 35"/>
            <p:cNvSpPr/>
            <p:nvPr/>
          </p:nvSpPr>
          <p:spPr bwMode="auto">
            <a:xfrm>
              <a:off x="8456734" y="1579563"/>
              <a:ext cx="1454805" cy="148231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dirty="0"/>
            </a:p>
          </p:txBody>
        </p:sp>
        <p:sp>
          <p:nvSpPr>
            <p:cNvPr id="37" name="직사각형 36"/>
            <p:cNvSpPr/>
            <p:nvPr/>
          </p:nvSpPr>
          <p:spPr bwMode="auto">
            <a:xfrm>
              <a:off x="8746536" y="1844678"/>
              <a:ext cx="933162" cy="41218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600" spc="-150" dirty="0">
                  <a:latin typeface="나눔스퀘어OTF ExtraBold" pitchFamily="34" charset="-127"/>
                  <a:ea typeface="나눔스퀘어OTF ExtraBold" pitchFamily="34" charset="-127"/>
                </a:rPr>
                <a:t>point.4</a:t>
              </a:r>
              <a:endParaRPr kumimoji="0" lang="ko-KR" altLang="en-US" sz="1600" spc="-150" dirty="0">
                <a:latin typeface="나눔스퀘어OTF ExtraBold" pitchFamily="34" charset="-127"/>
                <a:ea typeface="나눔스퀘어OTF ExtraBold" pitchFamily="34" charset="-127"/>
              </a:endParaRPr>
            </a:p>
          </p:txBody>
        </p:sp>
        <p:cxnSp>
          <p:nvCxnSpPr>
            <p:cNvPr id="38" name="Straight Connector 8">
              <a:extLst/>
            </p:cNvPr>
            <p:cNvCxnSpPr/>
            <p:nvPr/>
          </p:nvCxnSpPr>
          <p:spPr bwMode="auto">
            <a:xfrm>
              <a:off x="8690507" y="2278150"/>
              <a:ext cx="1004647" cy="0"/>
            </a:xfrm>
            <a:prstGeom prst="line">
              <a:avLst/>
            </a:prstGeom>
            <a:ln w="3175">
              <a:solidFill>
                <a:schemeClr val="tx1">
                  <a:lumMod val="85000"/>
                  <a:lumOff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직사각형 38"/>
            <p:cNvSpPr/>
            <p:nvPr/>
          </p:nvSpPr>
          <p:spPr bwMode="auto">
            <a:xfrm>
              <a:off x="8402638" y="2316853"/>
              <a:ext cx="1566862" cy="468304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ctr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400" spc="-1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OTF ExtraBold" pitchFamily="34" charset="-127"/>
                  <a:ea typeface="나눔스퀘어OTF ExtraBold" pitchFamily="34" charset="-127"/>
                </a:rPr>
                <a:t>통계</a:t>
              </a:r>
            </a:p>
          </p:txBody>
        </p:sp>
      </p:grpSp>
      <p:sp>
        <p:nvSpPr>
          <p:cNvPr id="7186" name="Text Placeholder 2"/>
          <p:cNvSpPr txBox="1">
            <a:spLocks/>
          </p:cNvSpPr>
          <p:nvPr/>
        </p:nvSpPr>
        <p:spPr bwMode="auto">
          <a:xfrm>
            <a:off x="550863" y="1485900"/>
            <a:ext cx="102568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ko-KR" altLang="en-US" sz="200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고객과 고객사의 통합 관리와 사업의 수주를 관리하기 위한 </a:t>
            </a:r>
            <a:r>
              <a:rPr kumimoji="0" lang="en-US" altLang="ko-KR" sz="200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CRM</a:t>
            </a:r>
            <a:r>
              <a:rPr kumimoji="0" lang="ko-KR" altLang="en-US" sz="200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기능을 제공합니다</a:t>
            </a:r>
            <a:r>
              <a:rPr kumimoji="0" lang="en-US" altLang="ko-KR" sz="200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-4763"/>
            <a:ext cx="12192000" cy="620713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100000">
                <a:schemeClr val="bg1">
                  <a:lumMod val="95000"/>
                </a:schemeClr>
              </a:gs>
              <a:gs pos="40000">
                <a:schemeClr val="bg1">
                  <a:lumMod val="7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16" name="TextBox 15"/>
          <p:cNvSpPr txBox="1"/>
          <p:nvPr/>
        </p:nvSpPr>
        <p:spPr bwMode="auto">
          <a:xfrm>
            <a:off x="488950" y="765175"/>
            <a:ext cx="3662363" cy="6461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36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여기어때 잘난체 OTF" pitchFamily="34" charset="-127"/>
                <a:ea typeface="여기어때 잘난체 OTF" pitchFamily="34" charset="-127"/>
              </a:rPr>
              <a:t>프로젝트 참여인원</a:t>
            </a:r>
          </a:p>
        </p:txBody>
      </p:sp>
      <p:sp>
        <p:nvSpPr>
          <p:cNvPr id="77" name="직사각형 76"/>
          <p:cNvSpPr/>
          <p:nvPr/>
        </p:nvSpPr>
        <p:spPr>
          <a:xfrm>
            <a:off x="1846263" y="1772816"/>
            <a:ext cx="1597025" cy="14192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78" name="Text Placeholder 2"/>
          <p:cNvSpPr txBox="1">
            <a:spLocks/>
          </p:cNvSpPr>
          <p:nvPr/>
        </p:nvSpPr>
        <p:spPr>
          <a:xfrm>
            <a:off x="3559175" y="2149053"/>
            <a:ext cx="1657350" cy="333375"/>
          </a:xfrm>
          <a:prstGeom prst="rect">
            <a:avLst/>
          </a:prstGeom>
        </p:spPr>
        <p:txBody>
          <a:bodyPr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ExtraBold" pitchFamily="34" charset="-127"/>
                <a:ea typeface="나눔스퀘어OTF ExtraBold" pitchFamily="34" charset="-127"/>
              </a:rPr>
              <a:t>윤종윤</a:t>
            </a:r>
            <a:endParaRPr kumimoji="0" lang="ar-SA" sz="2000" dirty="0">
              <a:solidFill>
                <a:schemeClr val="tx1">
                  <a:lumMod val="85000"/>
                  <a:lumOff val="15000"/>
                </a:schemeClr>
              </a:solidFill>
              <a:latin typeface="나눔스퀘어OTF ExtraBold" pitchFamily="34" charset="-127"/>
              <a:ea typeface="나눔스퀘어OTF ExtraBold" pitchFamily="34" charset="-127"/>
            </a:endParaRPr>
          </a:p>
        </p:txBody>
      </p:sp>
      <p:cxnSp>
        <p:nvCxnSpPr>
          <p:cNvPr id="79" name="Straight Connector 8"/>
          <p:cNvCxnSpPr/>
          <p:nvPr/>
        </p:nvCxnSpPr>
        <p:spPr>
          <a:xfrm>
            <a:off x="3605213" y="2577678"/>
            <a:ext cx="92075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 Placeholder 2"/>
          <p:cNvSpPr txBox="1">
            <a:spLocks/>
          </p:cNvSpPr>
          <p:nvPr/>
        </p:nvSpPr>
        <p:spPr>
          <a:xfrm>
            <a:off x="3611563" y="2720553"/>
            <a:ext cx="2483643" cy="333375"/>
          </a:xfrm>
          <a:prstGeom prst="rect">
            <a:avLst/>
          </a:prstGeom>
        </p:spPr>
        <p:txBody>
          <a:bodyPr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담당업무 </a:t>
            </a:r>
            <a:r>
              <a:rPr kumimoji="0"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: MES </a:t>
            </a:r>
            <a:r>
              <a:rPr kumimoji="0"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디자인</a:t>
            </a:r>
            <a:r>
              <a:rPr kumimoji="0"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, </a:t>
            </a:r>
            <a:r>
              <a:rPr kumimoji="0"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개발</a:t>
            </a:r>
            <a:endParaRPr kumimoji="0" lang="en-US" altLang="ko-KR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OTF Bold" pitchFamily="34" charset="-127"/>
              <a:ea typeface="나눔스퀘어OTF Bold" pitchFamily="34" charset="-127"/>
            </a:endParaRPr>
          </a:p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담당파트</a:t>
            </a:r>
            <a:r>
              <a:rPr kumimoji="0"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 </a:t>
            </a:r>
            <a:r>
              <a:rPr kumimoji="0"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: </a:t>
            </a:r>
            <a:endParaRPr kumimoji="0" lang="ar-SA" sz="1400" dirty="0">
              <a:solidFill>
                <a:schemeClr val="tx1">
                  <a:lumMod val="85000"/>
                  <a:lumOff val="15000"/>
                </a:schemeClr>
              </a:solidFill>
              <a:latin typeface="나눔스퀘어OTF Bold" pitchFamily="34" charset="-127"/>
              <a:ea typeface="나눔스퀘어OTF Bold" pitchFamily="34" charset="-127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6511925" y="1772816"/>
            <a:ext cx="1597025" cy="14192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82" name="Text Placeholder 2"/>
          <p:cNvSpPr txBox="1">
            <a:spLocks/>
          </p:cNvSpPr>
          <p:nvPr/>
        </p:nvSpPr>
        <p:spPr>
          <a:xfrm>
            <a:off x="8224838" y="2149053"/>
            <a:ext cx="1658937" cy="333375"/>
          </a:xfrm>
          <a:prstGeom prst="rect">
            <a:avLst/>
          </a:prstGeom>
        </p:spPr>
        <p:txBody>
          <a:bodyPr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ExtraBold" pitchFamily="34" charset="-127"/>
                <a:ea typeface="나눔스퀘어OTF ExtraBold" pitchFamily="34" charset="-127"/>
              </a:rPr>
              <a:t>이은실</a:t>
            </a:r>
            <a:endParaRPr kumimoji="0" lang="ar-SA" sz="2000" dirty="0">
              <a:solidFill>
                <a:schemeClr val="tx1">
                  <a:lumMod val="85000"/>
                  <a:lumOff val="15000"/>
                </a:schemeClr>
              </a:solidFill>
              <a:latin typeface="나눔스퀘어OTF ExtraBold" pitchFamily="34" charset="-127"/>
              <a:ea typeface="나눔스퀘어OTF ExtraBold" pitchFamily="34" charset="-127"/>
            </a:endParaRPr>
          </a:p>
        </p:txBody>
      </p:sp>
      <p:cxnSp>
        <p:nvCxnSpPr>
          <p:cNvPr id="83" name="Straight Connector 8"/>
          <p:cNvCxnSpPr/>
          <p:nvPr/>
        </p:nvCxnSpPr>
        <p:spPr>
          <a:xfrm>
            <a:off x="8272463" y="2577678"/>
            <a:ext cx="919162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 Placeholder 2"/>
          <p:cNvSpPr txBox="1">
            <a:spLocks/>
          </p:cNvSpPr>
          <p:nvPr/>
        </p:nvSpPr>
        <p:spPr>
          <a:xfrm>
            <a:off x="8277225" y="2720553"/>
            <a:ext cx="3117850" cy="333375"/>
          </a:xfrm>
          <a:prstGeom prst="rect">
            <a:avLst/>
          </a:prstGeom>
        </p:spPr>
        <p:txBody>
          <a:bodyPr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담당업무 </a:t>
            </a:r>
            <a:r>
              <a:rPr kumimoji="0"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: </a:t>
            </a:r>
          </a:p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담당파트</a:t>
            </a:r>
            <a:r>
              <a:rPr kumimoji="0"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 </a:t>
            </a:r>
            <a:r>
              <a:rPr kumimoji="0"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: </a:t>
            </a:r>
            <a:r>
              <a:rPr kumimoji="0"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영업기회</a:t>
            </a:r>
            <a:r>
              <a:rPr kumimoji="0"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, </a:t>
            </a:r>
            <a:r>
              <a:rPr kumimoji="0" lang="ko-KR" altLang="en-US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고객사</a:t>
            </a:r>
            <a:r>
              <a:rPr kumimoji="0"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, </a:t>
            </a:r>
            <a:r>
              <a:rPr kumimoji="0" lang="ko-KR" altLang="en-US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영업일정</a:t>
            </a:r>
            <a:endParaRPr kumimoji="0" lang="ar-SA" sz="1400" dirty="0">
              <a:solidFill>
                <a:schemeClr val="tx1">
                  <a:lumMod val="85000"/>
                  <a:lumOff val="15000"/>
                </a:schemeClr>
              </a:solidFill>
              <a:latin typeface="나눔스퀘어OTF Bold" pitchFamily="34" charset="-127"/>
              <a:ea typeface="나눔스퀘어OTF Bold" pitchFamily="34" charset="-127"/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1846263" y="3501008"/>
            <a:ext cx="1597025" cy="14192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90" name="Text Placeholder 2"/>
          <p:cNvSpPr txBox="1">
            <a:spLocks/>
          </p:cNvSpPr>
          <p:nvPr/>
        </p:nvSpPr>
        <p:spPr>
          <a:xfrm>
            <a:off x="3559175" y="3877245"/>
            <a:ext cx="1657350" cy="333375"/>
          </a:xfrm>
          <a:prstGeom prst="rect">
            <a:avLst/>
          </a:prstGeom>
        </p:spPr>
        <p:txBody>
          <a:bodyPr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ExtraBold" pitchFamily="34" charset="-127"/>
                <a:ea typeface="나눔스퀘어OTF ExtraBold" pitchFamily="34" charset="-127"/>
              </a:rPr>
              <a:t>한정연</a:t>
            </a:r>
            <a:endParaRPr kumimoji="0" lang="ar-SA" sz="2000" dirty="0">
              <a:solidFill>
                <a:schemeClr val="tx1">
                  <a:lumMod val="85000"/>
                  <a:lumOff val="15000"/>
                </a:schemeClr>
              </a:solidFill>
              <a:latin typeface="나눔스퀘어OTF ExtraBold" pitchFamily="34" charset="-127"/>
              <a:ea typeface="나눔스퀘어OTF ExtraBold" pitchFamily="34" charset="-127"/>
            </a:endParaRPr>
          </a:p>
        </p:txBody>
      </p:sp>
      <p:cxnSp>
        <p:nvCxnSpPr>
          <p:cNvPr id="91" name="Straight Connector 8"/>
          <p:cNvCxnSpPr/>
          <p:nvPr/>
        </p:nvCxnSpPr>
        <p:spPr>
          <a:xfrm>
            <a:off x="3605213" y="4305870"/>
            <a:ext cx="92075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 Placeholder 2"/>
          <p:cNvSpPr txBox="1">
            <a:spLocks/>
          </p:cNvSpPr>
          <p:nvPr/>
        </p:nvSpPr>
        <p:spPr>
          <a:xfrm>
            <a:off x="3611563" y="4448745"/>
            <a:ext cx="2733675" cy="333375"/>
          </a:xfrm>
          <a:prstGeom prst="rect">
            <a:avLst/>
          </a:prstGeom>
        </p:spPr>
        <p:txBody>
          <a:bodyPr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담당업무 </a:t>
            </a:r>
            <a:r>
              <a:rPr kumimoji="0"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: </a:t>
            </a:r>
            <a:r>
              <a:rPr kumimoji="0"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디자인</a:t>
            </a:r>
            <a:endParaRPr kumimoji="0" lang="en-US" altLang="ko-KR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OTF Bold" pitchFamily="34" charset="-127"/>
              <a:ea typeface="나눔스퀘어OTF Bold" pitchFamily="34" charset="-127"/>
            </a:endParaRPr>
          </a:p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담당파트</a:t>
            </a:r>
            <a:r>
              <a:rPr kumimoji="0"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 </a:t>
            </a:r>
            <a:r>
              <a:rPr kumimoji="0"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: CSS </a:t>
            </a:r>
            <a:r>
              <a:rPr kumimoji="0"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수정</a:t>
            </a:r>
            <a:endParaRPr kumimoji="0" lang="ar-SA" sz="1400" dirty="0">
              <a:solidFill>
                <a:schemeClr val="tx1">
                  <a:lumMod val="85000"/>
                  <a:lumOff val="15000"/>
                </a:schemeClr>
              </a:solidFill>
              <a:latin typeface="나눔스퀘어OTF Bold" pitchFamily="34" charset="-127"/>
              <a:ea typeface="나눔스퀘어OTF Bold" pitchFamily="34" charset="-127"/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6511925" y="3501008"/>
            <a:ext cx="1597025" cy="14192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94" name="Text Placeholder 2"/>
          <p:cNvSpPr txBox="1">
            <a:spLocks/>
          </p:cNvSpPr>
          <p:nvPr/>
        </p:nvSpPr>
        <p:spPr>
          <a:xfrm>
            <a:off x="8224838" y="3877245"/>
            <a:ext cx="1658937" cy="333375"/>
          </a:xfrm>
          <a:prstGeom prst="rect">
            <a:avLst/>
          </a:prstGeom>
        </p:spPr>
        <p:txBody>
          <a:bodyPr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ExtraBold" pitchFamily="34" charset="-127"/>
                <a:ea typeface="나눔스퀘어OTF ExtraBold" pitchFamily="34" charset="-127"/>
              </a:rPr>
              <a:t>김인애</a:t>
            </a:r>
            <a:endParaRPr kumimoji="0" lang="ar-SA" sz="2000" dirty="0">
              <a:solidFill>
                <a:schemeClr val="tx1">
                  <a:lumMod val="85000"/>
                  <a:lumOff val="15000"/>
                </a:schemeClr>
              </a:solidFill>
              <a:latin typeface="나눔스퀘어OTF ExtraBold" pitchFamily="34" charset="-127"/>
              <a:ea typeface="나눔스퀘어OTF ExtraBold" pitchFamily="34" charset="-127"/>
            </a:endParaRPr>
          </a:p>
        </p:txBody>
      </p:sp>
      <p:cxnSp>
        <p:nvCxnSpPr>
          <p:cNvPr id="95" name="Straight Connector 8"/>
          <p:cNvCxnSpPr/>
          <p:nvPr/>
        </p:nvCxnSpPr>
        <p:spPr>
          <a:xfrm>
            <a:off x="8272463" y="4305870"/>
            <a:ext cx="919162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 Placeholder 2"/>
          <p:cNvSpPr txBox="1">
            <a:spLocks/>
          </p:cNvSpPr>
          <p:nvPr/>
        </p:nvSpPr>
        <p:spPr>
          <a:xfrm>
            <a:off x="8277225" y="4448745"/>
            <a:ext cx="2470150" cy="333375"/>
          </a:xfrm>
          <a:prstGeom prst="rect">
            <a:avLst/>
          </a:prstGeom>
        </p:spPr>
        <p:txBody>
          <a:bodyPr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담당업무 </a:t>
            </a:r>
            <a:r>
              <a:rPr kumimoji="0"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: </a:t>
            </a:r>
            <a:r>
              <a:rPr kumimoji="0"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개발</a:t>
            </a:r>
            <a:endParaRPr kumimoji="0" lang="en-US" altLang="ko-KR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OTF Bold" pitchFamily="34" charset="-127"/>
              <a:ea typeface="나눔스퀘어OTF Bold" pitchFamily="34" charset="-127"/>
            </a:endParaRPr>
          </a:p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담당파트</a:t>
            </a:r>
            <a:r>
              <a:rPr kumimoji="0"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 </a:t>
            </a:r>
            <a:r>
              <a:rPr kumimoji="0"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: </a:t>
            </a:r>
            <a:r>
              <a:rPr kumimoji="0"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통계</a:t>
            </a:r>
            <a:r>
              <a:rPr kumimoji="0"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, </a:t>
            </a:r>
            <a:r>
              <a:rPr kumimoji="0" lang="ko-KR" altLang="en-US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고객등급</a:t>
            </a:r>
            <a:endParaRPr kumimoji="0" lang="ar-SA" sz="1400" dirty="0">
              <a:solidFill>
                <a:schemeClr val="tx1">
                  <a:lumMod val="85000"/>
                  <a:lumOff val="15000"/>
                </a:schemeClr>
              </a:solidFill>
              <a:latin typeface="나눔스퀘어OTF Bold" pitchFamily="34" charset="-127"/>
              <a:ea typeface="나눔스퀘어OTF Bold" pitchFamily="34" charset="-127"/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2259013" y="2298278"/>
            <a:ext cx="773112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OTF ExtraBold" pitchFamily="34" charset="-127"/>
                <a:ea typeface="나눔스퀘어OTF ExtraBold" pitchFamily="34" charset="-127"/>
              </a:rPr>
              <a:t>이미지</a:t>
            </a:r>
            <a:endParaRPr kumimoji="0" lang="ko-KR" altLang="en-US" dirty="0">
              <a:latin typeface="+mn-lt"/>
              <a:ea typeface="+mn-ea"/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2259013" y="4026470"/>
            <a:ext cx="773112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OTF ExtraBold" pitchFamily="34" charset="-127"/>
                <a:ea typeface="나눔스퀘어OTF ExtraBold" pitchFamily="34" charset="-127"/>
              </a:rPr>
              <a:t>이미지</a:t>
            </a:r>
            <a:endParaRPr kumimoji="0" lang="ko-KR" altLang="en-US" dirty="0">
              <a:latin typeface="+mn-lt"/>
              <a:ea typeface="+mn-ea"/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6915150" y="2298278"/>
            <a:ext cx="773113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OTF ExtraBold" pitchFamily="34" charset="-127"/>
                <a:ea typeface="나눔스퀘어OTF ExtraBold" pitchFamily="34" charset="-127"/>
              </a:rPr>
              <a:t>이미지</a:t>
            </a:r>
            <a:endParaRPr kumimoji="0" lang="ko-KR" altLang="en-US" dirty="0">
              <a:latin typeface="+mn-lt"/>
              <a:ea typeface="+mn-ea"/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6915150" y="4026470"/>
            <a:ext cx="773113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OTF ExtraBold" pitchFamily="34" charset="-127"/>
                <a:ea typeface="나눔스퀘어OTF ExtraBold" pitchFamily="34" charset="-127"/>
              </a:rPr>
              <a:t>이미지</a:t>
            </a:r>
            <a:endParaRPr kumimoji="0" lang="ko-KR" altLang="en-US" dirty="0">
              <a:latin typeface="+mn-lt"/>
              <a:ea typeface="+mn-ea"/>
            </a:endParaRPr>
          </a:p>
        </p:txBody>
      </p:sp>
      <p:grpSp>
        <p:nvGrpSpPr>
          <p:cNvPr id="9244" name="그룹 13"/>
          <p:cNvGrpSpPr>
            <a:grpSpLocks/>
          </p:cNvGrpSpPr>
          <p:nvPr/>
        </p:nvGrpSpPr>
        <p:grpSpPr bwMode="auto">
          <a:xfrm rot="5400000">
            <a:off x="8021638" y="-3538538"/>
            <a:ext cx="369888" cy="7967663"/>
            <a:chOff x="11783838" y="678528"/>
            <a:chExt cx="370104" cy="5198743"/>
          </a:xfrm>
        </p:grpSpPr>
        <p:sp>
          <p:nvSpPr>
            <p:cNvPr id="48" name="양쪽 모서리가 둥근 사각형 47"/>
            <p:cNvSpPr/>
            <p:nvPr/>
          </p:nvSpPr>
          <p:spPr>
            <a:xfrm rot="16200000" flipH="1">
              <a:off x="11536957" y="5253035"/>
              <a:ext cx="863868" cy="37010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D9D9D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개요</a:t>
              </a:r>
            </a:p>
          </p:txBody>
        </p:sp>
        <p:sp>
          <p:nvSpPr>
            <p:cNvPr id="49" name="양쪽 모서리가 둥근 사각형 48"/>
            <p:cNvSpPr/>
            <p:nvPr/>
          </p:nvSpPr>
          <p:spPr>
            <a:xfrm rot="16200000" flipH="1">
              <a:off x="11535921" y="4534181"/>
              <a:ext cx="865939" cy="370104"/>
            </a:xfrm>
            <a:prstGeom prst="round2SameRect">
              <a:avLst>
                <a:gd name="adj1" fmla="val 50000"/>
                <a:gd name="adj2" fmla="val 0"/>
              </a:avLst>
            </a:prstGeom>
            <a:gradFill>
              <a:gsLst>
                <a:gs pos="0">
                  <a:schemeClr val="tx1"/>
                </a:gs>
                <a:gs pos="100000">
                  <a:schemeClr val="tx1"/>
                </a:gs>
                <a:gs pos="51000">
                  <a:schemeClr val="bg1">
                    <a:lumMod val="50000"/>
                  </a:schemeClr>
                </a:gs>
              </a:gsLst>
              <a:lin ang="0" scaled="1"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bg1"/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참여인원</a:t>
              </a:r>
            </a:p>
          </p:txBody>
        </p:sp>
        <p:sp>
          <p:nvSpPr>
            <p:cNvPr id="50" name="양쪽 모서리가 둥근 사각형 49"/>
            <p:cNvSpPr/>
            <p:nvPr/>
          </p:nvSpPr>
          <p:spPr>
            <a:xfrm rot="16200000" flipH="1">
              <a:off x="11536957" y="3815327"/>
              <a:ext cx="863868" cy="37010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일정</a:t>
              </a:r>
            </a:p>
          </p:txBody>
        </p:sp>
        <p:sp>
          <p:nvSpPr>
            <p:cNvPr id="51" name="양쪽 모서리가 둥근 사각형 50"/>
            <p:cNvSpPr/>
            <p:nvPr/>
          </p:nvSpPr>
          <p:spPr>
            <a:xfrm rot="16200000" flipH="1">
              <a:off x="11536957" y="3114082"/>
              <a:ext cx="863868" cy="37010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구성</a:t>
              </a:r>
            </a:p>
          </p:txBody>
        </p:sp>
        <p:sp>
          <p:nvSpPr>
            <p:cNvPr id="52" name="양쪽 모서리가 둥근 사각형 51"/>
            <p:cNvSpPr/>
            <p:nvPr/>
          </p:nvSpPr>
          <p:spPr>
            <a:xfrm rot="16200000" flipH="1">
              <a:off x="11535921" y="2419052"/>
              <a:ext cx="865939" cy="37010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여기어때 잘난체 OTF" pitchFamily="34" charset="-127"/>
                  <a:ea typeface="여기어때 잘난체 OTF" pitchFamily="34" charset="-127"/>
                </a:rPr>
                <a:t>제안</a:t>
              </a:r>
              <a:r>
                <a:rPr kumimoji="0" lang="en-US" altLang="ko-KR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여기어때 잘난체 OTF" pitchFamily="34" charset="-127"/>
                  <a:ea typeface="여기어때 잘난체 OTF" pitchFamily="34" charset="-127"/>
                </a:rPr>
                <a:t>/</a:t>
              </a:r>
              <a:r>
                <a:rPr kumimoji="0" lang="ko-KR" altLang="en-US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여기어때 잘난체 OTF" pitchFamily="34" charset="-127"/>
                  <a:ea typeface="여기어때 잘난체 OTF" pitchFamily="34" charset="-127"/>
                </a:rPr>
                <a:t>내용</a:t>
              </a:r>
            </a:p>
          </p:txBody>
        </p:sp>
        <p:sp>
          <p:nvSpPr>
            <p:cNvPr id="53" name="양쪽 모서리가 둥근 사각형 52"/>
            <p:cNvSpPr/>
            <p:nvPr/>
          </p:nvSpPr>
          <p:spPr>
            <a:xfrm rot="16200000" flipH="1">
              <a:off x="11536957" y="1659801"/>
              <a:ext cx="863868" cy="37010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여기어때 잘난체 OTF" pitchFamily="34" charset="-127"/>
                  <a:ea typeface="여기어때 잘난체 OTF" pitchFamily="34" charset="-127"/>
                </a:rPr>
                <a:t>구현화면</a:t>
              </a:r>
              <a:endParaRPr kumimoji="0"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여기어때 잘난체 OTF" pitchFamily="34" charset="-127"/>
                <a:ea typeface="여기어때 잘난체 OTF" pitchFamily="34" charset="-127"/>
              </a:endParaRPr>
            </a:p>
          </p:txBody>
        </p:sp>
        <p:sp>
          <p:nvSpPr>
            <p:cNvPr id="54" name="양쪽 모서리가 둥근 사각형 53"/>
            <p:cNvSpPr/>
            <p:nvPr/>
          </p:nvSpPr>
          <p:spPr>
            <a:xfrm rot="16200000" flipH="1">
              <a:off x="11536957" y="918160"/>
              <a:ext cx="863868" cy="37010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여기어때 잘난체 OTF" pitchFamily="34" charset="-127"/>
                  <a:ea typeface="여기어때 잘난체 OTF" pitchFamily="34" charset="-127"/>
                </a:rPr>
                <a:t>소감</a:t>
              </a:r>
            </a:p>
          </p:txBody>
        </p:sp>
      </p:grpSp>
      <p:sp>
        <p:nvSpPr>
          <p:cNvPr id="59" name="직사각형 58"/>
          <p:cNvSpPr/>
          <p:nvPr/>
        </p:nvSpPr>
        <p:spPr>
          <a:xfrm>
            <a:off x="1846734" y="5250135"/>
            <a:ext cx="1597025" cy="14192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60" name="Text Placeholder 2"/>
          <p:cNvSpPr txBox="1">
            <a:spLocks/>
          </p:cNvSpPr>
          <p:nvPr/>
        </p:nvSpPr>
        <p:spPr>
          <a:xfrm>
            <a:off x="3559646" y="5626372"/>
            <a:ext cx="1657350" cy="333375"/>
          </a:xfrm>
          <a:prstGeom prst="rect">
            <a:avLst/>
          </a:prstGeom>
        </p:spPr>
        <p:txBody>
          <a:bodyPr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ExtraBold" pitchFamily="34" charset="-127"/>
                <a:ea typeface="나눔스퀘어OTF ExtraBold" pitchFamily="34" charset="-127"/>
              </a:rPr>
              <a:t>이승원</a:t>
            </a:r>
            <a:endParaRPr kumimoji="0" lang="ar-SA" sz="2000" dirty="0">
              <a:solidFill>
                <a:schemeClr val="tx1">
                  <a:lumMod val="85000"/>
                  <a:lumOff val="15000"/>
                </a:schemeClr>
              </a:solidFill>
              <a:latin typeface="나눔스퀘어OTF ExtraBold" pitchFamily="34" charset="-127"/>
              <a:ea typeface="나눔스퀘어OTF ExtraBold" pitchFamily="34" charset="-127"/>
            </a:endParaRPr>
          </a:p>
        </p:txBody>
      </p:sp>
      <p:cxnSp>
        <p:nvCxnSpPr>
          <p:cNvPr id="61" name="Straight Connector 8"/>
          <p:cNvCxnSpPr/>
          <p:nvPr/>
        </p:nvCxnSpPr>
        <p:spPr>
          <a:xfrm>
            <a:off x="3605684" y="6054997"/>
            <a:ext cx="92075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 Placeholder 2"/>
          <p:cNvSpPr txBox="1">
            <a:spLocks/>
          </p:cNvSpPr>
          <p:nvPr/>
        </p:nvSpPr>
        <p:spPr>
          <a:xfrm>
            <a:off x="3612034" y="6197872"/>
            <a:ext cx="2733675" cy="333375"/>
          </a:xfrm>
          <a:prstGeom prst="rect">
            <a:avLst/>
          </a:prstGeom>
        </p:spPr>
        <p:txBody>
          <a:bodyPr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담당업무 </a:t>
            </a:r>
            <a:r>
              <a:rPr kumimoji="0"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: </a:t>
            </a:r>
            <a:r>
              <a:rPr kumimoji="0"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디자인</a:t>
            </a:r>
            <a:endParaRPr kumimoji="0" lang="en-US" altLang="ko-KR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OTF Bold" pitchFamily="34" charset="-127"/>
              <a:ea typeface="나눔스퀘어OTF Bold" pitchFamily="34" charset="-127"/>
            </a:endParaRPr>
          </a:p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담당파트</a:t>
            </a:r>
            <a:r>
              <a:rPr kumimoji="0"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 </a:t>
            </a:r>
            <a:r>
              <a:rPr kumimoji="0"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: CSS </a:t>
            </a:r>
            <a:r>
              <a:rPr kumimoji="0"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수정</a:t>
            </a:r>
            <a:endParaRPr kumimoji="0" lang="ar-SA" sz="1400" dirty="0">
              <a:solidFill>
                <a:schemeClr val="tx1">
                  <a:lumMod val="85000"/>
                  <a:lumOff val="15000"/>
                </a:schemeClr>
              </a:solidFill>
              <a:latin typeface="나눔스퀘어OTF Bold" pitchFamily="34" charset="-127"/>
              <a:ea typeface="나눔스퀘어OTF Bold" pitchFamily="34" charset="-127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2259484" y="5775597"/>
            <a:ext cx="773112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OTF ExtraBold" pitchFamily="34" charset="-127"/>
                <a:ea typeface="나눔스퀘어OTF ExtraBold" pitchFamily="34" charset="-127"/>
              </a:rPr>
              <a:t>이미지</a:t>
            </a:r>
            <a:endParaRPr kumimoji="0" lang="ko-KR" altLang="en-US" dirty="0">
              <a:latin typeface="+mn-lt"/>
              <a:ea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-4763"/>
            <a:ext cx="12192000" cy="620713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100000">
                <a:schemeClr val="bg1">
                  <a:lumMod val="95000"/>
                </a:schemeClr>
              </a:gs>
              <a:gs pos="40000">
                <a:schemeClr val="bg1">
                  <a:lumMod val="7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16" name="TextBox 15"/>
          <p:cNvSpPr txBox="1"/>
          <p:nvPr/>
        </p:nvSpPr>
        <p:spPr bwMode="auto">
          <a:xfrm>
            <a:off x="488950" y="765175"/>
            <a:ext cx="2816225" cy="6461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36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여기어때 잘난체 OTF" pitchFamily="34" charset="-127"/>
                <a:ea typeface="여기어때 잘난체 OTF" pitchFamily="34" charset="-127"/>
              </a:rPr>
              <a:t>프로젝트 일정</a:t>
            </a:r>
          </a:p>
        </p:txBody>
      </p:sp>
      <p:sp>
        <p:nvSpPr>
          <p:cNvPr id="10244" name="Text Placeholder 2"/>
          <p:cNvSpPr txBox="1">
            <a:spLocks/>
          </p:cNvSpPr>
          <p:nvPr/>
        </p:nvSpPr>
        <p:spPr bwMode="auto">
          <a:xfrm>
            <a:off x="550863" y="1485900"/>
            <a:ext cx="77390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ko-KR" altLang="en-US" sz="2000" dirty="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프로젝트 기간 </a:t>
            </a:r>
            <a:r>
              <a:rPr kumimoji="0" lang="en-US" altLang="ko-KR" sz="2000" dirty="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: </a:t>
            </a:r>
            <a:r>
              <a:rPr kumimoji="0" lang="en-US" altLang="ko-KR" sz="2000" dirty="0" smtClean="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2023-01-11 </a:t>
            </a:r>
            <a:r>
              <a:rPr kumimoji="0" lang="en-US" altLang="ko-KR" sz="2000" dirty="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~ </a:t>
            </a:r>
            <a:r>
              <a:rPr kumimoji="0" lang="en-US" altLang="ko-KR" sz="2000" dirty="0" smtClean="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2023-02-23</a:t>
            </a:r>
            <a:endParaRPr kumimoji="0" lang="en-US" altLang="ko-KR" sz="2000" dirty="0">
              <a:solidFill>
                <a:schemeClr val="tx2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graphicFrame>
        <p:nvGraphicFramePr>
          <p:cNvPr id="50" name="표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7601790"/>
              </p:ext>
            </p:extLst>
          </p:nvPr>
        </p:nvGraphicFramePr>
        <p:xfrm>
          <a:off x="622300" y="2420888"/>
          <a:ext cx="10974388" cy="36089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670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70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670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676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676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6894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6894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721783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1200" cap="none" dirty="0" smtClean="0">
                          <a:solidFill>
                            <a:schemeClr val="bg1"/>
                          </a:solidFill>
                          <a:latin typeface="나눔스퀘어OTF Bold" pitchFamily="34" charset="-127"/>
                          <a:ea typeface="나눔스퀘어OTF Bold" pitchFamily="34" charset="-127"/>
                        </a:rPr>
                        <a:t>분석/설계</a:t>
                      </a:r>
                      <a:endParaRPr lang="ko-KR" altLang="en-US" sz="1800" b="0" strike="noStrike" kern="1200" cap="none" dirty="0" smtClean="0">
                        <a:solidFill>
                          <a:schemeClr val="bg1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1200" cap="none" dirty="0" smtClean="0">
                        <a:solidFill>
                          <a:srgbClr val="72AF2C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1200" cap="none" dirty="0" smtClean="0">
                        <a:solidFill>
                          <a:srgbClr val="72AF2C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1200" cap="none" dirty="0" smtClean="0">
                        <a:solidFill>
                          <a:srgbClr val="72AF2C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1200" cap="none" dirty="0" smtClean="0">
                        <a:solidFill>
                          <a:srgbClr val="72AF2C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1200" cap="none" dirty="0" smtClean="0">
                        <a:solidFill>
                          <a:srgbClr val="72AF2C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1200" cap="none" dirty="0" smtClean="0">
                        <a:solidFill>
                          <a:srgbClr val="72AF2C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1783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800" b="0" strike="noStrike" kern="1200" cap="none" dirty="0" smtClean="0">
                          <a:solidFill>
                            <a:schemeClr val="bg1"/>
                          </a:solidFill>
                          <a:latin typeface="나눔스퀘어OTF Bold" pitchFamily="34" charset="-127"/>
                          <a:ea typeface="나눔스퀘어OTF Bold" pitchFamily="34" charset="-127"/>
                        </a:rPr>
                        <a:t>디자인</a:t>
                      </a:r>
                      <a:endParaRPr lang="ko-KR" altLang="en-US" sz="1800" b="0" strike="noStrike" kern="1200" cap="none" dirty="0" smtClean="0">
                        <a:solidFill>
                          <a:schemeClr val="bg1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1200" cap="none" dirty="0" smtClean="0">
                        <a:solidFill>
                          <a:srgbClr val="72AF2C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1200" cap="none" dirty="0" smtClean="0">
                        <a:solidFill>
                          <a:srgbClr val="72AF2C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1200" cap="none" dirty="0" smtClean="0">
                        <a:solidFill>
                          <a:srgbClr val="72AF2C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1200" cap="none" dirty="0" smtClean="0">
                        <a:solidFill>
                          <a:srgbClr val="72AF2C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1200" cap="none" dirty="0" smtClean="0">
                        <a:solidFill>
                          <a:srgbClr val="72AF2C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1200" cap="none" dirty="0" smtClean="0">
                        <a:solidFill>
                          <a:srgbClr val="72AF2C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1783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1200" cap="none" dirty="0" smtClean="0">
                          <a:solidFill>
                            <a:schemeClr val="bg1"/>
                          </a:solidFill>
                          <a:latin typeface="나눔스퀘어OTF Bold" pitchFamily="34" charset="-127"/>
                          <a:ea typeface="나눔스퀘어OTF Bold" pitchFamily="34" charset="-127"/>
                        </a:rPr>
                        <a:t>개발</a:t>
                      </a:r>
                      <a:endParaRPr lang="ko-KR" altLang="en-US" sz="1800" b="0" strike="noStrike" kern="1200" cap="none" dirty="0" smtClean="0">
                        <a:solidFill>
                          <a:schemeClr val="bg1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1200" cap="none" dirty="0" smtClean="0">
                        <a:solidFill>
                          <a:srgbClr val="72AF2C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1200" cap="none" dirty="0" smtClean="0">
                        <a:solidFill>
                          <a:srgbClr val="72AF2C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1200" cap="none" dirty="0" smtClean="0">
                        <a:solidFill>
                          <a:srgbClr val="72AF2C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1200" cap="none" dirty="0" smtClean="0">
                        <a:solidFill>
                          <a:srgbClr val="72AF2C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1200" cap="none" dirty="0" smtClean="0">
                        <a:solidFill>
                          <a:srgbClr val="72AF2C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1200" cap="none" dirty="0" smtClean="0">
                        <a:solidFill>
                          <a:srgbClr val="72AF2C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21783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1200" cap="none" dirty="0" err="1" smtClean="0">
                          <a:solidFill>
                            <a:schemeClr val="bg1"/>
                          </a:solidFill>
                          <a:latin typeface="나눔스퀘어OTF Bold" pitchFamily="34" charset="-127"/>
                          <a:ea typeface="나눔스퀘어OTF Bold" pitchFamily="34" charset="-127"/>
                        </a:rPr>
                        <a:t>테스트</a:t>
                      </a:r>
                      <a:endParaRPr lang="en-US" altLang="ko-KR" sz="1800" b="0" strike="noStrike" kern="1200" cap="none" dirty="0" smtClean="0">
                        <a:solidFill>
                          <a:schemeClr val="bg1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1200" cap="none" dirty="0" smtClean="0">
                          <a:solidFill>
                            <a:schemeClr val="bg1"/>
                          </a:solidFill>
                          <a:latin typeface="나눔스퀘어OTF Bold" pitchFamily="34" charset="-127"/>
                          <a:ea typeface="나눔스퀘어OTF Bold" pitchFamily="34" charset="-127"/>
                        </a:rPr>
                        <a:t>/</a:t>
                      </a:r>
                      <a:r>
                        <a:rPr lang="ko-KR" altLang="en-US" sz="1800" b="0" strike="noStrike" kern="1200" cap="none" dirty="0" err="1" smtClean="0">
                          <a:solidFill>
                            <a:schemeClr val="bg1"/>
                          </a:solidFill>
                          <a:latin typeface="나눔스퀘어OTF Bold" pitchFamily="34" charset="-127"/>
                          <a:ea typeface="나눔스퀘어OTF Bold" pitchFamily="34" charset="-127"/>
                        </a:rPr>
                        <a:t>발표준비</a:t>
                      </a:r>
                      <a:endParaRPr lang="ko-KR" altLang="en-US" sz="1800" b="0" strike="noStrike" kern="1200" cap="none" dirty="0" smtClean="0">
                        <a:solidFill>
                          <a:schemeClr val="bg1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1200" cap="none" dirty="0" smtClean="0">
                        <a:solidFill>
                          <a:srgbClr val="72AF2C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1200" cap="none" dirty="0" smtClean="0">
                        <a:solidFill>
                          <a:srgbClr val="72AF2C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1200" cap="none" dirty="0" smtClean="0">
                        <a:solidFill>
                          <a:srgbClr val="72AF2C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1200" cap="none" dirty="0" smtClean="0">
                        <a:solidFill>
                          <a:srgbClr val="72AF2C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1200" cap="none" dirty="0" smtClean="0">
                        <a:solidFill>
                          <a:srgbClr val="72AF2C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1200" cap="none" dirty="0" smtClean="0">
                        <a:solidFill>
                          <a:srgbClr val="72AF2C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21783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1200" cap="none" dirty="0" smtClean="0">
                        <a:solidFill>
                          <a:srgbClr val="72AF2C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1200" cap="none" smtClean="0">
                          <a:solidFill>
                            <a:schemeClr val="bg1"/>
                          </a:solidFill>
                          <a:latin typeface="나눔스퀘어OTF Bold" pitchFamily="34" charset="-127"/>
                          <a:ea typeface="나눔스퀘어OTF Bold" pitchFamily="34" charset="-127"/>
                        </a:rPr>
                        <a:t>1</a:t>
                      </a:r>
                      <a:r>
                        <a:rPr lang="ko-KR" altLang="en-US" sz="1800" b="0" strike="noStrike" kern="1200" cap="none" smtClean="0">
                          <a:solidFill>
                            <a:schemeClr val="bg1"/>
                          </a:solidFill>
                          <a:latin typeface="나눔스퀘어OTF Bold" pitchFamily="34" charset="-127"/>
                          <a:ea typeface="나눔스퀘어OTF Bold" pitchFamily="34" charset="-127"/>
                        </a:rPr>
                        <a:t>주차</a:t>
                      </a:r>
                      <a:endParaRPr lang="ko-KR" altLang="en-US" sz="1800" b="0" strike="noStrike" kern="1200" cap="none" dirty="0" smtClean="0">
                        <a:solidFill>
                          <a:schemeClr val="bg1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1200" cap="none" dirty="0" smtClean="0">
                          <a:solidFill>
                            <a:schemeClr val="bg1"/>
                          </a:solidFill>
                          <a:latin typeface="나눔스퀘어OTF Bold" pitchFamily="34" charset="-127"/>
                          <a:ea typeface="나눔스퀘어OTF Bold" pitchFamily="34" charset="-127"/>
                        </a:rPr>
                        <a:t>2</a:t>
                      </a:r>
                      <a:r>
                        <a:rPr lang="ko-KR" altLang="en-US" sz="1800" b="0" strike="noStrike" kern="1200" cap="none" dirty="0" smtClean="0">
                          <a:solidFill>
                            <a:schemeClr val="bg1"/>
                          </a:solidFill>
                          <a:latin typeface="나눔스퀘어OTF Bold" pitchFamily="34" charset="-127"/>
                          <a:ea typeface="나눔스퀘어OTF Bold" pitchFamily="34" charset="-127"/>
                        </a:rPr>
                        <a:t>주차</a:t>
                      </a: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1200" cap="none" dirty="0" smtClean="0">
                          <a:solidFill>
                            <a:schemeClr val="bg1"/>
                          </a:solidFill>
                          <a:latin typeface="나눔스퀘어OTF Bold" pitchFamily="34" charset="-127"/>
                          <a:ea typeface="나눔스퀘어OTF Bold" pitchFamily="34" charset="-127"/>
                        </a:rPr>
                        <a:t>3</a:t>
                      </a:r>
                      <a:r>
                        <a:rPr lang="ko-KR" altLang="en-US" sz="1800" b="0" strike="noStrike" kern="1200" cap="none" dirty="0" smtClean="0">
                          <a:solidFill>
                            <a:schemeClr val="bg1"/>
                          </a:solidFill>
                          <a:latin typeface="나눔스퀘어OTF Bold" pitchFamily="34" charset="-127"/>
                          <a:ea typeface="나눔스퀘어OTF Bold" pitchFamily="34" charset="-127"/>
                        </a:rPr>
                        <a:t>주차</a:t>
                      </a: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1200" cap="none" dirty="0" smtClean="0">
                          <a:solidFill>
                            <a:schemeClr val="bg1"/>
                          </a:solidFill>
                          <a:latin typeface="나눔스퀘어OTF Bold" pitchFamily="34" charset="-127"/>
                          <a:ea typeface="나눔스퀘어OTF Bold" pitchFamily="34" charset="-127"/>
                        </a:rPr>
                        <a:t>4</a:t>
                      </a:r>
                      <a:r>
                        <a:rPr lang="ko-KR" altLang="en-US" sz="1800" b="0" strike="noStrike" kern="1200" cap="none" dirty="0" smtClean="0">
                          <a:solidFill>
                            <a:schemeClr val="bg1"/>
                          </a:solidFill>
                          <a:latin typeface="나눔스퀘어OTF Bold" pitchFamily="34" charset="-127"/>
                          <a:ea typeface="나눔스퀘어OTF Bold" pitchFamily="34" charset="-127"/>
                        </a:rPr>
                        <a:t>주차</a:t>
                      </a: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1200" cap="none" dirty="0" smtClean="0">
                          <a:solidFill>
                            <a:schemeClr val="bg1"/>
                          </a:solidFill>
                          <a:latin typeface="나눔스퀘어OTF Bold" pitchFamily="34" charset="-127"/>
                          <a:ea typeface="나눔스퀘어OTF Bold" pitchFamily="34" charset="-127"/>
                        </a:rPr>
                        <a:t>5</a:t>
                      </a:r>
                      <a:r>
                        <a:rPr lang="ko-KR" altLang="en-US" sz="1800" b="0" strike="noStrike" kern="1200" cap="none" dirty="0" smtClean="0">
                          <a:solidFill>
                            <a:schemeClr val="bg1"/>
                          </a:solidFill>
                          <a:latin typeface="나눔스퀘어OTF Bold" pitchFamily="34" charset="-127"/>
                          <a:ea typeface="나눔스퀘어OTF Bold" pitchFamily="34" charset="-127"/>
                        </a:rPr>
                        <a:t>주차</a:t>
                      </a: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1200" cap="none" dirty="0" smtClean="0">
                          <a:solidFill>
                            <a:schemeClr val="bg1"/>
                          </a:solidFill>
                          <a:latin typeface="나눔스퀘어OTF Bold" pitchFamily="34" charset="-127"/>
                          <a:ea typeface="나눔스퀘어OTF Bold" pitchFamily="34" charset="-127"/>
                        </a:rPr>
                        <a:t>6</a:t>
                      </a:r>
                      <a:r>
                        <a:rPr lang="ko-KR" altLang="en-US" sz="1800" b="0" strike="noStrike" kern="1200" cap="none" dirty="0" smtClean="0">
                          <a:solidFill>
                            <a:schemeClr val="bg1"/>
                          </a:solidFill>
                          <a:latin typeface="나눔스퀘어OTF Bold" pitchFamily="34" charset="-127"/>
                          <a:ea typeface="나눔스퀘어OTF Bold" pitchFamily="34" charset="-127"/>
                        </a:rPr>
                        <a:t>주차</a:t>
                      </a: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2" name="도형 6"/>
          <p:cNvSpPr>
            <a:spLocks/>
          </p:cNvSpPr>
          <p:nvPr/>
        </p:nvSpPr>
        <p:spPr>
          <a:xfrm>
            <a:off x="2193522" y="2712715"/>
            <a:ext cx="830814" cy="212229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100000">
                <a:schemeClr val="bg1">
                  <a:lumMod val="50000"/>
                </a:schemeClr>
              </a:gs>
              <a:gs pos="40000">
                <a:schemeClr val="bg1">
                  <a:lumMod val="7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54" name="도형 8"/>
          <p:cNvSpPr>
            <a:spLocks/>
          </p:cNvSpPr>
          <p:nvPr/>
        </p:nvSpPr>
        <p:spPr>
          <a:xfrm>
            <a:off x="3744417" y="4144639"/>
            <a:ext cx="6283822" cy="212725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100000">
                <a:schemeClr val="bg1">
                  <a:lumMod val="50000"/>
                </a:schemeClr>
              </a:gs>
              <a:gs pos="40000">
                <a:schemeClr val="bg1">
                  <a:lumMod val="7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55" name="도형 9"/>
          <p:cNvSpPr>
            <a:spLocks/>
          </p:cNvSpPr>
          <p:nvPr/>
        </p:nvSpPr>
        <p:spPr>
          <a:xfrm>
            <a:off x="10021888" y="4882827"/>
            <a:ext cx="1576387" cy="212725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100000">
                <a:schemeClr val="bg1">
                  <a:lumMod val="50000"/>
                </a:schemeClr>
              </a:gs>
              <a:gs pos="40000">
                <a:schemeClr val="bg1">
                  <a:lumMod val="7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grpSp>
        <p:nvGrpSpPr>
          <p:cNvPr id="10308" name="그룹 13"/>
          <p:cNvGrpSpPr>
            <a:grpSpLocks/>
          </p:cNvGrpSpPr>
          <p:nvPr/>
        </p:nvGrpSpPr>
        <p:grpSpPr bwMode="auto">
          <a:xfrm rot="5400000">
            <a:off x="8021638" y="-3548063"/>
            <a:ext cx="369888" cy="7967663"/>
            <a:chOff x="11783838" y="678528"/>
            <a:chExt cx="370104" cy="5198743"/>
          </a:xfrm>
        </p:grpSpPr>
        <p:sp>
          <p:nvSpPr>
            <p:cNvPr id="20" name="양쪽 모서리가 둥근 사각형 19"/>
            <p:cNvSpPr/>
            <p:nvPr/>
          </p:nvSpPr>
          <p:spPr>
            <a:xfrm rot="16200000" flipH="1">
              <a:off x="11536957" y="5253035"/>
              <a:ext cx="863868" cy="37010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D9D9D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개요</a:t>
              </a:r>
            </a:p>
          </p:txBody>
        </p:sp>
        <p:sp>
          <p:nvSpPr>
            <p:cNvPr id="21" name="양쪽 모서리가 둥근 사각형 20"/>
            <p:cNvSpPr/>
            <p:nvPr/>
          </p:nvSpPr>
          <p:spPr>
            <a:xfrm rot="16200000" flipH="1">
              <a:off x="11535921" y="4534181"/>
              <a:ext cx="865939" cy="37010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참여인원</a:t>
              </a:r>
            </a:p>
          </p:txBody>
        </p:sp>
        <p:sp>
          <p:nvSpPr>
            <p:cNvPr id="22" name="양쪽 모서리가 둥근 사각형 21"/>
            <p:cNvSpPr/>
            <p:nvPr/>
          </p:nvSpPr>
          <p:spPr>
            <a:xfrm rot="16200000" flipH="1">
              <a:off x="11536957" y="3815327"/>
              <a:ext cx="863868" cy="370104"/>
            </a:xfrm>
            <a:prstGeom prst="round2SameRect">
              <a:avLst>
                <a:gd name="adj1" fmla="val 50000"/>
                <a:gd name="adj2" fmla="val 0"/>
              </a:avLst>
            </a:prstGeom>
            <a:gradFill>
              <a:gsLst>
                <a:gs pos="0">
                  <a:schemeClr val="tx1"/>
                </a:gs>
                <a:gs pos="100000">
                  <a:schemeClr val="tx1"/>
                </a:gs>
                <a:gs pos="51000">
                  <a:schemeClr val="bg1">
                    <a:lumMod val="50000"/>
                  </a:schemeClr>
                </a:gs>
              </a:gsLst>
              <a:lin ang="0" scaled="1"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bg1"/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일정</a:t>
              </a:r>
            </a:p>
          </p:txBody>
        </p:sp>
        <p:sp>
          <p:nvSpPr>
            <p:cNvPr id="23" name="양쪽 모서리가 둥근 사각형 22"/>
            <p:cNvSpPr/>
            <p:nvPr/>
          </p:nvSpPr>
          <p:spPr>
            <a:xfrm rot="16200000" flipH="1">
              <a:off x="11536957" y="3114082"/>
              <a:ext cx="863868" cy="37010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구성</a:t>
              </a:r>
            </a:p>
          </p:txBody>
        </p:sp>
        <p:sp>
          <p:nvSpPr>
            <p:cNvPr id="24" name="양쪽 모서리가 둥근 사각형 23"/>
            <p:cNvSpPr/>
            <p:nvPr/>
          </p:nvSpPr>
          <p:spPr>
            <a:xfrm rot="16200000" flipH="1">
              <a:off x="11535921" y="2419052"/>
              <a:ext cx="865939" cy="37010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여기어때 잘난체 OTF" pitchFamily="34" charset="-127"/>
                  <a:ea typeface="여기어때 잘난체 OTF" pitchFamily="34" charset="-127"/>
                </a:rPr>
                <a:t>제안</a:t>
              </a:r>
              <a:r>
                <a:rPr kumimoji="0" lang="en-US" altLang="ko-KR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여기어때 잘난체 OTF" pitchFamily="34" charset="-127"/>
                  <a:ea typeface="여기어때 잘난체 OTF" pitchFamily="34" charset="-127"/>
                </a:rPr>
                <a:t>/</a:t>
              </a:r>
              <a:r>
                <a:rPr kumimoji="0" lang="ko-KR" altLang="en-US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여기어때 잘난체 OTF" pitchFamily="34" charset="-127"/>
                  <a:ea typeface="여기어때 잘난체 OTF" pitchFamily="34" charset="-127"/>
                </a:rPr>
                <a:t>내용</a:t>
              </a:r>
            </a:p>
          </p:txBody>
        </p:sp>
        <p:sp>
          <p:nvSpPr>
            <p:cNvPr id="25" name="양쪽 모서리가 둥근 사각형 24"/>
            <p:cNvSpPr/>
            <p:nvPr/>
          </p:nvSpPr>
          <p:spPr>
            <a:xfrm rot="16200000" flipH="1">
              <a:off x="11536957" y="1659801"/>
              <a:ext cx="863868" cy="37010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여기어때 잘난체 OTF" pitchFamily="34" charset="-127"/>
                  <a:ea typeface="여기어때 잘난체 OTF" pitchFamily="34" charset="-127"/>
                </a:rPr>
                <a:t>구현화면</a:t>
              </a:r>
              <a:endParaRPr kumimoji="0"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여기어때 잘난체 OTF" pitchFamily="34" charset="-127"/>
                <a:ea typeface="여기어때 잘난체 OTF" pitchFamily="34" charset="-127"/>
              </a:endParaRPr>
            </a:p>
          </p:txBody>
        </p:sp>
        <p:sp>
          <p:nvSpPr>
            <p:cNvPr id="26" name="양쪽 모서리가 둥근 사각형 25"/>
            <p:cNvSpPr/>
            <p:nvPr/>
          </p:nvSpPr>
          <p:spPr>
            <a:xfrm rot="16200000" flipH="1">
              <a:off x="11536957" y="918160"/>
              <a:ext cx="863868" cy="37010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여기어때 잘난체 OTF" pitchFamily="34" charset="-127"/>
                  <a:ea typeface="여기어때 잘난체 OTF" pitchFamily="34" charset="-127"/>
                </a:rPr>
                <a:t>소감</a:t>
              </a:r>
            </a:p>
          </p:txBody>
        </p:sp>
      </p:grpSp>
      <p:sp>
        <p:nvSpPr>
          <p:cNvPr id="18" name="도형 6"/>
          <p:cNvSpPr>
            <a:spLocks/>
          </p:cNvSpPr>
          <p:nvPr/>
        </p:nvSpPr>
        <p:spPr>
          <a:xfrm>
            <a:off x="3024336" y="3455664"/>
            <a:ext cx="720080" cy="212229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100000">
                <a:schemeClr val="bg1">
                  <a:lumMod val="50000"/>
                </a:schemeClr>
              </a:gs>
              <a:gs pos="40000">
                <a:schemeClr val="bg1">
                  <a:lumMod val="7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-4763"/>
            <a:ext cx="12192000" cy="620713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100000">
                <a:schemeClr val="bg1">
                  <a:lumMod val="95000"/>
                </a:schemeClr>
              </a:gs>
              <a:gs pos="40000">
                <a:schemeClr val="bg1">
                  <a:lumMod val="7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16" name="TextBox 15"/>
          <p:cNvSpPr txBox="1"/>
          <p:nvPr/>
        </p:nvSpPr>
        <p:spPr bwMode="auto">
          <a:xfrm>
            <a:off x="488950" y="765175"/>
            <a:ext cx="2814638" cy="6461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36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여기어때 잘난체 OTF" pitchFamily="34" charset="-127"/>
                <a:ea typeface="여기어때 잘난체 OTF" pitchFamily="34" charset="-127"/>
              </a:rPr>
              <a:t>프로젝트 구성</a:t>
            </a:r>
          </a:p>
        </p:txBody>
      </p:sp>
      <p:grpSp>
        <p:nvGrpSpPr>
          <p:cNvPr id="11268" name="그룹 1"/>
          <p:cNvGrpSpPr>
            <a:grpSpLocks/>
          </p:cNvGrpSpPr>
          <p:nvPr/>
        </p:nvGrpSpPr>
        <p:grpSpPr bwMode="auto">
          <a:xfrm>
            <a:off x="622300" y="2174875"/>
            <a:ext cx="10872788" cy="3998913"/>
            <a:chOff x="694606" y="2174552"/>
            <a:chExt cx="10375900" cy="3998589"/>
          </a:xfrm>
        </p:grpSpPr>
        <p:sp>
          <p:nvSpPr>
            <p:cNvPr id="19" name="Text Box 44"/>
            <p:cNvSpPr txBox="1">
              <a:spLocks noChangeArrowheads="1"/>
            </p:cNvSpPr>
            <p:nvPr/>
          </p:nvSpPr>
          <p:spPr bwMode="auto">
            <a:xfrm>
              <a:off x="742727" y="2597970"/>
              <a:ext cx="4766592" cy="3567334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gradFill>
                <a:gsLst>
                  <a:gs pos="0">
                    <a:sysClr val="window" lastClr="FFFFFF">
                      <a:lumMod val="85000"/>
                    </a:sysClr>
                  </a:gs>
                  <a:gs pos="50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5400000" scaled="0"/>
              </a:gradFill>
              <a:prstDash val="solid"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70650" tIns="70650" rIns="70650" bIns="44853"/>
            <a:lstStyle/>
            <a:p>
              <a:pPr marL="84095" indent="-84095" defTabSz="897033" eaLnBrk="1" fontAlgn="auto" latinLnBrk="1" hangingPunct="1">
                <a:spcBef>
                  <a:spcPts val="0"/>
                </a:spcBef>
                <a:spcAft>
                  <a:spcPts val="294"/>
                </a:spcAft>
                <a:buClr>
                  <a:srgbClr val="A1A1A1"/>
                </a:buClr>
                <a:buSzPct val="100000"/>
                <a:buFont typeface="Arial" pitchFamily="34" charset="0"/>
                <a:buChar char="•"/>
                <a:defRPr/>
              </a:pPr>
              <a:endParaRPr kumimoji="0" lang="ko-KR" altLang="en-US" sz="883" kern="0" dirty="0">
                <a:solidFill>
                  <a:srgbClr val="FF0000"/>
                </a:solidFill>
                <a:latin typeface="나눔고딕" panose="020D0304000000000000" pitchFamily="50" charset="-127"/>
                <a:ea typeface="나눔스퀘어"/>
                <a:sym typeface="Wingdings" pitchFamily="2" charset="2"/>
              </a:endParaRPr>
            </a:p>
          </p:txBody>
        </p:sp>
        <p:sp>
          <p:nvSpPr>
            <p:cNvPr id="20" name="모서리가 둥근 직사각형 19"/>
            <p:cNvSpPr/>
            <p:nvPr/>
          </p:nvSpPr>
          <p:spPr>
            <a:xfrm>
              <a:off x="694606" y="2174552"/>
              <a:ext cx="2164865" cy="319062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100000">
                  <a:schemeClr val="bg1">
                    <a:lumMod val="50000"/>
                  </a:schemeClr>
                </a:gs>
                <a:gs pos="50000">
                  <a:schemeClr val="tx1"/>
                </a:gs>
                <a:gs pos="0">
                  <a:schemeClr val="bg1">
                    <a:lumMod val="65000"/>
                  </a:schemeClr>
                </a:gs>
              </a:gsLst>
              <a:lin ang="0" scaled="1"/>
              <a:tileRect/>
            </a:gra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600" dirty="0" smtClean="0">
                  <a:solidFill>
                    <a:schemeClr val="bg1"/>
                  </a:solidFill>
                  <a:latin typeface="나눔스퀘어OTF ExtraBold" pitchFamily="34" charset="-127"/>
                  <a:ea typeface="나눔스퀘어OTF ExtraBold" pitchFamily="34" charset="-127"/>
                </a:rPr>
                <a:t>개발 환경</a:t>
              </a:r>
              <a:endParaRPr kumimoji="0" lang="ko-KR" altLang="en-US" sz="1600" dirty="0">
                <a:solidFill>
                  <a:schemeClr val="bg1"/>
                </a:solidFill>
                <a:latin typeface="나눔스퀘어OTF ExtraBold" pitchFamily="34" charset="-127"/>
                <a:ea typeface="나눔스퀘어OTF ExtraBold" pitchFamily="34" charset="-127"/>
              </a:endParaRPr>
            </a:p>
          </p:txBody>
        </p:sp>
        <p:sp>
          <p:nvSpPr>
            <p:cNvPr id="7180" name="직사각형 10"/>
            <p:cNvSpPr>
              <a:spLocks noChangeArrowheads="1"/>
            </p:cNvSpPr>
            <p:nvPr/>
          </p:nvSpPr>
          <p:spPr bwMode="auto">
            <a:xfrm>
              <a:off x="958207" y="2595206"/>
              <a:ext cx="4575152" cy="3015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285750" indent="-285750" eaLnBrk="0" hangingPunct="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buFontTx/>
                <a:buChar char="-"/>
                <a:defRPr/>
              </a:pPr>
              <a:r>
                <a:rPr kumimoji="0" lang="ko-KR" altLang="en-US" sz="1600" b="1" dirty="0" smtClean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사용 툴</a:t>
              </a:r>
            </a:p>
            <a:p>
              <a:pPr marL="0" indent="0" eaLnBrk="1" latinLnBrk="1" hangingPunct="1">
                <a:defRPr/>
              </a:pPr>
              <a:r>
                <a:rPr kumimoji="0" lang="en-US" altLang="ko-KR" sz="1600" dirty="0" smtClean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       </a:t>
              </a:r>
              <a:r>
                <a:rPr kumimoji="0" lang="en-US" altLang="ko-KR" sz="1400" b="1" dirty="0" smtClean="0">
                  <a:solidFill>
                    <a:schemeClr val="tx2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: Visual Studio 2019, </a:t>
              </a:r>
              <a:r>
                <a:rPr kumimoji="0" lang="en-US" altLang="ko-KR" sz="1400" b="1" dirty="0" smtClean="0">
                  <a:solidFill>
                    <a:schemeClr val="tx2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SSMS 18</a:t>
              </a:r>
              <a:r>
                <a:rPr kumimoji="0" lang="en-US" altLang="ko-KR" sz="1600" dirty="0" smtClean="0">
                  <a:solidFill>
                    <a:schemeClr val="tx2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/>
              </a:r>
              <a:br>
                <a:rPr kumimoji="0" lang="en-US" altLang="ko-KR" sz="1600" dirty="0" smtClean="0">
                  <a:solidFill>
                    <a:schemeClr val="tx2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</a:br>
              <a:endParaRPr kumimoji="0" lang="en-US" altLang="ko-KR" sz="1600" dirty="0" smtClean="0">
                <a:solidFill>
                  <a:schemeClr val="tx2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  <a:p>
              <a:pPr eaLnBrk="1" latinLnBrk="1" hangingPunct="1">
                <a:buFontTx/>
                <a:buChar char="-"/>
                <a:defRPr/>
              </a:pPr>
              <a:r>
                <a:rPr kumimoji="0" lang="ko-KR" altLang="en-US" sz="1600" b="1" dirty="0" smtClean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언어</a:t>
              </a:r>
            </a:p>
            <a:p>
              <a:pPr marL="0" indent="0" eaLnBrk="1" latinLnBrk="1" hangingPunct="1">
                <a:defRPr/>
              </a:pPr>
              <a:r>
                <a:rPr kumimoji="0" lang="en-US" altLang="ko-KR" sz="1600" dirty="0" smtClean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       </a:t>
              </a:r>
              <a:r>
                <a:rPr kumimoji="0" lang="en-US" altLang="ko-KR" sz="1400" b="1" dirty="0" smtClean="0">
                  <a:solidFill>
                    <a:schemeClr val="tx2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: </a:t>
              </a:r>
              <a:r>
                <a:rPr kumimoji="0" lang="en-US" altLang="ko-KR" sz="1400" b="1" dirty="0" smtClean="0">
                  <a:solidFill>
                    <a:schemeClr val="tx2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C#, </a:t>
              </a:r>
              <a:r>
                <a:rPr kumimoji="0" lang="en-US" altLang="ko-KR" sz="1400" b="1" dirty="0" smtClean="0">
                  <a:solidFill>
                    <a:schemeClr val="tx2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SQL, </a:t>
              </a:r>
              <a:r>
                <a:rPr kumimoji="0" lang="en-US" altLang="ko-KR" sz="1400" b="1" dirty="0" smtClean="0">
                  <a:solidFill>
                    <a:schemeClr val="tx2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HTML</a:t>
              </a:r>
              <a:r>
                <a:rPr kumimoji="0" lang="en-US" altLang="ko-KR" sz="1400" b="1" dirty="0" smtClean="0">
                  <a:solidFill>
                    <a:schemeClr val="tx2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/>
              </a:r>
              <a:br>
                <a:rPr kumimoji="0" lang="en-US" altLang="ko-KR" sz="1400" b="1" dirty="0" smtClean="0">
                  <a:solidFill>
                    <a:schemeClr val="tx2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</a:br>
              <a:endParaRPr kumimoji="0" lang="en-US" altLang="ko-KR" sz="1600" b="1" dirty="0" smtClean="0">
                <a:solidFill>
                  <a:schemeClr val="tx2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  <a:p>
              <a:pPr eaLnBrk="1" latinLnBrk="1" hangingPunct="1">
                <a:buFontTx/>
                <a:buChar char="-"/>
                <a:defRPr/>
              </a:pPr>
              <a:r>
                <a:rPr kumimoji="0" lang="ko-KR" altLang="en-US" sz="1600" b="1" dirty="0" smtClean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프레임워크</a:t>
              </a:r>
              <a:r>
                <a:rPr kumimoji="0" lang="en-US" altLang="ko-KR" sz="1600" b="1" dirty="0" smtClean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/>
              </a:r>
              <a:br>
                <a:rPr kumimoji="0" lang="en-US" altLang="ko-KR" sz="1600" b="1" dirty="0" smtClean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</a:br>
              <a:r>
                <a:rPr kumimoji="0" lang="en-US" altLang="ko-KR" sz="1600" dirty="0" smtClean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 </a:t>
              </a:r>
              <a:r>
                <a:rPr kumimoji="0" lang="en-US" altLang="ko-KR" sz="1400" b="1" dirty="0" smtClean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: </a:t>
              </a:r>
              <a:r>
                <a:rPr kumimoji="0" lang="en-US" altLang="ko-KR" sz="1400" b="1" dirty="0">
                  <a:solidFill>
                    <a:schemeClr val="tx2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.NET Framework v4.7.2, </a:t>
              </a:r>
              <a:r>
                <a:rPr kumimoji="0" lang="en-US" altLang="ko-KR" sz="1400" b="1" dirty="0" smtClean="0">
                  <a:solidFill>
                    <a:schemeClr val="tx2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ASP.NET,</a:t>
              </a:r>
            </a:p>
            <a:p>
              <a:pPr marL="0" indent="0" eaLnBrk="1" latinLnBrk="1" hangingPunct="1">
                <a:defRPr/>
              </a:pPr>
              <a:r>
                <a:rPr kumimoji="0" lang="en-US" altLang="ko-KR" sz="1400" b="1" dirty="0" smtClean="0">
                  <a:solidFill>
                    <a:schemeClr val="tx2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         </a:t>
              </a:r>
              <a:r>
                <a:rPr kumimoji="0" lang="en-US" altLang="ko-KR" sz="1400" b="1" dirty="0" err="1" smtClean="0">
                  <a:solidFill>
                    <a:schemeClr val="tx2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DevExpress</a:t>
              </a:r>
              <a:r>
                <a:rPr kumimoji="0" lang="en-US" altLang="ko-KR" sz="1400" b="1" dirty="0" smtClean="0">
                  <a:solidFill>
                    <a:schemeClr val="tx2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, </a:t>
              </a:r>
              <a:r>
                <a:rPr kumimoji="0" lang="en-US" altLang="ko-KR" sz="1600" b="1" dirty="0" err="1" smtClean="0">
                  <a:solidFill>
                    <a:schemeClr val="tx2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Bootstarp</a:t>
              </a:r>
              <a:r>
                <a:rPr kumimoji="0" lang="en-US" altLang="ko-KR" sz="1600" dirty="0" smtClean="0">
                  <a:solidFill>
                    <a:schemeClr val="tx2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/>
              </a:r>
              <a:br>
                <a:rPr kumimoji="0" lang="en-US" altLang="ko-KR" sz="1600" dirty="0" smtClean="0">
                  <a:solidFill>
                    <a:schemeClr val="tx2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</a:br>
              <a:endParaRPr kumimoji="0" lang="en-US" altLang="ko-KR" sz="1600" dirty="0" smtClean="0">
                <a:solidFill>
                  <a:schemeClr val="tx2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  <a:p>
              <a:pPr eaLnBrk="1" latinLnBrk="1" hangingPunct="1">
                <a:buFontTx/>
                <a:buChar char="-"/>
                <a:defRPr/>
              </a:pPr>
              <a:r>
                <a:rPr kumimoji="0" lang="ko-KR" altLang="en-US" sz="1600" b="1" dirty="0" smtClean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시스템</a:t>
              </a:r>
            </a:p>
            <a:p>
              <a:pPr marL="0" indent="0" eaLnBrk="1" latinLnBrk="1" hangingPunct="1">
                <a:defRPr/>
              </a:pPr>
              <a:r>
                <a:rPr kumimoji="0" lang="en-US" altLang="ko-KR" sz="1400" b="1" dirty="0" smtClean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        : </a:t>
              </a:r>
              <a:r>
                <a:rPr kumimoji="0" lang="en-US" altLang="ko-KR" sz="1400" b="1" dirty="0" smtClean="0">
                  <a:solidFill>
                    <a:schemeClr val="tx2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Git</a:t>
              </a:r>
              <a:r>
                <a:rPr kumimoji="0" lang="en-US" altLang="ko-KR" sz="1400" b="1" dirty="0" smtClean="0">
                  <a:solidFill>
                    <a:schemeClr val="tx2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Hub, Azure</a:t>
              </a:r>
              <a:endParaRPr kumimoji="0" lang="en-US" altLang="ko-KR" sz="1400" b="1" dirty="0" smtClean="0">
                <a:solidFill>
                  <a:schemeClr val="tx2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</p:txBody>
        </p:sp>
        <p:pic>
          <p:nvPicPr>
            <p:cNvPr id="11287" name="그림 2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92081" y="2597970"/>
              <a:ext cx="5178425" cy="35751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1269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7513" y="3997325"/>
            <a:ext cx="1581150" cy="216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270" name="그룹 13"/>
          <p:cNvGrpSpPr>
            <a:grpSpLocks/>
          </p:cNvGrpSpPr>
          <p:nvPr/>
        </p:nvGrpSpPr>
        <p:grpSpPr bwMode="auto">
          <a:xfrm rot="5400000">
            <a:off x="8022431" y="-3548856"/>
            <a:ext cx="369888" cy="7969250"/>
            <a:chOff x="11783835" y="678528"/>
            <a:chExt cx="370108" cy="5198744"/>
          </a:xfrm>
        </p:grpSpPr>
        <p:sp>
          <p:nvSpPr>
            <p:cNvPr id="22" name="양쪽 모서리가 둥근 사각형 21"/>
            <p:cNvSpPr/>
            <p:nvPr/>
          </p:nvSpPr>
          <p:spPr>
            <a:xfrm rot="16200000" flipH="1">
              <a:off x="11537041" y="5260370"/>
              <a:ext cx="863696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개요</a:t>
              </a:r>
            </a:p>
          </p:txBody>
        </p:sp>
        <p:sp>
          <p:nvSpPr>
            <p:cNvPr id="24" name="양쪽 모서리가 둥근 사각형 23"/>
            <p:cNvSpPr/>
            <p:nvPr/>
          </p:nvSpPr>
          <p:spPr>
            <a:xfrm rot="16200000" flipH="1">
              <a:off x="11536006" y="4541659"/>
              <a:ext cx="865767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참여인원</a:t>
              </a:r>
            </a:p>
          </p:txBody>
        </p:sp>
        <p:sp>
          <p:nvSpPr>
            <p:cNvPr id="25" name="양쪽 모서리가 둥근 사각형 24"/>
            <p:cNvSpPr/>
            <p:nvPr/>
          </p:nvSpPr>
          <p:spPr>
            <a:xfrm rot="16200000" flipH="1">
              <a:off x="11537041" y="3822948"/>
              <a:ext cx="863696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일정</a:t>
              </a:r>
            </a:p>
          </p:txBody>
        </p:sp>
        <p:sp>
          <p:nvSpPr>
            <p:cNvPr id="26" name="양쪽 모서리가 둥근 사각형 25"/>
            <p:cNvSpPr/>
            <p:nvPr/>
          </p:nvSpPr>
          <p:spPr>
            <a:xfrm rot="16200000" flipH="1">
              <a:off x="11537041" y="3120807"/>
              <a:ext cx="863696" cy="370108"/>
            </a:xfrm>
            <a:prstGeom prst="round2SameRect">
              <a:avLst>
                <a:gd name="adj1" fmla="val 50000"/>
                <a:gd name="adj2" fmla="val 0"/>
              </a:avLst>
            </a:prstGeom>
            <a:gradFill>
              <a:gsLst>
                <a:gs pos="0">
                  <a:schemeClr val="tx1"/>
                </a:gs>
                <a:gs pos="100000">
                  <a:schemeClr val="tx1"/>
                </a:gs>
                <a:gs pos="51000">
                  <a:schemeClr val="bg1">
                    <a:lumMod val="50000"/>
                  </a:schemeClr>
                </a:gs>
              </a:gsLst>
              <a:lin ang="0" scaled="1"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bg1"/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구성</a:t>
              </a:r>
            </a:p>
          </p:txBody>
        </p:sp>
        <p:sp>
          <p:nvSpPr>
            <p:cNvPr id="27" name="양쪽 모서리가 둥근 사각형 26"/>
            <p:cNvSpPr/>
            <p:nvPr/>
          </p:nvSpPr>
          <p:spPr>
            <a:xfrm rot="16200000" flipH="1">
              <a:off x="11535488" y="2433682"/>
              <a:ext cx="866803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여기어때 잘난체 OTF" pitchFamily="34" charset="-127"/>
                  <a:ea typeface="여기어때 잘난체 OTF" pitchFamily="34" charset="-127"/>
                </a:rPr>
                <a:t>제안</a:t>
              </a:r>
              <a:r>
                <a:rPr kumimoji="0" lang="en-US" altLang="ko-KR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여기어때 잘난체 OTF" pitchFamily="34" charset="-127"/>
                  <a:ea typeface="여기어때 잘난체 OTF" pitchFamily="34" charset="-127"/>
                </a:rPr>
                <a:t>/</a:t>
              </a:r>
              <a:r>
                <a:rPr kumimoji="0" lang="ko-KR" altLang="en-US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여기어때 잘난체 OTF" pitchFamily="34" charset="-127"/>
                  <a:ea typeface="여기어때 잘난체 OTF" pitchFamily="34" charset="-127"/>
                </a:rPr>
                <a:t>내용</a:t>
              </a:r>
            </a:p>
          </p:txBody>
        </p:sp>
        <p:sp>
          <p:nvSpPr>
            <p:cNvPr id="28" name="양쪽 모서리가 둥근 사각형 27"/>
            <p:cNvSpPr/>
            <p:nvPr/>
          </p:nvSpPr>
          <p:spPr>
            <a:xfrm rot="16200000" flipH="1">
              <a:off x="11537041" y="1666816"/>
              <a:ext cx="863696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여기어때 잘난체 OTF" pitchFamily="34" charset="-127"/>
                  <a:ea typeface="여기어때 잘난체 OTF" pitchFamily="34" charset="-127"/>
                </a:rPr>
                <a:t>구현화면</a:t>
              </a:r>
              <a:endParaRPr kumimoji="0"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여기어때 잘난체 OTF" pitchFamily="34" charset="-127"/>
                <a:ea typeface="여기어때 잘난체 OTF" pitchFamily="34" charset="-127"/>
              </a:endParaRPr>
            </a:p>
          </p:txBody>
        </p:sp>
        <p:sp>
          <p:nvSpPr>
            <p:cNvPr id="29" name="양쪽 모서리가 둥근 사각형 28"/>
            <p:cNvSpPr/>
            <p:nvPr/>
          </p:nvSpPr>
          <p:spPr>
            <a:xfrm rot="16200000" flipH="1">
              <a:off x="11537041" y="925322"/>
              <a:ext cx="863696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여기어때 잘난체 OTF" pitchFamily="34" charset="-127"/>
                  <a:ea typeface="여기어때 잘난체 OTF" pitchFamily="34" charset="-127"/>
                </a:rPr>
                <a:t>소감</a:t>
              </a:r>
            </a:p>
          </p:txBody>
        </p:sp>
      </p:grpSp>
      <p:pic>
        <p:nvPicPr>
          <p:cNvPr id="21" name="그림 20">
            <a:extLst>
              <a:ext uri="{FF2B5EF4-FFF2-40B4-BE49-F238E27FC236}">
                <a16:creationId xmlns:a16="http://schemas.microsoft.com/office/drawing/2014/main" id="{B2496A38-8E1D-4299-BFF9-374A968C4A1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4790" y="2896308"/>
            <a:ext cx="1271328" cy="1366313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pic>
        <p:nvPicPr>
          <p:cNvPr id="23" name="Picture 4">
            <a:extLst>
              <a:ext uri="{FF2B5EF4-FFF2-40B4-BE49-F238E27FC236}">
                <a16:creationId xmlns:a16="http://schemas.microsoft.com/office/drawing/2014/main" id="{9F3A1B1E-5EF1-42C7-9638-3125FC5C60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6490" y="2973836"/>
            <a:ext cx="1494059" cy="1211255"/>
          </a:xfrm>
          <a:prstGeom prst="rect">
            <a:avLst/>
          </a:prstGeom>
          <a:solidFill>
            <a:schemeClr val="bg1"/>
          </a:solidFill>
          <a:ln w="69850" cap="rnd">
            <a:solidFill>
              <a:schemeClr val="bg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2C290705-EEBE-4655-BB8F-B7C430494E1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6490" y="4434874"/>
            <a:ext cx="1489130" cy="1489130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4790" y="4534436"/>
            <a:ext cx="1343222" cy="134322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-4763"/>
            <a:ext cx="12192000" cy="620713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100000">
                <a:schemeClr val="bg1">
                  <a:lumMod val="95000"/>
                </a:schemeClr>
              </a:gs>
              <a:gs pos="40000">
                <a:schemeClr val="bg1">
                  <a:lumMod val="7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16" name="TextBox 15"/>
          <p:cNvSpPr txBox="1"/>
          <p:nvPr/>
        </p:nvSpPr>
        <p:spPr bwMode="auto">
          <a:xfrm>
            <a:off x="488950" y="765175"/>
            <a:ext cx="2814638" cy="6461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36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여기어때 잘난체 OTF" pitchFamily="34" charset="-127"/>
                <a:ea typeface="여기어때 잘난체 OTF" pitchFamily="34" charset="-127"/>
              </a:rPr>
              <a:t>프로젝트 내용</a:t>
            </a:r>
          </a:p>
        </p:txBody>
      </p:sp>
      <p:sp>
        <p:nvSpPr>
          <p:cNvPr id="25604" name="Text Placeholder 2"/>
          <p:cNvSpPr txBox="1">
            <a:spLocks/>
          </p:cNvSpPr>
          <p:nvPr/>
        </p:nvSpPr>
        <p:spPr bwMode="auto">
          <a:xfrm>
            <a:off x="509588" y="1651000"/>
            <a:ext cx="77390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ko-KR" altLang="en-US" sz="2400" dirty="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분석</a:t>
            </a:r>
            <a:r>
              <a:rPr kumimoji="0" lang="en-US" altLang="ko-KR" sz="2400" dirty="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/</a:t>
            </a:r>
            <a:r>
              <a:rPr kumimoji="0" lang="ko-KR" altLang="en-US" sz="2400" dirty="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설계 </a:t>
            </a:r>
            <a:r>
              <a:rPr kumimoji="0" lang="en-US" altLang="ko-KR" sz="2400" dirty="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: </a:t>
            </a:r>
            <a:r>
              <a:rPr kumimoji="0" lang="ko-KR" altLang="en-US" sz="2400" dirty="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시스템 구성도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415E4E9-743C-4D8F-A0A5-CD491574D3D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817" y="2113542"/>
            <a:ext cx="10050740" cy="4451956"/>
          </a:xfrm>
          <a:prstGeom prst="rect">
            <a:avLst/>
          </a:prstGeom>
        </p:spPr>
      </p:pic>
      <p:sp>
        <p:nvSpPr>
          <p:cNvPr id="14" name="양쪽 모서리가 둥근 사각형 26">
            <a:extLst>
              <a:ext uri="{FF2B5EF4-FFF2-40B4-BE49-F238E27FC236}">
                <a16:creationId xmlns:a16="http://schemas.microsoft.com/office/drawing/2014/main" id="{C0968837-0C61-4FB8-BDF7-7770EA7E7F62}"/>
              </a:ext>
            </a:extLst>
          </p:cNvPr>
          <p:cNvSpPr/>
          <p:nvPr/>
        </p:nvSpPr>
        <p:spPr bwMode="auto">
          <a:xfrm flipH="1">
            <a:off x="8547598" y="246061"/>
            <a:ext cx="1328738" cy="369888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chemeClr val="tx1"/>
              </a:gs>
              <a:gs pos="100000">
                <a:schemeClr val="tx1"/>
              </a:gs>
              <a:gs pos="51000">
                <a:schemeClr val="bg1">
                  <a:lumMod val="50000"/>
                </a:schemeClr>
              </a:gs>
            </a:gsLst>
            <a:lin ang="0" scaled="1"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500" dirty="0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제안</a:t>
            </a:r>
            <a:r>
              <a:rPr kumimoji="0" lang="en-US" altLang="ko-KR" sz="1500" dirty="0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/</a:t>
            </a:r>
            <a:r>
              <a:rPr kumimoji="0" lang="ko-KR" altLang="en-US" sz="1500" dirty="0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내용</a:t>
            </a:r>
          </a:p>
        </p:txBody>
      </p:sp>
      <p:sp>
        <p:nvSpPr>
          <p:cNvPr id="15" name="양쪽 모서리가 둥근 사각형 27">
            <a:extLst>
              <a:ext uri="{FF2B5EF4-FFF2-40B4-BE49-F238E27FC236}">
                <a16:creationId xmlns:a16="http://schemas.microsoft.com/office/drawing/2014/main" id="{73AEA8B0-A8FB-4953-B6FB-DDE766B736D0}"/>
              </a:ext>
            </a:extLst>
          </p:cNvPr>
          <p:cNvSpPr/>
          <p:nvPr/>
        </p:nvSpPr>
        <p:spPr bwMode="auto">
          <a:xfrm flipH="1">
            <a:off x="9725522" y="246061"/>
            <a:ext cx="1323975" cy="36988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여기어때 잘난체 OTF" pitchFamily="34" charset="-127"/>
                <a:ea typeface="여기어때 잘난체 OTF" pitchFamily="34" charset="-127"/>
              </a:rPr>
              <a:t>구현화면</a:t>
            </a:r>
            <a:endParaRPr kumimoji="0" lang="ko-KR" altLang="en-US" sz="1500" dirty="0">
              <a:solidFill>
                <a:schemeClr val="tx1">
                  <a:lumMod val="85000"/>
                  <a:lumOff val="15000"/>
                </a:schemeClr>
              </a:solidFill>
              <a:latin typeface="여기어때 잘난체 OTF" pitchFamily="34" charset="-127"/>
              <a:ea typeface="여기어때 잘난체 OTF" pitchFamily="34" charset="-127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81894F45-5F75-43F3-85D7-5A3D56CC2351}"/>
              </a:ext>
            </a:extLst>
          </p:cNvPr>
          <p:cNvGrpSpPr>
            <a:grpSpLocks/>
          </p:cNvGrpSpPr>
          <p:nvPr/>
        </p:nvGrpSpPr>
        <p:grpSpPr bwMode="auto">
          <a:xfrm rot="5400000">
            <a:off x="8016578" y="-3553618"/>
            <a:ext cx="369889" cy="7969247"/>
            <a:chOff x="11783835" y="678528"/>
            <a:chExt cx="370109" cy="5198744"/>
          </a:xfrm>
        </p:grpSpPr>
        <p:sp>
          <p:nvSpPr>
            <p:cNvPr id="22" name="양쪽 모서리가 둥근 사각형 21">
              <a:extLst>
                <a:ext uri="{FF2B5EF4-FFF2-40B4-BE49-F238E27FC236}">
                  <a16:creationId xmlns:a16="http://schemas.microsoft.com/office/drawing/2014/main" id="{6CE5C39C-234F-4352-8CF3-D9BF9CA4AF51}"/>
                </a:ext>
              </a:extLst>
            </p:cNvPr>
            <p:cNvSpPr/>
            <p:nvPr/>
          </p:nvSpPr>
          <p:spPr>
            <a:xfrm rot="16200000" flipH="1">
              <a:off x="11537041" y="5260370"/>
              <a:ext cx="863696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개요</a:t>
              </a:r>
            </a:p>
          </p:txBody>
        </p:sp>
        <p:sp>
          <p:nvSpPr>
            <p:cNvPr id="24" name="양쪽 모서리가 둥근 사각형 23">
              <a:extLst>
                <a:ext uri="{FF2B5EF4-FFF2-40B4-BE49-F238E27FC236}">
                  <a16:creationId xmlns:a16="http://schemas.microsoft.com/office/drawing/2014/main" id="{4FDDC869-E316-4B8F-9758-F19340647689}"/>
                </a:ext>
              </a:extLst>
            </p:cNvPr>
            <p:cNvSpPr/>
            <p:nvPr/>
          </p:nvSpPr>
          <p:spPr>
            <a:xfrm rot="16200000" flipH="1">
              <a:off x="11536006" y="4541659"/>
              <a:ext cx="865767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참여인원</a:t>
              </a:r>
            </a:p>
          </p:txBody>
        </p:sp>
        <p:sp>
          <p:nvSpPr>
            <p:cNvPr id="25" name="양쪽 모서리가 둥근 사각형 24">
              <a:extLst>
                <a:ext uri="{FF2B5EF4-FFF2-40B4-BE49-F238E27FC236}">
                  <a16:creationId xmlns:a16="http://schemas.microsoft.com/office/drawing/2014/main" id="{36FF6795-0DD7-4000-94CA-B1CE2FCB597F}"/>
                </a:ext>
              </a:extLst>
            </p:cNvPr>
            <p:cNvSpPr/>
            <p:nvPr/>
          </p:nvSpPr>
          <p:spPr>
            <a:xfrm rot="16200000" flipH="1">
              <a:off x="11537041" y="3822948"/>
              <a:ext cx="863696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일정</a:t>
              </a:r>
            </a:p>
          </p:txBody>
        </p:sp>
        <p:sp>
          <p:nvSpPr>
            <p:cNvPr id="26" name="양쪽 모서리가 둥근 사각형 25">
              <a:extLst>
                <a:ext uri="{FF2B5EF4-FFF2-40B4-BE49-F238E27FC236}">
                  <a16:creationId xmlns:a16="http://schemas.microsoft.com/office/drawing/2014/main" id="{99ED71D4-7BA1-4736-9D7C-203802741C31}"/>
                </a:ext>
              </a:extLst>
            </p:cNvPr>
            <p:cNvSpPr/>
            <p:nvPr/>
          </p:nvSpPr>
          <p:spPr>
            <a:xfrm rot="16200000" flipH="1">
              <a:off x="11537041" y="3120807"/>
              <a:ext cx="863696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구성</a:t>
              </a:r>
            </a:p>
          </p:txBody>
        </p:sp>
        <p:sp>
          <p:nvSpPr>
            <p:cNvPr id="27" name="양쪽 모서리가 둥근 사각형 26">
              <a:extLst>
                <a:ext uri="{FF2B5EF4-FFF2-40B4-BE49-F238E27FC236}">
                  <a16:creationId xmlns:a16="http://schemas.microsoft.com/office/drawing/2014/main" id="{2F1401DA-9700-4953-99FB-32745C083993}"/>
                </a:ext>
              </a:extLst>
            </p:cNvPr>
            <p:cNvSpPr/>
            <p:nvPr/>
          </p:nvSpPr>
          <p:spPr>
            <a:xfrm rot="16200000" flipH="1">
              <a:off x="11535488" y="2433682"/>
              <a:ext cx="866803" cy="370108"/>
            </a:xfrm>
            <a:prstGeom prst="round2SameRect">
              <a:avLst>
                <a:gd name="adj1" fmla="val 50000"/>
                <a:gd name="adj2" fmla="val 0"/>
              </a:avLst>
            </a:prstGeom>
            <a:gradFill>
              <a:gsLst>
                <a:gs pos="0">
                  <a:schemeClr val="tx1"/>
                </a:gs>
                <a:gs pos="100000">
                  <a:schemeClr val="tx1"/>
                </a:gs>
                <a:gs pos="51000">
                  <a:schemeClr val="bg1">
                    <a:lumMod val="50000"/>
                  </a:schemeClr>
                </a:gs>
              </a:gsLst>
              <a:lin ang="0" scaled="1"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bg1"/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제안</a:t>
              </a:r>
              <a:r>
                <a:rPr kumimoji="0" lang="en-US" altLang="ko-KR" sz="1500" dirty="0">
                  <a:solidFill>
                    <a:schemeClr val="bg1"/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/</a:t>
              </a:r>
              <a:r>
                <a:rPr kumimoji="0" lang="ko-KR" altLang="en-US" sz="1500" dirty="0">
                  <a:solidFill>
                    <a:schemeClr val="bg1"/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내용</a:t>
              </a:r>
            </a:p>
          </p:txBody>
        </p:sp>
        <p:sp>
          <p:nvSpPr>
            <p:cNvPr id="28" name="양쪽 모서리가 둥근 사각형 27">
              <a:extLst>
                <a:ext uri="{FF2B5EF4-FFF2-40B4-BE49-F238E27FC236}">
                  <a16:creationId xmlns:a16="http://schemas.microsoft.com/office/drawing/2014/main" id="{DC533879-D92A-4062-A0E8-B946747C11E5}"/>
                </a:ext>
              </a:extLst>
            </p:cNvPr>
            <p:cNvSpPr/>
            <p:nvPr/>
          </p:nvSpPr>
          <p:spPr>
            <a:xfrm rot="16200000" flipH="1">
              <a:off x="11537041" y="1666816"/>
              <a:ext cx="863696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여기어때 잘난체 OTF" pitchFamily="34" charset="-127"/>
                  <a:ea typeface="여기어때 잘난체 OTF" pitchFamily="34" charset="-127"/>
                </a:rPr>
                <a:t>구현화면</a:t>
              </a:r>
              <a:endParaRPr kumimoji="0"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여기어때 잘난체 OTF" pitchFamily="34" charset="-127"/>
                <a:ea typeface="여기어때 잘난체 OTF" pitchFamily="34" charset="-127"/>
              </a:endParaRPr>
            </a:p>
          </p:txBody>
        </p:sp>
        <p:sp>
          <p:nvSpPr>
            <p:cNvPr id="29" name="양쪽 모서리가 둥근 사각형 28">
              <a:extLst>
                <a:ext uri="{FF2B5EF4-FFF2-40B4-BE49-F238E27FC236}">
                  <a16:creationId xmlns:a16="http://schemas.microsoft.com/office/drawing/2014/main" id="{07D79157-803D-4B0C-8BA5-79A8839B7302}"/>
                </a:ext>
              </a:extLst>
            </p:cNvPr>
            <p:cNvSpPr/>
            <p:nvPr/>
          </p:nvSpPr>
          <p:spPr>
            <a:xfrm rot="16200000" flipH="1">
              <a:off x="11537041" y="925322"/>
              <a:ext cx="863696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여기어때 잘난체 OTF" pitchFamily="34" charset="-127"/>
                  <a:ea typeface="여기어때 잘난체 OTF" pitchFamily="34" charset="-127"/>
                </a:rPr>
                <a:t>소감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950486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 bwMode="auto">
          <a:xfrm>
            <a:off x="488950" y="765175"/>
            <a:ext cx="2814638" cy="6461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36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여기어때 잘난체 OTF" pitchFamily="34" charset="-127"/>
                <a:ea typeface="여기어때 잘난체 OTF" pitchFamily="34" charset="-127"/>
              </a:rPr>
              <a:t>프로젝트 내용</a:t>
            </a:r>
          </a:p>
        </p:txBody>
      </p:sp>
      <p:sp>
        <p:nvSpPr>
          <p:cNvPr id="13316" name="Text Placeholder 2"/>
          <p:cNvSpPr txBox="1">
            <a:spLocks/>
          </p:cNvSpPr>
          <p:nvPr/>
        </p:nvSpPr>
        <p:spPr bwMode="auto">
          <a:xfrm>
            <a:off x="509588" y="1651000"/>
            <a:ext cx="77390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ko-KR" altLang="en-US" sz="2400" dirty="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분석</a:t>
            </a:r>
            <a:r>
              <a:rPr kumimoji="0" lang="en-US" altLang="ko-KR" sz="2400" dirty="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/</a:t>
            </a:r>
            <a:r>
              <a:rPr kumimoji="0" lang="ko-KR" altLang="en-US" sz="2400" dirty="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설계 </a:t>
            </a:r>
            <a:r>
              <a:rPr kumimoji="0" lang="en-US" altLang="ko-KR" sz="2400" dirty="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: </a:t>
            </a:r>
            <a:r>
              <a:rPr kumimoji="0" lang="ko-KR" altLang="en-US" sz="2400" dirty="0" err="1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화면기획서</a:t>
            </a:r>
            <a:endParaRPr kumimoji="0" lang="ar-SA" altLang="ko-KR" sz="2400" dirty="0">
              <a:solidFill>
                <a:schemeClr val="tx2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44" name="Text Box 44"/>
          <p:cNvSpPr txBox="1">
            <a:spLocks noChangeArrowheads="1"/>
          </p:cNvSpPr>
          <p:nvPr/>
        </p:nvSpPr>
        <p:spPr bwMode="auto">
          <a:xfrm>
            <a:off x="425824" y="2132548"/>
            <a:ext cx="8452644" cy="4623437"/>
          </a:xfrm>
          <a:prstGeom prst="rect">
            <a:avLst/>
          </a:prstGeom>
          <a:solidFill>
            <a:schemeClr val="bg1"/>
          </a:solidFill>
          <a:ln w="12700" cap="flat" cmpd="sng" algn="ctr">
            <a:gradFill>
              <a:gsLst>
                <a:gs pos="0">
                  <a:sysClr val="window" lastClr="FFFFFF">
                    <a:lumMod val="85000"/>
                  </a:sysClr>
                </a:gs>
                <a:gs pos="50000">
                  <a:sysClr val="window" lastClr="FFFFFF"/>
                </a:gs>
                <a:gs pos="100000">
                  <a:sysClr val="window" lastClr="FFFFFF">
                    <a:lumMod val="85000"/>
                  </a:sysClr>
                </a:gs>
              </a:gsLst>
              <a:lin ang="5400000" scaled="0"/>
            </a:gra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70650" tIns="70650" rIns="70650" bIns="44853"/>
          <a:lstStyle/>
          <a:p>
            <a:pPr marL="84095" indent="-84095" defTabSz="897033" eaLnBrk="1" fontAlgn="auto" latinLnBrk="1" hangingPunct="1">
              <a:spcBef>
                <a:spcPts val="0"/>
              </a:spcBef>
              <a:spcAft>
                <a:spcPts val="294"/>
              </a:spcAft>
              <a:buClr>
                <a:srgbClr val="A1A1A1"/>
              </a:buClr>
              <a:buSzPct val="100000"/>
              <a:buFont typeface="Arial" pitchFamily="34" charset="0"/>
              <a:buChar char="•"/>
              <a:defRPr/>
            </a:pPr>
            <a:endParaRPr kumimoji="0" lang="ko-KR" altLang="en-US" sz="883" kern="0" dirty="0">
              <a:solidFill>
                <a:srgbClr val="FF0000"/>
              </a:solidFill>
              <a:latin typeface="나눔고딕" panose="020D0304000000000000" pitchFamily="50" charset="-127"/>
              <a:ea typeface="나눔스퀘어"/>
              <a:sym typeface="Wingdings" pitchFamily="2" charset="2"/>
            </a:endParaRPr>
          </a:p>
        </p:txBody>
      </p:sp>
      <p:sp>
        <p:nvSpPr>
          <p:cNvPr id="54" name="직사각형 10"/>
          <p:cNvSpPr>
            <a:spLocks noChangeArrowheads="1"/>
          </p:cNvSpPr>
          <p:nvPr/>
        </p:nvSpPr>
        <p:spPr bwMode="auto">
          <a:xfrm>
            <a:off x="8974683" y="2166723"/>
            <a:ext cx="3097187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buFontTx/>
              <a:buChar char="-"/>
              <a:defRPr/>
            </a:pPr>
            <a:r>
              <a:rPr kumimoji="0" lang="ko-KR" altLang="en-US" b="1" dirty="0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사용 툴 </a:t>
            </a:r>
            <a:r>
              <a:rPr kumimoji="0" lang="en-US" altLang="ko-KR" dirty="0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: </a:t>
            </a:r>
            <a:r>
              <a:rPr kumimoji="0" lang="en-US" altLang="ko-KR" b="1" dirty="0" smtClean="0">
                <a:solidFill>
                  <a:schemeClr val="tx2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ovenapp.io</a:t>
            </a:r>
          </a:p>
          <a:p>
            <a:pPr marL="0" indent="0" eaLnBrk="1" latinLnBrk="1" hangingPunct="1">
              <a:defRPr/>
            </a:pPr>
            <a:endParaRPr kumimoji="0" lang="en-US" altLang="ko-KR" dirty="0" smtClean="0">
              <a:solidFill>
                <a:schemeClr val="tx2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eaLnBrk="1" latinLnBrk="1" hangingPunct="1">
              <a:buFontTx/>
              <a:buChar char="-"/>
              <a:defRPr/>
            </a:pPr>
            <a:r>
              <a:rPr kumimoji="0" lang="ko-KR" altLang="en-US" b="1" dirty="0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카카오 </a:t>
            </a:r>
            <a:r>
              <a:rPr kumimoji="0" lang="ko-KR" altLang="en-US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오븐</a:t>
            </a:r>
            <a:r>
              <a:rPr kumimoji="0" lang="en-US" altLang="ko-KR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API</a:t>
            </a:r>
            <a:r>
              <a:rPr kumimoji="0" lang="ko-KR" altLang="en-US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를 이용하여 기획했던 </a:t>
            </a:r>
            <a:r>
              <a:rPr kumimoji="0" lang="en-US" altLang="ko-KR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CRM </a:t>
            </a:r>
            <a:r>
              <a:rPr kumimoji="0" lang="ko-KR" altLang="en-US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화면을 </a:t>
            </a:r>
            <a:r>
              <a:rPr kumimoji="0" lang="ko-KR" altLang="en-US" b="1" dirty="0" err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팀원간에</a:t>
            </a:r>
            <a:r>
              <a:rPr kumimoji="0" lang="ko-KR" altLang="en-US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kumimoji="0" lang="ko-KR" altLang="en-US" b="1" dirty="0" err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파트별로</a:t>
            </a:r>
            <a:r>
              <a:rPr kumimoji="0" lang="ko-KR" altLang="en-US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나누어 구성함</a:t>
            </a:r>
            <a:r>
              <a:rPr kumimoji="0" lang="en-US" altLang="ko-KR" b="1" dirty="0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.</a:t>
            </a:r>
            <a:endParaRPr kumimoji="0" lang="en-US" altLang="ko-KR" b="1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0" y="-4763"/>
            <a:ext cx="12192000" cy="620713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100000">
                <a:schemeClr val="bg1">
                  <a:lumMod val="95000"/>
                </a:schemeClr>
              </a:gs>
              <a:gs pos="40000">
                <a:schemeClr val="bg1">
                  <a:lumMod val="7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grpSp>
        <p:nvGrpSpPr>
          <p:cNvPr id="35" name="그룹 13"/>
          <p:cNvGrpSpPr>
            <a:grpSpLocks/>
          </p:cNvGrpSpPr>
          <p:nvPr/>
        </p:nvGrpSpPr>
        <p:grpSpPr bwMode="auto">
          <a:xfrm rot="5400000">
            <a:off x="8022431" y="-3548856"/>
            <a:ext cx="369888" cy="7969250"/>
            <a:chOff x="11783835" y="678528"/>
            <a:chExt cx="370108" cy="5198744"/>
          </a:xfrm>
        </p:grpSpPr>
        <p:sp>
          <p:nvSpPr>
            <p:cNvPr id="36" name="양쪽 모서리가 둥근 사각형 35"/>
            <p:cNvSpPr/>
            <p:nvPr/>
          </p:nvSpPr>
          <p:spPr>
            <a:xfrm rot="16200000" flipH="1">
              <a:off x="11537041" y="5260370"/>
              <a:ext cx="863696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개요</a:t>
              </a:r>
            </a:p>
          </p:txBody>
        </p:sp>
        <p:sp>
          <p:nvSpPr>
            <p:cNvPr id="37" name="양쪽 모서리가 둥근 사각형 36"/>
            <p:cNvSpPr/>
            <p:nvPr/>
          </p:nvSpPr>
          <p:spPr>
            <a:xfrm rot="16200000" flipH="1">
              <a:off x="11536006" y="4541659"/>
              <a:ext cx="865767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참여인원</a:t>
              </a:r>
            </a:p>
          </p:txBody>
        </p:sp>
        <p:sp>
          <p:nvSpPr>
            <p:cNvPr id="38" name="양쪽 모서리가 둥근 사각형 37"/>
            <p:cNvSpPr/>
            <p:nvPr/>
          </p:nvSpPr>
          <p:spPr>
            <a:xfrm rot="16200000" flipH="1">
              <a:off x="11537041" y="3822948"/>
              <a:ext cx="863696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일정</a:t>
              </a:r>
            </a:p>
          </p:txBody>
        </p:sp>
        <p:sp>
          <p:nvSpPr>
            <p:cNvPr id="39" name="양쪽 모서리가 둥근 사각형 38"/>
            <p:cNvSpPr/>
            <p:nvPr/>
          </p:nvSpPr>
          <p:spPr>
            <a:xfrm rot="16200000" flipH="1">
              <a:off x="11537041" y="3120807"/>
              <a:ext cx="863696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구성</a:t>
              </a:r>
            </a:p>
          </p:txBody>
        </p:sp>
        <p:sp>
          <p:nvSpPr>
            <p:cNvPr id="40" name="양쪽 모서리가 둥근 사각형 39"/>
            <p:cNvSpPr/>
            <p:nvPr/>
          </p:nvSpPr>
          <p:spPr>
            <a:xfrm rot="16200000" flipH="1">
              <a:off x="11535488" y="2433682"/>
              <a:ext cx="866803" cy="370108"/>
            </a:xfrm>
            <a:prstGeom prst="round2SameRect">
              <a:avLst>
                <a:gd name="adj1" fmla="val 50000"/>
                <a:gd name="adj2" fmla="val 0"/>
              </a:avLst>
            </a:prstGeom>
            <a:gradFill>
              <a:gsLst>
                <a:gs pos="0">
                  <a:schemeClr val="tx1"/>
                </a:gs>
                <a:gs pos="100000">
                  <a:schemeClr val="tx1"/>
                </a:gs>
                <a:gs pos="51000">
                  <a:schemeClr val="bg1">
                    <a:lumMod val="50000"/>
                  </a:schemeClr>
                </a:gs>
              </a:gsLst>
              <a:lin ang="0" scaled="1"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bg1"/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제안</a:t>
              </a:r>
              <a:r>
                <a:rPr kumimoji="0" lang="en-US" altLang="ko-KR" sz="1500" dirty="0">
                  <a:solidFill>
                    <a:schemeClr val="bg1"/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/</a:t>
              </a:r>
              <a:r>
                <a:rPr kumimoji="0" lang="ko-KR" altLang="en-US" sz="1500" dirty="0">
                  <a:solidFill>
                    <a:schemeClr val="bg1"/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내용</a:t>
              </a:r>
            </a:p>
          </p:txBody>
        </p:sp>
        <p:sp>
          <p:nvSpPr>
            <p:cNvPr id="41" name="양쪽 모서리가 둥근 사각형 40"/>
            <p:cNvSpPr/>
            <p:nvPr/>
          </p:nvSpPr>
          <p:spPr>
            <a:xfrm rot="16200000" flipH="1">
              <a:off x="11537041" y="1666816"/>
              <a:ext cx="863696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여기어때 잘난체 OTF" pitchFamily="34" charset="-127"/>
                  <a:ea typeface="여기어때 잘난체 OTF" pitchFamily="34" charset="-127"/>
                </a:rPr>
                <a:t>구현화면</a:t>
              </a:r>
              <a:endParaRPr kumimoji="0"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여기어때 잘난체 OTF" pitchFamily="34" charset="-127"/>
                <a:ea typeface="여기어때 잘난체 OTF" pitchFamily="34" charset="-127"/>
              </a:endParaRPr>
            </a:p>
          </p:txBody>
        </p:sp>
        <p:sp>
          <p:nvSpPr>
            <p:cNvPr id="42" name="양쪽 모서리가 둥근 사각형 41"/>
            <p:cNvSpPr/>
            <p:nvPr/>
          </p:nvSpPr>
          <p:spPr>
            <a:xfrm rot="16200000" flipH="1">
              <a:off x="11537041" y="925322"/>
              <a:ext cx="863696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여기어때 잘난체 OTF" pitchFamily="34" charset="-127"/>
                  <a:ea typeface="여기어때 잘난체 OTF" pitchFamily="34" charset="-127"/>
                </a:rPr>
                <a:t>소감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611335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 bwMode="auto">
          <a:xfrm>
            <a:off x="488950" y="765175"/>
            <a:ext cx="2814638" cy="6461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36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여기어때 잘난체 OTF" pitchFamily="34" charset="-127"/>
                <a:ea typeface="여기어때 잘난체 OTF" pitchFamily="34" charset="-127"/>
              </a:rPr>
              <a:t>프로젝트 내용</a:t>
            </a:r>
          </a:p>
        </p:txBody>
      </p:sp>
      <p:sp>
        <p:nvSpPr>
          <p:cNvPr id="44" name="Text Box 44"/>
          <p:cNvSpPr txBox="1">
            <a:spLocks noChangeArrowheads="1"/>
          </p:cNvSpPr>
          <p:nvPr/>
        </p:nvSpPr>
        <p:spPr bwMode="auto">
          <a:xfrm>
            <a:off x="425824" y="2132548"/>
            <a:ext cx="8452644" cy="4623437"/>
          </a:xfrm>
          <a:prstGeom prst="rect">
            <a:avLst/>
          </a:prstGeom>
          <a:solidFill>
            <a:schemeClr val="bg1"/>
          </a:solidFill>
          <a:ln w="12700" cap="flat" cmpd="sng" algn="ctr">
            <a:gradFill>
              <a:gsLst>
                <a:gs pos="0">
                  <a:sysClr val="window" lastClr="FFFFFF">
                    <a:lumMod val="85000"/>
                  </a:sysClr>
                </a:gs>
                <a:gs pos="50000">
                  <a:sysClr val="window" lastClr="FFFFFF"/>
                </a:gs>
                <a:gs pos="100000">
                  <a:sysClr val="window" lastClr="FFFFFF">
                    <a:lumMod val="85000"/>
                  </a:sysClr>
                </a:gs>
              </a:gsLst>
              <a:lin ang="5400000" scaled="0"/>
            </a:gra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70650" tIns="70650" rIns="70650" bIns="44853"/>
          <a:lstStyle/>
          <a:p>
            <a:pPr marL="84095" indent="-84095" defTabSz="897033" eaLnBrk="1" fontAlgn="auto" latinLnBrk="1" hangingPunct="1">
              <a:spcBef>
                <a:spcPts val="0"/>
              </a:spcBef>
              <a:spcAft>
                <a:spcPts val="294"/>
              </a:spcAft>
              <a:buClr>
                <a:srgbClr val="A1A1A1"/>
              </a:buClr>
              <a:buSzPct val="100000"/>
              <a:buFont typeface="Arial" pitchFamily="34" charset="0"/>
              <a:buChar char="•"/>
              <a:defRPr/>
            </a:pPr>
            <a:endParaRPr kumimoji="0" lang="ko-KR" altLang="en-US" sz="883" kern="0" dirty="0">
              <a:solidFill>
                <a:srgbClr val="FF0000"/>
              </a:solidFill>
              <a:latin typeface="나눔고딕" panose="020D0304000000000000" pitchFamily="50" charset="-127"/>
              <a:ea typeface="나눔스퀘어"/>
              <a:sym typeface="Wingdings" pitchFamily="2" charset="2"/>
            </a:endParaRPr>
          </a:p>
        </p:txBody>
      </p:sp>
      <p:sp>
        <p:nvSpPr>
          <p:cNvPr id="54" name="직사각형 10"/>
          <p:cNvSpPr>
            <a:spLocks noChangeArrowheads="1"/>
          </p:cNvSpPr>
          <p:nvPr/>
        </p:nvSpPr>
        <p:spPr bwMode="auto">
          <a:xfrm>
            <a:off x="8974683" y="2166723"/>
            <a:ext cx="3097187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buFontTx/>
              <a:buChar char="-"/>
            </a:pPr>
            <a:r>
              <a:rPr kumimoji="0" lang="ko-KR" altLang="en-US" b="1" dirty="0" err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화면기획서</a:t>
            </a:r>
            <a:r>
              <a:rPr kumimoji="0" lang="ko-KR" altLang="en-US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기반으로 나온 </a:t>
            </a:r>
            <a:r>
              <a:rPr kumimoji="0" lang="ko-KR" altLang="en-US" b="1" dirty="0" err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페이지별</a:t>
            </a:r>
            <a:r>
              <a:rPr kumimoji="0" lang="ko-KR" altLang="en-US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역할 정의</a:t>
            </a:r>
          </a:p>
          <a:p>
            <a:pPr eaLnBrk="1" hangingPunct="1">
              <a:buFontTx/>
              <a:buChar char="-"/>
            </a:pPr>
            <a:endParaRPr kumimoji="0" lang="ko-KR" altLang="en-US" b="1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eaLnBrk="1" hangingPunct="1">
              <a:buFontTx/>
              <a:buChar char="-"/>
            </a:pPr>
            <a:r>
              <a:rPr kumimoji="0" lang="ko-KR" altLang="en-US" b="1" dirty="0" err="1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각화면</a:t>
            </a:r>
            <a:r>
              <a:rPr kumimoji="0" lang="ko-KR" altLang="en-US" b="1" dirty="0" err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에</a:t>
            </a:r>
            <a:r>
              <a:rPr kumimoji="0" lang="ko-KR" altLang="en-US" b="1" dirty="0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kumimoji="0" lang="ko-KR" altLang="en-US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필요한 </a:t>
            </a:r>
            <a:r>
              <a:rPr kumimoji="0" lang="ko-KR" altLang="en-US" b="1" dirty="0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버튼 필드나 입력 필드 </a:t>
            </a:r>
            <a:r>
              <a:rPr kumimoji="0" lang="ko-KR" altLang="en-US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등 기능 정의</a:t>
            </a:r>
          </a:p>
        </p:txBody>
      </p:sp>
      <p:sp>
        <p:nvSpPr>
          <p:cNvPr id="17" name="Text Placeholder 2"/>
          <p:cNvSpPr txBox="1">
            <a:spLocks/>
          </p:cNvSpPr>
          <p:nvPr/>
        </p:nvSpPr>
        <p:spPr bwMode="auto">
          <a:xfrm>
            <a:off x="509588" y="1651000"/>
            <a:ext cx="77390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ko-KR" altLang="en-US" sz="2400" dirty="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분석</a:t>
            </a:r>
            <a:r>
              <a:rPr kumimoji="0" lang="en-US" altLang="ko-KR" sz="2400" dirty="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/</a:t>
            </a:r>
            <a:r>
              <a:rPr kumimoji="0" lang="ko-KR" altLang="en-US" sz="2400" dirty="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설계 </a:t>
            </a:r>
            <a:r>
              <a:rPr kumimoji="0" lang="en-US" altLang="ko-KR" sz="2400" dirty="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: </a:t>
            </a:r>
            <a:r>
              <a:rPr kumimoji="0" lang="ko-KR" altLang="en-US" sz="2400" dirty="0" err="1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기능정의서</a:t>
            </a:r>
            <a:endParaRPr kumimoji="0" lang="ar-SA" altLang="ko-KR" sz="2400" dirty="0">
              <a:solidFill>
                <a:schemeClr val="tx2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0" y="-4763"/>
            <a:ext cx="12192000" cy="620713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100000">
                <a:schemeClr val="bg1">
                  <a:lumMod val="95000"/>
                </a:schemeClr>
              </a:gs>
              <a:gs pos="40000">
                <a:schemeClr val="bg1">
                  <a:lumMod val="7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grpSp>
        <p:nvGrpSpPr>
          <p:cNvPr id="35" name="그룹 13"/>
          <p:cNvGrpSpPr>
            <a:grpSpLocks/>
          </p:cNvGrpSpPr>
          <p:nvPr/>
        </p:nvGrpSpPr>
        <p:grpSpPr bwMode="auto">
          <a:xfrm rot="5400000">
            <a:off x="8022431" y="-3548856"/>
            <a:ext cx="369888" cy="7969250"/>
            <a:chOff x="11783835" y="678528"/>
            <a:chExt cx="370108" cy="5198744"/>
          </a:xfrm>
        </p:grpSpPr>
        <p:sp>
          <p:nvSpPr>
            <p:cNvPr id="36" name="양쪽 모서리가 둥근 사각형 35"/>
            <p:cNvSpPr/>
            <p:nvPr/>
          </p:nvSpPr>
          <p:spPr>
            <a:xfrm rot="16200000" flipH="1">
              <a:off x="11537041" y="5260370"/>
              <a:ext cx="863696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개요</a:t>
              </a:r>
            </a:p>
          </p:txBody>
        </p:sp>
        <p:sp>
          <p:nvSpPr>
            <p:cNvPr id="37" name="양쪽 모서리가 둥근 사각형 36"/>
            <p:cNvSpPr/>
            <p:nvPr/>
          </p:nvSpPr>
          <p:spPr>
            <a:xfrm rot="16200000" flipH="1">
              <a:off x="11536006" y="4541659"/>
              <a:ext cx="865767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참여인원</a:t>
              </a:r>
            </a:p>
          </p:txBody>
        </p:sp>
        <p:sp>
          <p:nvSpPr>
            <p:cNvPr id="38" name="양쪽 모서리가 둥근 사각형 37"/>
            <p:cNvSpPr/>
            <p:nvPr/>
          </p:nvSpPr>
          <p:spPr>
            <a:xfrm rot="16200000" flipH="1">
              <a:off x="11537041" y="3822948"/>
              <a:ext cx="863696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일정</a:t>
              </a:r>
            </a:p>
          </p:txBody>
        </p:sp>
        <p:sp>
          <p:nvSpPr>
            <p:cNvPr id="39" name="양쪽 모서리가 둥근 사각형 38"/>
            <p:cNvSpPr/>
            <p:nvPr/>
          </p:nvSpPr>
          <p:spPr>
            <a:xfrm rot="16200000" flipH="1">
              <a:off x="11537041" y="3120807"/>
              <a:ext cx="863696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구성</a:t>
              </a:r>
            </a:p>
          </p:txBody>
        </p:sp>
        <p:sp>
          <p:nvSpPr>
            <p:cNvPr id="40" name="양쪽 모서리가 둥근 사각형 39"/>
            <p:cNvSpPr/>
            <p:nvPr/>
          </p:nvSpPr>
          <p:spPr>
            <a:xfrm rot="16200000" flipH="1">
              <a:off x="11535488" y="2433682"/>
              <a:ext cx="866803" cy="370108"/>
            </a:xfrm>
            <a:prstGeom prst="round2SameRect">
              <a:avLst>
                <a:gd name="adj1" fmla="val 50000"/>
                <a:gd name="adj2" fmla="val 0"/>
              </a:avLst>
            </a:prstGeom>
            <a:gradFill>
              <a:gsLst>
                <a:gs pos="0">
                  <a:schemeClr val="tx1"/>
                </a:gs>
                <a:gs pos="100000">
                  <a:schemeClr val="tx1"/>
                </a:gs>
                <a:gs pos="51000">
                  <a:schemeClr val="bg1">
                    <a:lumMod val="50000"/>
                  </a:schemeClr>
                </a:gs>
              </a:gsLst>
              <a:lin ang="0" scaled="1"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bg1"/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제안</a:t>
              </a:r>
              <a:r>
                <a:rPr kumimoji="0" lang="en-US" altLang="ko-KR" sz="1500" dirty="0">
                  <a:solidFill>
                    <a:schemeClr val="bg1"/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/</a:t>
              </a:r>
              <a:r>
                <a:rPr kumimoji="0" lang="ko-KR" altLang="en-US" sz="1500" dirty="0">
                  <a:solidFill>
                    <a:schemeClr val="bg1"/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내용</a:t>
              </a:r>
            </a:p>
          </p:txBody>
        </p:sp>
        <p:sp>
          <p:nvSpPr>
            <p:cNvPr id="41" name="양쪽 모서리가 둥근 사각형 40"/>
            <p:cNvSpPr/>
            <p:nvPr/>
          </p:nvSpPr>
          <p:spPr>
            <a:xfrm rot="16200000" flipH="1">
              <a:off x="11537041" y="1666816"/>
              <a:ext cx="863696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여기어때 잘난체 OTF" pitchFamily="34" charset="-127"/>
                  <a:ea typeface="여기어때 잘난체 OTF" pitchFamily="34" charset="-127"/>
                </a:rPr>
                <a:t>구현화면</a:t>
              </a:r>
              <a:endParaRPr kumimoji="0"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여기어때 잘난체 OTF" pitchFamily="34" charset="-127"/>
                <a:ea typeface="여기어때 잘난체 OTF" pitchFamily="34" charset="-127"/>
              </a:endParaRPr>
            </a:p>
          </p:txBody>
        </p:sp>
        <p:sp>
          <p:nvSpPr>
            <p:cNvPr id="42" name="양쪽 모서리가 둥근 사각형 41"/>
            <p:cNvSpPr/>
            <p:nvPr/>
          </p:nvSpPr>
          <p:spPr>
            <a:xfrm rot="16200000" flipH="1">
              <a:off x="11537041" y="925322"/>
              <a:ext cx="863696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여기어때 잘난체 OTF" pitchFamily="34" charset="-127"/>
                  <a:ea typeface="여기어때 잘난체 OTF" pitchFamily="34" charset="-127"/>
                </a:rPr>
                <a:t>소감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293154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noFill/>
        </a:ln>
      </a:spPr>
      <a:bodyPr anchor="ctr"/>
      <a:lstStyle>
        <a:defPPr algn="ctr" eaLnBrk="1" fontAlgn="auto" latinLnBrk="1" hangingPunct="1">
          <a:spcBef>
            <a:spcPts val="0"/>
          </a:spcBef>
          <a:spcAft>
            <a:spcPts val="0"/>
          </a:spcAft>
          <a:defRPr kumimoji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376</TotalTime>
  <Words>629</Words>
  <Application>Microsoft Office PowerPoint</Application>
  <PresentationFormat>사용자 지정</PresentationFormat>
  <Paragraphs>255</Paragraphs>
  <Slides>18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9" baseType="lpstr">
      <vt:lpstr>굴림</vt:lpstr>
      <vt:lpstr>나눔고딕</vt:lpstr>
      <vt:lpstr>나눔스퀘어</vt:lpstr>
      <vt:lpstr>나눔스퀘어OTF</vt:lpstr>
      <vt:lpstr>나눔스퀘어OTF Bold</vt:lpstr>
      <vt:lpstr>나눔스퀘어OTF ExtraBold</vt:lpstr>
      <vt:lpstr>맑은 고딕</vt:lpstr>
      <vt:lpstr>여기어때 잘난체 OTF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Registered User</dc:creator>
  <cp:lastModifiedBy>이승원</cp:lastModifiedBy>
  <cp:revision>51</cp:revision>
  <dcterms:created xsi:type="dcterms:W3CDTF">2019-08-26T09:16:45Z</dcterms:created>
  <dcterms:modified xsi:type="dcterms:W3CDTF">2023-02-10T01:37:20Z</dcterms:modified>
</cp:coreProperties>
</file>