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306" r:id="rId5"/>
    <p:sldId id="265" r:id="rId6"/>
    <p:sldId id="272" r:id="rId7"/>
    <p:sldId id="274" r:id="rId8"/>
    <p:sldId id="273" r:id="rId9"/>
    <p:sldId id="264" r:id="rId10"/>
    <p:sldId id="302" r:id="rId11"/>
    <p:sldId id="301" r:id="rId12"/>
    <p:sldId id="284" r:id="rId13"/>
    <p:sldId id="262" r:id="rId14"/>
    <p:sldId id="286" r:id="rId15"/>
    <p:sldId id="275" r:id="rId16"/>
    <p:sldId id="276" r:id="rId17"/>
    <p:sldId id="277" r:id="rId18"/>
    <p:sldId id="285" r:id="rId19"/>
    <p:sldId id="303" r:id="rId20"/>
    <p:sldId id="305" r:id="rId21"/>
    <p:sldId id="287" r:id="rId22"/>
    <p:sldId id="278" r:id="rId23"/>
    <p:sldId id="279" r:id="rId24"/>
    <p:sldId id="280" r:id="rId25"/>
    <p:sldId id="281" r:id="rId26"/>
    <p:sldId id="282" r:id="rId27"/>
    <p:sldId id="283" r:id="rId28"/>
    <p:sldId id="288" r:id="rId29"/>
    <p:sldId id="307" r:id="rId30"/>
    <p:sldId id="308" r:id="rId31"/>
    <p:sldId id="309" r:id="rId32"/>
    <p:sldId id="310" r:id="rId33"/>
    <p:sldId id="311" r:id="rId34"/>
    <p:sldId id="31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4C578FC-0953-4039-A56E-EA5BF8AA2049}">
          <p14:sldIdLst>
            <p14:sldId id="256"/>
            <p14:sldId id="261"/>
            <p14:sldId id="263"/>
            <p14:sldId id="306"/>
            <p14:sldId id="265"/>
            <p14:sldId id="272"/>
            <p14:sldId id="274"/>
            <p14:sldId id="273"/>
            <p14:sldId id="264"/>
            <p14:sldId id="302"/>
            <p14:sldId id="301"/>
            <p14:sldId id="284"/>
            <p14:sldId id="262"/>
            <p14:sldId id="286"/>
            <p14:sldId id="275"/>
            <p14:sldId id="276"/>
            <p14:sldId id="277"/>
            <p14:sldId id="285"/>
            <p14:sldId id="303"/>
            <p14:sldId id="305"/>
            <p14:sldId id="287"/>
            <p14:sldId id="278"/>
            <p14:sldId id="279"/>
            <p14:sldId id="280"/>
            <p14:sldId id="281"/>
            <p14:sldId id="282"/>
            <p14:sldId id="283"/>
            <p14:sldId id="288"/>
            <p14:sldId id="307"/>
            <p14:sldId id="308"/>
            <p14:sldId id="309"/>
            <p14:sldId id="310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3C4B50"/>
    <a:srgbClr val="5F7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05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0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99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47328" y="60081"/>
          <a:ext cx="12095665" cy="639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1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88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페이지 명 작성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그룹 타이틀 명 작성</a:t>
            </a:r>
          </a:p>
        </p:txBody>
      </p:sp>
    </p:spTree>
    <p:extLst>
      <p:ext uri="{BB962C8B-B14F-4D97-AF65-F5344CB8AC3E}">
        <p14:creationId xmlns:p14="http://schemas.microsoft.com/office/powerpoint/2010/main" val="58293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73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51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72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6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85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69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40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00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0FC19-5509-45CE-B2F3-26A574EDC3CF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43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로그인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로그인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433837"/>
              </p:ext>
            </p:extLst>
          </p:nvPr>
        </p:nvGraphicFramePr>
        <p:xfrm>
          <a:off x="8688288" y="476672"/>
          <a:ext cx="3384376" cy="1673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프로그램을 들어가기 위해 로그인과 비밀번호를 입력하여 로그인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실패시</a:t>
                      </a:r>
                      <a:r>
                        <a:rPr lang="ko-KR" altLang="en-US" sz="800" b="0">
                          <a:latin typeface="+mn-ea"/>
                          <a:ea typeface="+mn-ea"/>
                        </a:rPr>
                        <a:t> 입력정보 오류 문구 표시 </a:t>
                      </a:r>
                      <a:r>
                        <a:rPr lang="en-US" altLang="ko-KR" sz="800" b="0" baseline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>
                          <a:latin typeface="+mn-ea"/>
                          <a:ea typeface="+mn-ea"/>
                        </a:rPr>
                        <a:t>로그인 성공시 </a:t>
                      </a:r>
                      <a:r>
                        <a:rPr lang="en-US" altLang="ko-KR" sz="800" b="0">
                          <a:latin typeface="+mn-ea"/>
                          <a:ea typeface="+mn-ea"/>
                        </a:rPr>
                        <a:t>Main </a:t>
                      </a:r>
                      <a:r>
                        <a:rPr lang="ko-KR" altLang="en-US" sz="800" b="0">
                          <a:latin typeface="+mn-ea"/>
                          <a:ea typeface="+mn-ea"/>
                        </a:rPr>
                        <a:t>화면 이동 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>
                          <a:latin typeface="+mn-ea"/>
                          <a:ea typeface="+mn-ea"/>
                        </a:rPr>
                        <a:t>로그인 비밀번호 입력 후 </a:t>
                      </a:r>
                      <a:r>
                        <a:rPr lang="en-US" altLang="ko-KR" sz="850" b="0">
                          <a:latin typeface="+mn-ea"/>
                          <a:ea typeface="+mn-ea"/>
                        </a:rPr>
                        <a:t>login </a:t>
                      </a:r>
                      <a:r>
                        <a:rPr lang="ko-KR" altLang="en-US" sz="850" b="0">
                          <a:latin typeface="+mn-ea"/>
                          <a:ea typeface="+mn-ea"/>
                        </a:rPr>
                        <a:t>버튼 클릭시 </a:t>
                      </a:r>
                      <a:r>
                        <a:rPr lang="en-US" altLang="ko-KR" sz="850" b="0">
                          <a:latin typeface="+mn-ea"/>
                          <a:ea typeface="+mn-ea"/>
                        </a:rPr>
                        <a:t>Main 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850" b="0">
                          <a:latin typeface="+mn-ea"/>
                          <a:ea typeface="+mn-ea"/>
                        </a:rPr>
                        <a:t>화면으로 이동 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취소 버튼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로그인 폼 종료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</a:t>
            </a:fld>
            <a:endParaRPr lang="ko-KR" altLang="en-US" sz="9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2C29F0-7AE2-53AA-2117-23DEEC77C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84" y="1082764"/>
            <a:ext cx="7881169" cy="46924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7F463BC-269D-B7B5-7B67-77D7580FD177}"/>
              </a:ext>
            </a:extLst>
          </p:cNvPr>
          <p:cNvSpPr/>
          <p:nvPr/>
        </p:nvSpPr>
        <p:spPr>
          <a:xfrm>
            <a:off x="3940363" y="4425550"/>
            <a:ext cx="4102623" cy="113141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A0EE42B-93A0-CE28-6271-21F6217C8036}"/>
              </a:ext>
            </a:extLst>
          </p:cNvPr>
          <p:cNvSpPr/>
          <p:nvPr/>
        </p:nvSpPr>
        <p:spPr>
          <a:xfrm>
            <a:off x="3826020" y="514258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1E9A8C-A992-9BB2-EA87-37C5E7329F7A}"/>
              </a:ext>
            </a:extLst>
          </p:cNvPr>
          <p:cNvSpPr/>
          <p:nvPr/>
        </p:nvSpPr>
        <p:spPr>
          <a:xfrm>
            <a:off x="5934503" y="516491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29109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411C2734-DE45-D471-1F9F-1EE145BC5531}"/>
              </a:ext>
            </a:extLst>
          </p:cNvPr>
          <p:cNvGrpSpPr/>
          <p:nvPr/>
        </p:nvGrpSpPr>
        <p:grpSpPr>
          <a:xfrm>
            <a:off x="263352" y="1052736"/>
            <a:ext cx="8173900" cy="5042383"/>
            <a:chOff x="263352" y="1052736"/>
            <a:chExt cx="8173900" cy="504238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8F3AC18-358A-8B9F-3C48-B963557EC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352" y="1052736"/>
              <a:ext cx="8173900" cy="504238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6955E11-AC7B-9F32-3CEC-1EEB894AA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6998" y="1412865"/>
              <a:ext cx="974421" cy="126000"/>
            </a:xfrm>
            <a:prstGeom prst="rect">
              <a:avLst/>
            </a:prstGeom>
          </p:spPr>
        </p:pic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메인 </a:t>
            </a:r>
            <a:r>
              <a:rPr lang="en-US" altLang="ko-KR" dirty="0"/>
              <a:t>- </a:t>
            </a:r>
            <a:r>
              <a:rPr lang="ko-KR" altLang="en-US" dirty="0"/>
              <a:t>설정 </a:t>
            </a:r>
            <a:r>
              <a:rPr lang="en-US" altLang="ko-KR" dirty="0"/>
              <a:t>(</a:t>
            </a:r>
            <a:r>
              <a:rPr lang="ko-KR" altLang="en-US" dirty="0" err="1"/>
              <a:t>데시보드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603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데시보드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설정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메인화면이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로드하면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데시보드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폼이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로드된다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설정팝업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데시보드설정에서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데시보드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화면을 설정할 수 있다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적용할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데시보드의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위치를 확인할 수 있다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(3)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의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리스트뷰에서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텍스트를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드래그하여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(2)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에 놓으면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데시보드설정을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할 수 있다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Apply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버튼 클릭 시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해당 사용자의 </a:t>
                      </a:r>
                      <a:r>
                        <a:rPr kumimoji="1" lang="ko-KR" altLang="en-US" sz="850" dirty="0" err="1">
                          <a:solidFill>
                            <a:schemeClr val="tx1"/>
                          </a:solidFill>
                          <a:latin typeface="+mn-ea"/>
                        </a:rPr>
                        <a:t>데시보드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 설정이 저장된다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10</a:t>
            </a:fld>
            <a:endParaRPr lang="ko-KR" altLang="en-US" sz="9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8813D91-0FD9-193E-B2EF-02571AEDA990}"/>
              </a:ext>
            </a:extLst>
          </p:cNvPr>
          <p:cNvSpPr/>
          <p:nvPr/>
        </p:nvSpPr>
        <p:spPr>
          <a:xfrm>
            <a:off x="983431" y="393305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90AB0C8-53DA-E5B4-04A3-87330696C9E6}"/>
              </a:ext>
            </a:extLst>
          </p:cNvPr>
          <p:cNvSpPr/>
          <p:nvPr/>
        </p:nvSpPr>
        <p:spPr>
          <a:xfrm>
            <a:off x="983432" y="167870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8E4052F-0077-DC16-6AEC-C6C62A7B0B69}"/>
              </a:ext>
            </a:extLst>
          </p:cNvPr>
          <p:cNvSpPr/>
          <p:nvPr/>
        </p:nvSpPr>
        <p:spPr>
          <a:xfrm>
            <a:off x="788070" y="119066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43B69FC-5A7D-54EF-7631-8E1205B391A2}"/>
              </a:ext>
            </a:extLst>
          </p:cNvPr>
          <p:cNvGrpSpPr/>
          <p:nvPr/>
        </p:nvGrpSpPr>
        <p:grpSpPr>
          <a:xfrm>
            <a:off x="3009448" y="1988841"/>
            <a:ext cx="4958760" cy="2785118"/>
            <a:chOff x="3009448" y="1988841"/>
            <a:chExt cx="4958760" cy="2785118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554A0C09-0B37-805A-CF1E-B1BF194949BF}"/>
                </a:ext>
              </a:extLst>
            </p:cNvPr>
            <p:cNvGrpSpPr/>
            <p:nvPr/>
          </p:nvGrpSpPr>
          <p:grpSpPr>
            <a:xfrm>
              <a:off x="3009448" y="1988841"/>
              <a:ext cx="4958760" cy="2785118"/>
              <a:chOff x="3009448" y="1988841"/>
              <a:chExt cx="4958760" cy="2785118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C5C1F3B4-820E-FB1B-BFCD-122C0D7B3C92}"/>
                  </a:ext>
                </a:extLst>
              </p:cNvPr>
              <p:cNvGrpSpPr/>
              <p:nvPr/>
            </p:nvGrpSpPr>
            <p:grpSpPr>
              <a:xfrm>
                <a:off x="3009448" y="1988841"/>
                <a:ext cx="4958760" cy="2785118"/>
                <a:chOff x="3009448" y="1988841"/>
                <a:chExt cx="4958760" cy="2785118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E2D475CE-4C61-7860-4954-BC2F39AE5E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09448" y="1988841"/>
                  <a:ext cx="4958760" cy="2785118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</p:pic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1E45E80F-8AFA-271E-0C55-E523A61B6C8C}"/>
                    </a:ext>
                  </a:extLst>
                </p:cNvPr>
                <p:cNvGrpSpPr/>
                <p:nvPr/>
              </p:nvGrpSpPr>
              <p:grpSpPr>
                <a:xfrm>
                  <a:off x="4653988" y="2266083"/>
                  <a:ext cx="435752" cy="1396938"/>
                  <a:chOff x="4653988" y="2266083"/>
                  <a:chExt cx="435752" cy="1396938"/>
                </a:xfrm>
              </p:grpSpPr>
              <p:pic>
                <p:nvPicPr>
                  <p:cNvPr id="19" name="그림 18">
                    <a:extLst>
                      <a:ext uri="{FF2B5EF4-FFF2-40B4-BE49-F238E27FC236}">
                        <a16:creationId xmlns:a16="http://schemas.microsoft.com/office/drawing/2014/main" id="{77465AF1-E31F-780F-3A6C-F96C14AD46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757617" y="2266083"/>
                    <a:ext cx="114247" cy="127687"/>
                  </a:xfrm>
                  <a:prstGeom prst="rect">
                    <a:avLst/>
                  </a:prstGeom>
                </p:spPr>
              </p:pic>
              <p:pic>
                <p:nvPicPr>
                  <p:cNvPr id="24" name="그림 23">
                    <a:extLst>
                      <a:ext uri="{FF2B5EF4-FFF2-40B4-BE49-F238E27FC236}">
                        <a16:creationId xmlns:a16="http://schemas.microsoft.com/office/drawing/2014/main" id="{47E9B499-CE1F-B931-1B14-EF83AADFE2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691447" y="3584841"/>
                    <a:ext cx="180417" cy="78180"/>
                  </a:xfrm>
                  <a:prstGeom prst="rect">
                    <a:avLst/>
                  </a:prstGeom>
                </p:spPr>
              </p:pic>
              <p:pic>
                <p:nvPicPr>
                  <p:cNvPr id="26" name="그림 25">
                    <a:extLst>
                      <a:ext uri="{FF2B5EF4-FFF2-40B4-BE49-F238E27FC236}">
                        <a16:creationId xmlns:a16="http://schemas.microsoft.com/office/drawing/2014/main" id="{4D6B8F3B-DAE2-70F1-ADC2-1A46B213AC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653988" y="2852840"/>
                    <a:ext cx="435752" cy="290501"/>
                  </a:xfrm>
                  <a:prstGeom prst="rect">
                    <a:avLst/>
                  </a:prstGeom>
                </p:spPr>
              </p:pic>
              <p:pic>
                <p:nvPicPr>
                  <p:cNvPr id="28" name="그림 27">
                    <a:extLst>
                      <a:ext uri="{FF2B5EF4-FFF2-40B4-BE49-F238E27FC236}">
                        <a16:creationId xmlns:a16="http://schemas.microsoft.com/office/drawing/2014/main" id="{2F3F0CF7-8253-2546-1AA5-F4F3144112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57617" y="2376755"/>
                    <a:ext cx="114247" cy="551072"/>
                  </a:xfrm>
                  <a:prstGeom prst="rect">
                    <a:avLst/>
                  </a:prstGeom>
                </p:spPr>
              </p:pic>
              <p:pic>
                <p:nvPicPr>
                  <p:cNvPr id="29" name="그림 28">
                    <a:extLst>
                      <a:ext uri="{FF2B5EF4-FFF2-40B4-BE49-F238E27FC236}">
                        <a16:creationId xmlns:a16="http://schemas.microsoft.com/office/drawing/2014/main" id="{8A0FDA25-3729-1797-DE27-0FF69A5299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57616" y="3068354"/>
                    <a:ext cx="114247" cy="551072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8D6F3B12-9A6C-BC10-3702-9B9B74AE4C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84296" y="2567914"/>
                <a:ext cx="1146640" cy="178194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C10B92CA-F355-94D6-2A98-D0D2A2CC2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34577" y="3225501"/>
                <a:ext cx="1047609" cy="162804"/>
              </a:xfrm>
              <a:prstGeom prst="rect">
                <a:avLst/>
              </a:prstGeom>
            </p:spPr>
          </p:pic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2A9F38CA-F3EA-EAC2-B24D-A08D317E70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83832" y="3152425"/>
                <a:ext cx="468697" cy="208310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BCB9B37F-BD94-3B0D-06B5-F762941F82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48526" t="-20891"/>
              <a:stretch/>
            </p:blipFill>
            <p:spPr>
              <a:xfrm>
                <a:off x="4583833" y="2480926"/>
                <a:ext cx="505908" cy="266147"/>
              </a:xfrm>
              <a:prstGeom prst="rect">
                <a:avLst/>
              </a:prstGeom>
            </p:spPr>
          </p:pic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208E49-BA79-A38B-27B2-18EA8D56B600}"/>
                </a:ext>
              </a:extLst>
            </p:cNvPr>
            <p:cNvSpPr txBox="1"/>
            <p:nvPr/>
          </p:nvSpPr>
          <p:spPr>
            <a:xfrm>
              <a:off x="5564369" y="2421458"/>
              <a:ext cx="80021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latin typeface="+mj-ea"/>
                  <a:ea typeface="+mj-ea"/>
                </a:rPr>
                <a:t>생산진행현황</a:t>
              </a:r>
              <a:endParaRPr lang="en-US" altLang="ko-KR" sz="800" dirty="0">
                <a:latin typeface="+mj-ea"/>
                <a:ea typeface="+mj-ea"/>
              </a:endParaRPr>
            </a:p>
            <a:p>
              <a:r>
                <a:rPr lang="ko-KR" altLang="en-US" sz="800" dirty="0">
                  <a:latin typeface="+mj-ea"/>
                  <a:ea typeface="+mj-ea"/>
                </a:rPr>
                <a:t>작업장현황</a:t>
              </a:r>
              <a:endParaRPr lang="en-US" altLang="ko-KR" sz="800" dirty="0">
                <a:latin typeface="+mj-ea"/>
                <a:ea typeface="+mj-ea"/>
              </a:endParaRPr>
            </a:p>
            <a:p>
              <a:r>
                <a:rPr lang="ko-KR" altLang="en-US" sz="800" dirty="0">
                  <a:latin typeface="+mj-ea"/>
                  <a:ea typeface="+mj-ea"/>
                </a:rPr>
                <a:t>생산실적</a:t>
              </a:r>
              <a:endParaRPr lang="en-US" altLang="ko-KR" sz="800" dirty="0">
                <a:latin typeface="+mj-ea"/>
                <a:ea typeface="+mj-ea"/>
              </a:endParaRPr>
            </a:p>
            <a:p>
              <a:r>
                <a:rPr lang="ko-KR" altLang="en-US" sz="800" dirty="0">
                  <a:latin typeface="+mj-ea"/>
                  <a:ea typeface="+mj-ea"/>
                </a:rPr>
                <a:t>비가동내역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76" name="타원 75">
            <a:extLst>
              <a:ext uri="{FF2B5EF4-FFF2-40B4-BE49-F238E27FC236}">
                <a16:creationId xmlns:a16="http://schemas.microsoft.com/office/drawing/2014/main" id="{14D062E0-EDD7-0724-6090-5361D8418B20}"/>
              </a:ext>
            </a:extLst>
          </p:cNvPr>
          <p:cNvSpPr/>
          <p:nvPr/>
        </p:nvSpPr>
        <p:spPr>
          <a:xfrm>
            <a:off x="4087423" y="202681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794DB7-406B-39BA-A6ED-006DAF0E8B09}"/>
              </a:ext>
            </a:extLst>
          </p:cNvPr>
          <p:cNvSpPr/>
          <p:nvPr/>
        </p:nvSpPr>
        <p:spPr>
          <a:xfrm>
            <a:off x="5488828" y="200419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4B472AA-7FAC-8B64-6C55-9670C59C6326}"/>
              </a:ext>
            </a:extLst>
          </p:cNvPr>
          <p:cNvSpPr/>
          <p:nvPr/>
        </p:nvSpPr>
        <p:spPr>
          <a:xfrm>
            <a:off x="6397737" y="4502132"/>
            <a:ext cx="523500" cy="2202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7EC70B5-5635-C9F0-CCAA-051DD6549D49}"/>
              </a:ext>
            </a:extLst>
          </p:cNvPr>
          <p:cNvSpPr/>
          <p:nvPr/>
        </p:nvSpPr>
        <p:spPr>
          <a:xfrm>
            <a:off x="6081637" y="446140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7F3143-B5C0-529A-900B-EE7677E6C9C6}"/>
              </a:ext>
            </a:extLst>
          </p:cNvPr>
          <p:cNvSpPr/>
          <p:nvPr/>
        </p:nvSpPr>
        <p:spPr>
          <a:xfrm>
            <a:off x="919510" y="1339700"/>
            <a:ext cx="7517742" cy="475541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D9AC6C-95CA-9452-1EF9-7C6728948472}"/>
              </a:ext>
            </a:extLst>
          </p:cNvPr>
          <p:cNvSpPr/>
          <p:nvPr/>
        </p:nvSpPr>
        <p:spPr>
          <a:xfrm>
            <a:off x="4164789" y="2255738"/>
            <a:ext cx="1324040" cy="211098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D9C552-CACE-D808-009D-3EB200EA07E2}"/>
              </a:ext>
            </a:extLst>
          </p:cNvPr>
          <p:cNvSpPr/>
          <p:nvPr/>
        </p:nvSpPr>
        <p:spPr>
          <a:xfrm>
            <a:off x="5519684" y="2275898"/>
            <a:ext cx="2280708" cy="211098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2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FD15562-81F3-B3B1-F305-3E066E836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51" y="1544250"/>
            <a:ext cx="8164064" cy="3769499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품목정보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739742"/>
              </p:ext>
            </p:extLst>
          </p:nvPr>
        </p:nvGraphicFramePr>
        <p:xfrm>
          <a:off x="8688288" y="476672"/>
          <a:ext cx="3384376" cy="2527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품목을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품목을 추가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삭제할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품목정보를 조회할 수 있다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조회조건이 없으면 전체데이터가 조회된다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데이터 그리드 뷰는 품목코드 순으로 정렬된다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데이터 그리드 뷰의 헤더를 클릭 할 시 정렬이 가능하다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추가 및 수정 할 수 있는 패널이다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11</a:t>
            </a:fld>
            <a:endParaRPr lang="ko-KR" altLang="en-US" sz="9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4D062E0-EDD7-0724-6090-5361D8418B20}"/>
              </a:ext>
            </a:extLst>
          </p:cNvPr>
          <p:cNvSpPr/>
          <p:nvPr/>
        </p:nvSpPr>
        <p:spPr>
          <a:xfrm>
            <a:off x="55522" y="1447404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32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464292-705C-1574-A931-3BBDAFF4F473}"/>
              </a:ext>
            </a:extLst>
          </p:cNvPr>
          <p:cNvSpPr/>
          <p:nvPr/>
        </p:nvSpPr>
        <p:spPr>
          <a:xfrm>
            <a:off x="276600" y="1954491"/>
            <a:ext cx="8088802" cy="266277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E5612E-BCEF-48FB-4491-D47443D61357}"/>
              </a:ext>
            </a:extLst>
          </p:cNvPr>
          <p:cNvSpPr/>
          <p:nvPr/>
        </p:nvSpPr>
        <p:spPr>
          <a:xfrm>
            <a:off x="266651" y="4666124"/>
            <a:ext cx="8088802" cy="7227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5A6A73-C6DA-70EA-BCED-C1B6AF92C84F}"/>
              </a:ext>
            </a:extLst>
          </p:cNvPr>
          <p:cNvSpPr/>
          <p:nvPr/>
        </p:nvSpPr>
        <p:spPr>
          <a:xfrm>
            <a:off x="257791" y="1605674"/>
            <a:ext cx="8088802" cy="26094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66147A9-E000-780E-2BD9-D81BBF55868E}"/>
              </a:ext>
            </a:extLst>
          </p:cNvPr>
          <p:cNvSpPr/>
          <p:nvPr/>
        </p:nvSpPr>
        <p:spPr>
          <a:xfrm>
            <a:off x="39596" y="192320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32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6FFF5BE-87B9-D500-CE61-0EE99ACC437A}"/>
              </a:ext>
            </a:extLst>
          </p:cNvPr>
          <p:cNvSpPr/>
          <p:nvPr/>
        </p:nvSpPr>
        <p:spPr>
          <a:xfrm>
            <a:off x="69898" y="461726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80318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8CC8194-6640-3BC4-79EC-63B933101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" y="1592028"/>
            <a:ext cx="8030696" cy="3837842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공정 관리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시스템관리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599492"/>
              </p:ext>
            </p:extLst>
          </p:nvPr>
        </p:nvGraphicFramePr>
        <p:xfrm>
          <a:off x="8688288" y="476672"/>
          <a:ext cx="3379981" cy="2060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76725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공정 정보를 추가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삭제 할 수 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공정 코드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그룹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공정명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가능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사용 유무를 통해 검색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입력된 공정 정보를 차트화 하여 출력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공정그룹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공정명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비고 내용을 입력하여 추가 수정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12</a:t>
            </a:fld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3B1FC7-CD1A-8AD2-217B-69E8DA70351C}"/>
              </a:ext>
            </a:extLst>
          </p:cNvPr>
          <p:cNvSpPr/>
          <p:nvPr/>
        </p:nvSpPr>
        <p:spPr>
          <a:xfrm>
            <a:off x="345232" y="1587885"/>
            <a:ext cx="4434997" cy="31012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27E858-06C3-EAE8-1FBC-DF5D18C104DA}"/>
              </a:ext>
            </a:extLst>
          </p:cNvPr>
          <p:cNvSpPr/>
          <p:nvPr/>
        </p:nvSpPr>
        <p:spPr>
          <a:xfrm>
            <a:off x="3431263" y="1970940"/>
            <a:ext cx="5063918" cy="225657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3C67A8-B8D8-001E-4CB4-3E213C35E53F}"/>
              </a:ext>
            </a:extLst>
          </p:cNvPr>
          <p:cNvSpPr/>
          <p:nvPr/>
        </p:nvSpPr>
        <p:spPr>
          <a:xfrm>
            <a:off x="3381505" y="4300445"/>
            <a:ext cx="4902416" cy="120235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E067100-AB85-3B93-818A-6FB3D8DC5F55}"/>
              </a:ext>
            </a:extLst>
          </p:cNvPr>
          <p:cNvSpPr/>
          <p:nvPr/>
        </p:nvSpPr>
        <p:spPr>
          <a:xfrm>
            <a:off x="237055" y="135934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1A4836E-913C-832E-64D8-9AB38E4ACA5E}"/>
              </a:ext>
            </a:extLst>
          </p:cNvPr>
          <p:cNvSpPr/>
          <p:nvPr/>
        </p:nvSpPr>
        <p:spPr>
          <a:xfrm>
            <a:off x="3118626" y="192737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2373E63-631B-F8B1-2D32-14F716BCB3A0}"/>
              </a:ext>
            </a:extLst>
          </p:cNvPr>
          <p:cNvSpPr/>
          <p:nvPr/>
        </p:nvSpPr>
        <p:spPr>
          <a:xfrm>
            <a:off x="3106716" y="422751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95051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DEFB6B11-DC15-0ED5-BA4E-D0C16B549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0" y="834220"/>
            <a:ext cx="8192643" cy="4829849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/>
              <a:t>작업장 정보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기준 정보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398836"/>
              </p:ext>
            </p:extLst>
          </p:nvPr>
        </p:nvGraphicFramePr>
        <p:xfrm>
          <a:off x="8688288" y="476672"/>
          <a:ext cx="3384376" cy="2060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작업장 정보를 관리할 수 있도록 구현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작업장 데이터를 추가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및 삭제 가능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작업장의 가동상태에 따라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RUN(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초록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)/STOP(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빨강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)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셀의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Color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초기 화면에는 사용여부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인 값만 조회 및 데이터 조회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조건 별 데이터 바인딩 가동 상태는 초록색 비가동은 빨간색으로 표시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하단 패널에서 데이터 추가 및 수정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13</a:t>
            </a:fld>
            <a:endParaRPr lang="ko-KR" altLang="en-US" sz="9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987E5B9-F778-3EBA-3AFF-B575A3643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92" y="1664337"/>
            <a:ext cx="8065275" cy="132699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63245DB-9840-60FF-0106-DFF8FC508877}"/>
              </a:ext>
            </a:extLst>
          </p:cNvPr>
          <p:cNvSpPr/>
          <p:nvPr/>
        </p:nvSpPr>
        <p:spPr>
          <a:xfrm>
            <a:off x="119336" y="1509115"/>
            <a:ext cx="8284353" cy="154190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506DBC-840A-9BDE-6EE2-804F260A028F}"/>
              </a:ext>
            </a:extLst>
          </p:cNvPr>
          <p:cNvSpPr/>
          <p:nvPr/>
        </p:nvSpPr>
        <p:spPr>
          <a:xfrm>
            <a:off x="135309" y="4540610"/>
            <a:ext cx="8268380" cy="113944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C0F9A6-3B8D-99FC-E09B-A30BCBB0FDD4}"/>
              </a:ext>
            </a:extLst>
          </p:cNvPr>
          <p:cNvSpPr/>
          <p:nvPr/>
        </p:nvSpPr>
        <p:spPr>
          <a:xfrm>
            <a:off x="135309" y="834220"/>
            <a:ext cx="3830201" cy="61520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CF75076-3F05-0E7C-6271-AE10BDD44136}"/>
              </a:ext>
            </a:extLst>
          </p:cNvPr>
          <p:cNvSpPr/>
          <p:nvPr/>
        </p:nvSpPr>
        <p:spPr>
          <a:xfrm>
            <a:off x="210644" y="602214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808FF0D-3F67-7660-198B-1C3775248EC1}"/>
              </a:ext>
            </a:extLst>
          </p:cNvPr>
          <p:cNvSpPr/>
          <p:nvPr/>
        </p:nvSpPr>
        <p:spPr>
          <a:xfrm>
            <a:off x="57178" y="136513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667E8E8-96DD-5EDB-1BBD-71DAF8F777D0}"/>
              </a:ext>
            </a:extLst>
          </p:cNvPr>
          <p:cNvSpPr/>
          <p:nvPr/>
        </p:nvSpPr>
        <p:spPr>
          <a:xfrm>
            <a:off x="10208" y="437290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7772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_x23815560">
            <a:extLst>
              <a:ext uri="{FF2B5EF4-FFF2-40B4-BE49-F238E27FC236}">
                <a16:creationId xmlns:a16="http://schemas.microsoft.com/office/drawing/2014/main" id="{9600433E-CF02-C5CA-335C-6B5780F34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6" y="1596717"/>
            <a:ext cx="7992777" cy="434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생산요청관리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생산관리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4128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목록을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관리할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목록을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기본 조회 조건은 현재로부터 일주일 전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까지이다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검색조건을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설정하여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목록을 조회할 수 있다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생산요청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DGV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에 빈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행이 하나 추가된다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선택한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생산요청을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수정할 수 있도록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선택한 행만 수정이 가능해진다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선택한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생상요청을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삭제한다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추가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수정한 내용을 저장한다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저장 후에는 폼이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새로고침된다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추가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수정한 내용을 취소한다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취소 후에는 폼이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새로고침된다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0218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생산요청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목록의 데이터를 초기 조건으로 불러온다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검색조건을 초기화한다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0103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현재 조회 중인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생산요청의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목록을 엑셀로 내보낸다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8519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14</a:t>
            </a:fld>
            <a:endParaRPr lang="ko-KR" altLang="en-US" sz="9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06C866D-85C0-80F0-7827-F73630C0C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930" y="2195399"/>
            <a:ext cx="1907082" cy="35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77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39CBEEC-D13F-3FF6-C0B7-0E8B4C953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생산계획관리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572FA-B3B5-E0B8-1DFB-B8BCB9B44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생산관리</a:t>
            </a:r>
            <a:endParaRPr lang="en-US" altLang="ko-KR" dirty="0"/>
          </a:p>
        </p:txBody>
      </p:sp>
      <p:pic>
        <p:nvPicPr>
          <p:cNvPr id="1025" name="_x23815560">
            <a:extLst>
              <a:ext uri="{FF2B5EF4-FFF2-40B4-BE49-F238E27FC236}">
                <a16:creationId xmlns:a16="http://schemas.microsoft.com/office/drawing/2014/main" id="{AC9D7C51-D154-059E-3389-53FA011A6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4" y="806118"/>
            <a:ext cx="7992777" cy="434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55C451-F8EC-E3AA-1A1F-D359792A5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534659"/>
              </p:ext>
            </p:extLst>
          </p:nvPr>
        </p:nvGraphicFramePr>
        <p:xfrm>
          <a:off x="8688288" y="476672"/>
          <a:ext cx="3384376" cy="5084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 기반으로 하여 생산계획을 관리한다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 조회하는 탭과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생산계획을 관리하는 탭으로 구분된다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조건에 해당하는 생산계획 정보가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생산요청 탭에서 조회된 생산요청을 선택하여 우측 상단의 생산계획 생성 버튼을 클릭하여 생산계획을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 그리드 뷰에서 생산계획을 선택하고 우측 상단의 생산계획 수정 버튼을 클릭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출력된 팝업에서 생산계획수량을 수정 입력하고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OK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버튼을 클릭하여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요청이 없는 생산계획을 추가할 경우 생산계획 탭에서 생산계획 추가 버튼을 클릭하여 생산계획 추가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328043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 그리드 뷰에서 생산계획을 선택하고 우측 상단의 생산계획 삭제 버튼을 클릭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작업지시가 내려지지 않은 생산계획인 경우 삭제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 그리드 뷰에서 생산계획을 선택하고 우측 상단의 생산계획 분할 버튼을 클릭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출력된 팝업에서 분할할 수량을 입력하고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OK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버튼을 클릭하여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 탭에서 생산계획을 선택하고 우측 상단의 마감 버튼을 클릭하면 해당 생산계획이 마감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마감된 생산계획으로는 더 이상 작업지시를 생성할 수 없음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948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이미 마감한 생산계획을 취소하고 싶을 경우에는 생산계획 마감과 동일한 방법으로 진행하여 취소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8269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E95912C-0EC0-4041-8DB2-486EDC2FD580}"/>
              </a:ext>
            </a:extLst>
          </p:cNvPr>
          <p:cNvSpPr/>
          <p:nvPr/>
        </p:nvSpPr>
        <p:spPr>
          <a:xfrm>
            <a:off x="1642481" y="1861280"/>
            <a:ext cx="6702869" cy="316791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996C97A-F648-9B2E-2403-A80B77782205}"/>
              </a:ext>
            </a:extLst>
          </p:cNvPr>
          <p:cNvSpPr/>
          <p:nvPr/>
        </p:nvSpPr>
        <p:spPr>
          <a:xfrm>
            <a:off x="1459117" y="175326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3A51693-C166-9EFE-6D55-8AF98FE03980}"/>
              </a:ext>
            </a:extLst>
          </p:cNvPr>
          <p:cNvSpPr/>
          <p:nvPr/>
        </p:nvSpPr>
        <p:spPr>
          <a:xfrm>
            <a:off x="1424697" y="122568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6F68444-182D-F9FF-8B13-E90E38C5F37F}"/>
              </a:ext>
            </a:extLst>
          </p:cNvPr>
          <p:cNvSpPr/>
          <p:nvPr/>
        </p:nvSpPr>
        <p:spPr>
          <a:xfrm>
            <a:off x="6429109" y="134982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224BDCB-13E2-A974-24CF-E438BE2745E5}"/>
              </a:ext>
            </a:extLst>
          </p:cNvPr>
          <p:cNvSpPr/>
          <p:nvPr/>
        </p:nvSpPr>
        <p:spPr>
          <a:xfrm>
            <a:off x="6990969" y="1351184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9AEBC84-6E83-CF54-6E1B-445ACBCD6702}"/>
              </a:ext>
            </a:extLst>
          </p:cNvPr>
          <p:cNvSpPr/>
          <p:nvPr/>
        </p:nvSpPr>
        <p:spPr>
          <a:xfrm>
            <a:off x="7571669" y="134982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39F57E4-274B-D887-971C-91F6227F4131}"/>
              </a:ext>
            </a:extLst>
          </p:cNvPr>
          <p:cNvSpPr/>
          <p:nvPr/>
        </p:nvSpPr>
        <p:spPr>
          <a:xfrm>
            <a:off x="6429109" y="159125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F9ADBD-1A49-4667-6E21-FA8C6838B294}"/>
              </a:ext>
            </a:extLst>
          </p:cNvPr>
          <p:cNvSpPr/>
          <p:nvPr/>
        </p:nvSpPr>
        <p:spPr>
          <a:xfrm>
            <a:off x="6999535" y="159840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7</a:t>
            </a:r>
            <a:endParaRPr lang="ko-KR" altLang="en-US" sz="14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3DB4E33-485A-EF23-A21C-6C163BFB83D8}"/>
              </a:ext>
            </a:extLst>
          </p:cNvPr>
          <p:cNvSpPr/>
          <p:nvPr/>
        </p:nvSpPr>
        <p:spPr>
          <a:xfrm>
            <a:off x="7569309" y="1591250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8</a:t>
            </a:r>
            <a:endParaRPr lang="ko-KR" altLang="en-US" sz="1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C956FB-A56E-8132-C34F-596466B29FDA}"/>
              </a:ext>
            </a:extLst>
          </p:cNvPr>
          <p:cNvSpPr/>
          <p:nvPr/>
        </p:nvSpPr>
        <p:spPr>
          <a:xfrm>
            <a:off x="1640720" y="1214576"/>
            <a:ext cx="364677" cy="21602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418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7C85705-3B7A-6EEF-714E-CCDCAECC84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시유작업</a:t>
            </a:r>
            <a:r>
              <a:rPr lang="ko-KR" altLang="en-US" dirty="0"/>
              <a:t> 지시 생성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8436E6-9F00-A96C-F7B0-501C79C48F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생산관리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C4FDA1B-3F32-D7FA-0E46-F7802A499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886895"/>
              </p:ext>
            </p:extLst>
          </p:nvPr>
        </p:nvGraphicFramePr>
        <p:xfrm>
          <a:off x="8688288" y="476672"/>
          <a:ext cx="3384376" cy="3757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생산계획을 바탕으로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시유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공정의 작업지시를 생성하는 화면이다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상단 그리드에는 조회 조건에 해당하는 생산계획 정보가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상단 그리드의 생산계획번호 선택 시 하단 그리드에는 선택된 생산계획번호로 생성된 작업지시 리스트가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생산계획의 조회내역에서 작업지시 생성버튼을 클릭하면 작업지시 정보 입력을 위한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Popup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창이 열리며 정보 입력 후 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OK”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버튼을 누르면 신규 작업지시가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하단 작업지시의 조회내역에서 작업장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 수량을 수정하고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 수정 저장 버튼을 누르면 수정된 내용이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하단의 작업지시 조회내역에서 삭제할 작업지시를 선택하고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 삭제 버튼을 클릭하면 작업지시 삭제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677231EF-5D49-6AF5-13FA-3E0217DD4420}"/>
              </a:ext>
            </a:extLst>
          </p:cNvPr>
          <p:cNvSpPr/>
          <p:nvPr/>
        </p:nvSpPr>
        <p:spPr>
          <a:xfrm>
            <a:off x="8112401" y="80487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AB17F3A-B0ED-AC4A-76E9-8E2DD27C2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97" y="19231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35069184">
            <a:extLst>
              <a:ext uri="{FF2B5EF4-FFF2-40B4-BE49-F238E27FC236}">
                <a16:creationId xmlns:a16="http://schemas.microsoft.com/office/drawing/2014/main" id="{10774C3D-00D3-FC81-1010-4BF344EE0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82" y="659415"/>
            <a:ext cx="8229952" cy="44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B239306-07B3-E68D-5A46-AA3A0B434025}"/>
              </a:ext>
            </a:extLst>
          </p:cNvPr>
          <p:cNvSpPr/>
          <p:nvPr/>
        </p:nvSpPr>
        <p:spPr>
          <a:xfrm>
            <a:off x="1515769" y="1551340"/>
            <a:ext cx="6900665" cy="119659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1B17B8-E007-2584-B26A-A88D646DE01E}"/>
              </a:ext>
            </a:extLst>
          </p:cNvPr>
          <p:cNvSpPr/>
          <p:nvPr/>
        </p:nvSpPr>
        <p:spPr>
          <a:xfrm>
            <a:off x="1352510" y="143133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7ADB6-D932-8C92-9392-E309AC78EFD0}"/>
              </a:ext>
            </a:extLst>
          </p:cNvPr>
          <p:cNvSpPr/>
          <p:nvPr/>
        </p:nvSpPr>
        <p:spPr>
          <a:xfrm>
            <a:off x="1515769" y="2896382"/>
            <a:ext cx="6900665" cy="200752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FDDE318-0EA6-7C25-00D1-9928D4503842}"/>
              </a:ext>
            </a:extLst>
          </p:cNvPr>
          <p:cNvSpPr/>
          <p:nvPr/>
        </p:nvSpPr>
        <p:spPr>
          <a:xfrm>
            <a:off x="1345800" y="272395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A8DBA14-0F83-62D1-4FEE-E9FD79C4C8E0}"/>
              </a:ext>
            </a:extLst>
          </p:cNvPr>
          <p:cNvSpPr/>
          <p:nvPr/>
        </p:nvSpPr>
        <p:spPr>
          <a:xfrm>
            <a:off x="7701094" y="1153084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908FB9-DC36-B1DF-BD4C-E0FD6FEEE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470" y="3718922"/>
            <a:ext cx="4109060" cy="178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26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48418A2-F86A-3587-CE6F-7EC010DA1C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작업 지시 생성 및 마감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D5448C-84F1-D22A-C04A-1ACF0D968C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436493-04B1-A054-BD03-347625829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85" y="1001696"/>
            <a:ext cx="7933242" cy="4462448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16540ED-7390-1ADB-F752-B72F00A55793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384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사용자가 매뉴얼로 작업지시를 생성한다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현장 마감된 작업지시에 대해 관리자 마감 처리를 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등록된 작업지시 정보가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신규 작업지시 생성을 위해서는 메인 상단의 추가 버튼을 누르면 하단의 패널이 활성화되며 정보 입력 후 저장 버튼을 누르면 작업지시가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이미 생성된 작업지시의 정보를 수정하고자 할 경우에는 편집버튼을 누르면 되며 작업지시상태가 생산대기 인 경우에만 수정이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작업지시를 삭제할 경우에는 삭제 버튼을 누르면 되며 이 경우도 작업지시상태가 생산대기인 경우에만 삭제가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작업지시를 마감할 경우에는 상단 그리드 선택 체크 박스에서 해당 마감할 작업지시를 선택하여 작업지시 마감 버튼 클릭하여 마감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이미 마감한 작업지시를 취소하고 싶을 경우에는 작업지시 마감과 동일한 방법으로 진행하여 취소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21132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7D15662-EA26-7F43-ACB1-4472E813369D}"/>
              </a:ext>
            </a:extLst>
          </p:cNvPr>
          <p:cNvSpPr/>
          <p:nvPr/>
        </p:nvSpPr>
        <p:spPr>
          <a:xfrm>
            <a:off x="1382821" y="1952016"/>
            <a:ext cx="6944206" cy="25183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109848E-B4AD-E17D-C412-798AB69B9805}"/>
              </a:ext>
            </a:extLst>
          </p:cNvPr>
          <p:cNvSpPr/>
          <p:nvPr/>
        </p:nvSpPr>
        <p:spPr>
          <a:xfrm>
            <a:off x="1199457" y="184400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555FD1-4E30-7598-0E8D-6566EB3A9A4F}"/>
              </a:ext>
            </a:extLst>
          </p:cNvPr>
          <p:cNvSpPr/>
          <p:nvPr/>
        </p:nvSpPr>
        <p:spPr>
          <a:xfrm>
            <a:off x="1382820" y="4578411"/>
            <a:ext cx="6944205" cy="73527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633AF2D-4108-7146-208F-A96D9A425C23}"/>
              </a:ext>
            </a:extLst>
          </p:cNvPr>
          <p:cNvSpPr/>
          <p:nvPr/>
        </p:nvSpPr>
        <p:spPr>
          <a:xfrm>
            <a:off x="1274806" y="443761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F7525FD-CF7A-C49F-38D9-DE97DD3B6D9E}"/>
              </a:ext>
            </a:extLst>
          </p:cNvPr>
          <p:cNvSpPr/>
          <p:nvPr/>
        </p:nvSpPr>
        <p:spPr>
          <a:xfrm>
            <a:off x="1549126" y="85025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E50F053-E519-FEDD-3F3A-5DBDC13B3DE9}"/>
              </a:ext>
            </a:extLst>
          </p:cNvPr>
          <p:cNvSpPr/>
          <p:nvPr/>
        </p:nvSpPr>
        <p:spPr>
          <a:xfrm>
            <a:off x="1780556" y="85025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4821F2F-4C63-D86A-8EF9-E2EEF8467339}"/>
              </a:ext>
            </a:extLst>
          </p:cNvPr>
          <p:cNvSpPr/>
          <p:nvPr/>
        </p:nvSpPr>
        <p:spPr>
          <a:xfrm>
            <a:off x="2014956" y="85025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D85846C-E536-9CDC-D75D-6C3D7A4C94F0}"/>
              </a:ext>
            </a:extLst>
          </p:cNvPr>
          <p:cNvSpPr/>
          <p:nvPr/>
        </p:nvSpPr>
        <p:spPr>
          <a:xfrm>
            <a:off x="7003516" y="136884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696EFC2-14EC-FB01-066F-A8B194E2A9F9}"/>
              </a:ext>
            </a:extLst>
          </p:cNvPr>
          <p:cNvSpPr/>
          <p:nvPr/>
        </p:nvSpPr>
        <p:spPr>
          <a:xfrm>
            <a:off x="7580800" y="136884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11928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시간대 별 생산현황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Main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263230"/>
              </p:ext>
            </p:extLst>
          </p:nvPr>
        </p:nvGraphicFramePr>
        <p:xfrm>
          <a:off x="8688288" y="476672"/>
          <a:ext cx="3384376" cy="1829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현장에서 입력된 제품 생산 데이터를 토대도 시간별 제품 생산 및 불량률에 대한 데이터를 분석 및 출력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위에 리스트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 지시 리스트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상단 작업 지시 리스트를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해당 작업지시 내용을 시간별 생산 수량 그래프를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18</a:t>
            </a:fld>
            <a:endParaRPr lang="ko-KR" altLang="en-US" sz="9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7BCE84-E4C3-0B07-623A-DA91DB664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21" t="7392"/>
          <a:stretch/>
        </p:blipFill>
        <p:spPr>
          <a:xfrm>
            <a:off x="205679" y="1194610"/>
            <a:ext cx="8221797" cy="433873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9DC38B-7D87-BF00-489F-53FDFCB36937}"/>
              </a:ext>
            </a:extLst>
          </p:cNvPr>
          <p:cNvSpPr/>
          <p:nvPr/>
        </p:nvSpPr>
        <p:spPr>
          <a:xfrm>
            <a:off x="4085548" y="1367258"/>
            <a:ext cx="678565" cy="181947"/>
          </a:xfrm>
          <a:prstGeom prst="rect">
            <a:avLst/>
          </a:prstGeom>
          <a:solidFill>
            <a:srgbClr val="3C4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CDADDC-AD42-EC61-6001-0C9FD2E78F57}"/>
              </a:ext>
            </a:extLst>
          </p:cNvPr>
          <p:cNvSpPr/>
          <p:nvPr/>
        </p:nvSpPr>
        <p:spPr>
          <a:xfrm>
            <a:off x="4099473" y="3410632"/>
            <a:ext cx="678565" cy="191308"/>
          </a:xfrm>
          <a:prstGeom prst="rect">
            <a:avLst/>
          </a:prstGeom>
          <a:solidFill>
            <a:srgbClr val="3C4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2CE2CB-6488-85DF-48DC-CE78EA5DC28B}"/>
              </a:ext>
            </a:extLst>
          </p:cNvPr>
          <p:cNvSpPr/>
          <p:nvPr/>
        </p:nvSpPr>
        <p:spPr>
          <a:xfrm>
            <a:off x="205679" y="3582044"/>
            <a:ext cx="8221797" cy="188132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10209C-87DD-C19E-175A-91A659988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52" y="3632597"/>
            <a:ext cx="8142603" cy="18547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24A4B3D-6A90-34CB-4A71-B045FC2EDBBC}"/>
              </a:ext>
            </a:extLst>
          </p:cNvPr>
          <p:cNvSpPr/>
          <p:nvPr/>
        </p:nvSpPr>
        <p:spPr>
          <a:xfrm>
            <a:off x="244453" y="1549205"/>
            <a:ext cx="8142603" cy="186142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762468B-4C61-2E7E-EF69-18FFC3884932}"/>
              </a:ext>
            </a:extLst>
          </p:cNvPr>
          <p:cNvSpPr/>
          <p:nvPr/>
        </p:nvSpPr>
        <p:spPr>
          <a:xfrm>
            <a:off x="136441" y="147922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484B75C-0771-9BF3-0096-496D78C74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23" y="1604814"/>
            <a:ext cx="8142605" cy="1778361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760D9E9B-58C1-B8DB-0A9B-8C881BF31706}"/>
              </a:ext>
            </a:extLst>
          </p:cNvPr>
          <p:cNvSpPr/>
          <p:nvPr/>
        </p:nvSpPr>
        <p:spPr>
          <a:xfrm>
            <a:off x="136441" y="348456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59861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014BBB9F-D0B8-DFFD-52F4-CE0EE77BE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787" y="678128"/>
            <a:ext cx="3686689" cy="590632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일별 생산현황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331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생산률에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대한 데이터를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일자별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생산 현황을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로드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1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주일을 기준으로 그래프가 나타난다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버튼 클릭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조회조건에 따라 일별 생산 현황이 조회된다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새로고침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버튼 클릭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조회조건이 초기화되고 폼이 다시 로드 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엑셀 버튼 클릭 시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그래프와 데이터 그리드 뷰를 엑셀파일로 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Export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된다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조회조건에 따른 생산현황을 그래프로 나타낸다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조회조건에 따른 생산현황을 데이터 그리드 뷰로 나타낸다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3766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19</a:t>
            </a:fld>
            <a:endParaRPr lang="ko-KR" altLang="en-US" sz="9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F965B0-4A3D-D149-87C0-C4AA7BEDC0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568" b="24524"/>
          <a:stretch/>
        </p:blipFill>
        <p:spPr>
          <a:xfrm>
            <a:off x="346316" y="1196749"/>
            <a:ext cx="7902542" cy="40324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728F61D-6A7A-EEBE-0DB2-D26351113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94" y="4143892"/>
            <a:ext cx="7899764" cy="10877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C509E7-B05E-D7E7-48AF-2409A02F3AB4}"/>
              </a:ext>
            </a:extLst>
          </p:cNvPr>
          <p:cNvSpPr txBox="1"/>
          <p:nvPr/>
        </p:nvSpPr>
        <p:spPr>
          <a:xfrm>
            <a:off x="425050" y="1269340"/>
            <a:ext cx="595035" cy="215444"/>
          </a:xfrm>
          <a:prstGeom prst="rect">
            <a:avLst/>
          </a:prstGeom>
          <a:solidFill>
            <a:srgbClr val="ECF0F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생산일자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8A46224-E64D-F368-0CD1-D94CD1690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095" y="1278927"/>
            <a:ext cx="1526040" cy="1951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39D3B09-B4E3-3587-F34D-CC2CA4CF199F}"/>
              </a:ext>
            </a:extLst>
          </p:cNvPr>
          <p:cNvSpPr txBox="1"/>
          <p:nvPr/>
        </p:nvSpPr>
        <p:spPr>
          <a:xfrm>
            <a:off x="393199" y="1489023"/>
            <a:ext cx="595035" cy="215444"/>
          </a:xfrm>
          <a:prstGeom prst="rect">
            <a:avLst/>
          </a:prstGeom>
          <a:solidFill>
            <a:srgbClr val="ECF0F2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공정코드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E62B54-A518-BD02-CA2A-6C6121D5AD42}"/>
              </a:ext>
            </a:extLst>
          </p:cNvPr>
          <p:cNvSpPr txBox="1"/>
          <p:nvPr/>
        </p:nvSpPr>
        <p:spPr>
          <a:xfrm>
            <a:off x="2591618" y="1269340"/>
            <a:ext cx="529312" cy="215444"/>
          </a:xfrm>
          <a:prstGeom prst="rect">
            <a:avLst/>
          </a:prstGeom>
          <a:solidFill>
            <a:srgbClr val="E8EDEE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공정 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55879CC-92FC-059B-4745-B5E809367A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4135" y="1278927"/>
            <a:ext cx="1257609" cy="452259"/>
          </a:xfrm>
          <a:prstGeom prst="rect">
            <a:avLst/>
          </a:prstGeom>
          <a:solidFill>
            <a:srgbClr val="E8EFF0"/>
          </a:solidFill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E206714-CE1C-8E2E-FFB8-4199AB61B8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3680" y="1278927"/>
            <a:ext cx="773238" cy="194832"/>
          </a:xfrm>
          <a:prstGeom prst="rect">
            <a:avLst/>
          </a:prstGeom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C7EC70B5-5635-C9F0-CCAA-051DD6549D49}"/>
              </a:ext>
            </a:extLst>
          </p:cNvPr>
          <p:cNvSpPr/>
          <p:nvPr/>
        </p:nvSpPr>
        <p:spPr>
          <a:xfrm>
            <a:off x="7870964" y="54227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8E4052F-0077-DC16-6AEC-C6C62A7B0B69}"/>
              </a:ext>
            </a:extLst>
          </p:cNvPr>
          <p:cNvSpPr/>
          <p:nvPr/>
        </p:nvSpPr>
        <p:spPr>
          <a:xfrm>
            <a:off x="214876" y="115136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4D062E0-EDD7-0724-6090-5361D8418B20}"/>
              </a:ext>
            </a:extLst>
          </p:cNvPr>
          <p:cNvSpPr/>
          <p:nvPr/>
        </p:nvSpPr>
        <p:spPr>
          <a:xfrm>
            <a:off x="4799856" y="55099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794DB7-406B-39BA-A6ED-006DAF0E8B09}"/>
              </a:ext>
            </a:extLst>
          </p:cNvPr>
          <p:cNvSpPr/>
          <p:nvPr/>
        </p:nvSpPr>
        <p:spPr>
          <a:xfrm>
            <a:off x="7464152" y="55839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A415B5F-BD43-2999-422A-6A336F4541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755" y="1494372"/>
            <a:ext cx="1873829" cy="210096"/>
          </a:xfrm>
          <a:prstGeom prst="rect">
            <a:avLst/>
          </a:prstGeom>
          <a:solidFill>
            <a:srgbClr val="EDF1F3"/>
          </a:solidFill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894B7A8-A719-5865-64C3-A393F78C17DD}"/>
              </a:ext>
            </a:extLst>
          </p:cNvPr>
          <p:cNvSpPr/>
          <p:nvPr/>
        </p:nvSpPr>
        <p:spPr>
          <a:xfrm>
            <a:off x="4594787" y="826550"/>
            <a:ext cx="3686688" cy="37019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A75B88-1E99-B3F9-7C89-EAB119B8E9B0}"/>
              </a:ext>
            </a:extLst>
          </p:cNvPr>
          <p:cNvSpPr/>
          <p:nvPr/>
        </p:nvSpPr>
        <p:spPr>
          <a:xfrm>
            <a:off x="372464" y="2081737"/>
            <a:ext cx="7873611" cy="20354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382C2-DF6F-9E52-C615-6AEC8FD10078}"/>
              </a:ext>
            </a:extLst>
          </p:cNvPr>
          <p:cNvSpPr/>
          <p:nvPr/>
        </p:nvSpPr>
        <p:spPr>
          <a:xfrm>
            <a:off x="346313" y="4188971"/>
            <a:ext cx="7899763" cy="107555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8813D91-0FD9-193E-B2EF-02571AEDA990}"/>
              </a:ext>
            </a:extLst>
          </p:cNvPr>
          <p:cNvSpPr/>
          <p:nvPr/>
        </p:nvSpPr>
        <p:spPr>
          <a:xfrm>
            <a:off x="227951" y="402650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6367A6-0E1D-EDA5-70A2-9873176FC3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880" y="2055018"/>
            <a:ext cx="7715073" cy="1981373"/>
          </a:xfrm>
          <a:prstGeom prst="rect">
            <a:avLst/>
          </a:prstGeom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790AB0C8-53DA-E5B4-04A3-87330696C9E6}"/>
              </a:ext>
            </a:extLst>
          </p:cNvPr>
          <p:cNvSpPr/>
          <p:nvPr/>
        </p:nvSpPr>
        <p:spPr>
          <a:xfrm>
            <a:off x="227950" y="197973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1275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273CB8B-B3E6-FC8B-2302-1FED88AF4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68" y="1386615"/>
            <a:ext cx="7957152" cy="4077433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Main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403663"/>
              </p:ext>
            </p:extLst>
          </p:nvPr>
        </p:nvGraphicFramePr>
        <p:xfrm>
          <a:off x="8688288" y="476672"/>
          <a:ext cx="3384376" cy="221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메뉴의 목록을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메뉴를 관리할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왼쪽 사이드 바에는 권한에 따라 동적으로 버튼 생성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저장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새로고침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엑셀 버튼을 구성하여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활성화된 폼에 대한 맞춤형 기능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설정 메뉴에서 설정된 화면을 기본 화면으로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대쉬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보드 출력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대쉬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보드는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가지 화면을 가지고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</a:t>
            </a:fld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4A4B3D-6A90-34CB-4A71-B045FC2EDBBC}"/>
              </a:ext>
            </a:extLst>
          </p:cNvPr>
          <p:cNvSpPr/>
          <p:nvPr/>
        </p:nvSpPr>
        <p:spPr>
          <a:xfrm>
            <a:off x="309769" y="1407579"/>
            <a:ext cx="889688" cy="404284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762468B-4C61-2E7E-EF69-18FFC3884932}"/>
              </a:ext>
            </a:extLst>
          </p:cNvPr>
          <p:cNvSpPr/>
          <p:nvPr/>
        </p:nvSpPr>
        <p:spPr>
          <a:xfrm>
            <a:off x="226705" y="1290530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9DC38B-7D87-BF00-489F-53FDFCB36937}"/>
              </a:ext>
            </a:extLst>
          </p:cNvPr>
          <p:cNvSpPr/>
          <p:nvPr/>
        </p:nvSpPr>
        <p:spPr>
          <a:xfrm>
            <a:off x="4553339" y="1856792"/>
            <a:ext cx="678565" cy="149290"/>
          </a:xfrm>
          <a:prstGeom prst="rect">
            <a:avLst/>
          </a:prstGeom>
          <a:solidFill>
            <a:srgbClr val="3C4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CDADDC-AD42-EC61-6001-0C9FD2E78F57}"/>
              </a:ext>
            </a:extLst>
          </p:cNvPr>
          <p:cNvSpPr/>
          <p:nvPr/>
        </p:nvSpPr>
        <p:spPr>
          <a:xfrm>
            <a:off x="4553338" y="3624911"/>
            <a:ext cx="678565" cy="149290"/>
          </a:xfrm>
          <a:prstGeom prst="rect">
            <a:avLst/>
          </a:prstGeom>
          <a:solidFill>
            <a:srgbClr val="3C4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2CE2CB-6488-85DF-48DC-CE78EA5DC28B}"/>
              </a:ext>
            </a:extLst>
          </p:cNvPr>
          <p:cNvSpPr/>
          <p:nvPr/>
        </p:nvSpPr>
        <p:spPr>
          <a:xfrm>
            <a:off x="5206311" y="1398541"/>
            <a:ext cx="3060609" cy="3462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F0ACAA-6DCE-B09E-F2A3-E1A4B4CCF68F}"/>
              </a:ext>
            </a:extLst>
          </p:cNvPr>
          <p:cNvSpPr/>
          <p:nvPr/>
        </p:nvSpPr>
        <p:spPr>
          <a:xfrm>
            <a:off x="1186661" y="1832940"/>
            <a:ext cx="7080259" cy="361748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D8BD438-BF53-5E1F-8D8B-EE06BBCA90A8}"/>
              </a:ext>
            </a:extLst>
          </p:cNvPr>
          <p:cNvSpPr/>
          <p:nvPr/>
        </p:nvSpPr>
        <p:spPr>
          <a:xfrm>
            <a:off x="1091446" y="172492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60D9E9B-58C1-B8DB-0A9B-8C881BF31706}"/>
              </a:ext>
            </a:extLst>
          </p:cNvPr>
          <p:cNvSpPr/>
          <p:nvPr/>
        </p:nvSpPr>
        <p:spPr>
          <a:xfrm>
            <a:off x="5123891" y="1278604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65209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비가동</a:t>
            </a:r>
            <a:r>
              <a:rPr lang="ko-KR" altLang="en-US" dirty="0"/>
              <a:t> 내역 조회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83430"/>
              </p:ext>
            </p:extLst>
          </p:nvPr>
        </p:nvGraphicFramePr>
        <p:xfrm>
          <a:off x="8688288" y="476672"/>
          <a:ext cx="3384376" cy="1984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 현장에서 발생한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비가동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내역을 조회 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일자별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사유를 통해 분석이 가능하다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폼 로드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현재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조회버튼 클릭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조회조건의 기간에 따라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내역을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비가동코드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조회일자의 모든 데이터가 조회된다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20</a:t>
            </a:fld>
            <a:endParaRPr lang="ko-KR" altLang="en-US" sz="9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8E4052F-0077-DC16-6AEC-C6C62A7B0B69}"/>
              </a:ext>
            </a:extLst>
          </p:cNvPr>
          <p:cNvSpPr/>
          <p:nvPr/>
        </p:nvSpPr>
        <p:spPr>
          <a:xfrm>
            <a:off x="191344" y="89455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037B3B-B72C-6250-B60C-38A26D5FC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23" y="1122572"/>
            <a:ext cx="7799049" cy="443625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90F7D4-F57A-2A7E-C709-0E847DEF18EF}"/>
              </a:ext>
            </a:extLst>
          </p:cNvPr>
          <p:cNvSpPr/>
          <p:nvPr/>
        </p:nvSpPr>
        <p:spPr>
          <a:xfrm>
            <a:off x="454224" y="1122572"/>
            <a:ext cx="4606664" cy="63825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E4E5AD-A3A9-1E53-4A57-F283BA27836A}"/>
              </a:ext>
            </a:extLst>
          </p:cNvPr>
          <p:cNvSpPr/>
          <p:nvPr/>
        </p:nvSpPr>
        <p:spPr>
          <a:xfrm>
            <a:off x="454222" y="1842822"/>
            <a:ext cx="7799049" cy="371600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DD37BD6-900C-2AE1-977F-53F0EED8C474}"/>
              </a:ext>
            </a:extLst>
          </p:cNvPr>
          <p:cNvSpPr/>
          <p:nvPr/>
        </p:nvSpPr>
        <p:spPr>
          <a:xfrm>
            <a:off x="191344" y="168535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30328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F6BF7-DA0B-3CB0-760A-518D2E38F26F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POP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39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작업장 선택 화면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045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258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작업장 선택 화면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MES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프로그램에서 설정된 작업장 정보를 불러오도록 구현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22</a:t>
            </a:fld>
            <a:endParaRPr lang="ko-KR" altLang="en-US" sz="9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C8EACC-483F-68FA-05BD-5B99702FF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25" y="1267505"/>
            <a:ext cx="7944441" cy="432298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E861897-7415-6439-7C28-51EB4DEA97C9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1521829"/>
          <a:ext cx="3384376" cy="870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2418856270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712092686"/>
                    </a:ext>
                  </a:extLst>
                </a:gridCol>
              </a:tblGrid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설정된 작업장 정보를 리스트화 하여 화면에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381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선택된 작업장 정보를 텍스트화면에 보여줌으로써 사용자에게 확신을 제공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06060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작업장에 맞는 데이터로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53099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353BF83-0F06-23D8-AC7B-6F21EE7F669E}"/>
              </a:ext>
            </a:extLst>
          </p:cNvPr>
          <p:cNvSpPr/>
          <p:nvPr/>
        </p:nvSpPr>
        <p:spPr>
          <a:xfrm>
            <a:off x="379426" y="2088651"/>
            <a:ext cx="6012044" cy="275787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4B8037-D2F3-DA75-D180-F63B9BA74C65}"/>
              </a:ext>
            </a:extLst>
          </p:cNvPr>
          <p:cNvSpPr/>
          <p:nvPr/>
        </p:nvSpPr>
        <p:spPr>
          <a:xfrm>
            <a:off x="6670755" y="2200618"/>
            <a:ext cx="1465539" cy="256732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D7BAAF-F4F4-6F26-0C0E-8A1A937C6D0C}"/>
              </a:ext>
            </a:extLst>
          </p:cNvPr>
          <p:cNvSpPr/>
          <p:nvPr/>
        </p:nvSpPr>
        <p:spPr>
          <a:xfrm>
            <a:off x="2820323" y="5038531"/>
            <a:ext cx="3571147" cy="40432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2CA7A6E-EB3E-1D79-6FB3-FDF6E07F3776}"/>
              </a:ext>
            </a:extLst>
          </p:cNvPr>
          <p:cNvSpPr/>
          <p:nvPr/>
        </p:nvSpPr>
        <p:spPr>
          <a:xfrm>
            <a:off x="247984" y="1945502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10FA19A-FA59-D8F9-9771-7C58DFEF9F92}"/>
              </a:ext>
            </a:extLst>
          </p:cNvPr>
          <p:cNvSpPr/>
          <p:nvPr/>
        </p:nvSpPr>
        <p:spPr>
          <a:xfrm>
            <a:off x="2682122" y="48908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A020914-BD1D-496B-FA52-D837D0413D9B}"/>
              </a:ext>
            </a:extLst>
          </p:cNvPr>
          <p:cNvSpPr/>
          <p:nvPr/>
        </p:nvSpPr>
        <p:spPr>
          <a:xfrm>
            <a:off x="6539314" y="207306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76300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작업 지시 리스트 화면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045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258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작업장에 할당된 작업 지시 리스트를 화면에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 대기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 중인 작업 현황에 대하여 작업을 제어할 수 있도록 구현하였음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23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F8696B-361B-C368-ED30-1585D5902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7" y="1203649"/>
            <a:ext cx="7591016" cy="4450702"/>
          </a:xfrm>
          <a:prstGeom prst="rect">
            <a:avLst/>
          </a:prstGeom>
        </p:spPr>
      </p:pic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66BB0D39-9844-2F33-4305-35A78F93C5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31904" y="110748"/>
            <a:ext cx="3329469" cy="2210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C08F4A-802D-765A-788D-2F0E7FBEA495}"/>
              </a:ext>
            </a:extLst>
          </p:cNvPr>
          <p:cNvSpPr/>
          <p:nvPr/>
        </p:nvSpPr>
        <p:spPr>
          <a:xfrm>
            <a:off x="647552" y="1950098"/>
            <a:ext cx="7492006" cy="242595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1E9140-2322-81A1-9747-CF86464A7281}"/>
              </a:ext>
            </a:extLst>
          </p:cNvPr>
          <p:cNvSpPr/>
          <p:nvPr/>
        </p:nvSpPr>
        <p:spPr>
          <a:xfrm>
            <a:off x="769737" y="4626430"/>
            <a:ext cx="1068393" cy="84131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D33D23-4E9B-602F-FCBC-21E3AA1F9925}"/>
              </a:ext>
            </a:extLst>
          </p:cNvPr>
          <p:cNvSpPr/>
          <p:nvPr/>
        </p:nvSpPr>
        <p:spPr>
          <a:xfrm>
            <a:off x="2012671" y="4626428"/>
            <a:ext cx="1043940" cy="8413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0EF098-FC67-11AC-D065-4A6E43A34D5E}"/>
              </a:ext>
            </a:extLst>
          </p:cNvPr>
          <p:cNvSpPr/>
          <p:nvPr/>
        </p:nvSpPr>
        <p:spPr>
          <a:xfrm>
            <a:off x="3231152" y="4622539"/>
            <a:ext cx="1043941" cy="8413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  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1CD53A-4A5D-A60F-D2DE-39C18FA1B76D}"/>
              </a:ext>
            </a:extLst>
          </p:cNvPr>
          <p:cNvSpPr/>
          <p:nvPr/>
        </p:nvSpPr>
        <p:spPr>
          <a:xfrm>
            <a:off x="4452854" y="4622539"/>
            <a:ext cx="1043941" cy="8413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603FEE-F620-3EE6-5C83-89C638C9C4E3}"/>
              </a:ext>
            </a:extLst>
          </p:cNvPr>
          <p:cNvSpPr/>
          <p:nvPr/>
        </p:nvSpPr>
        <p:spPr>
          <a:xfrm>
            <a:off x="5740283" y="4622539"/>
            <a:ext cx="1043941" cy="8413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D69AB7-1DAA-555E-61FD-BC3DB13159BA}"/>
              </a:ext>
            </a:extLst>
          </p:cNvPr>
          <p:cNvSpPr/>
          <p:nvPr/>
        </p:nvSpPr>
        <p:spPr>
          <a:xfrm>
            <a:off x="7027712" y="4622539"/>
            <a:ext cx="1043941" cy="8413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B1560B62-9883-C51D-1C07-93D6750CD569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1521829"/>
          <a:ext cx="3384376" cy="2428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2418856270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712092686"/>
                    </a:ext>
                  </a:extLst>
                </a:gridCol>
              </a:tblGrid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작업장에 대한 작업 지리 리스트를 출력</a:t>
                      </a:r>
                      <a:endParaRPr lang="en-US" altLang="ko-KR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계획일자 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 일자 등 필요에 따라 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줄로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381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대기 중인 경우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작업을 시작할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06060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진행 중인 경우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잠시 작업을 정지할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53099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31053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지시 내용에 대하여 생산이 완료 된 경우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현장 마감을 통해 관리자에게 알림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29474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 중인 작업에 대하여 생산 실적 및 불량 제품 실적을 등록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89246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작업 라인에 대하여 특이 사항이 있는 경우 </a:t>
                      </a:r>
                      <a:r>
                        <a:rPr lang="ko-KR" altLang="en-US" sz="8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등록을 통해 해당 라인을 일시적 또는 장기적으로 정지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367588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D98C5AFE-3131-DD0D-A8D8-8DA8726E48F2}"/>
              </a:ext>
            </a:extLst>
          </p:cNvPr>
          <p:cNvSpPr/>
          <p:nvPr/>
        </p:nvSpPr>
        <p:spPr>
          <a:xfrm>
            <a:off x="516112" y="182254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1CE0A4E-099E-E3A0-9A08-EC0E039AF628}"/>
              </a:ext>
            </a:extLst>
          </p:cNvPr>
          <p:cNvSpPr/>
          <p:nvPr/>
        </p:nvSpPr>
        <p:spPr>
          <a:xfrm>
            <a:off x="638297" y="4484954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D52A39-375C-DA08-FEB8-7A94918099AE}"/>
              </a:ext>
            </a:extLst>
          </p:cNvPr>
          <p:cNvSpPr/>
          <p:nvPr/>
        </p:nvSpPr>
        <p:spPr>
          <a:xfrm>
            <a:off x="1881230" y="448954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8B4BE2-3F5E-2C20-76C9-ADFD0A89E60A}"/>
              </a:ext>
            </a:extLst>
          </p:cNvPr>
          <p:cNvSpPr/>
          <p:nvPr/>
        </p:nvSpPr>
        <p:spPr>
          <a:xfrm>
            <a:off x="3109348" y="453467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8C49F8F-0F18-A66B-1111-E9731BA3ECFC}"/>
              </a:ext>
            </a:extLst>
          </p:cNvPr>
          <p:cNvSpPr/>
          <p:nvPr/>
        </p:nvSpPr>
        <p:spPr>
          <a:xfrm>
            <a:off x="4318194" y="4484954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3F23DB6-FAF4-D2BA-8C3F-87FAA10A3EAB}"/>
              </a:ext>
            </a:extLst>
          </p:cNvPr>
          <p:cNvSpPr/>
          <p:nvPr/>
        </p:nvSpPr>
        <p:spPr>
          <a:xfrm>
            <a:off x="5616393" y="453467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B8F910A-C9DC-4527-606D-4A3CEE9372AA}"/>
              </a:ext>
            </a:extLst>
          </p:cNvPr>
          <p:cNvSpPr/>
          <p:nvPr/>
        </p:nvSpPr>
        <p:spPr>
          <a:xfrm>
            <a:off x="6894342" y="450361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26664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실적 등록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045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258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시유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및 포장에 작업에 대하여 실질적인 생산 실적을 등록할 수 있도록 구현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24</a:t>
            </a:fld>
            <a:endParaRPr lang="ko-KR" altLang="en-US" sz="9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D401B-94A2-6B1E-BF22-41FAF7FA991D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1521829"/>
          <a:ext cx="3384376" cy="1498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2418856270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712092686"/>
                    </a:ext>
                  </a:extLst>
                </a:gridCol>
              </a:tblGrid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실적 리스트로 입력을 누르면 새롭게 생성됨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381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 버튼을 통해 실적 수량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불량 수량을 입력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21724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입력된 실적 리스트를 선택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내용을 수정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06060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입력된 실적 리스트를 선택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내용을 삭제 할 수 있음</a:t>
                      </a:r>
                      <a:endParaRPr lang="en-US" altLang="ko-KR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현장 마감된 실적은 삭제 불가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53099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수량을 입력하는 팝업 창으로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100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단위 숫자를 쉽게 입력 가능하도록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05178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5052EB5-035F-5AEA-B53D-69FFFD78B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30" y="1323984"/>
            <a:ext cx="5408420" cy="421003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4E43BA8-0482-6427-4E1F-BB74C24BE34C}"/>
              </a:ext>
            </a:extLst>
          </p:cNvPr>
          <p:cNvSpPr/>
          <p:nvPr/>
        </p:nvSpPr>
        <p:spPr>
          <a:xfrm>
            <a:off x="510530" y="2772156"/>
            <a:ext cx="4300510" cy="276186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2118C7-6090-90F3-DD8E-01E1D138B7FD}"/>
              </a:ext>
            </a:extLst>
          </p:cNvPr>
          <p:cNvSpPr/>
          <p:nvPr/>
        </p:nvSpPr>
        <p:spPr>
          <a:xfrm>
            <a:off x="4960100" y="2923374"/>
            <a:ext cx="804259" cy="108042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91985-C34C-629E-4BD2-9E9FBC285740}"/>
              </a:ext>
            </a:extLst>
          </p:cNvPr>
          <p:cNvSpPr/>
          <p:nvPr/>
        </p:nvSpPr>
        <p:spPr>
          <a:xfrm>
            <a:off x="4960100" y="4153086"/>
            <a:ext cx="804259" cy="49452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57FE09-F5E8-AFE6-BC10-048B42A0B35B}"/>
              </a:ext>
            </a:extLst>
          </p:cNvPr>
          <p:cNvSpPr/>
          <p:nvPr/>
        </p:nvSpPr>
        <p:spPr>
          <a:xfrm>
            <a:off x="4960099" y="4852881"/>
            <a:ext cx="804259" cy="49452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E521930-83F9-8F6D-3762-E610F030B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009" y="2772156"/>
            <a:ext cx="2339418" cy="266058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F73146-5014-118C-9FE9-DCE3B6E193E8}"/>
              </a:ext>
            </a:extLst>
          </p:cNvPr>
          <p:cNvSpPr/>
          <p:nvPr/>
        </p:nvSpPr>
        <p:spPr>
          <a:xfrm>
            <a:off x="6091858" y="2772156"/>
            <a:ext cx="2315569" cy="266058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3B1DE84-6DB4-4468-0E6A-DDBA740383AE}"/>
              </a:ext>
            </a:extLst>
          </p:cNvPr>
          <p:cNvSpPr/>
          <p:nvPr/>
        </p:nvSpPr>
        <p:spPr>
          <a:xfrm>
            <a:off x="393277" y="264459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0C347F5-7646-2830-173C-CD57B5DF2960}"/>
              </a:ext>
            </a:extLst>
          </p:cNvPr>
          <p:cNvSpPr/>
          <p:nvPr/>
        </p:nvSpPr>
        <p:spPr>
          <a:xfrm>
            <a:off x="4843099" y="283331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7C1877E-4EB1-695E-8FD4-243059D6AD60}"/>
              </a:ext>
            </a:extLst>
          </p:cNvPr>
          <p:cNvSpPr/>
          <p:nvPr/>
        </p:nvSpPr>
        <p:spPr>
          <a:xfrm>
            <a:off x="4828659" y="401090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8E910A1-AE21-5089-331A-8FD9B9DB1178}"/>
              </a:ext>
            </a:extLst>
          </p:cNvPr>
          <p:cNvSpPr/>
          <p:nvPr/>
        </p:nvSpPr>
        <p:spPr>
          <a:xfrm>
            <a:off x="4857159" y="472532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F0BEA28-4885-BE28-2197-ED450471FAD5}"/>
              </a:ext>
            </a:extLst>
          </p:cNvPr>
          <p:cNvSpPr/>
          <p:nvPr/>
        </p:nvSpPr>
        <p:spPr>
          <a:xfrm>
            <a:off x="5942799" y="257820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32673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비가동</a:t>
            </a:r>
            <a:r>
              <a:rPr lang="ko-KR" altLang="en-US" dirty="0"/>
              <a:t> 내역 확인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398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비가동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리스트를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POP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화면에서 확인 할 수 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해당 라인에 대하여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비가동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등록 및 수정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해제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삭제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역대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내역을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새롭게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사유를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기존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사유를 수정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현재 생산 라인이 비가동인 경우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해제를 통해 생산 작업을 다시 시작할 수 있음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잘 못 입력된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내역인 경우 삭제를 할 수 있음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25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208D24-2E67-0E5E-A229-2801FD2B8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26" y="1324189"/>
            <a:ext cx="8145076" cy="420962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9A8D607-1D8C-CECA-81A9-9DCCD85515FE}"/>
              </a:ext>
            </a:extLst>
          </p:cNvPr>
          <p:cNvSpPr/>
          <p:nvPr/>
        </p:nvSpPr>
        <p:spPr>
          <a:xfrm>
            <a:off x="268625" y="2048951"/>
            <a:ext cx="6384101" cy="348486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303D03-C018-8ABF-D3D2-165F288286FC}"/>
              </a:ext>
            </a:extLst>
          </p:cNvPr>
          <p:cNvSpPr/>
          <p:nvPr/>
        </p:nvSpPr>
        <p:spPr>
          <a:xfrm>
            <a:off x="6812495" y="2145367"/>
            <a:ext cx="1510412" cy="53251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73391C-D7EE-F590-2885-F20AAF6B608A}"/>
              </a:ext>
            </a:extLst>
          </p:cNvPr>
          <p:cNvSpPr/>
          <p:nvPr/>
        </p:nvSpPr>
        <p:spPr>
          <a:xfrm>
            <a:off x="6812495" y="2835833"/>
            <a:ext cx="1510412" cy="53251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55476D-6864-43E1-6B36-5D42B42CC0E0}"/>
              </a:ext>
            </a:extLst>
          </p:cNvPr>
          <p:cNvSpPr/>
          <p:nvPr/>
        </p:nvSpPr>
        <p:spPr>
          <a:xfrm>
            <a:off x="6812495" y="3525121"/>
            <a:ext cx="1510412" cy="53251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09E9AB-3ABE-1E13-85A9-9D4A3AB0A43A}"/>
              </a:ext>
            </a:extLst>
          </p:cNvPr>
          <p:cNvSpPr/>
          <p:nvPr/>
        </p:nvSpPr>
        <p:spPr>
          <a:xfrm>
            <a:off x="6812495" y="4180115"/>
            <a:ext cx="1510412" cy="53251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330AF11-51DE-0DEE-29CB-A28422B5AF4C}"/>
              </a:ext>
            </a:extLst>
          </p:cNvPr>
          <p:cNvSpPr/>
          <p:nvPr/>
        </p:nvSpPr>
        <p:spPr>
          <a:xfrm>
            <a:off x="159662" y="189025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D781B1C-7EDF-94EF-31A6-7EC607633462}"/>
              </a:ext>
            </a:extLst>
          </p:cNvPr>
          <p:cNvSpPr/>
          <p:nvPr/>
        </p:nvSpPr>
        <p:spPr>
          <a:xfrm>
            <a:off x="6696203" y="198742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2B4F86E-78AD-FCE5-984C-A143F134796A}"/>
              </a:ext>
            </a:extLst>
          </p:cNvPr>
          <p:cNvSpPr/>
          <p:nvPr/>
        </p:nvSpPr>
        <p:spPr>
          <a:xfrm>
            <a:off x="6652726" y="271335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C5D0D2B-0046-E26D-ECD9-E53CC8842B67}"/>
              </a:ext>
            </a:extLst>
          </p:cNvPr>
          <p:cNvSpPr/>
          <p:nvPr/>
        </p:nvSpPr>
        <p:spPr>
          <a:xfrm>
            <a:off x="6707208" y="337658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CB3EC82-0A6E-E650-C624-16D04C313FF5}"/>
              </a:ext>
            </a:extLst>
          </p:cNvPr>
          <p:cNvSpPr/>
          <p:nvPr/>
        </p:nvSpPr>
        <p:spPr>
          <a:xfrm>
            <a:off x="6681055" y="4085554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73229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비가동</a:t>
            </a:r>
            <a:r>
              <a:rPr lang="ko-KR" altLang="en-US" dirty="0"/>
              <a:t> 등록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54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 진행중인 생산 라인을 특정한 사유가 있는 경우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비가동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등록을 할 수 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MES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프로그램에서 설정된 작업장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사유를 대분류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 분류를 통해 정의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시점이 현재가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아닌경우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해당 시점으로 시간을 조절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등록을 통해 해당 생산 라인을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설정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작성 중인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등록 사항을 취소 할 수 있음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시간 설정 시 현재 시간 버튼을 통해 쉽게 설정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26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EF1E3D-1EA2-0CA7-244B-275D153A5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5" y="1272215"/>
            <a:ext cx="7698655" cy="39352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0132883-69F4-B41D-EF94-6E3AA2AC5404}"/>
              </a:ext>
            </a:extLst>
          </p:cNvPr>
          <p:cNvSpPr/>
          <p:nvPr/>
        </p:nvSpPr>
        <p:spPr>
          <a:xfrm>
            <a:off x="531845" y="1922104"/>
            <a:ext cx="6018245" cy="222068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CE501E-1BC5-B575-573A-63AF5FAEAFBE}"/>
              </a:ext>
            </a:extLst>
          </p:cNvPr>
          <p:cNvSpPr/>
          <p:nvPr/>
        </p:nvSpPr>
        <p:spPr>
          <a:xfrm>
            <a:off x="1001487" y="4267198"/>
            <a:ext cx="4820816" cy="8160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78C0D2-778D-BDA8-F039-C2C260FEAEE7}"/>
              </a:ext>
            </a:extLst>
          </p:cNvPr>
          <p:cNvSpPr/>
          <p:nvPr/>
        </p:nvSpPr>
        <p:spPr>
          <a:xfrm>
            <a:off x="6669628" y="2004243"/>
            <a:ext cx="1494658" cy="100021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00522C-8099-0083-E9C5-0713C9BA04CE}"/>
              </a:ext>
            </a:extLst>
          </p:cNvPr>
          <p:cNvSpPr/>
          <p:nvPr/>
        </p:nvSpPr>
        <p:spPr>
          <a:xfrm>
            <a:off x="6675507" y="3105733"/>
            <a:ext cx="1494658" cy="49588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0224E2-A90B-36B3-EE17-1DEF8315B60B}"/>
              </a:ext>
            </a:extLst>
          </p:cNvPr>
          <p:cNvSpPr/>
          <p:nvPr/>
        </p:nvSpPr>
        <p:spPr>
          <a:xfrm>
            <a:off x="6669628" y="3702894"/>
            <a:ext cx="1494658" cy="49588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310E754-B3B1-159F-D58C-10E0AAEA576B}"/>
              </a:ext>
            </a:extLst>
          </p:cNvPr>
          <p:cNvSpPr/>
          <p:nvPr/>
        </p:nvSpPr>
        <p:spPr>
          <a:xfrm>
            <a:off x="406428" y="174912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284F3D1-8CC6-6A43-7AA3-0221F5D1B20E}"/>
              </a:ext>
            </a:extLst>
          </p:cNvPr>
          <p:cNvSpPr/>
          <p:nvPr/>
        </p:nvSpPr>
        <p:spPr>
          <a:xfrm>
            <a:off x="876070" y="408028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0522B7E-3391-0498-7FA8-85C5DA547CC4}"/>
              </a:ext>
            </a:extLst>
          </p:cNvPr>
          <p:cNvSpPr/>
          <p:nvPr/>
        </p:nvSpPr>
        <p:spPr>
          <a:xfrm>
            <a:off x="6550090" y="186669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C833B7A-B0F4-ED7E-DE1B-AA69E9C3E493}"/>
              </a:ext>
            </a:extLst>
          </p:cNvPr>
          <p:cNvSpPr/>
          <p:nvPr/>
        </p:nvSpPr>
        <p:spPr>
          <a:xfrm>
            <a:off x="6550090" y="299395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4F61337-1883-F8CE-A8CD-655C2551A69C}"/>
              </a:ext>
            </a:extLst>
          </p:cNvPr>
          <p:cNvSpPr/>
          <p:nvPr/>
        </p:nvSpPr>
        <p:spPr>
          <a:xfrm>
            <a:off x="6575873" y="360892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71237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팔레트 등록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769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제조된 제품을 출하 하기 위하여 팔레트를 등록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생성된 팔레트 정보를 리스트화 하여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팔레트 번호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등급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등급 상세 내용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수량 입력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입력된 정보에 대한 팔레트를 생성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27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D0AE92-4252-EB23-BC1B-2EF297ECF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4" y="1355398"/>
            <a:ext cx="7980833" cy="38520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BA18B63-56D1-D274-62EF-5174ECE792B2}"/>
              </a:ext>
            </a:extLst>
          </p:cNvPr>
          <p:cNvSpPr/>
          <p:nvPr/>
        </p:nvSpPr>
        <p:spPr>
          <a:xfrm>
            <a:off x="503854" y="2842053"/>
            <a:ext cx="5206482" cy="229911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C0344E-B3FD-92D1-AAB9-910A3580C6A1}"/>
              </a:ext>
            </a:extLst>
          </p:cNvPr>
          <p:cNvSpPr/>
          <p:nvPr/>
        </p:nvSpPr>
        <p:spPr>
          <a:xfrm>
            <a:off x="5806752" y="2842053"/>
            <a:ext cx="2600130" cy="157132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7FE4C5-BE63-1FA2-F03A-F10B4D6225F0}"/>
              </a:ext>
            </a:extLst>
          </p:cNvPr>
          <p:cNvSpPr/>
          <p:nvPr/>
        </p:nvSpPr>
        <p:spPr>
          <a:xfrm>
            <a:off x="5884557" y="4506014"/>
            <a:ext cx="2429019" cy="56984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342F8B6-07D9-69AF-1328-97D83F6CA25D}"/>
              </a:ext>
            </a:extLst>
          </p:cNvPr>
          <p:cNvSpPr/>
          <p:nvPr/>
        </p:nvSpPr>
        <p:spPr>
          <a:xfrm>
            <a:off x="379397" y="277578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CE659A8-391C-68AF-5563-D2DECA11172E}"/>
              </a:ext>
            </a:extLst>
          </p:cNvPr>
          <p:cNvSpPr/>
          <p:nvPr/>
        </p:nvSpPr>
        <p:spPr>
          <a:xfrm>
            <a:off x="5675312" y="273889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32BD1ED-99F8-2622-C90E-F48AE8166139}"/>
              </a:ext>
            </a:extLst>
          </p:cNvPr>
          <p:cNvSpPr/>
          <p:nvPr/>
        </p:nvSpPr>
        <p:spPr>
          <a:xfrm>
            <a:off x="5753117" y="437443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76320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02966-63FD-A65E-B255-EB3CC49B8CE5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WEB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839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4" t="29554" r="35404" b="32364"/>
          <a:stretch/>
        </p:blipFill>
        <p:spPr>
          <a:xfrm>
            <a:off x="1138801" y="1246138"/>
            <a:ext cx="6483929" cy="4730266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06504" y="106980"/>
            <a:ext cx="3329469" cy="2210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160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사용자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로그인을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진행할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 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로그인하려는 사용자의 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Password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를 입력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버튼을 클릭하여 </a:t>
                      </a:r>
                      <a:r>
                        <a:rPr lang="ko-KR" altLang="en-US" sz="850" b="0" baseline="0" dirty="0" err="1" smtClean="0">
                          <a:latin typeface="+mn-ea"/>
                          <a:ea typeface="+mn-ea"/>
                        </a:rPr>
                        <a:t>로그인을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진행한다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사용자 정보가 올바르다면 </a:t>
                      </a:r>
                      <a:r>
                        <a:rPr lang="ko-KR" altLang="en-US" sz="850" b="0" baseline="0" dirty="0" err="1" smtClean="0">
                          <a:latin typeface="+mn-ea"/>
                          <a:ea typeface="+mn-ea"/>
                        </a:rPr>
                        <a:t>로그인이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성공하고 작업지시 실적 조회 화면으로 이동</a:t>
                      </a:r>
                      <a:endParaRPr lang="en-US" altLang="ko-KR" sz="850" b="0" baseline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사용자 정보가 </a:t>
                      </a:r>
                      <a:r>
                        <a:rPr lang="ko-KR" altLang="en-US" sz="850" b="0" baseline="0" dirty="0" err="1" smtClean="0">
                          <a:latin typeface="+mn-ea"/>
                          <a:ea typeface="+mn-ea"/>
                        </a:rPr>
                        <a:t>틀리다면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실패 메시지와 같이 다시 로그인 화면으로 복귀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29</a:t>
            </a:fld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9173F4-C172-B776-2CAE-57916B3FE666}"/>
              </a:ext>
            </a:extLst>
          </p:cNvPr>
          <p:cNvSpPr/>
          <p:nvPr/>
        </p:nvSpPr>
        <p:spPr>
          <a:xfrm>
            <a:off x="2445344" y="3519915"/>
            <a:ext cx="3897267" cy="126821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2313904" y="339235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314B2A-5DF1-71D2-E690-6B8F27F88CAB}"/>
              </a:ext>
            </a:extLst>
          </p:cNvPr>
          <p:cNvSpPr/>
          <p:nvPr/>
        </p:nvSpPr>
        <p:spPr>
          <a:xfrm>
            <a:off x="5065746" y="4822550"/>
            <a:ext cx="1243613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4934306" y="495764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9380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FE2990EF-09F4-7EBB-A2BB-66AB97176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79" y="1227640"/>
            <a:ext cx="8021884" cy="3715658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사용자 그룹 관리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 관리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69513"/>
              </p:ext>
            </p:extLst>
          </p:nvPr>
        </p:nvGraphicFramePr>
        <p:xfrm>
          <a:off x="8688288" y="476672"/>
          <a:ext cx="3384376" cy="1769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사용자 그룹을 추가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 및 삭제를 통해 관리할 수 있도록 구현화면을 관리할 수 있다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 조건에 따라 사용자 그룹관리 조회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등록 버튼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사용자 그룹 정보 등록가능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셀 선택 후 수정버튼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데이터 바인딩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</a:t>
            </a:fld>
            <a:endParaRPr lang="ko-KR" altLang="en-US" sz="9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7BA36F-A9B4-41F0-444D-23BBB38E4588}"/>
              </a:ext>
            </a:extLst>
          </p:cNvPr>
          <p:cNvSpPr/>
          <p:nvPr/>
        </p:nvSpPr>
        <p:spPr>
          <a:xfrm>
            <a:off x="305437" y="1259477"/>
            <a:ext cx="3678088" cy="29898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8EC1BA-7FC9-F59F-8B4F-4E919442E6F1}"/>
              </a:ext>
            </a:extLst>
          </p:cNvPr>
          <p:cNvSpPr/>
          <p:nvPr/>
        </p:nvSpPr>
        <p:spPr>
          <a:xfrm>
            <a:off x="305437" y="1558464"/>
            <a:ext cx="7976025" cy="273287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D54B35F-21E9-BE3F-70F0-C91A6EC6318D}"/>
              </a:ext>
            </a:extLst>
          </p:cNvPr>
          <p:cNvSpPr/>
          <p:nvPr/>
        </p:nvSpPr>
        <p:spPr>
          <a:xfrm>
            <a:off x="259579" y="1043454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560B640-47B7-361E-E058-F7E46B7D85E7}"/>
              </a:ext>
            </a:extLst>
          </p:cNvPr>
          <p:cNvSpPr/>
          <p:nvPr/>
        </p:nvSpPr>
        <p:spPr>
          <a:xfrm>
            <a:off x="2830674" y="95656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AF85429-AD02-5C37-DC9E-8A99E58BE81E}"/>
              </a:ext>
            </a:extLst>
          </p:cNvPr>
          <p:cNvSpPr/>
          <p:nvPr/>
        </p:nvSpPr>
        <p:spPr>
          <a:xfrm>
            <a:off x="259578" y="4621703"/>
            <a:ext cx="7976025" cy="29898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6B499D5-EF17-87FD-C864-63DD7C361BF4}"/>
              </a:ext>
            </a:extLst>
          </p:cNvPr>
          <p:cNvSpPr/>
          <p:nvPr/>
        </p:nvSpPr>
        <p:spPr>
          <a:xfrm>
            <a:off x="43554" y="481267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90481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24" y="1112479"/>
            <a:ext cx="7696097" cy="4480162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작업지시 실적 조회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06504" y="106980"/>
            <a:ext cx="3329469" cy="2210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096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작업지시 실적을 조회할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검색 조건을 설정하고 조회 버튼을 클릭하여 검색조건에 맞는 작업지시 실적을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조회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조회된 작업지시들의 목표달성률을 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Progress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 Bar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로 표현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결과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가 많은 경우 페이지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를 이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동</a:t>
                      </a:r>
                      <a:endParaRPr lang="ko-KR" altLang="en-US" sz="85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60954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30</a:t>
            </a:fld>
            <a:endParaRPr lang="ko-KR" altLang="en-US" sz="9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810563" y="348429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A80B1E-17B6-9271-3FC0-21CA3B015833}"/>
              </a:ext>
            </a:extLst>
          </p:cNvPr>
          <p:cNvSpPr/>
          <p:nvPr/>
        </p:nvSpPr>
        <p:spPr>
          <a:xfrm>
            <a:off x="488171" y="2110468"/>
            <a:ext cx="7583487" cy="121462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56732" y="121288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1D7C90-5736-9177-10CF-0DD0103ABCBB}"/>
              </a:ext>
            </a:extLst>
          </p:cNvPr>
          <p:cNvSpPr/>
          <p:nvPr/>
        </p:nvSpPr>
        <p:spPr>
          <a:xfrm>
            <a:off x="3986548" y="3352561"/>
            <a:ext cx="602079" cy="26347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A80B1E-17B6-9271-3FC0-21CA3B015833}"/>
              </a:ext>
            </a:extLst>
          </p:cNvPr>
          <p:cNvSpPr/>
          <p:nvPr/>
        </p:nvSpPr>
        <p:spPr>
          <a:xfrm>
            <a:off x="495843" y="1423554"/>
            <a:ext cx="7575815" cy="64631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64403" y="202191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51661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작업지시 </a:t>
            </a:r>
            <a:r>
              <a:rPr lang="ko-KR" altLang="en-US" dirty="0" err="1" smtClean="0"/>
              <a:t>종합실적</a:t>
            </a:r>
            <a:r>
              <a:rPr lang="ko-KR" altLang="en-US" dirty="0" smtClean="0"/>
              <a:t> 조회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941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작업지시 실적을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작업일자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단위로 합산하여 조회할 수 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검색 조건을 설정하고 조회 버튼을 클릭하여 검색조건에 맞는 작업지시 </a:t>
                      </a: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종합실적을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조회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작업일자별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작업지시 실적을 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Bar Chart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로 표현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결과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가 많은 경우 페이지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를 이동</a:t>
                      </a:r>
                      <a:endParaRPr lang="ko-KR" altLang="en-US" sz="85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31</a:t>
            </a:fld>
            <a:endParaRPr lang="ko-KR" altLang="en-US" sz="9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21" y="1112479"/>
            <a:ext cx="7612902" cy="4688378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677558" y="424907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A80B1E-17B6-9271-3FC0-21CA3B015833}"/>
              </a:ext>
            </a:extLst>
          </p:cNvPr>
          <p:cNvSpPr/>
          <p:nvPr/>
        </p:nvSpPr>
        <p:spPr>
          <a:xfrm>
            <a:off x="488171" y="1454728"/>
            <a:ext cx="7583487" cy="280392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79355" y="4405548"/>
            <a:ext cx="258423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B1D7C90-5736-9177-10CF-0DD0103ABCBB}"/>
              </a:ext>
            </a:extLst>
          </p:cNvPr>
          <p:cNvSpPr/>
          <p:nvPr/>
        </p:nvSpPr>
        <p:spPr>
          <a:xfrm>
            <a:off x="3853543" y="4258647"/>
            <a:ext cx="760021" cy="26347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DA80B1E-17B6-9271-3FC0-21CA3B015833}"/>
              </a:ext>
            </a:extLst>
          </p:cNvPr>
          <p:cNvSpPr/>
          <p:nvPr/>
        </p:nvSpPr>
        <p:spPr>
          <a:xfrm>
            <a:off x="524508" y="4469519"/>
            <a:ext cx="7447397" cy="141989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53753" y="136546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72803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26" y="1112479"/>
            <a:ext cx="8119727" cy="4688378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품목별 </a:t>
            </a:r>
            <a:r>
              <a:rPr lang="ko-KR" altLang="en-US" dirty="0" err="1" smtClean="0"/>
              <a:t>거래현황</a:t>
            </a:r>
            <a:r>
              <a:rPr lang="ko-KR" altLang="en-US" dirty="0" smtClean="0"/>
              <a:t> 조회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32</a:t>
            </a:fld>
            <a:endParaRPr lang="ko-KR" altLang="en-US" sz="900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849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품목별 거래현황을 조회할 수 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검색 조건을 설정하고 조회 버튼을 클릭하여 검색조건에 맞는 품목별 거래현황을 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조회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품목별 </a:t>
                      </a: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수주량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수주고객수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 비율을 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Donut Chart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로 표현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CCE63A81-C19D-5F74-C4BD-8096EF562DD5}"/>
              </a:ext>
            </a:extLst>
          </p:cNvPr>
          <p:cNvSpPr/>
          <p:nvPr/>
        </p:nvSpPr>
        <p:spPr>
          <a:xfrm>
            <a:off x="270794" y="1455888"/>
            <a:ext cx="5303484" cy="229315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4F68E0-9FB5-1E05-057A-DFFB5F1996A0}"/>
              </a:ext>
            </a:extLst>
          </p:cNvPr>
          <p:cNvSpPr/>
          <p:nvPr/>
        </p:nvSpPr>
        <p:spPr>
          <a:xfrm>
            <a:off x="225291" y="143017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D4C5474-A548-A26A-EEA3-48D835925066}"/>
              </a:ext>
            </a:extLst>
          </p:cNvPr>
          <p:cNvSpPr/>
          <p:nvPr/>
        </p:nvSpPr>
        <p:spPr>
          <a:xfrm>
            <a:off x="5574277" y="1455888"/>
            <a:ext cx="2686140" cy="368137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92C1CF1-3670-363B-A403-B4CD0A1C7DDA}"/>
              </a:ext>
            </a:extLst>
          </p:cNvPr>
          <p:cNvSpPr/>
          <p:nvPr/>
        </p:nvSpPr>
        <p:spPr>
          <a:xfrm>
            <a:off x="5650234" y="148121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09255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31" y="1201941"/>
            <a:ext cx="8119727" cy="4549764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불량 내역 조호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33</a:t>
            </a:fld>
            <a:endParaRPr lang="ko-KR" altLang="en-US" sz="9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901909" y="376183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694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불량 내역을 조회할 수 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검색 조건을 설정하고 조회 버튼을 클릭하여 검색조건에 맞는 불량 내역을 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조회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결과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가 많은 경우 페이지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를 이동</a:t>
                      </a:r>
                      <a:endParaRPr lang="ko-KR" altLang="en-US" sz="85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80258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CE174678-F2FB-4EE9-DF8E-53FDF2234128}"/>
              </a:ext>
            </a:extLst>
          </p:cNvPr>
          <p:cNvSpPr/>
          <p:nvPr/>
        </p:nvSpPr>
        <p:spPr>
          <a:xfrm>
            <a:off x="315884" y="1526777"/>
            <a:ext cx="8026874" cy="207263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42F3146-9F70-28A5-315C-18C80E49E6E2}"/>
              </a:ext>
            </a:extLst>
          </p:cNvPr>
          <p:cNvSpPr/>
          <p:nvPr/>
        </p:nvSpPr>
        <p:spPr>
          <a:xfrm>
            <a:off x="223031" y="139921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BA4AE0-A511-6AF1-C85D-E3D1BEA26E1A}"/>
              </a:ext>
            </a:extLst>
          </p:cNvPr>
          <p:cNvSpPr/>
          <p:nvPr/>
        </p:nvSpPr>
        <p:spPr>
          <a:xfrm>
            <a:off x="4093909" y="3599412"/>
            <a:ext cx="411590" cy="3248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3773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43" y="1201941"/>
            <a:ext cx="8131936" cy="4664411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비가동</a:t>
            </a:r>
            <a:r>
              <a:rPr lang="ko-KR" altLang="en-US" dirty="0" smtClean="0"/>
              <a:t> 내역 조회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34</a:t>
            </a:fld>
            <a:endParaRPr lang="ko-KR" altLang="en-US" sz="9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694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비가동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내역을 조회할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검색 조건을 설정하고 조회 버튼을 클릭하여 검색조건에 맞는 </a:t>
                      </a: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 내역을 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조회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결과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가 많은 경우 페이지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를 이동</a:t>
                      </a:r>
                      <a:endParaRPr lang="ko-KR" altLang="en-US" sz="85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802582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885283" y="322981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174678-F2FB-4EE9-DF8E-53FDF2234128}"/>
              </a:ext>
            </a:extLst>
          </p:cNvPr>
          <p:cNvSpPr/>
          <p:nvPr/>
        </p:nvSpPr>
        <p:spPr>
          <a:xfrm>
            <a:off x="274319" y="1493525"/>
            <a:ext cx="8026874" cy="159881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42F3146-9F70-28A5-315C-18C80E49E6E2}"/>
              </a:ext>
            </a:extLst>
          </p:cNvPr>
          <p:cNvSpPr/>
          <p:nvPr/>
        </p:nvSpPr>
        <p:spPr>
          <a:xfrm>
            <a:off x="223031" y="139921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9BA4AE0-A511-6AF1-C85D-E3D1BEA26E1A}"/>
              </a:ext>
            </a:extLst>
          </p:cNvPr>
          <p:cNvSpPr/>
          <p:nvPr/>
        </p:nvSpPr>
        <p:spPr>
          <a:xfrm>
            <a:off x="4077283" y="3067400"/>
            <a:ext cx="370026" cy="31651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8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4609308-012B-214D-7FC0-6B5781930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0" y="947473"/>
            <a:ext cx="8189752" cy="464250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사용자 권한 설정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 관리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180208"/>
              </p:ext>
            </p:extLst>
          </p:nvPr>
        </p:nvGraphicFramePr>
        <p:xfrm>
          <a:off x="8688288" y="476672"/>
          <a:ext cx="3384376" cy="152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사용자 그룹별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세부 권한을 설정할 수 있도록 구현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 조건에 따라 사용자 권한 설정 조회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수정 버튼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사용자 그룹 정보 수정가능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4</a:t>
            </a:fld>
            <a:endParaRPr lang="ko-KR" altLang="en-US" sz="9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7BA36F-A9B4-41F0-444D-23BBB38E4588}"/>
              </a:ext>
            </a:extLst>
          </p:cNvPr>
          <p:cNvSpPr/>
          <p:nvPr/>
        </p:nvSpPr>
        <p:spPr>
          <a:xfrm>
            <a:off x="446843" y="1212737"/>
            <a:ext cx="3193944" cy="29898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8EC1BA-7FC9-F59F-8B4F-4E919442E6F1}"/>
              </a:ext>
            </a:extLst>
          </p:cNvPr>
          <p:cNvSpPr/>
          <p:nvPr/>
        </p:nvSpPr>
        <p:spPr>
          <a:xfrm>
            <a:off x="270686" y="1670255"/>
            <a:ext cx="8121466" cy="391972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D54B35F-21E9-BE3F-70F0-C91A6EC6318D}"/>
              </a:ext>
            </a:extLst>
          </p:cNvPr>
          <p:cNvSpPr/>
          <p:nvPr/>
        </p:nvSpPr>
        <p:spPr>
          <a:xfrm>
            <a:off x="338831" y="109284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560B640-47B7-361E-E058-F7E46B7D85E7}"/>
              </a:ext>
            </a:extLst>
          </p:cNvPr>
          <p:cNvSpPr/>
          <p:nvPr/>
        </p:nvSpPr>
        <p:spPr>
          <a:xfrm>
            <a:off x="3790341" y="1562243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393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A132BE8-BAE7-7AD2-FF48-89B9FC17D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01" y="1147527"/>
            <a:ext cx="8056608" cy="439852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인사관리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시스템관리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522336"/>
              </p:ext>
            </p:extLst>
          </p:nvPr>
        </p:nvGraphicFramePr>
        <p:xfrm>
          <a:off x="8688288" y="476672"/>
          <a:ext cx="3384376" cy="2130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사원 목록을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인사정보를 관리할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사원 목록을 조회한다 검색조건을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설정하여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사원 목록을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조회할 수 있다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추가 시 하단 패널에서 정보 추가 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 시 하단 패널에서 정보 수정 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삭제시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삭제할 대상 선택 후 삭제 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저장 버튼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추가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or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 시 작성한 내용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5</a:t>
            </a:fld>
            <a:endParaRPr lang="ko-KR" altLang="en-US" sz="9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58DEAB-A9B3-F429-783B-22026D5F91B9}"/>
              </a:ext>
            </a:extLst>
          </p:cNvPr>
          <p:cNvSpPr/>
          <p:nvPr/>
        </p:nvSpPr>
        <p:spPr>
          <a:xfrm>
            <a:off x="680134" y="1439502"/>
            <a:ext cx="7486091" cy="38272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C1358F-1848-9E33-1059-445E50738A2C}"/>
              </a:ext>
            </a:extLst>
          </p:cNvPr>
          <p:cNvSpPr/>
          <p:nvPr/>
        </p:nvSpPr>
        <p:spPr>
          <a:xfrm>
            <a:off x="478423" y="4700610"/>
            <a:ext cx="8056607" cy="84544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259180" y="457305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478424" y="1311944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/>
              <a:t>1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703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BF0C960-504B-6C84-43E1-11AAACD87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20" y="1528266"/>
            <a:ext cx="8106645" cy="3836749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사용자 정의 코드 관리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 관리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6</a:t>
            </a:fld>
            <a:endParaRPr lang="ko-KR" altLang="en-US" sz="9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043DF61-1228-F53D-80D7-1A05B8BFF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413990"/>
              </p:ext>
            </p:extLst>
          </p:nvPr>
        </p:nvGraphicFramePr>
        <p:xfrm>
          <a:off x="8688288" y="476672"/>
          <a:ext cx="3384376" cy="2119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사용자정의 대분류 및 상세분류를 관리한다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 조건에 따라 사용자정의 대분류 코드를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3494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사용자정의 대분류 코드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대분류 코드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해당 상세분류 데이터 바인딩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데이터 추가 수정 하는 패널 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783969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726695-6F29-F63D-A255-B7E4C9C46A11}"/>
              </a:ext>
            </a:extLst>
          </p:cNvPr>
          <p:cNvSpPr/>
          <p:nvPr/>
        </p:nvSpPr>
        <p:spPr>
          <a:xfrm>
            <a:off x="427923" y="1802680"/>
            <a:ext cx="2384680" cy="359424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DF1642B-14EA-EC5A-4060-212826683DD1}"/>
              </a:ext>
            </a:extLst>
          </p:cNvPr>
          <p:cNvSpPr/>
          <p:nvPr/>
        </p:nvSpPr>
        <p:spPr>
          <a:xfrm>
            <a:off x="319911" y="1449450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1B89FC-06BA-FDE5-D612-40E00F7822BC}"/>
              </a:ext>
            </a:extLst>
          </p:cNvPr>
          <p:cNvSpPr/>
          <p:nvPr/>
        </p:nvSpPr>
        <p:spPr>
          <a:xfrm>
            <a:off x="2964534" y="1835459"/>
            <a:ext cx="5636637" cy="218615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2C50C31-5498-27A7-DB23-8F6259139425}"/>
              </a:ext>
            </a:extLst>
          </p:cNvPr>
          <p:cNvSpPr/>
          <p:nvPr/>
        </p:nvSpPr>
        <p:spPr>
          <a:xfrm>
            <a:off x="288508" y="173942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97F033-F27C-87E9-AADE-694D37836959}"/>
              </a:ext>
            </a:extLst>
          </p:cNvPr>
          <p:cNvSpPr/>
          <p:nvPr/>
        </p:nvSpPr>
        <p:spPr>
          <a:xfrm>
            <a:off x="2964534" y="4021616"/>
            <a:ext cx="5451514" cy="131298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F2C5708-C326-0764-6744-2B684872A93A}"/>
              </a:ext>
            </a:extLst>
          </p:cNvPr>
          <p:cNvSpPr/>
          <p:nvPr/>
        </p:nvSpPr>
        <p:spPr>
          <a:xfrm>
            <a:off x="2856522" y="1771243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22A1A7A-A576-44AF-F912-7E1F3D5D272A}"/>
              </a:ext>
            </a:extLst>
          </p:cNvPr>
          <p:cNvSpPr/>
          <p:nvPr/>
        </p:nvSpPr>
        <p:spPr>
          <a:xfrm>
            <a:off x="2844006" y="3964256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7B01A7-49B8-C79B-F285-9099DCB14D05}"/>
              </a:ext>
            </a:extLst>
          </p:cNvPr>
          <p:cNvSpPr/>
          <p:nvPr/>
        </p:nvSpPr>
        <p:spPr>
          <a:xfrm>
            <a:off x="418456" y="1523398"/>
            <a:ext cx="3863833" cy="27031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12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ADA1D1AF-3399-8E86-3F86-757359C2E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68" y="1593704"/>
            <a:ext cx="8028361" cy="3723009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A2F4810-F581-A651-265E-0BB8A24D92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분량 현상 분류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BE3336-42A8-B8CD-2F78-A6225ABF2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 관리</a:t>
            </a:r>
            <a:endParaRPr lang="en-US" altLang="ko-KR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D816A4-5E9F-6A44-BFC8-BCABFB5E8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76476"/>
              </p:ext>
            </p:extLst>
          </p:nvPr>
        </p:nvGraphicFramePr>
        <p:xfrm>
          <a:off x="8688288" y="476672"/>
          <a:ext cx="3384376" cy="2371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불량현상 대분류 및 상세분류를 관리한다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 조건에 따라 불량현상 대분류 코드를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3494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불량현상 대분류 코드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그리드뷰에서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대분류 코드 선택 시 해당하는 상세분류 코드가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메인 상단의 추가 버튼 클릭 시 패널이 활성화 되며 새로운 불량현상분류 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 버튼 클릭 시 동일하게 패널이 활성화되며 코드의 수정이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430E655D-9F6C-FB72-2BA4-ACBC5DD5F28A}"/>
              </a:ext>
            </a:extLst>
          </p:cNvPr>
          <p:cNvSpPr/>
          <p:nvPr/>
        </p:nvSpPr>
        <p:spPr>
          <a:xfrm>
            <a:off x="394732" y="1568996"/>
            <a:ext cx="3549840" cy="369529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72A8275-5793-2E34-DEF2-C54509BE5409}"/>
              </a:ext>
            </a:extLst>
          </p:cNvPr>
          <p:cNvSpPr/>
          <p:nvPr/>
        </p:nvSpPr>
        <p:spPr>
          <a:xfrm>
            <a:off x="344994" y="137768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ED0412-992A-1067-4507-2D399DADA1D3}"/>
              </a:ext>
            </a:extLst>
          </p:cNvPr>
          <p:cNvSpPr/>
          <p:nvPr/>
        </p:nvSpPr>
        <p:spPr>
          <a:xfrm>
            <a:off x="4012122" y="2049867"/>
            <a:ext cx="4476287" cy="241412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149C72C-6805-E25F-7848-2BF7850AB9D9}"/>
              </a:ext>
            </a:extLst>
          </p:cNvPr>
          <p:cNvSpPr/>
          <p:nvPr/>
        </p:nvSpPr>
        <p:spPr>
          <a:xfrm>
            <a:off x="4089198" y="1833844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EBADB9-F66F-576F-F72D-97FBC8B90556}"/>
              </a:ext>
            </a:extLst>
          </p:cNvPr>
          <p:cNvSpPr/>
          <p:nvPr/>
        </p:nvSpPr>
        <p:spPr>
          <a:xfrm>
            <a:off x="4028792" y="4572000"/>
            <a:ext cx="4476287" cy="74471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C224B8E-3BEB-332F-FD45-0161AFDDC063}"/>
              </a:ext>
            </a:extLst>
          </p:cNvPr>
          <p:cNvSpPr/>
          <p:nvPr/>
        </p:nvSpPr>
        <p:spPr>
          <a:xfrm>
            <a:off x="4089198" y="438068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42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CC642F17-4B99-CD58-E73A-A13543A26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25" y="1712970"/>
            <a:ext cx="8145012" cy="3713760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9F036A-CB03-0882-E9AF-AA2E1D5757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비가동</a:t>
            </a:r>
            <a:r>
              <a:rPr lang="ko-KR" altLang="en-US" dirty="0"/>
              <a:t> 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4F025-7BB5-8DA3-B1AE-DD2D0ED180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 관리</a:t>
            </a:r>
            <a:endParaRPr lang="en-US" altLang="ko-KR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6ABB4B1-39B2-3724-7B0F-B1EBA520674A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914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비가동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대분류 및 상세분류를 관리한다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 조건에 따라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대분류 코드를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3494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대분류 코드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그리드뷰에서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대분류 코드 선택 시 해당하는 상세분류 코드가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메인 상단의 추가 버튼 클릭 시 패널이 활성화 되며 새로운 비가동분류코드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 버튼 클릭 시 동일하게 패널이 활성화되며 코드의 수정이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추가 버튼 클릭 시 대분류코드 추가 시와 동일하게 하단의 패널이 활성화 되며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27042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9E9EF7C-B8A6-95C3-C4A4-9924A14E6CE0}"/>
              </a:ext>
            </a:extLst>
          </p:cNvPr>
          <p:cNvSpPr/>
          <p:nvPr/>
        </p:nvSpPr>
        <p:spPr>
          <a:xfrm>
            <a:off x="381012" y="1928993"/>
            <a:ext cx="3548192" cy="349773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7F7BC6-C3CE-16C8-7151-18CE65671F25}"/>
              </a:ext>
            </a:extLst>
          </p:cNvPr>
          <p:cNvSpPr/>
          <p:nvPr/>
        </p:nvSpPr>
        <p:spPr>
          <a:xfrm>
            <a:off x="162102" y="149694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F6B773-7C92-4BFE-1F7D-6660E2EC7335}"/>
              </a:ext>
            </a:extLst>
          </p:cNvPr>
          <p:cNvSpPr/>
          <p:nvPr/>
        </p:nvSpPr>
        <p:spPr>
          <a:xfrm>
            <a:off x="3929204" y="1828800"/>
            <a:ext cx="4562251" cy="307273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BBD87F3-2DF2-F0DE-ECBD-9FE6CF2B609D}"/>
              </a:ext>
            </a:extLst>
          </p:cNvPr>
          <p:cNvSpPr/>
          <p:nvPr/>
        </p:nvSpPr>
        <p:spPr>
          <a:xfrm>
            <a:off x="104962" y="182098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0F0028-0DE0-87B6-B2D2-A228DCFB7A1B}"/>
              </a:ext>
            </a:extLst>
          </p:cNvPr>
          <p:cNvSpPr/>
          <p:nvPr/>
        </p:nvSpPr>
        <p:spPr>
          <a:xfrm>
            <a:off x="3929204" y="4934139"/>
            <a:ext cx="4562252" cy="4599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E61B68-D04D-CCC3-0974-6035107580E9}"/>
              </a:ext>
            </a:extLst>
          </p:cNvPr>
          <p:cNvSpPr/>
          <p:nvPr/>
        </p:nvSpPr>
        <p:spPr>
          <a:xfrm>
            <a:off x="3837034" y="1896384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F08413E-8859-729C-C0EA-14EF67D17712}"/>
              </a:ext>
            </a:extLst>
          </p:cNvPr>
          <p:cNvSpPr/>
          <p:nvPr/>
        </p:nvSpPr>
        <p:spPr>
          <a:xfrm>
            <a:off x="3974944" y="486892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81493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설정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 관리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409437"/>
              </p:ext>
            </p:extLst>
          </p:nvPr>
        </p:nvGraphicFramePr>
        <p:xfrm>
          <a:off x="8688288" y="476672"/>
          <a:ext cx="3384376" cy="1587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메인화면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상단에 설정 버튼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클릭시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팝업창이 로드 된다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비밀번호 변경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즐겨찾기 관리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대쉬보드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설정을 할 수 있다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비밀번호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변경시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현재 비밀번호 입력 후 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새 비밀번호와 새 비밀번호확인 정보가 모두 같으면 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비밀번호 변경이 완료된다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9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6B6022-727E-0C21-E502-FF955CA3A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5" y="658889"/>
            <a:ext cx="8145684" cy="46011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B2EF5C-11EA-E596-EE77-26EB3A77C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78" y="1665837"/>
            <a:ext cx="1450565" cy="3581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FFAB477-4CBE-33A2-39A4-C2FEA30AD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72" y="1665837"/>
            <a:ext cx="261175" cy="2953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C91884-C4C9-CB0D-EE44-9D932BB66848}"/>
              </a:ext>
            </a:extLst>
          </p:cNvPr>
          <p:cNvSpPr txBox="1"/>
          <p:nvPr/>
        </p:nvSpPr>
        <p:spPr>
          <a:xfrm>
            <a:off x="3258257" y="5476922"/>
            <a:ext cx="221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디자인 작업 예정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360A85D-E03D-D8EB-EE46-299767119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892" y="2483217"/>
            <a:ext cx="1619476" cy="142787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CA7E961-20D1-AD19-42A1-345482EA648F}"/>
              </a:ext>
            </a:extLst>
          </p:cNvPr>
          <p:cNvSpPr/>
          <p:nvPr/>
        </p:nvSpPr>
        <p:spPr>
          <a:xfrm>
            <a:off x="2112474" y="1173361"/>
            <a:ext cx="3840457" cy="101933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2E5A4DF-A530-4441-19F1-B5FA211CA335}"/>
              </a:ext>
            </a:extLst>
          </p:cNvPr>
          <p:cNvSpPr/>
          <p:nvPr/>
        </p:nvSpPr>
        <p:spPr>
          <a:xfrm>
            <a:off x="1986356" y="105435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F5B3F4-524C-5EDB-BC10-902454011C26}"/>
              </a:ext>
            </a:extLst>
          </p:cNvPr>
          <p:cNvSpPr/>
          <p:nvPr/>
        </p:nvSpPr>
        <p:spPr>
          <a:xfrm>
            <a:off x="566045" y="1665145"/>
            <a:ext cx="1528323" cy="3588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3140C8F-D5C9-1894-6824-94E40F91DDBD}"/>
              </a:ext>
            </a:extLst>
          </p:cNvPr>
          <p:cNvSpPr/>
          <p:nvPr/>
        </p:nvSpPr>
        <p:spPr>
          <a:xfrm>
            <a:off x="505614" y="155276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65078A-5E77-B55E-24F3-261E478476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351" y="1552762"/>
            <a:ext cx="1657018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1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2139</Words>
  <Application>Microsoft Office PowerPoint</Application>
  <PresentationFormat>와이드스크린</PresentationFormat>
  <Paragraphs>553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이승원</dc:creator>
  <cp:lastModifiedBy>이승원</cp:lastModifiedBy>
  <cp:revision>29</cp:revision>
  <dcterms:created xsi:type="dcterms:W3CDTF">2023-01-13T06:56:51Z</dcterms:created>
  <dcterms:modified xsi:type="dcterms:W3CDTF">2023-02-13T05:51:26Z</dcterms:modified>
</cp:coreProperties>
</file>