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24"/>
  </p:notesMasterIdLst>
  <p:sldIdLst>
    <p:sldId id="748" r:id="rId3"/>
    <p:sldId id="750" r:id="rId4"/>
    <p:sldId id="939" r:id="rId5"/>
    <p:sldId id="938" r:id="rId6"/>
    <p:sldId id="956" r:id="rId7"/>
    <p:sldId id="957" r:id="rId8"/>
    <p:sldId id="970" r:id="rId9"/>
    <p:sldId id="962" r:id="rId10"/>
    <p:sldId id="971" r:id="rId11"/>
    <p:sldId id="963" r:id="rId12"/>
    <p:sldId id="964" r:id="rId13"/>
    <p:sldId id="800" r:id="rId14"/>
    <p:sldId id="960" r:id="rId15"/>
    <p:sldId id="965" r:id="rId16"/>
    <p:sldId id="966" r:id="rId17"/>
    <p:sldId id="967" r:id="rId18"/>
    <p:sldId id="958" r:id="rId19"/>
    <p:sldId id="961" r:id="rId20"/>
    <p:sldId id="968" r:id="rId21"/>
    <p:sldId id="969" r:id="rId22"/>
    <p:sldId id="521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24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22" userDrawn="1">
          <p15:clr>
            <a:srgbClr val="A4A3A4"/>
          </p15:clr>
        </p15:guide>
        <p15:guide id="2" pos="2336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FFFFFF"/>
    <a:srgbClr val="F2F2F2"/>
    <a:srgbClr val="558ED5"/>
    <a:srgbClr val="10253F"/>
    <a:srgbClr val="376092"/>
    <a:srgbClr val="4F81BD"/>
    <a:srgbClr val="A6A6A6"/>
    <a:srgbClr val="7F7F7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1" autoAdjust="0"/>
    <p:restoredTop sz="96513" autoAdjust="0"/>
  </p:normalViewPr>
  <p:slideViewPr>
    <p:cSldViewPr>
      <p:cViewPr varScale="1">
        <p:scale>
          <a:sx n="110" d="100"/>
          <a:sy n="110" d="100"/>
        </p:scale>
        <p:origin x="1242" y="114"/>
      </p:cViewPr>
      <p:guideLst>
        <p:guide orient="horz" pos="754"/>
        <p:guide pos="2880"/>
        <p:guide pos="158"/>
        <p:guide pos="5602"/>
        <p:guide orient="horz" pos="4110"/>
        <p:guide orient="horz" pos="2478"/>
      </p:guideLst>
    </p:cSldViewPr>
  </p:slideViewPr>
  <p:outlineViewPr>
    <p:cViewPr>
      <p:scale>
        <a:sx n="33" d="100"/>
        <a:sy n="33" d="100"/>
      </p:scale>
      <p:origin x="0" y="-4602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66" y="-108"/>
      </p:cViewPr>
      <p:guideLst>
        <p:guide orient="horz" pos="3322"/>
        <p:guide pos="2336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076363" cy="511732"/>
          </a:xfrm>
          <a:prstGeom prst="rect">
            <a:avLst/>
          </a:prstGeom>
        </p:spPr>
        <p:txBody>
          <a:bodyPr vert="horz" lIns="99049" tIns="49524" rIns="99049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3" cy="511732"/>
          </a:xfrm>
          <a:prstGeom prst="rect">
            <a:avLst/>
          </a:prstGeom>
        </p:spPr>
        <p:txBody>
          <a:bodyPr vert="horz" lIns="99049" tIns="49524" rIns="99049" bIns="49524" rtlCol="0"/>
          <a:lstStyle>
            <a:lvl1pPr algn="r">
              <a:defRPr sz="1300"/>
            </a:lvl1pPr>
          </a:lstStyle>
          <a:p>
            <a:fld id="{C8F5426E-8799-4D3B-AAA2-41124F7ED437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175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9" tIns="49524" rIns="99049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5"/>
            <a:ext cx="5679440" cy="4605576"/>
          </a:xfrm>
          <a:prstGeom prst="rect">
            <a:avLst/>
          </a:prstGeom>
        </p:spPr>
        <p:txBody>
          <a:bodyPr vert="horz" lIns="99049" tIns="49524" rIns="99049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9721107"/>
            <a:ext cx="3076363" cy="511732"/>
          </a:xfrm>
          <a:prstGeom prst="rect">
            <a:avLst/>
          </a:prstGeom>
        </p:spPr>
        <p:txBody>
          <a:bodyPr vert="horz" lIns="99049" tIns="49524" rIns="99049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9" y="9721107"/>
            <a:ext cx="3076363" cy="511732"/>
          </a:xfrm>
          <a:prstGeom prst="rect">
            <a:avLst/>
          </a:prstGeom>
        </p:spPr>
        <p:txBody>
          <a:bodyPr vert="horz" lIns="99049" tIns="49524" rIns="99049" bIns="49524" rtlCol="0" anchor="b"/>
          <a:lstStyle>
            <a:lvl1pPr algn="r">
              <a:defRPr sz="1300"/>
            </a:lvl1pPr>
          </a:lstStyle>
          <a:p>
            <a:fld id="{E6F3B270-6F90-4735-92F6-7FBCCCBDCA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9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270-6F90-4735-92F6-7FBCCCBDCA4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자동화 고려요소 </a:t>
            </a:r>
            <a:r>
              <a:rPr lang="en-US" altLang="ko-KR" dirty="0"/>
              <a:t>(</a:t>
            </a:r>
            <a:r>
              <a:rPr lang="ko-KR" altLang="en-US" dirty="0"/>
              <a:t>자동화 구현성 中</a:t>
            </a:r>
            <a:r>
              <a:rPr lang="en-US" altLang="ko-KR" dirty="0"/>
              <a:t>)</a:t>
            </a:r>
          </a:p>
          <a:p>
            <a:pPr marL="355447" indent="-355447">
              <a:buAutoNum type="arabicPeriod"/>
            </a:pPr>
            <a:r>
              <a:rPr lang="ko-KR" altLang="en-US" dirty="0"/>
              <a:t>분석</a:t>
            </a:r>
            <a:r>
              <a:rPr lang="en-US" altLang="ko-KR" dirty="0"/>
              <a:t>Frame</a:t>
            </a:r>
          </a:p>
          <a:p>
            <a:pPr marL="355447" indent="-355447">
              <a:buAutoNum type="arabicPeriod"/>
            </a:pPr>
            <a:r>
              <a:rPr lang="en-US" altLang="ko-KR" dirty="0"/>
              <a:t>Value chain</a:t>
            </a:r>
            <a:r>
              <a:rPr lang="ko-KR" altLang="en-US" dirty="0"/>
              <a:t>별 사업영역 구성</a:t>
            </a:r>
            <a:r>
              <a:rPr lang="en-US" altLang="ko-KR" dirty="0"/>
              <a:t>, </a:t>
            </a:r>
            <a:r>
              <a:rPr lang="ko-KR" altLang="en-US" dirty="0"/>
              <a:t>현황 키워드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3B270-6F90-4735-92F6-7FBCCCBDCA4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자동화 고려요소 </a:t>
            </a:r>
            <a:r>
              <a:rPr lang="en-US" altLang="ko-KR" dirty="0"/>
              <a:t>(</a:t>
            </a:r>
            <a:r>
              <a:rPr lang="ko-KR" altLang="en-US" dirty="0"/>
              <a:t>자동화 구현성 中</a:t>
            </a:r>
            <a:r>
              <a:rPr lang="en-US" altLang="ko-KR" dirty="0"/>
              <a:t>)</a:t>
            </a:r>
          </a:p>
          <a:p>
            <a:pPr marL="355447" indent="-355447">
              <a:buAutoNum type="arabicPeriod"/>
            </a:pPr>
            <a:r>
              <a:rPr lang="ko-KR" altLang="en-US" dirty="0"/>
              <a:t>분석</a:t>
            </a:r>
            <a:r>
              <a:rPr lang="en-US" altLang="ko-KR" dirty="0"/>
              <a:t>Frame</a:t>
            </a:r>
          </a:p>
          <a:p>
            <a:pPr marL="355447" indent="-355447">
              <a:buAutoNum type="arabicPeriod"/>
            </a:pPr>
            <a:r>
              <a:rPr lang="en-US" altLang="ko-KR" dirty="0"/>
              <a:t>Value chain</a:t>
            </a:r>
            <a:r>
              <a:rPr lang="ko-KR" altLang="en-US" dirty="0"/>
              <a:t>별 사업영역 구성</a:t>
            </a:r>
            <a:r>
              <a:rPr lang="en-US" altLang="ko-KR" dirty="0"/>
              <a:t>, </a:t>
            </a:r>
            <a:r>
              <a:rPr lang="ko-KR" altLang="en-US" dirty="0"/>
              <a:t>현황 키워드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3B270-6F90-4735-92F6-7FBCCCBDCA4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7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91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99078" y="2708920"/>
            <a:ext cx="8844923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078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579645"/>
            <a:ext cx="9144000" cy="722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" y="189826"/>
            <a:ext cx="179512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222129" y="188640"/>
            <a:ext cx="45719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 userDrawn="1"/>
        </p:nvSpPr>
        <p:spPr>
          <a:xfrm>
            <a:off x="4140000" y="6570000"/>
            <a:ext cx="864000" cy="2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21622" y="6602901"/>
            <a:ext cx="70075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AF5BE84-0F2B-F2D7-0BB0-F7F5E46C003F}"/>
              </a:ext>
            </a:extLst>
          </p:cNvPr>
          <p:cNvSpPr/>
          <p:nvPr userDrawn="1"/>
        </p:nvSpPr>
        <p:spPr>
          <a:xfrm>
            <a:off x="6530969" y="188640"/>
            <a:ext cx="2613030" cy="391005"/>
          </a:xfrm>
          <a:custGeom>
            <a:avLst/>
            <a:gdLst>
              <a:gd name="connsiteX0" fmla="*/ 391006 w 2613030"/>
              <a:gd name="connsiteY0" fmla="*/ 0 h 391005"/>
              <a:gd name="connsiteX1" fmla="*/ 2613030 w 2613030"/>
              <a:gd name="connsiteY1" fmla="*/ 0 h 391005"/>
              <a:gd name="connsiteX2" fmla="*/ 2613030 w 2613030"/>
              <a:gd name="connsiteY2" fmla="*/ 391005 h 391005"/>
              <a:gd name="connsiteX3" fmla="*/ 391006 w 2613030"/>
              <a:gd name="connsiteY3" fmla="*/ 391005 h 391005"/>
              <a:gd name="connsiteX4" fmla="*/ 391005 w 2613030"/>
              <a:gd name="connsiteY4" fmla="*/ 0 h 391005"/>
              <a:gd name="connsiteX5" fmla="*/ 391005 w 2613030"/>
              <a:gd name="connsiteY5" fmla="*/ 391005 h 391005"/>
              <a:gd name="connsiteX6" fmla="*/ 0 w 2613030"/>
              <a:gd name="connsiteY6" fmla="*/ 391005 h 39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030" h="391005">
                <a:moveTo>
                  <a:pt x="391006" y="0"/>
                </a:moveTo>
                <a:lnTo>
                  <a:pt x="2613030" y="0"/>
                </a:lnTo>
                <a:lnTo>
                  <a:pt x="2613030" y="391005"/>
                </a:lnTo>
                <a:lnTo>
                  <a:pt x="391006" y="391005"/>
                </a:lnTo>
                <a:close/>
                <a:moveTo>
                  <a:pt x="391005" y="0"/>
                </a:moveTo>
                <a:lnTo>
                  <a:pt x="391005" y="391005"/>
                </a:lnTo>
                <a:lnTo>
                  <a:pt x="0" y="39100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818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 userDrawn="1"/>
        </p:nvSpPr>
        <p:spPr>
          <a:xfrm>
            <a:off x="4140000" y="6570000"/>
            <a:ext cx="864000" cy="2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221622" y="6602901"/>
            <a:ext cx="70075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579645"/>
            <a:ext cx="9144000" cy="722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" y="189826"/>
            <a:ext cx="179512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222129" y="188640"/>
            <a:ext cx="45719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7A847FC-1E4D-0F11-F6B6-DAE9AA27D133}"/>
              </a:ext>
            </a:extLst>
          </p:cNvPr>
          <p:cNvSpPr/>
          <p:nvPr userDrawn="1"/>
        </p:nvSpPr>
        <p:spPr>
          <a:xfrm>
            <a:off x="6530969" y="188640"/>
            <a:ext cx="2613030" cy="391005"/>
          </a:xfrm>
          <a:custGeom>
            <a:avLst/>
            <a:gdLst>
              <a:gd name="connsiteX0" fmla="*/ 391006 w 2613030"/>
              <a:gd name="connsiteY0" fmla="*/ 0 h 391005"/>
              <a:gd name="connsiteX1" fmla="*/ 2613030 w 2613030"/>
              <a:gd name="connsiteY1" fmla="*/ 0 h 391005"/>
              <a:gd name="connsiteX2" fmla="*/ 2613030 w 2613030"/>
              <a:gd name="connsiteY2" fmla="*/ 391005 h 391005"/>
              <a:gd name="connsiteX3" fmla="*/ 391006 w 2613030"/>
              <a:gd name="connsiteY3" fmla="*/ 391005 h 391005"/>
              <a:gd name="connsiteX4" fmla="*/ 391005 w 2613030"/>
              <a:gd name="connsiteY4" fmla="*/ 0 h 391005"/>
              <a:gd name="connsiteX5" fmla="*/ 391005 w 2613030"/>
              <a:gd name="connsiteY5" fmla="*/ 391005 h 391005"/>
              <a:gd name="connsiteX6" fmla="*/ 0 w 2613030"/>
              <a:gd name="connsiteY6" fmla="*/ 391005 h 39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030" h="391005">
                <a:moveTo>
                  <a:pt x="391006" y="0"/>
                </a:moveTo>
                <a:lnTo>
                  <a:pt x="2613030" y="0"/>
                </a:lnTo>
                <a:lnTo>
                  <a:pt x="2613030" y="391005"/>
                </a:lnTo>
                <a:lnTo>
                  <a:pt x="391006" y="391005"/>
                </a:lnTo>
                <a:close/>
                <a:moveTo>
                  <a:pt x="391005" y="0"/>
                </a:moveTo>
                <a:lnTo>
                  <a:pt x="391005" y="391005"/>
                </a:lnTo>
                <a:lnTo>
                  <a:pt x="0" y="39100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203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 userDrawn="1"/>
        </p:nvSpPr>
        <p:spPr>
          <a:xfrm>
            <a:off x="4140000" y="6570000"/>
            <a:ext cx="864000" cy="2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21622" y="6602901"/>
            <a:ext cx="70075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579645"/>
            <a:ext cx="9144000" cy="722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" y="189826"/>
            <a:ext cx="179512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222129" y="188640"/>
            <a:ext cx="45719" cy="2804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FB9E038-39B9-40B6-8131-A20CEDC381FC}"/>
              </a:ext>
            </a:extLst>
          </p:cNvPr>
          <p:cNvSpPr/>
          <p:nvPr userDrawn="1"/>
        </p:nvSpPr>
        <p:spPr>
          <a:xfrm>
            <a:off x="6530969" y="188640"/>
            <a:ext cx="2613030" cy="391005"/>
          </a:xfrm>
          <a:custGeom>
            <a:avLst/>
            <a:gdLst>
              <a:gd name="connsiteX0" fmla="*/ 391006 w 2613030"/>
              <a:gd name="connsiteY0" fmla="*/ 0 h 391005"/>
              <a:gd name="connsiteX1" fmla="*/ 2613030 w 2613030"/>
              <a:gd name="connsiteY1" fmla="*/ 0 h 391005"/>
              <a:gd name="connsiteX2" fmla="*/ 2613030 w 2613030"/>
              <a:gd name="connsiteY2" fmla="*/ 391005 h 391005"/>
              <a:gd name="connsiteX3" fmla="*/ 391006 w 2613030"/>
              <a:gd name="connsiteY3" fmla="*/ 391005 h 391005"/>
              <a:gd name="connsiteX4" fmla="*/ 391005 w 2613030"/>
              <a:gd name="connsiteY4" fmla="*/ 0 h 391005"/>
              <a:gd name="connsiteX5" fmla="*/ 391005 w 2613030"/>
              <a:gd name="connsiteY5" fmla="*/ 391005 h 391005"/>
              <a:gd name="connsiteX6" fmla="*/ 0 w 2613030"/>
              <a:gd name="connsiteY6" fmla="*/ 391005 h 39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030" h="391005">
                <a:moveTo>
                  <a:pt x="391006" y="0"/>
                </a:moveTo>
                <a:lnTo>
                  <a:pt x="2613030" y="0"/>
                </a:lnTo>
                <a:lnTo>
                  <a:pt x="2613030" y="391005"/>
                </a:lnTo>
                <a:lnTo>
                  <a:pt x="391006" y="391005"/>
                </a:lnTo>
                <a:close/>
                <a:moveTo>
                  <a:pt x="391005" y="0"/>
                </a:moveTo>
                <a:lnTo>
                  <a:pt x="391005" y="391005"/>
                </a:lnTo>
                <a:lnTo>
                  <a:pt x="0" y="39100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28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9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2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17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97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56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04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44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6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20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4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6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3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C126-CF52-4958-888A-F0FADAC6204D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5844-7F41-42B9-986B-47A9F2561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1" r:id="rId13"/>
    <p:sldLayoutId id="2147483666" r:id="rId14"/>
    <p:sldLayoutId id="2147483662" r:id="rId15"/>
    <p:sldLayoutId id="214748367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72B8-A3F5-4C2D-82B1-BB4C016D335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A3CD-77C2-402A-8C60-F19E844EB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8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2621" y="1708196"/>
            <a:ext cx="8337851" cy="120935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10000"/>
                  </a:schemeClr>
                </a:solidFill>
                <a:latin typeface="HY헤드라인M" pitchFamily="18" charset="-127"/>
              </a:defRPr>
            </a:lvl1pPr>
          </a:lstStyle>
          <a:p>
            <a:pPr algn="ctr"/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메뉴얼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800" b="1" dirty="0"/>
              <a:t>(GD 10) </a:t>
            </a:r>
            <a:r>
              <a:rPr lang="en-US" altLang="ko-KR" b="1" dirty="0"/>
              <a:t>Team2 with (</a:t>
            </a:r>
            <a:r>
              <a:rPr lang="ko-KR" altLang="en-US" b="1" dirty="0"/>
              <a:t>주</a:t>
            </a:r>
            <a:r>
              <a:rPr lang="en-US" altLang="ko-KR" b="1" dirty="0"/>
              <a:t>)</a:t>
            </a:r>
            <a:r>
              <a:rPr lang="ko-KR" altLang="en-US" b="1" dirty="0" err="1"/>
              <a:t>엑센솔루션</a:t>
            </a:r>
            <a:r>
              <a:rPr lang="en-US" altLang="ko-KR" sz="1400" b="1" dirty="0"/>
              <a:t>(Mentor)</a:t>
            </a:r>
            <a:endParaRPr lang="ko-KR" altLang="en-US" sz="1400" b="1" dirty="0"/>
          </a:p>
        </p:txBody>
      </p:sp>
      <p:sp>
        <p:nvSpPr>
          <p:cNvPr id="1032" name="AutoShape 8" descr="https://mail.naver.com/read/image/?mailSN=91603&amp;attachIndex=2&amp;contentType=image/jpeg&amp;offset=3185&amp;size=56259&amp;mimeSN=1491813744.464409.10690.475099&amp;org=1&amp;u=khriz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024"/>
            <a:ext cx="9144000" cy="323950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1411" y="71000"/>
            <a:ext cx="1836294" cy="1428561"/>
            <a:chOff x="-1" y="3086169"/>
            <a:chExt cx="4715150" cy="3771831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20" b="34955"/>
            <a:stretch/>
          </p:blipFill>
          <p:spPr bwMode="auto">
            <a:xfrm flipH="1">
              <a:off x="-1" y="3445445"/>
              <a:ext cx="4161396" cy="341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67" r="51637"/>
            <a:stretch/>
          </p:blipFill>
          <p:spPr>
            <a:xfrm>
              <a:off x="1753699" y="3086169"/>
              <a:ext cx="2961450" cy="3771831"/>
            </a:xfrm>
            <a:prstGeom prst="rect">
              <a:avLst/>
            </a:prstGeom>
          </p:spPr>
        </p:pic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094213" y="2939721"/>
            <a:ext cx="1368153" cy="3452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10000"/>
                  </a:schemeClr>
                </a:solidFill>
                <a:latin typeface="HY헤드라인M" pitchFamily="18" charset="-127"/>
              </a:defRPr>
            </a:lvl1pPr>
          </a:lstStyle>
          <a:p>
            <a:pPr algn="ctr"/>
            <a:r>
              <a:rPr lang="en-US" altLang="ko-KR" sz="1600" b="1" dirty="0"/>
              <a:t>2023.02.23</a:t>
            </a:r>
            <a:endParaRPr lang="en-US" altLang="ko-KR" sz="1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0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F41D6-6C3B-308C-9AFF-62EAFEA75A52}"/>
              </a:ext>
            </a:extLst>
          </p:cNvPr>
          <p:cNvSpPr txBox="1"/>
          <p:nvPr/>
        </p:nvSpPr>
        <p:spPr>
          <a:xfrm>
            <a:off x="694826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공정관리</a:t>
            </a:r>
          </a:p>
        </p:txBody>
      </p:sp>
    </p:spTree>
    <p:extLst>
      <p:ext uri="{BB962C8B-B14F-4D97-AF65-F5344CB8AC3E}">
        <p14:creationId xmlns:p14="http://schemas.microsoft.com/office/powerpoint/2010/main" val="2189659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F41D6-6C3B-308C-9AFF-62EAFEA75A52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시스템 관리</a:t>
            </a:r>
          </a:p>
        </p:txBody>
      </p:sp>
    </p:spTree>
    <p:extLst>
      <p:ext uri="{BB962C8B-B14F-4D97-AF65-F5344CB8AC3E}">
        <p14:creationId xmlns:p14="http://schemas.microsoft.com/office/powerpoint/2010/main" val="13644846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24000" y="2185700"/>
            <a:ext cx="3744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Ⅲ. POP </a:t>
            </a:r>
            <a:r>
              <a:rPr kumimoji="0"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프로그램</a:t>
            </a:r>
          </a:p>
        </p:txBody>
      </p:sp>
      <p:pic>
        <p:nvPicPr>
          <p:cNvPr id="4" name="Picture 2" descr="E:\2014 업무\2014 현수막,배너,ppt,명찰,명패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" y="2996951"/>
            <a:ext cx="2312014" cy="2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97EA01B9-44E6-3FD0-FEB0-A0FE7B4F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140968"/>
            <a:ext cx="37444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작업 지시 조회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2.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실적 등록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kumimoji="0" lang="ko-KR" altLang="en-US" sz="1600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비가동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등록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4. </a:t>
            </a:r>
            <a:r>
              <a:rPr kumimoji="0" lang="ko-KR" altLang="en-US" sz="1600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팔렛트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61733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0ED20-CDEB-2D92-EB32-D5E33969AD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작업 지시 조회</a:t>
            </a:r>
          </a:p>
        </p:txBody>
      </p:sp>
    </p:spTree>
    <p:extLst>
      <p:ext uri="{BB962C8B-B14F-4D97-AF65-F5344CB8AC3E}">
        <p14:creationId xmlns:p14="http://schemas.microsoft.com/office/powerpoint/2010/main" val="39593887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0ED20-CDEB-2D92-EB32-D5E33969AD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실적 등록</a:t>
            </a:r>
          </a:p>
        </p:txBody>
      </p:sp>
    </p:spTree>
    <p:extLst>
      <p:ext uri="{BB962C8B-B14F-4D97-AF65-F5344CB8AC3E}">
        <p14:creationId xmlns:p14="http://schemas.microsoft.com/office/powerpoint/2010/main" val="25405530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0ED20-CDEB-2D92-EB32-D5E33969AD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비가동</a:t>
            </a: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19379761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0ED20-CDEB-2D92-EB32-D5E33969AD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팔렛트</a:t>
            </a: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1724928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24000" y="2185700"/>
            <a:ext cx="3744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Ⅳ. WEB </a:t>
            </a:r>
            <a:r>
              <a:rPr kumimoji="0"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리포트</a:t>
            </a:r>
          </a:p>
        </p:txBody>
      </p:sp>
      <p:pic>
        <p:nvPicPr>
          <p:cNvPr id="4" name="Picture 2" descr="E:\2014 업무\2014 현수막,배너,ppt,명찰,명패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" y="2996951"/>
            <a:ext cx="2312014" cy="2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97EA01B9-44E6-3FD0-FEB0-A0FE7B4F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140968"/>
            <a:ext cx="37444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기본 시스템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2.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업무 현황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데이터 분석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496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25107-41B6-5618-A98D-B54ECE706A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기본 시스템</a:t>
            </a:r>
          </a:p>
        </p:txBody>
      </p:sp>
    </p:spTree>
    <p:extLst>
      <p:ext uri="{BB962C8B-B14F-4D97-AF65-F5344CB8AC3E}">
        <p14:creationId xmlns:p14="http://schemas.microsoft.com/office/powerpoint/2010/main" val="23058472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25107-41B6-5618-A98D-B54ECE706ABF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업무 현황</a:t>
            </a:r>
          </a:p>
        </p:txBody>
      </p:sp>
    </p:spTree>
    <p:extLst>
      <p:ext uri="{BB962C8B-B14F-4D97-AF65-F5344CB8AC3E}">
        <p14:creationId xmlns:p14="http://schemas.microsoft.com/office/powerpoint/2010/main" val="21752666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24000" y="218570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  <p:pic>
        <p:nvPicPr>
          <p:cNvPr id="4" name="Picture 2" descr="E:\2014 업무\2014 현수막,배너,ppt,명찰,명패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" y="2996951"/>
            <a:ext cx="2312014" cy="2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20072" y="3140968"/>
            <a:ext cx="37444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Ⅰ.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프로젝트 소개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Ⅱ.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MES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프로그램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Ⅲ. POP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프로그램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Ⅳ. WEB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리포트</a:t>
            </a:r>
          </a:p>
        </p:txBody>
      </p:sp>
    </p:spTree>
    <p:extLst>
      <p:ext uri="{BB962C8B-B14F-4D97-AF65-F5344CB8AC3E}">
        <p14:creationId xmlns:p14="http://schemas.microsoft.com/office/powerpoint/2010/main" val="37793783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25107-41B6-5618-A98D-B54ECE706ABF}"/>
              </a:ext>
            </a:extLst>
          </p:cNvPr>
          <p:cNvSpPr txBox="1"/>
          <p:nvPr/>
        </p:nvSpPr>
        <p:spPr>
          <a:xfrm>
            <a:off x="6901924" y="203447"/>
            <a:ext cx="206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공정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3420705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4000" cy="172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28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3615" y="2356083"/>
            <a:ext cx="8229600" cy="1693405"/>
          </a:xfrm>
          <a:prstGeom prst="rect">
            <a:avLst/>
          </a:prstGeom>
        </p:spPr>
        <p:txBody>
          <a:bodyPr>
            <a:normAutofit/>
          </a:bodyPr>
          <a:lstStyle>
            <a:lvl1pPr marL="256987" indent="-256987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6807" indent="-214157" algn="l" defTabSz="68529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6622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9273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1921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571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219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869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515" indent="-171324" algn="l" defTabSz="68529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" y="3206286"/>
            <a:ext cx="2643250" cy="1950906"/>
            <a:chOff x="-1" y="3086169"/>
            <a:chExt cx="4715150" cy="3771831"/>
          </a:xfrm>
        </p:grpSpPr>
        <p:pic>
          <p:nvPicPr>
            <p:cNvPr id="8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20" b="34955"/>
            <a:stretch/>
          </p:blipFill>
          <p:spPr bwMode="auto">
            <a:xfrm flipH="1">
              <a:off x="-1" y="3445445"/>
              <a:ext cx="4161396" cy="341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67" r="51637"/>
            <a:stretch/>
          </p:blipFill>
          <p:spPr>
            <a:xfrm>
              <a:off x="1753699" y="3086169"/>
              <a:ext cx="2961450" cy="3771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2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24000" y="2185700"/>
            <a:ext cx="3046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Ⅰ. </a:t>
            </a:r>
            <a:r>
              <a:rPr kumimoji="0"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프로젝트 소개</a:t>
            </a:r>
          </a:p>
        </p:txBody>
      </p:sp>
      <p:pic>
        <p:nvPicPr>
          <p:cNvPr id="4" name="Picture 2" descr="E:\2014 업무\2014 현수막,배너,ppt,명찰,명패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" y="2996951"/>
            <a:ext cx="2312014" cy="2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014EAD1E-76FE-277C-9D28-59AE1C3A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140968"/>
            <a:ext cx="3744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프로젝트 개요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2.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프로세스 흐름도</a:t>
            </a:r>
          </a:p>
        </p:txBody>
      </p:sp>
    </p:spTree>
    <p:extLst>
      <p:ext uri="{BB962C8B-B14F-4D97-AF65-F5344CB8AC3E}">
        <p14:creationId xmlns:p14="http://schemas.microsoft.com/office/powerpoint/2010/main" val="742809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9"/>
          <p:cNvSpPr txBox="1">
            <a:spLocks noChangeArrowheads="1"/>
          </p:cNvSpPr>
          <p:nvPr/>
        </p:nvSpPr>
        <p:spPr bwMode="auto">
          <a:xfrm>
            <a:off x="251520" y="11111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프로젝트 소개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A97DAE75-79D2-41A2-8A76-7B5A2A0D2CC1}"/>
              </a:ext>
            </a:extLst>
          </p:cNvPr>
          <p:cNvSpPr txBox="1">
            <a:spLocks/>
          </p:cNvSpPr>
          <p:nvPr/>
        </p:nvSpPr>
        <p:spPr bwMode="auto">
          <a:xfrm>
            <a:off x="251520" y="954422"/>
            <a:ext cx="8759308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360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제조현장 중심의 생산 계획 및 지시</a:t>
            </a:r>
            <a:r>
              <a:rPr lang="en-US" altLang="ko-KR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현장 운영 및 생산 데이터 관리</a:t>
            </a:r>
            <a:r>
              <a:rPr lang="en-US" altLang="ko-KR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분석관리 등 생산활동 저변의 손실을 최소화 함으로써 공장운영 최적화를 지원하는 시스템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965251E-4D15-7469-0EB5-412646C42FCA}"/>
              </a:ext>
            </a:extLst>
          </p:cNvPr>
          <p:cNvSpPr/>
          <p:nvPr/>
        </p:nvSpPr>
        <p:spPr bwMode="auto">
          <a:xfrm>
            <a:off x="338544" y="2910495"/>
            <a:ext cx="4282770" cy="299308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366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A45D03-67F8-D9E7-1E31-F2047FB4BC5C}"/>
              </a:ext>
            </a:extLst>
          </p:cNvPr>
          <p:cNvSpPr/>
          <p:nvPr/>
        </p:nvSpPr>
        <p:spPr bwMode="auto">
          <a:xfrm>
            <a:off x="338544" y="2564904"/>
            <a:ext cx="4304366" cy="417600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2730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주요 주요상태표</a:t>
            </a:r>
            <a:endParaRPr kumimoji="1" lang="en-US" altLang="ko-KR" sz="1300" b="1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255" name="직사각형 10">
            <a:extLst>
              <a:ext uri="{FF2B5EF4-FFF2-40B4-BE49-F238E27FC236}">
                <a16:creationId xmlns:a16="http://schemas.microsoft.com/office/drawing/2014/main" id="{5F874440-7A4B-9D26-E8EC-1570C7CF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2" y="3054512"/>
            <a:ext cx="4032448" cy="247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600" dirty="0">
                <a:latin typeface="+mn-ea"/>
                <a:ea typeface="+mn-ea"/>
              </a:rPr>
              <a:t>타일 공장 </a:t>
            </a:r>
            <a:r>
              <a:rPr kumimoji="0" lang="en-US" altLang="ko-KR" sz="1600" dirty="0">
                <a:latin typeface="+mn-ea"/>
                <a:ea typeface="+mn-ea"/>
              </a:rPr>
              <a:t>MES </a:t>
            </a:r>
            <a:r>
              <a:rPr kumimoji="0" lang="ko-KR" altLang="en-US" sz="1600" dirty="0">
                <a:latin typeface="+mn-ea"/>
                <a:ea typeface="+mn-ea"/>
              </a:rPr>
              <a:t>시스템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설계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600" dirty="0">
                <a:latin typeface="+mn-ea"/>
                <a:ea typeface="+mn-ea"/>
              </a:rPr>
              <a:t>기준정보 관리 및 생산 관리를 위한 </a:t>
            </a:r>
            <a:r>
              <a:rPr kumimoji="0" lang="en-US" altLang="ko-KR" sz="1600" dirty="0">
                <a:latin typeface="+mn-ea"/>
                <a:ea typeface="+mn-ea"/>
              </a:rPr>
              <a:t>MES </a:t>
            </a:r>
            <a:r>
              <a:rPr kumimoji="0" lang="ko-KR" altLang="en-US" sz="1600" dirty="0">
                <a:latin typeface="+mn-ea"/>
                <a:ea typeface="+mn-ea"/>
              </a:rPr>
              <a:t>프로그램 개발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600" dirty="0">
                <a:latin typeface="+mn-ea"/>
                <a:ea typeface="+mn-ea"/>
              </a:rPr>
              <a:t>현장 작업자들을 위한 </a:t>
            </a:r>
            <a:r>
              <a:rPr kumimoji="0" lang="en-US" altLang="ko-KR" sz="1600" dirty="0">
                <a:latin typeface="+mn-ea"/>
                <a:ea typeface="+mn-ea"/>
              </a:rPr>
              <a:t>POP</a:t>
            </a:r>
            <a:r>
              <a:rPr kumimoji="0" lang="ko-KR" altLang="en-US" sz="1600" dirty="0">
                <a:latin typeface="+mn-ea"/>
                <a:ea typeface="+mn-ea"/>
              </a:rPr>
              <a:t> 프로그램과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관리자들을 위한 </a:t>
            </a:r>
            <a:r>
              <a:rPr kumimoji="0" lang="en-US" altLang="ko-KR" sz="1600" dirty="0">
                <a:latin typeface="+mn-ea"/>
                <a:ea typeface="+mn-ea"/>
              </a:rPr>
              <a:t>EIS(WEB) </a:t>
            </a:r>
            <a:r>
              <a:rPr kumimoji="0" lang="ko-KR" altLang="en-US" sz="1600" dirty="0">
                <a:latin typeface="+mn-ea"/>
                <a:ea typeface="+mn-ea"/>
              </a:rPr>
              <a:t>추가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개발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780229-D003-D9EB-9ED9-765B525989AA}"/>
              </a:ext>
            </a:extLst>
          </p:cNvPr>
          <p:cNvSpPr txBox="1"/>
          <p:nvPr/>
        </p:nvSpPr>
        <p:spPr>
          <a:xfrm>
            <a:off x="6871119" y="203447"/>
            <a:ext cx="1733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프로젝트 개요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9FA63DA2-CD77-4B20-CA5D-C1B7009DFD5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08" y="4426900"/>
            <a:ext cx="1970700" cy="1111342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0C9CCCED-15F5-3E9A-A6E3-E5CDA8B4F50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78" y="2988193"/>
            <a:ext cx="1970700" cy="1111342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5A91C359-DDE4-7122-3857-52E375A4F75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19897" y="2988193"/>
            <a:ext cx="1970700" cy="1111342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8534DEAE-EC9E-33BB-56C4-E2087B600EE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78" y="4364070"/>
            <a:ext cx="1970700" cy="1111342"/>
          </a:xfrm>
          <a:prstGeom prst="rect">
            <a:avLst/>
          </a:prstGeom>
        </p:spPr>
      </p:pic>
      <p:grpSp>
        <p:nvGrpSpPr>
          <p:cNvPr id="1024" name="그룹 29">
            <a:extLst>
              <a:ext uri="{FF2B5EF4-FFF2-40B4-BE49-F238E27FC236}">
                <a16:creationId xmlns:a16="http://schemas.microsoft.com/office/drawing/2014/main" id="{2A34DA2A-7F1A-006A-F143-8DF7BBAF6835}"/>
              </a:ext>
            </a:extLst>
          </p:cNvPr>
          <p:cNvGrpSpPr>
            <a:grpSpLocks/>
          </p:cNvGrpSpPr>
          <p:nvPr/>
        </p:nvGrpSpPr>
        <p:grpSpPr bwMode="auto">
          <a:xfrm>
            <a:off x="5351590" y="3069514"/>
            <a:ext cx="1005585" cy="938486"/>
            <a:chOff x="8402638" y="1579563"/>
            <a:chExt cx="1566862" cy="1482319"/>
          </a:xfrm>
        </p:grpSpPr>
        <p:sp>
          <p:nvSpPr>
            <p:cNvPr id="1026" name="타원 1025">
              <a:extLst>
                <a:ext uri="{FF2B5EF4-FFF2-40B4-BE49-F238E27FC236}">
                  <a16:creationId xmlns:a16="http://schemas.microsoft.com/office/drawing/2014/main" id="{2D4CE107-DBEE-F808-FA4F-7BBEC3DBC191}"/>
                </a:ext>
              </a:extLst>
            </p:cNvPr>
            <p:cNvSpPr/>
            <p:nvPr/>
          </p:nvSpPr>
          <p:spPr bwMode="auto">
            <a:xfrm>
              <a:off x="8456804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j-lt"/>
              </a:endParaRPr>
            </a:p>
          </p:txBody>
        </p:sp>
        <p:sp>
          <p:nvSpPr>
            <p:cNvPr id="1027" name="직사각형 1026">
              <a:extLst>
                <a:ext uri="{FF2B5EF4-FFF2-40B4-BE49-F238E27FC236}">
                  <a16:creationId xmlns:a16="http://schemas.microsoft.com/office/drawing/2014/main" id="{3771FD1F-782F-85E2-ACDB-F261E8B1DBDD}"/>
                </a:ext>
              </a:extLst>
            </p:cNvPr>
            <p:cNvSpPr/>
            <p:nvPr/>
          </p:nvSpPr>
          <p:spPr bwMode="auto">
            <a:xfrm>
              <a:off x="8655897" y="1782112"/>
              <a:ext cx="959630" cy="486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spc="-150" dirty="0">
                  <a:latin typeface="+mj-lt"/>
                  <a:ea typeface="나눔스퀘어OTF ExtraBold" pitchFamily="34" charset="-127"/>
                </a:rPr>
                <a:t>point.1</a:t>
              </a:r>
              <a:endParaRPr kumimoji="0" lang="ko-KR" altLang="en-US" sz="1400" spc="-150" dirty="0">
                <a:latin typeface="+mj-lt"/>
                <a:ea typeface="나눔스퀘어OTF ExtraBold" pitchFamily="34" charset="-127"/>
              </a:endParaRPr>
            </a:p>
          </p:txBody>
        </p:sp>
        <p:cxnSp>
          <p:nvCxnSpPr>
            <p:cNvPr id="1028" name="Straight Connector 8">
              <a:extLst>
                <a:ext uri="{FF2B5EF4-FFF2-40B4-BE49-F238E27FC236}">
                  <a16:creationId xmlns:a16="http://schemas.microsoft.com/office/drawing/2014/main" id="{12F60944-FA4D-7CC9-31BE-A4009DC08210}"/>
                </a:ext>
              </a:extLst>
            </p:cNvPr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3E9E447B-C54E-A70E-9E6F-7E91E659B879}"/>
                </a:ext>
              </a:extLst>
            </p:cNvPr>
            <p:cNvSpPr/>
            <p:nvPr/>
          </p:nvSpPr>
          <p:spPr bwMode="auto">
            <a:xfrm>
              <a:off x="8402638" y="2241534"/>
              <a:ext cx="1566862" cy="8142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물품 및 데이터</a:t>
              </a:r>
              <a:endParaRPr kumimoji="0" lang="en-US" altLang="ko-KR" sz="11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스퀘어OTF ExtraBold" pitchFamily="34" charset="-127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관리</a:t>
              </a:r>
            </a:p>
          </p:txBody>
        </p:sp>
      </p:grpSp>
      <p:grpSp>
        <p:nvGrpSpPr>
          <p:cNvPr id="1030" name="그룹 30">
            <a:extLst>
              <a:ext uri="{FF2B5EF4-FFF2-40B4-BE49-F238E27FC236}">
                <a16:creationId xmlns:a16="http://schemas.microsoft.com/office/drawing/2014/main" id="{B50A547D-F2B9-7E60-9874-911362D247BD}"/>
              </a:ext>
            </a:extLst>
          </p:cNvPr>
          <p:cNvGrpSpPr>
            <a:grpSpLocks/>
          </p:cNvGrpSpPr>
          <p:nvPr/>
        </p:nvGrpSpPr>
        <p:grpSpPr bwMode="auto">
          <a:xfrm>
            <a:off x="7526096" y="3075421"/>
            <a:ext cx="1006826" cy="960572"/>
            <a:chOff x="8400705" y="1579563"/>
            <a:chExt cx="1566862" cy="1517203"/>
          </a:xfrm>
        </p:grpSpPr>
        <p:sp>
          <p:nvSpPr>
            <p:cNvPr id="1031" name="타원 1030">
              <a:extLst>
                <a:ext uri="{FF2B5EF4-FFF2-40B4-BE49-F238E27FC236}">
                  <a16:creationId xmlns:a16="http://schemas.microsoft.com/office/drawing/2014/main" id="{E3D412D8-ACFC-0B19-3808-ECB2E901CA07}"/>
                </a:ext>
              </a:extLst>
            </p:cNvPr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j-lt"/>
              </a:endParaRPr>
            </a:p>
          </p:txBody>
        </p:sp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A6E5B7DE-834A-C86D-5FDB-E8EC0BB881DB}"/>
                </a:ext>
              </a:extLst>
            </p:cNvPr>
            <p:cNvSpPr/>
            <p:nvPr/>
          </p:nvSpPr>
          <p:spPr bwMode="auto">
            <a:xfrm>
              <a:off x="8675157" y="1761574"/>
              <a:ext cx="958447" cy="486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spc="-150" dirty="0">
                  <a:latin typeface="+mj-lt"/>
                  <a:ea typeface="나눔스퀘어OTF ExtraBold" pitchFamily="34" charset="-127"/>
                </a:rPr>
                <a:t>point.2</a:t>
              </a:r>
              <a:endParaRPr kumimoji="0" lang="ko-KR" altLang="en-US" sz="1400" spc="-150" dirty="0">
                <a:latin typeface="+mj-lt"/>
                <a:ea typeface="나눔스퀘어OTF ExtraBold" pitchFamily="34" charset="-127"/>
              </a:endParaRPr>
            </a:p>
          </p:txBody>
        </p:sp>
        <p:cxnSp>
          <p:nvCxnSpPr>
            <p:cNvPr id="1033" name="Straight Connector 8">
              <a:extLst>
                <a:ext uri="{FF2B5EF4-FFF2-40B4-BE49-F238E27FC236}">
                  <a16:creationId xmlns:a16="http://schemas.microsoft.com/office/drawing/2014/main" id="{7CBC0F76-561C-67EF-AAF7-B2859EAE1049}"/>
                </a:ext>
              </a:extLst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57706219-9BCF-B541-E26D-96537D2FD093}"/>
                </a:ext>
              </a:extLst>
            </p:cNvPr>
            <p:cNvSpPr/>
            <p:nvPr/>
          </p:nvSpPr>
          <p:spPr bwMode="auto">
            <a:xfrm>
              <a:off x="8400705" y="2278149"/>
              <a:ext cx="1566862" cy="8186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생산 계획</a:t>
              </a:r>
              <a:endParaRPr kumimoji="0"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스퀘어OTF ExtraBold" pitchFamily="34" charset="-127"/>
              </a:endParaRPr>
            </a:p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및  지시</a:t>
              </a:r>
            </a:p>
          </p:txBody>
        </p:sp>
      </p:grpSp>
      <p:grpSp>
        <p:nvGrpSpPr>
          <p:cNvPr id="1035" name="그룹 35">
            <a:extLst>
              <a:ext uri="{FF2B5EF4-FFF2-40B4-BE49-F238E27FC236}">
                <a16:creationId xmlns:a16="http://schemas.microsoft.com/office/drawing/2014/main" id="{64BCD211-CC16-1F09-9CF3-4CFA487EE441}"/>
              </a:ext>
            </a:extLst>
          </p:cNvPr>
          <p:cNvGrpSpPr>
            <a:grpSpLocks/>
          </p:cNvGrpSpPr>
          <p:nvPr/>
        </p:nvGrpSpPr>
        <p:grpSpPr bwMode="auto">
          <a:xfrm>
            <a:off x="5360843" y="4443994"/>
            <a:ext cx="1006826" cy="938486"/>
            <a:chOff x="8416115" y="1579563"/>
            <a:chExt cx="1566862" cy="1482319"/>
          </a:xfrm>
        </p:grpSpPr>
        <p:sp>
          <p:nvSpPr>
            <p:cNvPr id="1036" name="타원 1035">
              <a:extLst>
                <a:ext uri="{FF2B5EF4-FFF2-40B4-BE49-F238E27FC236}">
                  <a16:creationId xmlns:a16="http://schemas.microsoft.com/office/drawing/2014/main" id="{A3892392-F3F6-CF43-9BC8-5DE28984A513}"/>
                </a:ext>
              </a:extLst>
            </p:cNvPr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j-lt"/>
              </a:endParaRPr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5C851CD1-2161-E2B5-8FFC-7F021CCE04D7}"/>
                </a:ext>
              </a:extLst>
            </p:cNvPr>
            <p:cNvSpPr/>
            <p:nvPr/>
          </p:nvSpPr>
          <p:spPr bwMode="auto">
            <a:xfrm>
              <a:off x="8711720" y="1807923"/>
              <a:ext cx="958447" cy="486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spc="-150" dirty="0">
                  <a:latin typeface="+mj-lt"/>
                  <a:ea typeface="나눔스퀘어OTF ExtraBold" pitchFamily="34" charset="-127"/>
                </a:rPr>
                <a:t>point.3</a:t>
              </a:r>
              <a:endParaRPr kumimoji="0" lang="ko-KR" altLang="en-US" sz="1400" spc="-150" dirty="0">
                <a:latin typeface="+mj-lt"/>
                <a:ea typeface="나눔스퀘어OTF ExtraBold" pitchFamily="34" charset="-127"/>
              </a:endParaRPr>
            </a:p>
          </p:txBody>
        </p:sp>
        <p:cxnSp>
          <p:nvCxnSpPr>
            <p:cNvPr id="1038" name="Straight Connector 8">
              <a:extLst>
                <a:ext uri="{FF2B5EF4-FFF2-40B4-BE49-F238E27FC236}">
                  <a16:creationId xmlns:a16="http://schemas.microsoft.com/office/drawing/2014/main" id="{EDB0B049-263B-EF38-E655-FC1C1F79C411}"/>
                </a:ext>
              </a:extLst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49FAD615-6247-1395-D84D-83256173E89C}"/>
                </a:ext>
              </a:extLst>
            </p:cNvPr>
            <p:cNvSpPr/>
            <p:nvPr/>
          </p:nvSpPr>
          <p:spPr bwMode="auto">
            <a:xfrm>
              <a:off x="8416115" y="2259900"/>
              <a:ext cx="1566862" cy="5587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현장 운영</a:t>
              </a:r>
            </a:p>
          </p:txBody>
        </p:sp>
      </p:grpSp>
      <p:grpSp>
        <p:nvGrpSpPr>
          <p:cNvPr id="1040" name="그룹 40">
            <a:extLst>
              <a:ext uri="{FF2B5EF4-FFF2-40B4-BE49-F238E27FC236}">
                <a16:creationId xmlns:a16="http://schemas.microsoft.com/office/drawing/2014/main" id="{812FB5D6-55E9-95FA-8F1B-0DF33057D1D9}"/>
              </a:ext>
            </a:extLst>
          </p:cNvPr>
          <p:cNvGrpSpPr>
            <a:grpSpLocks/>
          </p:cNvGrpSpPr>
          <p:nvPr/>
        </p:nvGrpSpPr>
        <p:grpSpPr bwMode="auto">
          <a:xfrm>
            <a:off x="7501834" y="4513328"/>
            <a:ext cx="1006826" cy="938486"/>
            <a:chOff x="8402638" y="1579563"/>
            <a:chExt cx="1566862" cy="1482319"/>
          </a:xfrm>
        </p:grpSpPr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BB029A8F-A506-53F7-15F4-9228958CF4EA}"/>
                </a:ext>
              </a:extLst>
            </p:cNvPr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j-lt"/>
              </a:endParaRPr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100325EB-1624-4862-A983-CA35148B3162}"/>
                </a:ext>
              </a:extLst>
            </p:cNvPr>
            <p:cNvSpPr/>
            <p:nvPr/>
          </p:nvSpPr>
          <p:spPr bwMode="auto">
            <a:xfrm>
              <a:off x="8730197" y="1745037"/>
              <a:ext cx="958447" cy="486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spc="-150" dirty="0">
                  <a:latin typeface="+mj-lt"/>
                  <a:ea typeface="나눔스퀘어OTF ExtraBold" pitchFamily="34" charset="-127"/>
                </a:rPr>
                <a:t>point.4</a:t>
              </a:r>
              <a:endParaRPr kumimoji="0" lang="ko-KR" altLang="en-US" sz="1400" spc="-150" dirty="0">
                <a:latin typeface="+mj-lt"/>
                <a:ea typeface="나눔스퀘어OTF ExtraBold" pitchFamily="34" charset="-127"/>
              </a:endParaRPr>
            </a:p>
          </p:txBody>
        </p:sp>
        <p:cxnSp>
          <p:nvCxnSpPr>
            <p:cNvPr id="1043" name="Straight Connector 8">
              <a:extLst>
                <a:ext uri="{FF2B5EF4-FFF2-40B4-BE49-F238E27FC236}">
                  <a16:creationId xmlns:a16="http://schemas.microsoft.com/office/drawing/2014/main" id="{7560F122-5766-61AF-BA22-EBA1567DDA21}"/>
                </a:ext>
              </a:extLst>
            </p:cNvPr>
            <p:cNvCxnSpPr/>
            <p:nvPr/>
          </p:nvCxnSpPr>
          <p:spPr bwMode="auto">
            <a:xfrm>
              <a:off x="8668648" y="2222179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30D356C5-9C27-4F80-4D97-E340F4CBD0CD}"/>
                </a:ext>
              </a:extLst>
            </p:cNvPr>
            <p:cNvSpPr/>
            <p:nvPr/>
          </p:nvSpPr>
          <p:spPr bwMode="auto">
            <a:xfrm>
              <a:off x="8402638" y="2316853"/>
              <a:ext cx="1566862" cy="7291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분석 및 통계</a:t>
              </a:r>
              <a:br>
                <a:rPr kumimoji="0" lang="en-US" altLang="ko-KR" sz="1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</a:br>
              <a:r>
                <a:rPr kumimoji="0" lang="en-US" altLang="ko-KR" sz="1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나눔스퀘어OTF ExtraBold" pitchFamily="34" charset="-127"/>
                </a:rPr>
                <a:t>EIS</a:t>
              </a:r>
              <a:endParaRPr kumimoji="0"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스퀘어OTF Extra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0395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9"/>
          <p:cNvSpPr txBox="1">
            <a:spLocks noChangeArrowheads="1"/>
          </p:cNvSpPr>
          <p:nvPr/>
        </p:nvSpPr>
        <p:spPr bwMode="auto">
          <a:xfrm>
            <a:off x="251520" y="11111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개요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5D3B6-E232-37DC-8F07-3C2A54B19F56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프로세스 흐름도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9670-C8C4-FF0E-38EC-6CBA15BCCD0E}"/>
              </a:ext>
            </a:extLst>
          </p:cNvPr>
          <p:cNvSpPr/>
          <p:nvPr/>
        </p:nvSpPr>
        <p:spPr>
          <a:xfrm>
            <a:off x="446602" y="2082208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생산요청 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9EA1A-C8B6-C842-B361-616D09A98408}"/>
              </a:ext>
            </a:extLst>
          </p:cNvPr>
          <p:cNvSpPr/>
          <p:nvPr/>
        </p:nvSpPr>
        <p:spPr>
          <a:xfrm>
            <a:off x="446602" y="2613026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생산요청 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837EA-2BED-9B64-AC8F-D8CC71016964}"/>
              </a:ext>
            </a:extLst>
          </p:cNvPr>
          <p:cNvSpPr/>
          <p:nvPr/>
        </p:nvSpPr>
        <p:spPr>
          <a:xfrm>
            <a:off x="2125358" y="2854346"/>
            <a:ext cx="1529650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작업장 정보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66B5C8-1CD2-D7F6-AAA2-7E19AC26D039}"/>
              </a:ext>
            </a:extLst>
          </p:cNvPr>
          <p:cNvSpPr/>
          <p:nvPr/>
        </p:nvSpPr>
        <p:spPr>
          <a:xfrm>
            <a:off x="2125361" y="2273703"/>
            <a:ext cx="1529643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생산계획 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95EF7-A89B-472D-2228-9423CF33C80B}"/>
              </a:ext>
            </a:extLst>
          </p:cNvPr>
          <p:cNvSpPr/>
          <p:nvPr/>
        </p:nvSpPr>
        <p:spPr>
          <a:xfrm>
            <a:off x="3934892" y="2854346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생산계획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9966A-549A-3D02-F898-DDBFC68ECF2B}"/>
              </a:ext>
            </a:extLst>
          </p:cNvPr>
          <p:cNvSpPr/>
          <p:nvPr/>
        </p:nvSpPr>
        <p:spPr>
          <a:xfrm>
            <a:off x="3934892" y="3553472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작업지시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704FB-A9BF-78EB-4449-6A095AA4EAAE}"/>
              </a:ext>
            </a:extLst>
          </p:cNvPr>
          <p:cNvSpPr/>
          <p:nvPr/>
        </p:nvSpPr>
        <p:spPr>
          <a:xfrm>
            <a:off x="554427" y="4506060"/>
            <a:ext cx="1146286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작업장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90B82-AB5C-DAC8-7879-19158CC89A23}"/>
              </a:ext>
            </a:extLst>
          </p:cNvPr>
          <p:cNvSpPr/>
          <p:nvPr/>
        </p:nvSpPr>
        <p:spPr>
          <a:xfrm>
            <a:off x="1130678" y="5059905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작업지시 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3DAAF-DD19-3CC9-6D2E-11CBDF64A4DD}"/>
              </a:ext>
            </a:extLst>
          </p:cNvPr>
          <p:cNvSpPr/>
          <p:nvPr/>
        </p:nvSpPr>
        <p:spPr>
          <a:xfrm>
            <a:off x="2742468" y="5059905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품목생산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79966-7406-259D-73E1-68B9AFC00421}"/>
              </a:ext>
            </a:extLst>
          </p:cNvPr>
          <p:cNvSpPr/>
          <p:nvPr/>
        </p:nvSpPr>
        <p:spPr>
          <a:xfrm>
            <a:off x="1127570" y="5523809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 err="1">
                <a:solidFill>
                  <a:schemeClr val="tx1"/>
                </a:solidFill>
                <a:latin typeface="+mn-ea"/>
              </a:rPr>
              <a:t>비가동</a:t>
            </a: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2E1EA0-EA09-A46D-BDC9-27C40074FB62}"/>
              </a:ext>
            </a:extLst>
          </p:cNvPr>
          <p:cNvSpPr/>
          <p:nvPr/>
        </p:nvSpPr>
        <p:spPr>
          <a:xfrm>
            <a:off x="4359251" y="5523809"/>
            <a:ext cx="1359183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팔레트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0DA64B-270F-05ED-E178-12825C220A34}"/>
              </a:ext>
            </a:extLst>
          </p:cNvPr>
          <p:cNvSpPr/>
          <p:nvPr/>
        </p:nvSpPr>
        <p:spPr>
          <a:xfrm>
            <a:off x="4350282" y="4867177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실적등록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142C02-26F8-6732-BD55-53F3ACD204D5}"/>
              </a:ext>
            </a:extLst>
          </p:cNvPr>
          <p:cNvSpPr/>
          <p:nvPr/>
        </p:nvSpPr>
        <p:spPr>
          <a:xfrm>
            <a:off x="5637015" y="2917826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작업지시 마감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43B62-295D-19BE-47B4-2F4720AAF092}"/>
              </a:ext>
            </a:extLst>
          </p:cNvPr>
          <p:cNvSpPr/>
          <p:nvPr/>
        </p:nvSpPr>
        <p:spPr>
          <a:xfrm>
            <a:off x="7496331" y="2365470"/>
            <a:ext cx="1368152" cy="45719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시간대별</a:t>
            </a:r>
            <a:endParaRPr kumimoji="0" lang="en-US" altLang="ko-KR" sz="1300" dirty="0">
              <a:solidFill>
                <a:schemeClr val="tx1"/>
              </a:solidFill>
              <a:latin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실적추이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EC95B-B6A8-AD79-912A-9BED3863F047}"/>
              </a:ext>
            </a:extLst>
          </p:cNvPr>
          <p:cNvSpPr/>
          <p:nvPr/>
        </p:nvSpPr>
        <p:spPr>
          <a:xfrm>
            <a:off x="7496331" y="2975069"/>
            <a:ext cx="1368152" cy="45719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일별생산</a:t>
            </a:r>
            <a:endParaRPr kumimoji="0" lang="en-US" altLang="ko-KR" sz="1300" dirty="0">
              <a:solidFill>
                <a:schemeClr val="tx1"/>
              </a:solidFill>
              <a:latin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실적추이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121DDB-CF0C-9A25-8F34-0DDC14948512}"/>
              </a:ext>
            </a:extLst>
          </p:cNvPr>
          <p:cNvSpPr/>
          <p:nvPr/>
        </p:nvSpPr>
        <p:spPr>
          <a:xfrm>
            <a:off x="626237" y="1135038"/>
            <a:ext cx="1008881" cy="224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수주 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1091C1-1812-0109-30A8-D5A0D64DE56D}"/>
              </a:ext>
            </a:extLst>
          </p:cNvPr>
          <p:cNvSpPr/>
          <p:nvPr/>
        </p:nvSpPr>
        <p:spPr>
          <a:xfrm>
            <a:off x="7700854" y="1456980"/>
            <a:ext cx="1008881" cy="224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분석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7F83EC-4DE2-4A3E-3EFF-78EFACC8828F}"/>
              </a:ext>
            </a:extLst>
          </p:cNvPr>
          <p:cNvSpPr/>
          <p:nvPr/>
        </p:nvSpPr>
        <p:spPr>
          <a:xfrm>
            <a:off x="5928511" y="4861997"/>
            <a:ext cx="1368152" cy="30480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현장마감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9CE68D-3672-F276-04CD-BF86E00C1C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30678" y="2387008"/>
            <a:ext cx="0" cy="2260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F72F3EF-FDE1-B6CA-6DBC-62042FDB5C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14754" y="2426103"/>
            <a:ext cx="310607" cy="339323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43D59F7-927D-A560-C2B6-E9BB1218C5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14754" y="2765426"/>
            <a:ext cx="310604" cy="24132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5C4BF37-8102-E8EE-04D9-397EB0AC391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55004" y="2426103"/>
            <a:ext cx="279888" cy="58064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715F9F8-85F1-1029-A45A-F2E4DD92110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55008" y="3006746"/>
            <a:ext cx="27988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33BD14F-8913-8779-164E-964333CE33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18968" y="3159146"/>
            <a:ext cx="0" cy="39432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B2963DA-4C07-DD2B-B810-1E9AFEE12B8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2616045" y="3056981"/>
            <a:ext cx="1201633" cy="280421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65D6D9CF-7AC4-7857-4D1B-5FA9399E9A9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498830" y="5212305"/>
            <a:ext cx="2436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59823F-8D71-9079-38D5-401CD7B4B31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4110620" y="5019577"/>
            <a:ext cx="239662" cy="192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1D6B653-4241-588A-DE20-068291E38B94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718434" y="5014397"/>
            <a:ext cx="210077" cy="518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01D26C7D-4ADF-E568-919D-CFA350A07A53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rot="16200000" flipV="1">
            <a:off x="5647154" y="3896564"/>
            <a:ext cx="1639371" cy="2914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F4217C72-E5C2-2C40-45CB-E658BFD2E81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005167" y="2594070"/>
            <a:ext cx="491164" cy="476156"/>
          </a:xfrm>
          <a:prstGeom prst="bentConnector3">
            <a:avLst>
              <a:gd name="adj1" fmla="val 41135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9B8FA83E-009E-A1B9-1CF4-A7F0932CD13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005167" y="3070226"/>
            <a:ext cx="491164" cy="13344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A2B6070-9C1B-2CE2-3727-7FCB6093E8BE}"/>
              </a:ext>
            </a:extLst>
          </p:cNvPr>
          <p:cNvSpPr/>
          <p:nvPr/>
        </p:nvSpPr>
        <p:spPr>
          <a:xfrm>
            <a:off x="358805" y="4295030"/>
            <a:ext cx="8652024" cy="177165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latin typeface="+mn-ea"/>
            </a:endParaRPr>
          </a:p>
        </p:txBody>
      </p: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C00946D2-9830-09F8-F6FE-BAEF4466CFB4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5400000">
            <a:off x="694896" y="5243534"/>
            <a:ext cx="865349" cy="12700"/>
          </a:xfrm>
          <a:prstGeom prst="bentConnector4">
            <a:avLst>
              <a:gd name="adj1" fmla="val 41194"/>
              <a:gd name="adj2" fmla="val 2284465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423FB60-8711-27E3-BB3B-11F4EA4E284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110620" y="5212305"/>
            <a:ext cx="248631" cy="4639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BAA6E94A-03A2-697A-46BB-5D47086AEC06}"/>
              </a:ext>
            </a:extLst>
          </p:cNvPr>
          <p:cNvSpPr/>
          <p:nvPr/>
        </p:nvSpPr>
        <p:spPr>
          <a:xfrm>
            <a:off x="358805" y="1881588"/>
            <a:ext cx="8652024" cy="210097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latin typeface="+mn-ea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F9B8305-304A-78C0-6644-6879D88B4FC4}"/>
              </a:ext>
            </a:extLst>
          </p:cNvPr>
          <p:cNvSpPr/>
          <p:nvPr/>
        </p:nvSpPr>
        <p:spPr>
          <a:xfrm>
            <a:off x="7336029" y="1784813"/>
            <a:ext cx="1738532" cy="438049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latin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27A5772-06D3-B589-F06F-33FCF8BE1499}"/>
              </a:ext>
            </a:extLst>
          </p:cNvPr>
          <p:cNvSpPr txBox="1"/>
          <p:nvPr/>
        </p:nvSpPr>
        <p:spPr>
          <a:xfrm>
            <a:off x="339967" y="1458808"/>
            <a:ext cx="96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MES</a:t>
            </a:r>
            <a:endParaRPr lang="ko-KR" altLang="en-US" sz="2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6B53C75-5AEA-626E-DFA7-390D4C60F1D6}"/>
              </a:ext>
            </a:extLst>
          </p:cNvPr>
          <p:cNvSpPr txBox="1"/>
          <p:nvPr/>
        </p:nvSpPr>
        <p:spPr>
          <a:xfrm>
            <a:off x="367294" y="3911407"/>
            <a:ext cx="96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</a:t>
            </a:r>
            <a:endParaRPr lang="ko-KR" altLang="en-US" sz="2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F772D78-B226-2C8D-356C-7F930E1D8F40}"/>
              </a:ext>
            </a:extLst>
          </p:cNvPr>
          <p:cNvSpPr txBox="1"/>
          <p:nvPr/>
        </p:nvSpPr>
        <p:spPr>
          <a:xfrm>
            <a:off x="7077384" y="1339683"/>
            <a:ext cx="60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EIS</a:t>
            </a:r>
            <a:endParaRPr lang="ko-KR" altLang="en-US" sz="2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25AC036-77CB-9E32-84D8-9E9D31895D8D}"/>
              </a:ext>
            </a:extLst>
          </p:cNvPr>
          <p:cNvSpPr/>
          <p:nvPr/>
        </p:nvSpPr>
        <p:spPr>
          <a:xfrm>
            <a:off x="7496331" y="4372015"/>
            <a:ext cx="1368152" cy="45719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작업지시 종합실적 조회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E7BF620-359E-9BAF-EC44-E9924D4B2A91}"/>
              </a:ext>
            </a:extLst>
          </p:cNvPr>
          <p:cNvSpPr/>
          <p:nvPr/>
        </p:nvSpPr>
        <p:spPr>
          <a:xfrm>
            <a:off x="7513615" y="4938197"/>
            <a:ext cx="1368152" cy="45719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품목별 수주현황 조회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D156A99-0C66-D287-4FA4-812A5F6C1236}"/>
              </a:ext>
            </a:extLst>
          </p:cNvPr>
          <p:cNvSpPr/>
          <p:nvPr/>
        </p:nvSpPr>
        <p:spPr>
          <a:xfrm>
            <a:off x="7496331" y="5506414"/>
            <a:ext cx="1368152" cy="45719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 err="1">
                <a:solidFill>
                  <a:schemeClr val="tx1"/>
                </a:solidFill>
                <a:latin typeface="+mn-ea"/>
              </a:rPr>
              <a:t>비가동</a:t>
            </a: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 내역 </a:t>
            </a:r>
            <a:endParaRPr kumimoji="0" lang="en-US" altLang="ko-KR" sz="1300" dirty="0">
              <a:solidFill>
                <a:schemeClr val="tx1"/>
              </a:solidFill>
              <a:latin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id="{1F840D94-55D5-C3FD-78AB-71F23CF4BCDD}"/>
              </a:ext>
            </a:extLst>
          </p:cNvPr>
          <p:cNvCxnSpPr>
            <a:cxnSpLocks/>
            <a:stCxn id="16" idx="3"/>
            <a:endCxn id="239" idx="1"/>
          </p:cNvCxnSpPr>
          <p:nvPr/>
        </p:nvCxnSpPr>
        <p:spPr>
          <a:xfrm>
            <a:off x="7005167" y="3070226"/>
            <a:ext cx="491164" cy="15303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9622BEC4-8703-513D-33DF-9823BAB93A98}"/>
              </a:ext>
            </a:extLst>
          </p:cNvPr>
          <p:cNvCxnSpPr>
            <a:cxnSpLocks/>
            <a:stCxn id="16" idx="3"/>
            <a:endCxn id="240" idx="1"/>
          </p:cNvCxnSpPr>
          <p:nvPr/>
        </p:nvCxnSpPr>
        <p:spPr>
          <a:xfrm>
            <a:off x="7005167" y="3070226"/>
            <a:ext cx="508448" cy="2096571"/>
          </a:xfrm>
          <a:prstGeom prst="bentConnector3">
            <a:avLst>
              <a:gd name="adj1" fmla="val 39723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5430E120-11D5-B5F8-65BF-D280D1ED2B4F}"/>
              </a:ext>
            </a:extLst>
          </p:cNvPr>
          <p:cNvCxnSpPr>
            <a:cxnSpLocks/>
            <a:stCxn id="16" idx="3"/>
            <a:endCxn id="241" idx="1"/>
          </p:cNvCxnSpPr>
          <p:nvPr/>
        </p:nvCxnSpPr>
        <p:spPr>
          <a:xfrm>
            <a:off x="7005167" y="3070226"/>
            <a:ext cx="491164" cy="2664788"/>
          </a:xfrm>
          <a:prstGeom prst="bentConnector3">
            <a:avLst>
              <a:gd name="adj1" fmla="val 37589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9777EFF9-39B0-B3F9-6E91-F27757BDD903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1130678" y="1359799"/>
            <a:ext cx="0" cy="7224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016CE9A-1823-E754-2C4C-94CC58078602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928402" y="5010028"/>
            <a:ext cx="401445" cy="310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424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24000" y="2185700"/>
            <a:ext cx="3744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Ⅱ. MES </a:t>
            </a:r>
            <a:r>
              <a:rPr kumimoji="0"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프로그램</a:t>
            </a:r>
          </a:p>
        </p:txBody>
      </p:sp>
      <p:pic>
        <p:nvPicPr>
          <p:cNvPr id="4" name="Picture 2" descr="E:\2014 업무\2014 현수막,배너,ppt,명찰,명패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" y="2996951"/>
            <a:ext cx="2312014" cy="2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97EA01B9-44E6-3FD0-FEB0-A0FE7B4F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140968"/>
            <a:ext cx="37444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시스템 관리</a:t>
            </a:r>
          </a:p>
          <a:p>
            <a:pPr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2.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기준정보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공정관리</a:t>
            </a: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4. 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생산관리</a:t>
            </a:r>
          </a:p>
        </p:txBody>
      </p:sp>
    </p:spTree>
    <p:extLst>
      <p:ext uri="{BB962C8B-B14F-4D97-AF65-F5344CB8AC3E}">
        <p14:creationId xmlns:p14="http://schemas.microsoft.com/office/powerpoint/2010/main" val="16065748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9">
            <a:extLst>
              <a:ext uri="{FF2B5EF4-FFF2-40B4-BE49-F238E27FC236}">
                <a16:creationId xmlns:a16="http://schemas.microsoft.com/office/drawing/2014/main" id="{101BF368-C42B-4F6F-B73C-3AA7A33A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111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사용자그룹관리 </a:t>
            </a:r>
            <a:r>
              <a:rPr kumimoji="0"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(1/3)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F41D6-6C3B-308C-9AFF-62EAFEA75A52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시스템 관리</a:t>
            </a: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019C94B5-8607-7A75-5453-5AD021F1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13686"/>
            <a:ext cx="13242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예시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AE5C84-B0C5-415C-EF0A-0CDCB10AE957}"/>
              </a:ext>
            </a:extLst>
          </p:cNvPr>
          <p:cNvSpPr/>
          <p:nvPr/>
        </p:nvSpPr>
        <p:spPr bwMode="auto">
          <a:xfrm>
            <a:off x="209008" y="1763013"/>
            <a:ext cx="5040560" cy="46903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366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603B41-9A8E-8E24-3CD9-8A5F70CD26C6}"/>
              </a:ext>
            </a:extLst>
          </p:cNvPr>
          <p:cNvSpPr/>
          <p:nvPr/>
        </p:nvSpPr>
        <p:spPr bwMode="auto">
          <a:xfrm>
            <a:off x="209006" y="1389950"/>
            <a:ext cx="5065977" cy="373063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2730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pitchFamily="34" charset="0"/>
              </a:rPr>
              <a:t>사용자그룹관리 </a:t>
            </a:r>
            <a:r>
              <a:rPr kumimoji="1"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pitchFamily="34" charset="0"/>
              </a:rPr>
              <a:t>ERD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B29E1-8BD2-7B01-560A-6422F80C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7" y="1963686"/>
            <a:ext cx="4761285" cy="438062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FF9110-0064-8A24-43B5-DD399D6CCABC}"/>
              </a:ext>
            </a:extLst>
          </p:cNvPr>
          <p:cNvSpPr/>
          <p:nvPr/>
        </p:nvSpPr>
        <p:spPr bwMode="auto">
          <a:xfrm>
            <a:off x="5410244" y="1763013"/>
            <a:ext cx="3583740" cy="46903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366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15440B-CEB5-6763-ABB8-34803017C88D}"/>
              </a:ext>
            </a:extLst>
          </p:cNvPr>
          <p:cNvSpPr/>
          <p:nvPr/>
        </p:nvSpPr>
        <p:spPr bwMode="auto">
          <a:xfrm>
            <a:off x="5410242" y="1389950"/>
            <a:ext cx="3601811" cy="373063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2730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pitchFamily="34" charset="0"/>
              </a:rPr>
              <a:t>이벤트 처리</a:t>
            </a:r>
            <a:endParaRPr kumimoji="1"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89E64-0C23-662C-4961-343E7C124CDF}"/>
              </a:ext>
            </a:extLst>
          </p:cNvPr>
          <p:cNvSpPr txBox="1"/>
          <p:nvPr/>
        </p:nvSpPr>
        <p:spPr>
          <a:xfrm>
            <a:off x="5410241" y="1901265"/>
            <a:ext cx="358373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사용자그룹 추가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사용자그룹 수정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사용자그룹 삭제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사용자그룹 사용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비사용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사용자그룹 리스트 검색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49">
            <a:extLst>
              <a:ext uri="{FF2B5EF4-FFF2-40B4-BE49-F238E27FC236}">
                <a16:creationId xmlns:a16="http://schemas.microsoft.com/office/drawing/2014/main" id="{CE7E19E1-6A30-734C-8160-E360F074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468" y="1355316"/>
            <a:ext cx="2132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맑은고딕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D4852906-854B-FA4C-B2E2-18F4B64D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624" y="4052113"/>
            <a:ext cx="2596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해당 폼 내 전체 이벤트 내역 작성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C87D4896-3549-56AD-3392-49F1F194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648" y="3314050"/>
            <a:ext cx="25285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예시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ERD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캡쳐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해당 예시는 </a:t>
            </a:r>
            <a:r>
              <a:rPr lang="ko-KR" altLang="en-US" sz="24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우리꺼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아님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B4E978A5-3081-BD4A-0497-BBE753B0A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970" y="4917673"/>
            <a:ext cx="30009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데이터 추가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(x)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&gt;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사용자그룹 추가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대분류 코드 추가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(O)</a:t>
            </a:r>
          </a:p>
        </p:txBody>
      </p:sp>
      <p:sp>
        <p:nvSpPr>
          <p:cNvPr id="3" name="Text Box 49">
            <a:extLst>
              <a:ext uri="{FF2B5EF4-FFF2-40B4-BE49-F238E27FC236}">
                <a16:creationId xmlns:a16="http://schemas.microsoft.com/office/drawing/2014/main" id="{AE512FC2-B524-8AB2-E44C-372B66B4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680" y="2025079"/>
            <a:ext cx="2596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맑은 고딕 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18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046319-067C-A047-E556-5FC24DC36558}"/>
              </a:ext>
            </a:extLst>
          </p:cNvPr>
          <p:cNvSpPr txBox="1">
            <a:spLocks/>
          </p:cNvSpPr>
          <p:nvPr/>
        </p:nvSpPr>
        <p:spPr bwMode="auto">
          <a:xfrm>
            <a:off x="251520" y="665112"/>
            <a:ext cx="8759308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360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latinLnBrk="0">
              <a:defRPr/>
            </a:pPr>
            <a:r>
              <a:rPr lang="en-US" altLang="ko-KR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1~2</a:t>
            </a:r>
            <a:r>
              <a:rPr lang="ko-KR" altLang="en-US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설명</a:t>
            </a:r>
            <a:endParaRPr lang="en-US" altLang="ko-KR" b="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defRPr/>
            </a:pPr>
            <a:r>
              <a:rPr lang="en-US" altLang="ko-KR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설명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325F8C4A-336F-0D0D-4C6F-157BB41D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181" y="665112"/>
            <a:ext cx="1616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견고딕 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43828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F41D6-6C3B-308C-9AFF-62EAFEA75A52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기준정보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1F0619-C3FC-5608-F1C4-D97B7D304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3" b="50416"/>
          <a:stretch/>
        </p:blipFill>
        <p:spPr>
          <a:xfrm>
            <a:off x="124070" y="837762"/>
            <a:ext cx="8892480" cy="2159873"/>
          </a:xfrm>
          <a:prstGeom prst="rect">
            <a:avLst/>
          </a:prstGeom>
        </p:spPr>
      </p:pic>
      <p:sp>
        <p:nvSpPr>
          <p:cNvPr id="13" name="Text Box 49">
            <a:extLst>
              <a:ext uri="{FF2B5EF4-FFF2-40B4-BE49-F238E27FC236}">
                <a16:creationId xmlns:a16="http://schemas.microsoft.com/office/drawing/2014/main" id="{82689474-A23C-603A-739D-68977F6F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111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사용자그룹관리 </a:t>
            </a:r>
            <a:r>
              <a:rPr kumimoji="0"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(2/3)</a:t>
            </a:r>
            <a:endParaRPr lang="en-US" altLang="ko-KR" sz="1200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4EBB4E-53E4-00B3-A2B0-AE5E5CBA7685}"/>
              </a:ext>
            </a:extLst>
          </p:cNvPr>
          <p:cNvGrpSpPr/>
          <p:nvPr/>
        </p:nvGrpSpPr>
        <p:grpSpPr>
          <a:xfrm>
            <a:off x="127450" y="4210128"/>
            <a:ext cx="8933922" cy="2243207"/>
            <a:chOff x="127450" y="3992041"/>
            <a:chExt cx="8933922" cy="24612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D5B1A5-49E6-28E0-DAE9-B6B35516FDC8}"/>
                </a:ext>
              </a:extLst>
            </p:cNvPr>
            <p:cNvSpPr/>
            <p:nvPr/>
          </p:nvSpPr>
          <p:spPr bwMode="auto">
            <a:xfrm>
              <a:off x="127451" y="4234111"/>
              <a:ext cx="8889099" cy="22192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defTabSz="9366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625F3E-C934-F083-97C9-850FDB9819C3}"/>
                </a:ext>
              </a:extLst>
            </p:cNvPr>
            <p:cNvSpPr/>
            <p:nvPr/>
          </p:nvSpPr>
          <p:spPr bwMode="auto">
            <a:xfrm>
              <a:off x="127450" y="3992041"/>
              <a:ext cx="8933922" cy="264831"/>
            </a:xfrm>
            <a:prstGeom prst="rect">
              <a:avLst/>
            </a:prstGeom>
            <a:solidFill>
              <a:srgbClr val="0000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2730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 pitchFamily="34" charset="0"/>
                </a:rPr>
                <a:t>이벤트 처리 </a:t>
              </a:r>
              <a:r>
                <a:rPr kumimoji="1" lang="en-US" altLang="ko-KR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 pitchFamily="34" charset="0"/>
                </a:rPr>
                <a:t>#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AF0FF8-7DA1-05DF-8B47-5A162F3905CC}"/>
                </a:ext>
              </a:extLst>
            </p:cNvPr>
            <p:cNvSpPr txBox="1"/>
            <p:nvPr/>
          </p:nvSpPr>
          <p:spPr>
            <a:xfrm>
              <a:off x="136292" y="4234111"/>
              <a:ext cx="4320000" cy="200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 출력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폼이 로드 시 해당 데이터가 출력됨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데이터 검색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다수의 검색 조건은 </a:t>
              </a:r>
              <a:r>
                <a:rPr lang="en-US" altLang="ko-KR" sz="1100" dirty="0"/>
                <a:t>“AND” </a:t>
              </a:r>
              <a:r>
                <a:rPr lang="ko-KR" altLang="en-US" sz="1100" dirty="0"/>
                <a:t>결합으로 검색됨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수정 작업이 진행되면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추가 또는 등록 전까지 다른 작업을 진행할 수 없음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데이터 삭제 이벤트</a:t>
              </a:r>
              <a:endParaRPr lang="en-US" altLang="ko-KR" sz="11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데이터를 선택 후 삭제 할 수 있음</a:t>
              </a:r>
              <a:endParaRPr lang="en-US" altLang="ko-KR" sz="11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92D65E-7BA7-3AD1-AC4C-703882AA8C77}"/>
                </a:ext>
              </a:extLst>
            </p:cNvPr>
            <p:cNvSpPr txBox="1"/>
            <p:nvPr/>
          </p:nvSpPr>
          <p:spPr>
            <a:xfrm>
              <a:off x="4585960" y="4234111"/>
              <a:ext cx="4320000" cy="646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/>
                <a:t>검색 조건 </a:t>
              </a:r>
              <a:r>
                <a:rPr lang="ko-KR" altLang="en-US" sz="1400" dirty="0" err="1"/>
                <a:t>새로고침</a:t>
              </a:r>
              <a:endParaRPr lang="en-US" altLang="ko-KR" sz="140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50" dirty="0"/>
                <a:t>데이터를 선택 후 삭제 할</a:t>
              </a:r>
              <a:endParaRPr lang="en-US" altLang="ko-KR" sz="115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3301111-C4C7-B079-5F5A-E4DD7684A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1" y="4365104"/>
              <a:ext cx="0" cy="198000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5F5F5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49">
              <a:extLst>
                <a:ext uri="{FF2B5EF4-FFF2-40B4-BE49-F238E27FC236}">
                  <a16:creationId xmlns:a16="http://schemas.microsoft.com/office/drawing/2014/main" id="{D8E8FA4A-381C-8C6E-9EEC-50CFAC876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5419162"/>
              <a:ext cx="2664291" cy="1029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맑은 고딕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본문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11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맑은 고딕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본문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) 11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맑은 고딕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본문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11</a:t>
              </a:r>
            </a:p>
            <a:p>
              <a:pPr lvl="1"/>
              <a:endParaRPr lang="en-US" altLang="ko-KR" sz="11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1" name="Text Box 49">
            <a:extLst>
              <a:ext uri="{FF2B5EF4-FFF2-40B4-BE49-F238E27FC236}">
                <a16:creationId xmlns:a16="http://schemas.microsoft.com/office/drawing/2014/main" id="{564D869D-BEC8-BBFF-4B40-9A4D9D1F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169" y="4137372"/>
            <a:ext cx="37173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해당 폼 중 화면에서 작동 가능한 이벤트에 대하여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작동 방법 등 내용  작성 간략하게 작성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예시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검색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새로고침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출력 등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FD1D2A71-B149-022E-9EFB-3DC7C1F4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70" y="1821409"/>
            <a:ext cx="75608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개의 화면당 설명 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PPT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1. ERD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및 이벤트 리스트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검색 조건 화면 및 해당 이벤트 조건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사용 방법 등 간략 설명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입력 조건 화면 및 해당 이벤트 조건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사용 방법 등 간략 설명</a:t>
            </a:r>
            <a:endParaRPr lang="en-US" altLang="ko-KR" sz="2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461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9">
            <a:extLst>
              <a:ext uri="{FF2B5EF4-FFF2-40B4-BE49-F238E27FC236}">
                <a16:creationId xmlns:a16="http://schemas.microsoft.com/office/drawing/2014/main" id="{8B3AFE0D-5C81-14E7-B945-15C134C8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111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사용자그룹관리 </a:t>
            </a:r>
            <a:r>
              <a:rPr kumimoji="0"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(3/3)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F41D6-6C3B-308C-9AFF-62EAFEA75A52}"/>
              </a:ext>
            </a:extLst>
          </p:cNvPr>
          <p:cNvSpPr txBox="1"/>
          <p:nvPr/>
        </p:nvSpPr>
        <p:spPr>
          <a:xfrm>
            <a:off x="6901924" y="203447"/>
            <a:ext cx="191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시스템 관리</a:t>
            </a: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019C94B5-8607-7A75-5453-5AD021F1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64" y="101430"/>
            <a:ext cx="13242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예시 </a:t>
            </a:r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-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22AA1-4524-4207-FC03-B79086422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4" b="60663"/>
          <a:stretch/>
        </p:blipFill>
        <p:spPr>
          <a:xfrm>
            <a:off x="136292" y="1412016"/>
            <a:ext cx="8892480" cy="1334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902C6-1368-022C-4EBF-C10F06B3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57"/>
          <a:stretch/>
        </p:blipFill>
        <p:spPr>
          <a:xfrm>
            <a:off x="127450" y="3285196"/>
            <a:ext cx="8892480" cy="8360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097F71D-7583-DB4F-915E-4BF16806895A}"/>
              </a:ext>
            </a:extLst>
          </p:cNvPr>
          <p:cNvGrpSpPr/>
          <p:nvPr/>
        </p:nvGrpSpPr>
        <p:grpSpPr>
          <a:xfrm>
            <a:off x="127450" y="2924944"/>
            <a:ext cx="8933922" cy="3528392"/>
            <a:chOff x="127450" y="2581909"/>
            <a:chExt cx="8933922" cy="38714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97DADF-B718-81E0-393D-F736EE6D4128}"/>
                </a:ext>
              </a:extLst>
            </p:cNvPr>
            <p:cNvSpPr/>
            <p:nvPr/>
          </p:nvSpPr>
          <p:spPr bwMode="auto">
            <a:xfrm>
              <a:off x="127451" y="4234111"/>
              <a:ext cx="8889099" cy="22192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defTabSz="9366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1DB871-366C-B75F-13EE-18B488133DF1}"/>
                </a:ext>
              </a:extLst>
            </p:cNvPr>
            <p:cNvSpPr/>
            <p:nvPr/>
          </p:nvSpPr>
          <p:spPr bwMode="auto">
            <a:xfrm>
              <a:off x="127450" y="3992041"/>
              <a:ext cx="8933922" cy="264831"/>
            </a:xfrm>
            <a:prstGeom prst="rect">
              <a:avLst/>
            </a:prstGeom>
            <a:solidFill>
              <a:srgbClr val="0000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2730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 pitchFamily="34" charset="0"/>
                </a:rPr>
                <a:t>이벤트 처리 </a:t>
              </a:r>
              <a:r>
                <a:rPr kumimoji="1" lang="en-US" altLang="ko-KR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 pitchFamily="34" charset="0"/>
                </a:rPr>
                <a:t>#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4560C-E548-B0F1-CC05-B4FFA1B9533B}"/>
                </a:ext>
              </a:extLst>
            </p:cNvPr>
            <p:cNvSpPr txBox="1"/>
            <p:nvPr/>
          </p:nvSpPr>
          <p:spPr>
            <a:xfrm>
              <a:off x="136292" y="4234111"/>
              <a:ext cx="4320000" cy="220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 출력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폼이 로드 시 해당 데이터가 출력됨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데이터 검색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다수의 검색 조건은 </a:t>
              </a:r>
              <a:r>
                <a:rPr lang="en-US" altLang="ko-KR" sz="1100" dirty="0"/>
                <a:t>“AND” </a:t>
              </a:r>
              <a:r>
                <a:rPr lang="ko-KR" altLang="en-US" sz="1100" dirty="0"/>
                <a:t>결합으로 검색됨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수정 작업이 진행되면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추가 또는 등록 전까지 다른 작업을 진행할 수 없음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데이터 삭제 이벤트</a:t>
              </a:r>
              <a:endParaRPr lang="en-US" altLang="ko-KR" sz="11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데이터를 선택 후 삭제 할 수 있음</a:t>
              </a:r>
              <a:endParaRPr lang="en-US" altLang="ko-KR" sz="11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404069-ECFD-8225-CFA5-24987A8851D1}"/>
                </a:ext>
              </a:extLst>
            </p:cNvPr>
            <p:cNvSpPr txBox="1"/>
            <p:nvPr/>
          </p:nvSpPr>
          <p:spPr>
            <a:xfrm>
              <a:off x="4585960" y="4234111"/>
              <a:ext cx="4320000" cy="646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검색 조건 </a:t>
              </a:r>
              <a:r>
                <a:rPr lang="ko-KR" altLang="en-US" sz="1100" dirty="0" err="1"/>
                <a:t>새로고침</a:t>
              </a:r>
              <a:endParaRPr lang="en-US" altLang="ko-KR" sz="110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데이터를 선택 후 삭제 할</a:t>
              </a:r>
              <a:endParaRPr lang="en-US" altLang="ko-KR" sz="11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5A2EA0-0E22-D616-35EA-878E14454F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1" y="4365104"/>
              <a:ext cx="0" cy="198000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5F5F5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 Box 49">
              <a:extLst>
                <a:ext uri="{FF2B5EF4-FFF2-40B4-BE49-F238E27FC236}">
                  <a16:creationId xmlns:a16="http://schemas.microsoft.com/office/drawing/2014/main" id="{3AB8E044-2697-F5EE-C18B-095EC7BDF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2581909"/>
              <a:ext cx="2664291" cy="287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endParaRPr lang="en-US" altLang="ko-KR" sz="1100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04B7F9B-264A-194C-D9A6-8945D670B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3" b="83922"/>
          <a:stretch/>
        </p:blipFill>
        <p:spPr>
          <a:xfrm>
            <a:off x="139720" y="746712"/>
            <a:ext cx="8892480" cy="6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00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9929</TotalTime>
  <Words>577</Words>
  <Application>Microsoft Office PowerPoint</Application>
  <PresentationFormat>화면 슬라이드 쇼(4:3)</PresentationFormat>
  <Paragraphs>157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HY헤드라인M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b8317</dc:creator>
  <cp:lastModifiedBy>User</cp:lastModifiedBy>
  <cp:revision>194</cp:revision>
  <cp:lastPrinted>2020-07-31T06:24:46Z</cp:lastPrinted>
  <dcterms:created xsi:type="dcterms:W3CDTF">2020-07-15T06:06:59Z</dcterms:created>
  <dcterms:modified xsi:type="dcterms:W3CDTF">2023-02-15T08:49:09Z</dcterms:modified>
</cp:coreProperties>
</file>