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5" r:id="rId5"/>
    <p:sldId id="272" r:id="rId6"/>
    <p:sldId id="274" r:id="rId7"/>
    <p:sldId id="273" r:id="rId8"/>
    <p:sldId id="300" r:id="rId9"/>
    <p:sldId id="264" r:id="rId10"/>
    <p:sldId id="302" r:id="rId11"/>
    <p:sldId id="301" r:id="rId12"/>
    <p:sldId id="284" r:id="rId13"/>
    <p:sldId id="262" r:id="rId14"/>
    <p:sldId id="286" r:id="rId15"/>
    <p:sldId id="275" r:id="rId16"/>
    <p:sldId id="276" r:id="rId17"/>
    <p:sldId id="277" r:id="rId18"/>
    <p:sldId id="285" r:id="rId19"/>
    <p:sldId id="303" r:id="rId20"/>
    <p:sldId id="305" r:id="rId21"/>
    <p:sldId id="287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67" r:id="rId30"/>
    <p:sldId id="268" r:id="rId31"/>
    <p:sldId id="269" r:id="rId32"/>
    <p:sldId id="270" r:id="rId33"/>
    <p:sldId id="271" r:id="rId34"/>
    <p:sldId id="30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4C578FC-0953-4039-A56E-EA5BF8AA2049}">
          <p14:sldIdLst>
            <p14:sldId id="256"/>
            <p14:sldId id="261"/>
            <p14:sldId id="263"/>
            <p14:sldId id="265"/>
            <p14:sldId id="272"/>
            <p14:sldId id="274"/>
            <p14:sldId id="273"/>
            <p14:sldId id="300"/>
            <p14:sldId id="264"/>
            <p14:sldId id="302"/>
            <p14:sldId id="301"/>
            <p14:sldId id="284"/>
            <p14:sldId id="262"/>
            <p14:sldId id="286"/>
            <p14:sldId id="275"/>
            <p14:sldId id="276"/>
            <p14:sldId id="277"/>
            <p14:sldId id="285"/>
            <p14:sldId id="303"/>
            <p14:sldId id="305"/>
            <p14:sldId id="287"/>
            <p14:sldId id="278"/>
            <p14:sldId id="279"/>
            <p14:sldId id="280"/>
            <p14:sldId id="281"/>
            <p14:sldId id="282"/>
            <p14:sldId id="283"/>
            <p14:sldId id="288"/>
            <p14:sldId id="267"/>
            <p14:sldId id="268"/>
            <p14:sldId id="269"/>
            <p14:sldId id="270"/>
            <p14:sldId id="271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3C4B50"/>
    <a:srgbClr val="5F7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9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5829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3837"/>
              </p:ext>
            </p:extLst>
          </p:nvPr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프로그램을 들어가기 위해 로그인과 비밀번호를 입력하여 로그인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실패시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 입력정보 오류 문구 표시 </a:t>
                      </a:r>
                      <a:r>
                        <a:rPr lang="en-US" altLang="ko-KR" sz="800" b="0" baseline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로그인 성공시 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화면 이동 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로그인 비밀번호 입력 후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login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버튼 클릭시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Main 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화면으로 이동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로그인 폼 종료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2C29F0-7AE2-53AA-2117-23DEEC77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4" y="1082764"/>
            <a:ext cx="7881169" cy="4692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697FAE-ECDA-4592-9C1C-18A677E02081}"/>
              </a:ext>
            </a:extLst>
          </p:cNvPr>
          <p:cNvSpPr txBox="1"/>
          <p:nvPr/>
        </p:nvSpPr>
        <p:spPr>
          <a:xfrm>
            <a:off x="5991674" y="168674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F463BC-269D-B7B5-7B67-77D7580FD177}"/>
              </a:ext>
            </a:extLst>
          </p:cNvPr>
          <p:cNvSpPr/>
          <p:nvPr/>
        </p:nvSpPr>
        <p:spPr>
          <a:xfrm>
            <a:off x="3940363" y="4425550"/>
            <a:ext cx="4102623" cy="1131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0EE42B-93A0-CE28-6271-21F6217C8036}"/>
              </a:ext>
            </a:extLst>
          </p:cNvPr>
          <p:cNvSpPr/>
          <p:nvPr/>
        </p:nvSpPr>
        <p:spPr>
          <a:xfrm>
            <a:off x="3826020" y="51425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1E9A8C-A992-9BB2-EA87-37C5E7329F7A}"/>
              </a:ext>
            </a:extLst>
          </p:cNvPr>
          <p:cNvSpPr/>
          <p:nvPr/>
        </p:nvSpPr>
        <p:spPr>
          <a:xfrm>
            <a:off x="5934503" y="51649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291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1C2734-DE45-D471-1F9F-1EE145BC5531}"/>
              </a:ext>
            </a:extLst>
          </p:cNvPr>
          <p:cNvGrpSpPr/>
          <p:nvPr/>
        </p:nvGrpSpPr>
        <p:grpSpPr>
          <a:xfrm>
            <a:off x="263352" y="1052736"/>
            <a:ext cx="8173900" cy="5042383"/>
            <a:chOff x="263352" y="1052736"/>
            <a:chExt cx="8173900" cy="504238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F3AC18-358A-8B9F-3C48-B963557E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1052736"/>
              <a:ext cx="8173900" cy="50423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6955E11-AC7B-9F32-3CEC-1EEB894A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6998" y="1412865"/>
              <a:ext cx="974421" cy="126000"/>
            </a:xfrm>
            <a:prstGeom prst="rect">
              <a:avLst/>
            </a:prstGeom>
          </p:spPr>
        </p:pic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 err="1"/>
              <a:t>데시보드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654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데시보드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메인화면이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로드하면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폼이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설정팝업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화면을 설정할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적용할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위치를 확인할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리스트뷰에서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텍스트를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드래그하여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(2)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놓으면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Apply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해당 사용자의 </a:t>
                      </a: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데시보드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설정이 저장된다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10</a:t>
            </a:fld>
            <a:endParaRPr lang="ko-KR" altLang="en-US" sz="9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983431" y="393305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983432" y="167870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788070" y="119066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3B69FC-5A7D-54EF-7631-8E1205B391A2}"/>
              </a:ext>
            </a:extLst>
          </p:cNvPr>
          <p:cNvGrpSpPr/>
          <p:nvPr/>
        </p:nvGrpSpPr>
        <p:grpSpPr>
          <a:xfrm>
            <a:off x="3009448" y="1988841"/>
            <a:ext cx="4958760" cy="2785118"/>
            <a:chOff x="3009448" y="1988841"/>
            <a:chExt cx="4958760" cy="278511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54A0C09-0B37-805A-CF1E-B1BF194949BF}"/>
                </a:ext>
              </a:extLst>
            </p:cNvPr>
            <p:cNvGrpSpPr/>
            <p:nvPr/>
          </p:nvGrpSpPr>
          <p:grpSpPr>
            <a:xfrm>
              <a:off x="3009448" y="1988841"/>
              <a:ext cx="4958760" cy="2785118"/>
              <a:chOff x="3009448" y="1988841"/>
              <a:chExt cx="4958760" cy="278511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5C1F3B4-820E-FB1B-BFCD-122C0D7B3C92}"/>
                  </a:ext>
                </a:extLst>
              </p:cNvPr>
              <p:cNvGrpSpPr/>
              <p:nvPr/>
            </p:nvGrpSpPr>
            <p:grpSpPr>
              <a:xfrm>
                <a:off x="3009448" y="1988841"/>
                <a:ext cx="4958760" cy="2785118"/>
                <a:chOff x="3009448" y="1988841"/>
                <a:chExt cx="4958760" cy="278511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2D475CE-4C61-7860-4954-BC2F39AE5E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09448" y="1988841"/>
                  <a:ext cx="4958760" cy="2785118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1E45E80F-8AFA-271E-0C55-E523A61B6C8C}"/>
                    </a:ext>
                  </a:extLst>
                </p:cNvPr>
                <p:cNvGrpSpPr/>
                <p:nvPr/>
              </p:nvGrpSpPr>
              <p:grpSpPr>
                <a:xfrm>
                  <a:off x="4653988" y="2266083"/>
                  <a:ext cx="435752" cy="1396938"/>
                  <a:chOff x="4653988" y="2266083"/>
                  <a:chExt cx="435752" cy="139693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77465AF1-E31F-780F-3A6C-F96C14AD4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57617" y="2266083"/>
                    <a:ext cx="114247" cy="127687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47E9B499-CE1F-B931-1B14-EF83AADFE2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91447" y="3584841"/>
                    <a:ext cx="180417" cy="78180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4D6B8F3B-DAE2-70F1-ADC2-1A46B213AC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653988" y="2852840"/>
                    <a:ext cx="435752" cy="2905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2F3F0CF7-8253-2546-1AA5-F4F3144112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7" y="2376755"/>
                    <a:ext cx="114247" cy="551072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8A0FDA25-3729-1797-DE27-0FF69A529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6" y="3068354"/>
                    <a:ext cx="114247" cy="55107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D6F3B12-9A6C-BC10-3702-9B9B74AE4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4296" y="2567914"/>
                <a:ext cx="1146640" cy="17819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10B92CA-F355-94D6-2A98-D0D2A2CC2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4577" y="3225501"/>
                <a:ext cx="1047609" cy="162804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2A9F38CA-F3EA-EAC2-B24D-A08D317E7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3832" y="3152425"/>
                <a:ext cx="468697" cy="20831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CB9B37F-BD94-3B0D-06B5-F762941F82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48526" t="-20891"/>
              <a:stretch/>
            </p:blipFill>
            <p:spPr>
              <a:xfrm>
                <a:off x="4583833" y="2480926"/>
                <a:ext cx="505908" cy="266147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208E49-BA79-A38B-27B2-18EA8D56B600}"/>
                </a:ext>
              </a:extLst>
            </p:cNvPr>
            <p:cNvSpPr txBox="1"/>
            <p:nvPr/>
          </p:nvSpPr>
          <p:spPr>
            <a:xfrm>
              <a:off x="5564369" y="2421458"/>
              <a:ext cx="800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생산진행현황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작업장현황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생산실적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비가동내역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087423" y="20268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88828" y="20041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B472AA-7FAC-8B64-6C55-9670C59C6326}"/>
              </a:ext>
            </a:extLst>
          </p:cNvPr>
          <p:cNvSpPr/>
          <p:nvPr/>
        </p:nvSpPr>
        <p:spPr>
          <a:xfrm>
            <a:off x="6397737" y="4502132"/>
            <a:ext cx="523500" cy="2202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081637" y="446140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7F3143-B5C0-529A-900B-EE7677E6C9C6}"/>
              </a:ext>
            </a:extLst>
          </p:cNvPr>
          <p:cNvSpPr/>
          <p:nvPr/>
        </p:nvSpPr>
        <p:spPr>
          <a:xfrm>
            <a:off x="919510" y="1339700"/>
            <a:ext cx="7517742" cy="4755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9AC6C-95CA-9452-1EF9-7C6728948472}"/>
              </a:ext>
            </a:extLst>
          </p:cNvPr>
          <p:cNvSpPr/>
          <p:nvPr/>
        </p:nvSpPr>
        <p:spPr>
          <a:xfrm>
            <a:off x="4164789" y="2255738"/>
            <a:ext cx="1324040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9C552-CACE-D808-009D-3EB200EA07E2}"/>
              </a:ext>
            </a:extLst>
          </p:cNvPr>
          <p:cNvSpPr/>
          <p:nvPr/>
        </p:nvSpPr>
        <p:spPr>
          <a:xfrm>
            <a:off x="5519684" y="2275898"/>
            <a:ext cx="2280708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2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B90F211-5194-6EDF-CE39-6559B7D0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75" y="709021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품목정보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94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뷰는 품목코드 순으로 정렬된다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뷰의 헤더를 클릭 할 시 정렬이 가능하다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품목정보를 조회할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없으면 전체데이터가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품목 정보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품목코드는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에서 자동 발행되므로 텍스트박스가 비활성화된다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선택된 셀에 해당하는 내용이 입력정보 패널에 데이터가 로드되고 활성화된다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품목코드는 수정이 불가능하도록 비활성화된다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저장버튼은 폼이 로드 될 때는 비활성화되며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수정기능이 활성 될 때에 저장버튼이 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수정사항이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UPDATE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취소버튼은 폼이 로드 될 때는 비활성화 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수정기능이 활성 될 때에 취소버튼이 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 중이던 입력정보패널이 초기화되고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비활성화된다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엑셀버튼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데이트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그리드뷰에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있는 내용을 엑셀파일로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EXPORT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11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A57976-7032-2DB9-B7A0-000FC1D52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/>
          <a:stretch/>
        </p:blipFill>
        <p:spPr>
          <a:xfrm>
            <a:off x="594988" y="1299653"/>
            <a:ext cx="7196958" cy="4865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6558070" y="5147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4319094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94146" y="211272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2AC233-1289-53D1-1E2F-691D17B9A00D}"/>
              </a:ext>
            </a:extLst>
          </p:cNvPr>
          <p:cNvSpPr/>
          <p:nvPr/>
        </p:nvSpPr>
        <p:spPr>
          <a:xfrm>
            <a:off x="5231633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9556FF8-D521-5291-3EE6-D50C2739C1EC}"/>
              </a:ext>
            </a:extLst>
          </p:cNvPr>
          <p:cNvSpPr/>
          <p:nvPr/>
        </p:nvSpPr>
        <p:spPr>
          <a:xfrm>
            <a:off x="7400559" y="5147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B805C1-ADA5-F015-3E8D-112661C01CFD}"/>
              </a:ext>
            </a:extLst>
          </p:cNvPr>
          <p:cNvSpPr/>
          <p:nvPr/>
        </p:nvSpPr>
        <p:spPr>
          <a:xfrm>
            <a:off x="6072858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EDAFBE2-036A-4ED3-65D7-4CF0665B1ADC}"/>
              </a:ext>
            </a:extLst>
          </p:cNvPr>
          <p:cNvSpPr/>
          <p:nvPr/>
        </p:nvSpPr>
        <p:spPr>
          <a:xfrm>
            <a:off x="4785129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9E67B8-65C4-E2D0-0CB1-A962C862C547}"/>
              </a:ext>
            </a:extLst>
          </p:cNvPr>
          <p:cNvSpPr/>
          <p:nvPr/>
        </p:nvSpPr>
        <p:spPr>
          <a:xfrm>
            <a:off x="4086625" y="810193"/>
            <a:ext cx="3737939" cy="4761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64292-705C-1574-A931-3BBDAFF4F473}"/>
              </a:ext>
            </a:extLst>
          </p:cNvPr>
          <p:cNvSpPr/>
          <p:nvPr/>
        </p:nvSpPr>
        <p:spPr>
          <a:xfrm>
            <a:off x="625585" y="2052192"/>
            <a:ext cx="7166361" cy="2949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1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공정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25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정보를 추가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공정 정보를 차트화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 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 유무를 통해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비고 내용을 입력하여 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리스트 중 선택된 공정 내역을 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입력된 공정 내역에 대하여 엑셀로 출력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12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82EA3-91FE-45AE-52C9-FE9CB837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1286420"/>
            <a:ext cx="8030419" cy="42851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3B1FC7-CD1A-8AD2-217B-69E8DA70351C}"/>
              </a:ext>
            </a:extLst>
          </p:cNvPr>
          <p:cNvSpPr/>
          <p:nvPr/>
        </p:nvSpPr>
        <p:spPr>
          <a:xfrm>
            <a:off x="345233" y="1489114"/>
            <a:ext cx="3415004" cy="47031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27E858-06C3-EAE8-1FBC-DF5D18C104DA}"/>
              </a:ext>
            </a:extLst>
          </p:cNvPr>
          <p:cNvSpPr/>
          <p:nvPr/>
        </p:nvSpPr>
        <p:spPr>
          <a:xfrm>
            <a:off x="345232" y="2262934"/>
            <a:ext cx="8030419" cy="225657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3C67A8-B8D8-001E-4CB4-3E213C35E53F}"/>
              </a:ext>
            </a:extLst>
          </p:cNvPr>
          <p:cNvSpPr/>
          <p:nvPr/>
        </p:nvSpPr>
        <p:spPr>
          <a:xfrm>
            <a:off x="368495" y="4803063"/>
            <a:ext cx="5727506" cy="7685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067100-AB85-3B93-818A-6FB3D8DC5F55}"/>
              </a:ext>
            </a:extLst>
          </p:cNvPr>
          <p:cNvSpPr/>
          <p:nvPr/>
        </p:nvSpPr>
        <p:spPr>
          <a:xfrm>
            <a:off x="237055" y="135934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1A4836E-913C-832E-64D8-9AB38E4ACA5E}"/>
              </a:ext>
            </a:extLst>
          </p:cNvPr>
          <p:cNvSpPr/>
          <p:nvPr/>
        </p:nvSpPr>
        <p:spPr>
          <a:xfrm>
            <a:off x="213791" y="211542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373E63-631B-F8B1-2D32-14F716BCB3A0}"/>
              </a:ext>
            </a:extLst>
          </p:cNvPr>
          <p:cNvSpPr/>
          <p:nvPr/>
        </p:nvSpPr>
        <p:spPr>
          <a:xfrm>
            <a:off x="225425" y="466287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505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작업장 정보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기준 정보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35936"/>
              </p:ext>
            </p:extLst>
          </p:nvPr>
        </p:nvGraphicFramePr>
        <p:xfrm>
          <a:off x="8688288" y="476672"/>
          <a:ext cx="3384376" cy="252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정보를 관리할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데이터를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및 삭제 가능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작업장의 가동상태에 따라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RUN(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)/STOP(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빨강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셀의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Color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초기 화면에는 사용여부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인 값만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작업장 정보 활성화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로드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데이터 조회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작업장 가동 상태에 따라 초록 빨강 셀의 칼라 출력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B6980C-E3E4-96DD-FE9C-63FF97C5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847863"/>
            <a:ext cx="8300326" cy="49282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87E5B9-F778-3EBA-3AFF-B575A364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" y="1724026"/>
            <a:ext cx="8194095" cy="1326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3245DB-9840-60FF-0106-DFF8FC508877}"/>
              </a:ext>
            </a:extLst>
          </p:cNvPr>
          <p:cNvSpPr/>
          <p:nvPr/>
        </p:nvSpPr>
        <p:spPr>
          <a:xfrm>
            <a:off x="119336" y="1509115"/>
            <a:ext cx="8284353" cy="154190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06DBC-840A-9BDE-6EE2-804F260A028F}"/>
              </a:ext>
            </a:extLst>
          </p:cNvPr>
          <p:cNvSpPr/>
          <p:nvPr/>
        </p:nvSpPr>
        <p:spPr>
          <a:xfrm>
            <a:off x="135309" y="4540610"/>
            <a:ext cx="5096595" cy="8898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0F9A6-3B8D-99FC-E09B-A30BCBB0FDD4}"/>
              </a:ext>
            </a:extLst>
          </p:cNvPr>
          <p:cNvSpPr/>
          <p:nvPr/>
        </p:nvSpPr>
        <p:spPr>
          <a:xfrm>
            <a:off x="135309" y="834220"/>
            <a:ext cx="3830201" cy="4160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F75076-3F05-0E7C-6271-AE10BDD44136}"/>
              </a:ext>
            </a:extLst>
          </p:cNvPr>
          <p:cNvSpPr/>
          <p:nvPr/>
        </p:nvSpPr>
        <p:spPr>
          <a:xfrm>
            <a:off x="27297" y="140054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08FF0D-3F67-7660-198B-1C3775248EC1}"/>
              </a:ext>
            </a:extLst>
          </p:cNvPr>
          <p:cNvSpPr/>
          <p:nvPr/>
        </p:nvSpPr>
        <p:spPr>
          <a:xfrm>
            <a:off x="27297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667E8E8-96DD-5EDB-1BBD-71DAF8F777D0}"/>
              </a:ext>
            </a:extLst>
          </p:cNvPr>
          <p:cNvSpPr/>
          <p:nvPr/>
        </p:nvSpPr>
        <p:spPr>
          <a:xfrm>
            <a:off x="253407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AF0868-6500-83B5-69E3-833FD4564E42}"/>
              </a:ext>
            </a:extLst>
          </p:cNvPr>
          <p:cNvSpPr/>
          <p:nvPr/>
        </p:nvSpPr>
        <p:spPr>
          <a:xfrm>
            <a:off x="486855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D81E82-73DA-0100-00C1-0D42FA9D4928}"/>
              </a:ext>
            </a:extLst>
          </p:cNvPr>
          <p:cNvSpPr/>
          <p:nvPr/>
        </p:nvSpPr>
        <p:spPr>
          <a:xfrm>
            <a:off x="37384" y="74224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72ACED-1E3F-F2E3-2191-7378032B25AD}"/>
              </a:ext>
            </a:extLst>
          </p:cNvPr>
          <p:cNvSpPr/>
          <p:nvPr/>
        </p:nvSpPr>
        <p:spPr>
          <a:xfrm>
            <a:off x="145395" y="1696302"/>
            <a:ext cx="557483" cy="13547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F22A90-9BC2-F83E-B288-9AC391F72E1B}"/>
              </a:ext>
            </a:extLst>
          </p:cNvPr>
          <p:cNvSpPr/>
          <p:nvPr/>
        </p:nvSpPr>
        <p:spPr>
          <a:xfrm>
            <a:off x="593658" y="157442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772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생산요청관리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2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기본 조회 조건은 현재로부터 일주일 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까지이다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DGV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빈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행이 하나 추가된다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수정할 수 있도록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선택한 행만 수정이 가능해진다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생상요청을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생산요청의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14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6" y="1068445"/>
            <a:ext cx="8061311" cy="48074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5B26767-5602-E261-E259-C2FF74E3267B}"/>
              </a:ext>
            </a:extLst>
          </p:cNvPr>
          <p:cNvSpPr/>
          <p:nvPr/>
        </p:nvSpPr>
        <p:spPr>
          <a:xfrm>
            <a:off x="4958111" y="1068446"/>
            <a:ext cx="3457756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69025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11621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2815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57350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35298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10982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58968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16124" y="1234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E9153-2992-E73E-F41E-16203F9420B4}"/>
              </a:ext>
            </a:extLst>
          </p:cNvPr>
          <p:cNvSpPr/>
          <p:nvPr/>
        </p:nvSpPr>
        <p:spPr>
          <a:xfrm>
            <a:off x="354554" y="1596717"/>
            <a:ext cx="4245437" cy="4267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23116" y="1768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6947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9CBEEC-D13F-3FF6-C0B7-0E8B4C953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생산계획관리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572FA-B3B5-E0B8-1DFB-B8BCB9B44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pic>
        <p:nvPicPr>
          <p:cNvPr id="1025" name="_x23815560">
            <a:extLst>
              <a:ext uri="{FF2B5EF4-FFF2-40B4-BE49-F238E27FC236}">
                <a16:creationId xmlns:a16="http://schemas.microsoft.com/office/drawing/2014/main" id="{AC9D7C51-D154-059E-3389-53FA011A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" y="806118"/>
            <a:ext cx="7992777" cy="4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55C451-F8EC-E3AA-1A1F-D359792A5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34659"/>
              </p:ext>
            </p:extLst>
          </p:nvPr>
        </p:nvGraphicFramePr>
        <p:xfrm>
          <a:off x="8688288" y="476672"/>
          <a:ext cx="3384376" cy="5196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기반으로 하여 생산계획을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조회하는 탭과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관리하는 탭으로 구분된다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생산요청 탭에서 조회된 생산요청을 선택하여 우측 상단의 생산계획 생성 버튼을 클릭하여 생산계획을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수정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생산계획수량을 수정 입력하고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요청이 없는 생산계획을 추가할 경우 생산계획 탭에서 생산계획 추가 버튼을 클릭하여 생산계획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28043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삭제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작업지시가 내려지지 않은 생산계획인 경우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분할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분할할 수량을 입력하고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탭에서 생산계획을 선택하고 우측 상단의 마감 버튼을 클릭하면 해당 생산계획이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마감된 생산계획으로는 더 이상 작업지시를 생성할 수 없음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48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생산계획을 취소하고 싶을 경우에는 생산계획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8269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E95912C-0EC0-4041-8DB2-486EDC2FD580}"/>
              </a:ext>
            </a:extLst>
          </p:cNvPr>
          <p:cNvSpPr/>
          <p:nvPr/>
        </p:nvSpPr>
        <p:spPr>
          <a:xfrm>
            <a:off x="1642481" y="1861280"/>
            <a:ext cx="6702869" cy="31679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96C97A-F648-9B2E-2403-A80B77782205}"/>
              </a:ext>
            </a:extLst>
          </p:cNvPr>
          <p:cNvSpPr/>
          <p:nvPr/>
        </p:nvSpPr>
        <p:spPr>
          <a:xfrm>
            <a:off x="1459117" y="175326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A51693-C166-9EFE-6D55-8AF98FE03980}"/>
              </a:ext>
            </a:extLst>
          </p:cNvPr>
          <p:cNvSpPr/>
          <p:nvPr/>
        </p:nvSpPr>
        <p:spPr>
          <a:xfrm>
            <a:off x="1424697" y="12256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F68444-182D-F9FF-8B13-E90E38C5F37F}"/>
              </a:ext>
            </a:extLst>
          </p:cNvPr>
          <p:cNvSpPr/>
          <p:nvPr/>
        </p:nvSpPr>
        <p:spPr>
          <a:xfrm>
            <a:off x="642910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24BDCB-13E2-A974-24CF-E438BE2745E5}"/>
              </a:ext>
            </a:extLst>
          </p:cNvPr>
          <p:cNvSpPr/>
          <p:nvPr/>
        </p:nvSpPr>
        <p:spPr>
          <a:xfrm>
            <a:off x="6990969" y="13511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AEBC84-6E83-CF54-6E1B-445ACBCD6702}"/>
              </a:ext>
            </a:extLst>
          </p:cNvPr>
          <p:cNvSpPr/>
          <p:nvPr/>
        </p:nvSpPr>
        <p:spPr>
          <a:xfrm>
            <a:off x="757166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39F57E4-274B-D887-971C-91F6227F4131}"/>
              </a:ext>
            </a:extLst>
          </p:cNvPr>
          <p:cNvSpPr/>
          <p:nvPr/>
        </p:nvSpPr>
        <p:spPr>
          <a:xfrm>
            <a:off x="6429109" y="15912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9ADBD-1A49-4667-6E21-FA8C6838B294}"/>
              </a:ext>
            </a:extLst>
          </p:cNvPr>
          <p:cNvSpPr/>
          <p:nvPr/>
        </p:nvSpPr>
        <p:spPr>
          <a:xfrm>
            <a:off x="6999535" y="159840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3DB4E33-485A-EF23-A21C-6C163BFB83D8}"/>
              </a:ext>
            </a:extLst>
          </p:cNvPr>
          <p:cNvSpPr/>
          <p:nvPr/>
        </p:nvSpPr>
        <p:spPr>
          <a:xfrm>
            <a:off x="7569309" y="159125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8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C956FB-A56E-8132-C34F-596466B29FDA}"/>
              </a:ext>
            </a:extLst>
          </p:cNvPr>
          <p:cNvSpPr/>
          <p:nvPr/>
        </p:nvSpPr>
        <p:spPr>
          <a:xfrm>
            <a:off x="1640720" y="1214576"/>
            <a:ext cx="364677" cy="2160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1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C85705-3B7A-6EEF-714E-CCDCAECC8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시유작업</a:t>
            </a:r>
            <a:r>
              <a:rPr lang="ko-KR" altLang="en-US" dirty="0"/>
              <a:t> 지시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436E6-9F00-A96C-F7B0-501C79C48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FDA1B-3F32-D7FA-0E46-F7802A49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86895"/>
              </p:ext>
            </p:extLst>
          </p:nvPr>
        </p:nvGraphicFramePr>
        <p:xfrm>
          <a:off x="8688288" y="476672"/>
          <a:ext cx="3384376" cy="383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바탕으로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공정의 작업지시를 생성하는 화면이다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그리드에는 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그리드의 생산계획번호 선택 시 하단 그리드에는 선택된 생산계획번호로 생성된 작업지시 리스트가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생산계획의 조회내역에서 작업지시 생성버튼을 클릭하면 작업지시 정보 입력을 위한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창이 열리며 정보 입력 후 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OK”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누르면 신규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 작업지시의 조회내역에서 작업장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수량을 수정하고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수정 저장 버튼을 누르면 수정된 내용이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하단의 작업지시 조회내역에서 삭제할 작업지시를 선택하고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삭제 버튼을 클릭하면 작업지시 삭제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677231EF-5D49-6AF5-13FA-3E0217DD4420}"/>
              </a:ext>
            </a:extLst>
          </p:cNvPr>
          <p:cNvSpPr/>
          <p:nvPr/>
        </p:nvSpPr>
        <p:spPr>
          <a:xfrm>
            <a:off x="8112401" y="8048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B17F3A-B0ED-AC4A-76E9-8E2DD27C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97" y="19231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5069184">
            <a:extLst>
              <a:ext uri="{FF2B5EF4-FFF2-40B4-BE49-F238E27FC236}">
                <a16:creationId xmlns:a16="http://schemas.microsoft.com/office/drawing/2014/main" id="{10774C3D-00D3-FC81-1010-4BF344EE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2" y="659415"/>
            <a:ext cx="8229952" cy="44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239306-07B3-E68D-5A46-AA3A0B434025}"/>
              </a:ext>
            </a:extLst>
          </p:cNvPr>
          <p:cNvSpPr/>
          <p:nvPr/>
        </p:nvSpPr>
        <p:spPr>
          <a:xfrm>
            <a:off x="1515769" y="1551340"/>
            <a:ext cx="6900665" cy="11965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1B17B8-E007-2584-B26A-A88D646DE01E}"/>
              </a:ext>
            </a:extLst>
          </p:cNvPr>
          <p:cNvSpPr/>
          <p:nvPr/>
        </p:nvSpPr>
        <p:spPr>
          <a:xfrm>
            <a:off x="1352510" y="14313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7ADB6-D932-8C92-9392-E309AC78EFD0}"/>
              </a:ext>
            </a:extLst>
          </p:cNvPr>
          <p:cNvSpPr/>
          <p:nvPr/>
        </p:nvSpPr>
        <p:spPr>
          <a:xfrm>
            <a:off x="1515769" y="2896382"/>
            <a:ext cx="6900665" cy="20075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DDE318-0EA6-7C25-00D1-9928D4503842}"/>
              </a:ext>
            </a:extLst>
          </p:cNvPr>
          <p:cNvSpPr/>
          <p:nvPr/>
        </p:nvSpPr>
        <p:spPr>
          <a:xfrm>
            <a:off x="1345800" y="27239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8DBA14-0F83-62D1-4FEE-E9FD79C4C8E0}"/>
              </a:ext>
            </a:extLst>
          </p:cNvPr>
          <p:cNvSpPr/>
          <p:nvPr/>
        </p:nvSpPr>
        <p:spPr>
          <a:xfrm>
            <a:off x="7701094" y="11530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908FB9-DC36-B1DF-BD4C-E0FD6FEE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70" y="3718922"/>
            <a:ext cx="4109060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2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8418A2-F86A-3587-CE6F-7EC010DA1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생성 및 마감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48C-84F1-D22A-C04A-1ACF0D968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36493-04B1-A054-BD03-34762582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5" y="1001696"/>
            <a:ext cx="7933242" cy="446244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540ED-7390-1ADB-F752-B72F00A5579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92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사용자가 매뉴얼로 작업지시를 생성한다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 마감된 작업지시에 대해 관리자 마감 처리를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등록된 작업지시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신규 작업지시 생성을 위해서는 메인 상단의 추가 버튼을 누르면 하단의 패널이 활성화되며 정보 입력 후 저장 버튼을 누르면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생성된 작업지시의 정보를 수정하고자 할 경우에는 편집버튼을 누르면 되며 작업지시상태가 생산대기 인 경우에만 수정이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삭제할 경우에는 삭제 버튼을 누르면 되며 이 경우도 작업지시상태가 생산대기인 경우에만 삭제가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마감할 경우에는 상단 그리드 선택 체크 박스에서 해당 마감할 작업지시를 선택하여 작업지시 마감 버튼 클릭하여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작업지시를 취소하고 싶을 경우에는 작업지시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113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5662-EA26-7F43-ACB1-4472E813369D}"/>
              </a:ext>
            </a:extLst>
          </p:cNvPr>
          <p:cNvSpPr/>
          <p:nvPr/>
        </p:nvSpPr>
        <p:spPr>
          <a:xfrm>
            <a:off x="1382821" y="1952016"/>
            <a:ext cx="6944206" cy="25183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09848E-B4AD-E17D-C412-798AB69B9805}"/>
              </a:ext>
            </a:extLst>
          </p:cNvPr>
          <p:cNvSpPr/>
          <p:nvPr/>
        </p:nvSpPr>
        <p:spPr>
          <a:xfrm>
            <a:off x="1199457" y="184400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555FD1-4E30-7598-0E8D-6566EB3A9A4F}"/>
              </a:ext>
            </a:extLst>
          </p:cNvPr>
          <p:cNvSpPr/>
          <p:nvPr/>
        </p:nvSpPr>
        <p:spPr>
          <a:xfrm>
            <a:off x="1382820" y="4578411"/>
            <a:ext cx="6944205" cy="7352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33AF2D-4108-7146-208F-A96D9A425C23}"/>
              </a:ext>
            </a:extLst>
          </p:cNvPr>
          <p:cNvSpPr/>
          <p:nvPr/>
        </p:nvSpPr>
        <p:spPr>
          <a:xfrm>
            <a:off x="1274806" y="443761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7525FD-CF7A-C49F-38D9-DE97DD3B6D9E}"/>
              </a:ext>
            </a:extLst>
          </p:cNvPr>
          <p:cNvSpPr/>
          <p:nvPr/>
        </p:nvSpPr>
        <p:spPr>
          <a:xfrm>
            <a:off x="154912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50F053-E519-FEDD-3F3A-5DBDC13B3DE9}"/>
              </a:ext>
            </a:extLst>
          </p:cNvPr>
          <p:cNvSpPr/>
          <p:nvPr/>
        </p:nvSpPr>
        <p:spPr>
          <a:xfrm>
            <a:off x="17805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821F2F-4C63-D86A-8EF9-E2EEF8467339}"/>
              </a:ext>
            </a:extLst>
          </p:cNvPr>
          <p:cNvSpPr/>
          <p:nvPr/>
        </p:nvSpPr>
        <p:spPr>
          <a:xfrm>
            <a:off x="20149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5846C-E536-9CDC-D75D-6C3D7A4C94F0}"/>
              </a:ext>
            </a:extLst>
          </p:cNvPr>
          <p:cNvSpPr/>
          <p:nvPr/>
        </p:nvSpPr>
        <p:spPr>
          <a:xfrm>
            <a:off x="7003516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96EFC2-14EC-FB01-066F-A8B194E2A9F9}"/>
              </a:ext>
            </a:extLst>
          </p:cNvPr>
          <p:cNvSpPr/>
          <p:nvPr/>
        </p:nvSpPr>
        <p:spPr>
          <a:xfrm>
            <a:off x="7580800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192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시간대 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63230"/>
              </p:ext>
            </p:extLst>
          </p:nvPr>
        </p:nvGraphicFramePr>
        <p:xfrm>
          <a:off x="8688288" y="476672"/>
          <a:ext cx="3384376" cy="1849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현장에서 입력된 제품 생산 데이터를 토대도 시간별 제품 생산 및 불량률에 대한 데이터를 분석 및 출력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위에 리스트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 지시 리스트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작업 지시 리스트를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작업지시 내용을 시간별 생산 수량 그래프를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18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1" t="7392"/>
          <a:stretch/>
        </p:blipFill>
        <p:spPr>
          <a:xfrm>
            <a:off x="205679" y="1194610"/>
            <a:ext cx="8221797" cy="43387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085548" y="1367258"/>
            <a:ext cx="678565" cy="181947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099473" y="3410632"/>
            <a:ext cx="678565" cy="191308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205679" y="3582044"/>
            <a:ext cx="8221797" cy="18813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0209C-87DD-C19E-175A-91A65998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2" y="3632597"/>
            <a:ext cx="8142603" cy="18547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244453" y="1549205"/>
            <a:ext cx="8142603" cy="18614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136441" y="14792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84B75C-0771-9BF3-0096-496D78C74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23" y="1604814"/>
            <a:ext cx="8142605" cy="177836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136441" y="348456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986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14BBB9F-D0B8-DFFD-52F4-CE0EE77B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87" y="678128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39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대한 데이터를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생산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주일을 기준으로 그래프가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조회조건에 따라 일별 생산 현황이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초기화되고 폼이 다시 로드 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엑셀 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그래프와 데이터 그리드 뷰를 엑셀파일로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Export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그래프로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데이터 그리드 뷰로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19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965B0-4A3D-D149-87C0-C4AA7BEDC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 b="24524"/>
          <a:stretch/>
        </p:blipFill>
        <p:spPr>
          <a:xfrm>
            <a:off x="346316" y="1196749"/>
            <a:ext cx="7902542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28F61D-6A7A-EEBE-0DB2-D26351113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4" y="4143892"/>
            <a:ext cx="7899764" cy="1087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509E7-B05E-D7E7-48AF-2409A02F3AB4}"/>
              </a:ext>
            </a:extLst>
          </p:cNvPr>
          <p:cNvSpPr txBox="1"/>
          <p:nvPr/>
        </p:nvSpPr>
        <p:spPr>
          <a:xfrm>
            <a:off x="425050" y="1269340"/>
            <a:ext cx="595035" cy="215444"/>
          </a:xfrm>
          <a:prstGeom prst="rect">
            <a:avLst/>
          </a:prstGeom>
          <a:solidFill>
            <a:srgbClr val="ECF0F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생산일자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A46224-E64D-F368-0CD1-D94CD169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95" y="1278927"/>
            <a:ext cx="1526040" cy="195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9D3B09-B4E3-3587-F34D-CC2CA4CF199F}"/>
              </a:ext>
            </a:extLst>
          </p:cNvPr>
          <p:cNvSpPr txBox="1"/>
          <p:nvPr/>
        </p:nvSpPr>
        <p:spPr>
          <a:xfrm>
            <a:off x="393199" y="1489023"/>
            <a:ext cx="595035" cy="215444"/>
          </a:xfrm>
          <a:prstGeom prst="rect">
            <a:avLst/>
          </a:prstGeom>
          <a:solidFill>
            <a:srgbClr val="ECF0F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62B54-A518-BD02-CA2A-6C6121D5AD42}"/>
              </a:ext>
            </a:extLst>
          </p:cNvPr>
          <p:cNvSpPr txBox="1"/>
          <p:nvPr/>
        </p:nvSpPr>
        <p:spPr>
          <a:xfrm>
            <a:off x="2591618" y="1269340"/>
            <a:ext cx="529312" cy="215444"/>
          </a:xfrm>
          <a:prstGeom prst="rect">
            <a:avLst/>
          </a:prstGeom>
          <a:solidFill>
            <a:srgbClr val="E8EDEE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 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5879CC-92FC-059B-4745-B5E809367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135" y="1278927"/>
            <a:ext cx="1257609" cy="452259"/>
          </a:xfrm>
          <a:prstGeom prst="rect">
            <a:avLst/>
          </a:prstGeom>
          <a:solidFill>
            <a:srgbClr val="E8EFF0"/>
          </a:solidFill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E206714-CE1C-8E2E-FFB8-4199AB61B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680" y="1278927"/>
            <a:ext cx="773238" cy="194832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7870964" y="5422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214876" y="11513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799856" y="5509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7464152" y="55839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415B5F-BD43-2999-422A-6A336F454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55" y="1494372"/>
            <a:ext cx="1873829" cy="210096"/>
          </a:xfrm>
          <a:prstGeom prst="rect">
            <a:avLst/>
          </a:prstGeom>
          <a:solidFill>
            <a:srgbClr val="EDF1F3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94B7A8-A719-5865-64C3-A393F78C17DD}"/>
              </a:ext>
            </a:extLst>
          </p:cNvPr>
          <p:cNvSpPr/>
          <p:nvPr/>
        </p:nvSpPr>
        <p:spPr>
          <a:xfrm>
            <a:off x="4594787" y="826550"/>
            <a:ext cx="3686688" cy="3701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A75B88-1E99-B3F9-7C89-EAB119B8E9B0}"/>
              </a:ext>
            </a:extLst>
          </p:cNvPr>
          <p:cNvSpPr/>
          <p:nvPr/>
        </p:nvSpPr>
        <p:spPr>
          <a:xfrm>
            <a:off x="372464" y="2081737"/>
            <a:ext cx="7873611" cy="2035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382C2-DF6F-9E52-C615-6AEC8FD10078}"/>
              </a:ext>
            </a:extLst>
          </p:cNvPr>
          <p:cNvSpPr/>
          <p:nvPr/>
        </p:nvSpPr>
        <p:spPr>
          <a:xfrm>
            <a:off x="346313" y="4188971"/>
            <a:ext cx="7899763" cy="10755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227951" y="40265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6367A6-0E1D-EDA5-70A2-9873176FC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269" y="4659713"/>
            <a:ext cx="7715073" cy="1981373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227950" y="197973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27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03663"/>
              </p:ext>
            </p:extLst>
          </p:nvPr>
        </p:nvGraphicFramePr>
        <p:xfrm>
          <a:off x="8688288" y="476672"/>
          <a:ext cx="3384376" cy="225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메뉴의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왼쪽 사이드 바에는 권한에 따라 동적으로 버튼 생성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엑셀 버튼을 구성하여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활성화된 폼에 대한 맞춤형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설정 메뉴에서 설정된 화면을 기본 화면으로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 출력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가지 화면을 가지고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9" y="1416617"/>
            <a:ext cx="7955779" cy="40428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309769" y="1407579"/>
            <a:ext cx="889688" cy="40428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226705" y="129053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553339" y="1856792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553338" y="3624911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5206311" y="1398541"/>
            <a:ext cx="3060609" cy="3462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F0ACAA-6DCE-B09E-F2A3-E1A4B4CCF68F}"/>
              </a:ext>
            </a:extLst>
          </p:cNvPr>
          <p:cNvSpPr/>
          <p:nvPr/>
        </p:nvSpPr>
        <p:spPr>
          <a:xfrm>
            <a:off x="1186661" y="1832940"/>
            <a:ext cx="7080259" cy="361748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8BD438-BF53-5E1F-8D8B-EE06BBCA90A8}"/>
              </a:ext>
            </a:extLst>
          </p:cNvPr>
          <p:cNvSpPr/>
          <p:nvPr/>
        </p:nvSpPr>
        <p:spPr>
          <a:xfrm>
            <a:off x="1091446" y="172492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5123891" y="127860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520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F69B62-DFC8-EC8D-9664-AF6F0824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86" y="750136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044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 현장에서 발생한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내역을 조회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사유를 통해 분석이 가능하다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조회조건의 기간에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비가동코드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조회일자의 모든 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 버튼 비활성화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검색조건이 초기화되며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폼이 다시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947863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엑셀 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비가동내역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데이터그리드뷰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내용이 엑셀파일로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export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9973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20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9F4FB-E01E-A028-199A-DAA2CBB0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4" y="1307173"/>
            <a:ext cx="8350883" cy="4308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91344" y="99501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5851890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6744898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316710E-FA99-5846-9E24-F899C7404594}"/>
              </a:ext>
            </a:extLst>
          </p:cNvPr>
          <p:cNvSpPr/>
          <p:nvPr/>
        </p:nvSpPr>
        <p:spPr>
          <a:xfrm>
            <a:off x="7191402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6298394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958882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05386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383F06-E097-97FE-2F49-85C0C8A7060A}"/>
              </a:ext>
            </a:extLst>
          </p:cNvPr>
          <p:cNvSpPr/>
          <p:nvPr/>
        </p:nvSpPr>
        <p:spPr>
          <a:xfrm>
            <a:off x="7637906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6C1FE4-F9FA-065C-FD2C-698F6B07424C}"/>
              </a:ext>
            </a:extLst>
          </p:cNvPr>
          <p:cNvSpPr/>
          <p:nvPr/>
        </p:nvSpPr>
        <p:spPr>
          <a:xfrm>
            <a:off x="8084409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032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6BF7-DA0B-3CB0-760A-518D2E38F26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3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 선택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선택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MES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프로그램에서 설정된 작업장 정보를 불러오도록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22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C8EACC-483F-68FA-05BD-5B99702F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5" y="1267505"/>
            <a:ext cx="7944441" cy="432298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E861897-7415-6439-7C28-51EB4DEA97C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87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설정된 작업장 정보를 리스트화 하여 화면에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작업장 정보를 텍스트화면에 보여줌으로써 사용자에게 확신을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맞는 데이터로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53BF83-0F06-23D8-AC7B-6F21EE7F669E}"/>
              </a:ext>
            </a:extLst>
          </p:cNvPr>
          <p:cNvSpPr/>
          <p:nvPr/>
        </p:nvSpPr>
        <p:spPr>
          <a:xfrm>
            <a:off x="379426" y="2088651"/>
            <a:ext cx="6012044" cy="27578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B8037-D2F3-DA75-D180-F63B9BA74C65}"/>
              </a:ext>
            </a:extLst>
          </p:cNvPr>
          <p:cNvSpPr/>
          <p:nvPr/>
        </p:nvSpPr>
        <p:spPr>
          <a:xfrm>
            <a:off x="6670755" y="2200618"/>
            <a:ext cx="1465539" cy="25673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D7BAAF-F4F4-6F26-0C0E-8A1A937C6D0C}"/>
              </a:ext>
            </a:extLst>
          </p:cNvPr>
          <p:cNvSpPr/>
          <p:nvPr/>
        </p:nvSpPr>
        <p:spPr>
          <a:xfrm>
            <a:off x="2820323" y="5038531"/>
            <a:ext cx="3571147" cy="404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CA7A6E-EB3E-1D79-6FB3-FDF6E07F3776}"/>
              </a:ext>
            </a:extLst>
          </p:cNvPr>
          <p:cNvSpPr/>
          <p:nvPr/>
        </p:nvSpPr>
        <p:spPr>
          <a:xfrm>
            <a:off x="247984" y="19455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0FA19A-FA59-D8F9-9771-7C58DFEF9F92}"/>
              </a:ext>
            </a:extLst>
          </p:cNvPr>
          <p:cNvSpPr/>
          <p:nvPr/>
        </p:nvSpPr>
        <p:spPr>
          <a:xfrm>
            <a:off x="2682122" y="48908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020914-BD1D-496B-FA52-D837D0413D9B}"/>
              </a:ext>
            </a:extLst>
          </p:cNvPr>
          <p:cNvSpPr/>
          <p:nvPr/>
        </p:nvSpPr>
        <p:spPr>
          <a:xfrm>
            <a:off x="6539314" y="2073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3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리스트 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작업장에 할당된 작업 지시 리스트를 화면에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대기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중인 작업 현황에 대하여 작업을 제어할 수 있도록 구현하였음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8696B-361B-C368-ED30-1585D590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7" y="1203649"/>
            <a:ext cx="7591016" cy="4450702"/>
          </a:xfrm>
          <a:prstGeom prst="rect">
            <a:avLst/>
          </a:prstGeom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66BB0D39-9844-2F33-4305-35A78F93C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C08F4A-802D-765A-788D-2F0E7FBEA495}"/>
              </a:ext>
            </a:extLst>
          </p:cNvPr>
          <p:cNvSpPr/>
          <p:nvPr/>
        </p:nvSpPr>
        <p:spPr>
          <a:xfrm>
            <a:off x="647552" y="1950098"/>
            <a:ext cx="7492006" cy="242595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E9140-2322-81A1-9747-CF86464A7281}"/>
              </a:ext>
            </a:extLst>
          </p:cNvPr>
          <p:cNvSpPr/>
          <p:nvPr/>
        </p:nvSpPr>
        <p:spPr>
          <a:xfrm>
            <a:off x="769737" y="4626430"/>
            <a:ext cx="1068393" cy="8413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D33D23-4E9B-602F-FCBC-21E3AA1F9925}"/>
              </a:ext>
            </a:extLst>
          </p:cNvPr>
          <p:cNvSpPr/>
          <p:nvPr/>
        </p:nvSpPr>
        <p:spPr>
          <a:xfrm>
            <a:off x="2012671" y="4626428"/>
            <a:ext cx="1043940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EF098-FC67-11AC-D065-4A6E43A34D5E}"/>
              </a:ext>
            </a:extLst>
          </p:cNvPr>
          <p:cNvSpPr/>
          <p:nvPr/>
        </p:nvSpPr>
        <p:spPr>
          <a:xfrm>
            <a:off x="323115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1CD53A-4A5D-A60F-D2DE-39C18FA1B76D}"/>
              </a:ext>
            </a:extLst>
          </p:cNvPr>
          <p:cNvSpPr/>
          <p:nvPr/>
        </p:nvSpPr>
        <p:spPr>
          <a:xfrm>
            <a:off x="4452854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03FEE-F620-3EE6-5C83-89C638C9C4E3}"/>
              </a:ext>
            </a:extLst>
          </p:cNvPr>
          <p:cNvSpPr/>
          <p:nvPr/>
        </p:nvSpPr>
        <p:spPr>
          <a:xfrm>
            <a:off x="5740283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69AB7-1DAA-555E-61FD-BC3DB13159BA}"/>
              </a:ext>
            </a:extLst>
          </p:cNvPr>
          <p:cNvSpPr/>
          <p:nvPr/>
        </p:nvSpPr>
        <p:spPr>
          <a:xfrm>
            <a:off x="702771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560B62-9883-C51D-1C07-93D6750CD56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250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대한 작업 지리 리스트를 출력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계획일자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 일자 등 필요에 따라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줄로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대기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작업을 시작할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진행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잠시 작업을 정지할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31053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지시 내용에 대하여 생산이 완료 된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마감을 통해 관리자에게 알림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29474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중인 작업에 대하여 생산 실적 및 불량 제품 실적을 등록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9246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 라인에 대하여 특이 사항이 있는 경우 </a:t>
                      </a:r>
                      <a:r>
                        <a:rPr lang="ko-KR" altLang="en-US" sz="8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등록을 통해 해당 라인을 일시적 또는 장기적으로 정지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6758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D98C5AFE-3131-DD0D-A8D8-8DA8726E48F2}"/>
              </a:ext>
            </a:extLst>
          </p:cNvPr>
          <p:cNvSpPr/>
          <p:nvPr/>
        </p:nvSpPr>
        <p:spPr>
          <a:xfrm>
            <a:off x="516112" y="182254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CE0A4E-099E-E3A0-9A08-EC0E039AF628}"/>
              </a:ext>
            </a:extLst>
          </p:cNvPr>
          <p:cNvSpPr/>
          <p:nvPr/>
        </p:nvSpPr>
        <p:spPr>
          <a:xfrm>
            <a:off x="638297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D52A39-375C-DA08-FEB8-7A94918099AE}"/>
              </a:ext>
            </a:extLst>
          </p:cNvPr>
          <p:cNvSpPr/>
          <p:nvPr/>
        </p:nvSpPr>
        <p:spPr>
          <a:xfrm>
            <a:off x="1881230" y="44895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B4BE2-3F5E-2C20-76C9-ADFD0A89E60A}"/>
              </a:ext>
            </a:extLst>
          </p:cNvPr>
          <p:cNvSpPr/>
          <p:nvPr/>
        </p:nvSpPr>
        <p:spPr>
          <a:xfrm>
            <a:off x="3109348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C49F8F-0F18-A66B-1111-E9731BA3ECFC}"/>
              </a:ext>
            </a:extLst>
          </p:cNvPr>
          <p:cNvSpPr/>
          <p:nvPr/>
        </p:nvSpPr>
        <p:spPr>
          <a:xfrm>
            <a:off x="4318194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3F23DB6-FAF4-D2BA-8C3F-87FAA10A3EAB}"/>
              </a:ext>
            </a:extLst>
          </p:cNvPr>
          <p:cNvSpPr/>
          <p:nvPr/>
        </p:nvSpPr>
        <p:spPr>
          <a:xfrm>
            <a:off x="5616393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8F910A-C9DC-4527-606D-4A3CEE9372AA}"/>
              </a:ext>
            </a:extLst>
          </p:cNvPr>
          <p:cNvSpPr/>
          <p:nvPr/>
        </p:nvSpPr>
        <p:spPr>
          <a:xfrm>
            <a:off x="6894342" y="450361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2666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실적 등록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및 포장에 작업에 대하여 실질적인 생산 실적을 등록할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24</a:t>
            </a:fld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D401B-94A2-6B1E-BF22-41FAF7FA991D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154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실적 리스트로 입력을 누르면 새롭게 생성됨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버튼을 통해 실적 수량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 수량을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1724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삭제 할 수 있음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마감된 실적은 삭제 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수량을 입력하는 팝업 창으로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100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단위 숫자를 쉽게 입력 가능하도록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05178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5052EB5-035F-5AEA-B53D-69FFFD78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0" y="1323984"/>
            <a:ext cx="5408420" cy="42100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E43BA8-0482-6427-4E1F-BB74C24BE34C}"/>
              </a:ext>
            </a:extLst>
          </p:cNvPr>
          <p:cNvSpPr/>
          <p:nvPr/>
        </p:nvSpPr>
        <p:spPr>
          <a:xfrm>
            <a:off x="510530" y="2772156"/>
            <a:ext cx="4300510" cy="2761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2118C7-6090-90F3-DD8E-01E1D138B7FD}"/>
              </a:ext>
            </a:extLst>
          </p:cNvPr>
          <p:cNvSpPr/>
          <p:nvPr/>
        </p:nvSpPr>
        <p:spPr>
          <a:xfrm>
            <a:off x="4960100" y="2923374"/>
            <a:ext cx="804259" cy="10804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91985-C34C-629E-4BD2-9E9FBC285740}"/>
              </a:ext>
            </a:extLst>
          </p:cNvPr>
          <p:cNvSpPr/>
          <p:nvPr/>
        </p:nvSpPr>
        <p:spPr>
          <a:xfrm>
            <a:off x="4960100" y="4153086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7FE09-F5E8-AFE6-BC10-048B42A0B35B}"/>
              </a:ext>
            </a:extLst>
          </p:cNvPr>
          <p:cNvSpPr/>
          <p:nvPr/>
        </p:nvSpPr>
        <p:spPr>
          <a:xfrm>
            <a:off x="4960099" y="4852881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521930-83F9-8F6D-3762-E610F030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09" y="2772156"/>
            <a:ext cx="2339418" cy="26605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73146-5014-118C-9FE9-DCE3B6E193E8}"/>
              </a:ext>
            </a:extLst>
          </p:cNvPr>
          <p:cNvSpPr/>
          <p:nvPr/>
        </p:nvSpPr>
        <p:spPr>
          <a:xfrm>
            <a:off x="6091858" y="2772156"/>
            <a:ext cx="2315569" cy="26605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B1DE84-6DB4-4468-0E6A-DDBA740383AE}"/>
              </a:ext>
            </a:extLst>
          </p:cNvPr>
          <p:cNvSpPr/>
          <p:nvPr/>
        </p:nvSpPr>
        <p:spPr>
          <a:xfrm>
            <a:off x="393277" y="26445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47F5-7646-2830-173C-CD57B5DF2960}"/>
              </a:ext>
            </a:extLst>
          </p:cNvPr>
          <p:cNvSpPr/>
          <p:nvPr/>
        </p:nvSpPr>
        <p:spPr>
          <a:xfrm>
            <a:off x="4843099" y="28333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C1877E-4EB1-695E-8FD4-243059D6AD60}"/>
              </a:ext>
            </a:extLst>
          </p:cNvPr>
          <p:cNvSpPr/>
          <p:nvPr/>
        </p:nvSpPr>
        <p:spPr>
          <a:xfrm>
            <a:off x="4828659" y="40109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E910A1-AE21-5089-331A-8FD9B9DB1178}"/>
              </a:ext>
            </a:extLst>
          </p:cNvPr>
          <p:cNvSpPr/>
          <p:nvPr/>
        </p:nvSpPr>
        <p:spPr>
          <a:xfrm>
            <a:off x="4857159" y="47253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0BEA28-4885-BE28-2197-ED450471FAD5}"/>
              </a:ext>
            </a:extLst>
          </p:cNvPr>
          <p:cNvSpPr/>
          <p:nvPr/>
        </p:nvSpPr>
        <p:spPr>
          <a:xfrm>
            <a:off x="5942799" y="25782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267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43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리스트를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POP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화면에서 확인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라인에 대하여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 및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역대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새롭게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생산 라인이 비가동인 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해제를 통해 생산 작업을 다시 시작할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잘 못 입력된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내역인 경우 삭제를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25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08D24-2E67-0E5E-A229-2801FD2B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6" y="1324189"/>
            <a:ext cx="8145076" cy="42096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A8D607-1D8C-CECA-81A9-9DCCD85515FE}"/>
              </a:ext>
            </a:extLst>
          </p:cNvPr>
          <p:cNvSpPr/>
          <p:nvPr/>
        </p:nvSpPr>
        <p:spPr>
          <a:xfrm>
            <a:off x="268625" y="2048951"/>
            <a:ext cx="6384101" cy="3484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03D03-C018-8ABF-D3D2-165F288286FC}"/>
              </a:ext>
            </a:extLst>
          </p:cNvPr>
          <p:cNvSpPr/>
          <p:nvPr/>
        </p:nvSpPr>
        <p:spPr>
          <a:xfrm>
            <a:off x="6812495" y="2145367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3391C-D7EE-F590-2885-F20AAF6B608A}"/>
              </a:ext>
            </a:extLst>
          </p:cNvPr>
          <p:cNvSpPr/>
          <p:nvPr/>
        </p:nvSpPr>
        <p:spPr>
          <a:xfrm>
            <a:off x="6812495" y="2835833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55476D-6864-43E1-6B36-5D42B42CC0E0}"/>
              </a:ext>
            </a:extLst>
          </p:cNvPr>
          <p:cNvSpPr/>
          <p:nvPr/>
        </p:nvSpPr>
        <p:spPr>
          <a:xfrm>
            <a:off x="6812495" y="3525121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09E9AB-3ABE-1E13-85A9-9D4A3AB0A43A}"/>
              </a:ext>
            </a:extLst>
          </p:cNvPr>
          <p:cNvSpPr/>
          <p:nvPr/>
        </p:nvSpPr>
        <p:spPr>
          <a:xfrm>
            <a:off x="6812495" y="4180115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30AF11-51DE-0DEE-29CB-A28422B5AF4C}"/>
              </a:ext>
            </a:extLst>
          </p:cNvPr>
          <p:cNvSpPr/>
          <p:nvPr/>
        </p:nvSpPr>
        <p:spPr>
          <a:xfrm>
            <a:off x="159662" y="189025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781B1C-7EDF-94EF-31A6-7EC607633462}"/>
              </a:ext>
            </a:extLst>
          </p:cNvPr>
          <p:cNvSpPr/>
          <p:nvPr/>
        </p:nvSpPr>
        <p:spPr>
          <a:xfrm>
            <a:off x="6696203" y="198742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B4F86E-78AD-FCE5-984C-A143F134796A}"/>
              </a:ext>
            </a:extLst>
          </p:cNvPr>
          <p:cNvSpPr/>
          <p:nvPr/>
        </p:nvSpPr>
        <p:spPr>
          <a:xfrm>
            <a:off x="6652726" y="27133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5D0D2B-0046-E26D-ECD9-E53CC8842B67}"/>
              </a:ext>
            </a:extLst>
          </p:cNvPr>
          <p:cNvSpPr/>
          <p:nvPr/>
        </p:nvSpPr>
        <p:spPr>
          <a:xfrm>
            <a:off x="6707208" y="337658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B3EC82-0A6E-E650-C624-16D04C313FF5}"/>
              </a:ext>
            </a:extLst>
          </p:cNvPr>
          <p:cNvSpPr/>
          <p:nvPr/>
        </p:nvSpPr>
        <p:spPr>
          <a:xfrm>
            <a:off x="6681055" y="40855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73229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59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 진행중인 생산 라인을 특정한 사유가 있는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등록을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MES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프로그램에서 설정된 작업장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대분류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 분류를 통해 정의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시점이 현재가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아닌경우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시점으로 시간을 조절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등록을 통해 해당 생산 라인을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작성 중인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등록 사항을 취소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 설정 시 현재 시간 버튼을 통해 쉽게 설정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26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EF1E3D-1EA2-0CA7-244B-275D153A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272215"/>
            <a:ext cx="7698655" cy="39352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132883-69F4-B41D-EF94-6E3AA2AC5404}"/>
              </a:ext>
            </a:extLst>
          </p:cNvPr>
          <p:cNvSpPr/>
          <p:nvPr/>
        </p:nvSpPr>
        <p:spPr>
          <a:xfrm>
            <a:off x="531845" y="1922104"/>
            <a:ext cx="6018245" cy="222068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E501E-1BC5-B575-573A-63AF5FAEAFBE}"/>
              </a:ext>
            </a:extLst>
          </p:cNvPr>
          <p:cNvSpPr/>
          <p:nvPr/>
        </p:nvSpPr>
        <p:spPr>
          <a:xfrm>
            <a:off x="1001487" y="4267198"/>
            <a:ext cx="4820816" cy="8160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8C0D2-778D-BDA8-F039-C2C260FEAEE7}"/>
              </a:ext>
            </a:extLst>
          </p:cNvPr>
          <p:cNvSpPr/>
          <p:nvPr/>
        </p:nvSpPr>
        <p:spPr>
          <a:xfrm>
            <a:off x="6669628" y="2004243"/>
            <a:ext cx="1494658" cy="10002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00522C-8099-0083-E9C5-0713C9BA04CE}"/>
              </a:ext>
            </a:extLst>
          </p:cNvPr>
          <p:cNvSpPr/>
          <p:nvPr/>
        </p:nvSpPr>
        <p:spPr>
          <a:xfrm>
            <a:off x="6675507" y="3105733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0224E2-A90B-36B3-EE17-1DEF8315B60B}"/>
              </a:ext>
            </a:extLst>
          </p:cNvPr>
          <p:cNvSpPr/>
          <p:nvPr/>
        </p:nvSpPr>
        <p:spPr>
          <a:xfrm>
            <a:off x="6669628" y="3702894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310E754-B3B1-159F-D58C-10E0AAEA576B}"/>
              </a:ext>
            </a:extLst>
          </p:cNvPr>
          <p:cNvSpPr/>
          <p:nvPr/>
        </p:nvSpPr>
        <p:spPr>
          <a:xfrm>
            <a:off x="406428" y="174912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84F3D1-8CC6-6A43-7AA3-0221F5D1B20E}"/>
              </a:ext>
            </a:extLst>
          </p:cNvPr>
          <p:cNvSpPr/>
          <p:nvPr/>
        </p:nvSpPr>
        <p:spPr>
          <a:xfrm>
            <a:off x="876070" y="408028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522B7E-3391-0498-7FA8-85C5DA547CC4}"/>
              </a:ext>
            </a:extLst>
          </p:cNvPr>
          <p:cNvSpPr/>
          <p:nvPr/>
        </p:nvSpPr>
        <p:spPr>
          <a:xfrm>
            <a:off x="6550090" y="18666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833B7A-B0F4-ED7E-DE1B-AA69E9C3E493}"/>
              </a:ext>
            </a:extLst>
          </p:cNvPr>
          <p:cNvSpPr/>
          <p:nvPr/>
        </p:nvSpPr>
        <p:spPr>
          <a:xfrm>
            <a:off x="6550090" y="29939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4F61337-1883-F8CE-A8CD-655C2551A69C}"/>
              </a:ext>
            </a:extLst>
          </p:cNvPr>
          <p:cNvSpPr/>
          <p:nvPr/>
        </p:nvSpPr>
        <p:spPr>
          <a:xfrm>
            <a:off x="6575873" y="360892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123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팔레트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8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제조된 제품을 출하 하기 위하여 팔레트를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생성된 팔레트 정보를 리스트화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팔레트 번호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 상세 내용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수량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정보에 대한 팔레트를 생성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27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D0AE92-4252-EB23-BC1B-2EF297EC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4" y="1355398"/>
            <a:ext cx="7980833" cy="38520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A18B63-56D1-D274-62EF-5174ECE792B2}"/>
              </a:ext>
            </a:extLst>
          </p:cNvPr>
          <p:cNvSpPr/>
          <p:nvPr/>
        </p:nvSpPr>
        <p:spPr>
          <a:xfrm>
            <a:off x="503854" y="2842053"/>
            <a:ext cx="5206482" cy="229911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C0344E-B3FD-92D1-AAB9-910A3580C6A1}"/>
              </a:ext>
            </a:extLst>
          </p:cNvPr>
          <p:cNvSpPr/>
          <p:nvPr/>
        </p:nvSpPr>
        <p:spPr>
          <a:xfrm>
            <a:off x="5806752" y="2842053"/>
            <a:ext cx="2600130" cy="15713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7FE4C5-BE63-1FA2-F03A-F10B4D6225F0}"/>
              </a:ext>
            </a:extLst>
          </p:cNvPr>
          <p:cNvSpPr/>
          <p:nvPr/>
        </p:nvSpPr>
        <p:spPr>
          <a:xfrm>
            <a:off x="5884557" y="4506014"/>
            <a:ext cx="2429019" cy="5698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342F8B6-07D9-69AF-1328-97D83F6CA25D}"/>
              </a:ext>
            </a:extLst>
          </p:cNvPr>
          <p:cNvSpPr/>
          <p:nvPr/>
        </p:nvSpPr>
        <p:spPr>
          <a:xfrm>
            <a:off x="379397" y="277578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E659A8-391C-68AF-5563-D2DECA11172E}"/>
              </a:ext>
            </a:extLst>
          </p:cNvPr>
          <p:cNvSpPr/>
          <p:nvPr/>
        </p:nvSpPr>
        <p:spPr>
          <a:xfrm>
            <a:off x="5675312" y="273889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2BD1ED-99F8-2622-C90E-F48AE8166139}"/>
              </a:ext>
            </a:extLst>
          </p:cNvPr>
          <p:cNvSpPr/>
          <p:nvPr/>
        </p:nvSpPr>
        <p:spPr>
          <a:xfrm>
            <a:off x="5753117" y="437443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76320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2966-63FD-A65E-B255-EB3CC49B8CE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3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4" t="29554" r="35404" b="32364"/>
          <a:stretch/>
        </p:blipFill>
        <p:spPr>
          <a:xfrm>
            <a:off x="1138801" y="1246138"/>
            <a:ext cx="6483929" cy="4730266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536"/>
              </p:ext>
            </p:extLst>
          </p:nvPr>
        </p:nvGraphicFramePr>
        <p:xfrm>
          <a:off x="8688288" y="476672"/>
          <a:ext cx="3384376" cy="214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진행할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로그인하려는 사용자의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Password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를 입력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버튼을 클릭하여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진행한다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사용자 정보가 올바르다면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성공하고 작업지시 실적 조회 화면으로 이동</a:t>
                      </a:r>
                      <a:endParaRPr lang="en-US" altLang="ko-KR" sz="85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사용자 정보가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틀리다면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실패 메시지와 같이 다시 로그인 화면으로 복귀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29</a:t>
            </a:fld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9173F4-C172-B776-2CAE-57916B3FE666}"/>
              </a:ext>
            </a:extLst>
          </p:cNvPr>
          <p:cNvSpPr/>
          <p:nvPr/>
        </p:nvSpPr>
        <p:spPr>
          <a:xfrm>
            <a:off x="2445344" y="3519915"/>
            <a:ext cx="3897267" cy="12682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313904" y="339235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14B2A-5DF1-71D2-E690-6B8F27F88CAB}"/>
              </a:ext>
            </a:extLst>
          </p:cNvPr>
          <p:cNvSpPr/>
          <p:nvPr/>
        </p:nvSpPr>
        <p:spPr>
          <a:xfrm>
            <a:off x="5065746" y="4822550"/>
            <a:ext cx="124361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34306" y="49576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5946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그룹 및 권한 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79591"/>
              </p:ext>
            </p:extLst>
          </p:nvPr>
        </p:nvGraphicFramePr>
        <p:xfrm>
          <a:off x="8688288" y="476672"/>
          <a:ext cx="3384376" cy="31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그룹을 추가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 및 삭제를 통해 관리할 수 있도록 구현화면을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세부 권한을 설정할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 그룹관리 및 권한 설정 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 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사용자 그룹 정보 등록가능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바인딩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오른쪽 권한 설정에서는 메뉴 코드에 따라 권한 부여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체크 박스 형식으로 체크 후 저장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내용이 저장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권한 부여는 조회권한 과 전체 권한 두가지로 나뉨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대메뉴와 중메뉴를 모듈권한을 줄 수 있음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972C36-6687-FA6D-B0A5-BA5DAA4E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476672"/>
            <a:ext cx="8371372" cy="4846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D4352-15D3-7504-251F-1E786E26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86" y="1242046"/>
            <a:ext cx="5552022" cy="25120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54059A-0AD2-D87E-7F68-51BBC892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42046"/>
            <a:ext cx="2741559" cy="8040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7BA36F-A9B4-41F0-444D-23BBB38E4588}"/>
              </a:ext>
            </a:extLst>
          </p:cNvPr>
          <p:cNvSpPr/>
          <p:nvPr/>
        </p:nvSpPr>
        <p:spPr>
          <a:xfrm>
            <a:off x="202400" y="531437"/>
            <a:ext cx="3193944" cy="2989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4E062-1A4C-A635-698F-87F543458173}"/>
              </a:ext>
            </a:extLst>
          </p:cNvPr>
          <p:cNvSpPr/>
          <p:nvPr/>
        </p:nvSpPr>
        <p:spPr>
          <a:xfrm>
            <a:off x="119336" y="3902147"/>
            <a:ext cx="2017374" cy="11363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EC1BA-7FC9-F59F-8B4F-4E919442E6F1}"/>
              </a:ext>
            </a:extLst>
          </p:cNvPr>
          <p:cNvSpPr/>
          <p:nvPr/>
        </p:nvSpPr>
        <p:spPr>
          <a:xfrm>
            <a:off x="2938686" y="1097146"/>
            <a:ext cx="5552022" cy="2737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54B35F-21E9-BE3F-70F0-C91A6EC6318D}"/>
              </a:ext>
            </a:extLst>
          </p:cNvPr>
          <p:cNvSpPr/>
          <p:nvPr/>
        </p:nvSpPr>
        <p:spPr>
          <a:xfrm>
            <a:off x="119336" y="4143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D1B945-7A04-19F0-A101-F906ED3BBD52}"/>
              </a:ext>
            </a:extLst>
          </p:cNvPr>
          <p:cNvSpPr/>
          <p:nvPr/>
        </p:nvSpPr>
        <p:spPr>
          <a:xfrm>
            <a:off x="11324" y="37941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C76324-7994-D0FE-E5F7-E0F8060575D1}"/>
              </a:ext>
            </a:extLst>
          </p:cNvPr>
          <p:cNvSpPr/>
          <p:nvPr/>
        </p:nvSpPr>
        <p:spPr>
          <a:xfrm>
            <a:off x="119335" y="1025258"/>
            <a:ext cx="2741559" cy="2737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60B640-47B7-361E-E058-F7E46B7D85E7}"/>
              </a:ext>
            </a:extLst>
          </p:cNvPr>
          <p:cNvSpPr/>
          <p:nvPr/>
        </p:nvSpPr>
        <p:spPr>
          <a:xfrm>
            <a:off x="2830674" y="95656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E59F4AB-0933-A95B-00E5-F428A86FAA48}"/>
              </a:ext>
            </a:extLst>
          </p:cNvPr>
          <p:cNvSpPr/>
          <p:nvPr/>
        </p:nvSpPr>
        <p:spPr>
          <a:xfrm>
            <a:off x="11324" y="976803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447A9C8-72B3-B4D0-3B69-22EA543AE681}"/>
              </a:ext>
            </a:extLst>
          </p:cNvPr>
          <p:cNvSpPr/>
          <p:nvPr/>
        </p:nvSpPr>
        <p:spPr>
          <a:xfrm>
            <a:off x="244772" y="38114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CAD5CE-6EE8-41A3-AB03-1371E5DB5A30}"/>
              </a:ext>
            </a:extLst>
          </p:cNvPr>
          <p:cNvSpPr/>
          <p:nvPr/>
        </p:nvSpPr>
        <p:spPr>
          <a:xfrm>
            <a:off x="478220" y="38114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0481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4" y="1112479"/>
            <a:ext cx="7696097" cy="448016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작업지시 실적 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31994"/>
              </p:ext>
            </p:extLst>
          </p:nvPr>
        </p:nvGraphicFramePr>
        <p:xfrm>
          <a:off x="8688288" y="476672"/>
          <a:ext cx="3384376" cy="206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작업지시 실적을 조회할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 조건을 설정하고 조회 버튼을 클릭하여 검색조건에 맞는 작업지시 실적을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조회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조회된 작업지시들의 목표달성률을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Progress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 Bar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로 표현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를 이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동</a:t>
                      </a:r>
                      <a:endParaRPr lang="ko-KR" altLang="en-US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095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30</a:t>
            </a:fld>
            <a:endParaRPr lang="ko-KR" altLang="en-US" sz="9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810563" y="348429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488171" y="2110468"/>
            <a:ext cx="7583487" cy="12146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1D7C90-5736-9177-10CF-0DD0103ABCBB}"/>
              </a:ext>
            </a:extLst>
          </p:cNvPr>
          <p:cNvSpPr/>
          <p:nvPr/>
        </p:nvSpPr>
        <p:spPr>
          <a:xfrm>
            <a:off x="3986548" y="3352561"/>
            <a:ext cx="602079" cy="2634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495843" y="1423554"/>
            <a:ext cx="7575815" cy="6463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64403" y="202191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25264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작업지시 </a:t>
            </a:r>
            <a:r>
              <a:rPr lang="ko-KR" altLang="en-US" dirty="0" err="1" smtClean="0"/>
              <a:t>종합실적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90992"/>
              </p:ext>
            </p:extLst>
          </p:nvPr>
        </p:nvGraphicFramePr>
        <p:xfrm>
          <a:off x="8688288" y="476672"/>
          <a:ext cx="3384376" cy="192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작업지시 실적을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작업일자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단위로 합산하여 조회할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 조건을 설정하고 조회 버튼을 클릭하여 검색조건에 맞는 작업지시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종합실적을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조회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작업일자별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작업지시 실적을 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Bar Chart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로 표현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를 이동</a:t>
                      </a:r>
                      <a:endParaRPr lang="ko-KR" altLang="en-US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31</a:t>
            </a:fld>
            <a:endParaRPr lang="ko-KR" altLang="en-US" sz="9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1" y="1112479"/>
            <a:ext cx="7612902" cy="468837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677558" y="42490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488171" y="1454728"/>
            <a:ext cx="7583487" cy="28039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79355" y="4405548"/>
            <a:ext cx="258423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1D7C90-5736-9177-10CF-0DD0103ABCBB}"/>
              </a:ext>
            </a:extLst>
          </p:cNvPr>
          <p:cNvSpPr/>
          <p:nvPr/>
        </p:nvSpPr>
        <p:spPr>
          <a:xfrm>
            <a:off x="3853543" y="4258647"/>
            <a:ext cx="760021" cy="2634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524508" y="4469519"/>
            <a:ext cx="7447397" cy="14198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3753" y="136546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4845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6" y="1112479"/>
            <a:ext cx="8119727" cy="4688378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품목별 </a:t>
            </a:r>
            <a:r>
              <a:rPr lang="ko-KR" altLang="en-US" dirty="0" err="1" smtClean="0"/>
              <a:t>거래현황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32</a:t>
            </a:fld>
            <a:endParaRPr lang="ko-KR" altLang="en-US" sz="900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8600"/>
              </p:ext>
            </p:extLst>
          </p:nvPr>
        </p:nvGraphicFramePr>
        <p:xfrm>
          <a:off x="8688288" y="476672"/>
          <a:ext cx="3384376" cy="1819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품목별 거래현황을 조회할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 조건을 설정하고 조회 버튼을 클릭하여 검색조건에 맞는 품목별 거래현황을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품목별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수주량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수주고객수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비율을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Donut Chart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로 표현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CE63A81-C19D-5F74-C4BD-8096EF562DD5}"/>
              </a:ext>
            </a:extLst>
          </p:cNvPr>
          <p:cNvSpPr/>
          <p:nvPr/>
        </p:nvSpPr>
        <p:spPr>
          <a:xfrm>
            <a:off x="270794" y="1455888"/>
            <a:ext cx="5303484" cy="229315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4F68E0-9FB5-1E05-057A-DFFB5F1996A0}"/>
              </a:ext>
            </a:extLst>
          </p:cNvPr>
          <p:cNvSpPr/>
          <p:nvPr/>
        </p:nvSpPr>
        <p:spPr>
          <a:xfrm>
            <a:off x="225291" y="143017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4C5474-A548-A26A-EEA3-48D835925066}"/>
              </a:ext>
            </a:extLst>
          </p:cNvPr>
          <p:cNvSpPr/>
          <p:nvPr/>
        </p:nvSpPr>
        <p:spPr>
          <a:xfrm>
            <a:off x="5574277" y="1455888"/>
            <a:ext cx="2686140" cy="36813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2C1CF1-3670-363B-A403-B4CD0A1C7DDA}"/>
              </a:ext>
            </a:extLst>
          </p:cNvPr>
          <p:cNvSpPr/>
          <p:nvPr/>
        </p:nvSpPr>
        <p:spPr>
          <a:xfrm>
            <a:off x="5650234" y="148121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52292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1" y="1201941"/>
            <a:ext cx="8119727" cy="454976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불량 내역 조호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33</a:t>
            </a:fld>
            <a:endParaRPr lang="ko-KR" altLang="en-US" sz="9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901909" y="376183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58124"/>
              </p:ext>
            </p:extLst>
          </p:nvPr>
        </p:nvGraphicFramePr>
        <p:xfrm>
          <a:off x="8688288" y="476672"/>
          <a:ext cx="3384376" cy="167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불량 내역을 조회할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 조건을 설정하고 조회 버튼을 클릭하여 검색조건에 맞는 불량 내역을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를 이동</a:t>
                      </a:r>
                      <a:endParaRPr lang="ko-KR" altLang="en-US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0258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E174678-F2FB-4EE9-DF8E-53FDF2234128}"/>
              </a:ext>
            </a:extLst>
          </p:cNvPr>
          <p:cNvSpPr/>
          <p:nvPr/>
        </p:nvSpPr>
        <p:spPr>
          <a:xfrm>
            <a:off x="315884" y="1526777"/>
            <a:ext cx="8026874" cy="207263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2F3146-9F70-28A5-315C-18C80E49E6E2}"/>
              </a:ext>
            </a:extLst>
          </p:cNvPr>
          <p:cNvSpPr/>
          <p:nvPr/>
        </p:nvSpPr>
        <p:spPr>
          <a:xfrm>
            <a:off x="223031" y="13992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BA4AE0-A511-6AF1-C85D-E3D1BEA26E1A}"/>
              </a:ext>
            </a:extLst>
          </p:cNvPr>
          <p:cNvSpPr/>
          <p:nvPr/>
        </p:nvSpPr>
        <p:spPr>
          <a:xfrm>
            <a:off x="4093909" y="3599412"/>
            <a:ext cx="411590" cy="3248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749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3" y="1201941"/>
            <a:ext cx="8131936" cy="466441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비가동</a:t>
            </a:r>
            <a:r>
              <a:rPr lang="ko-KR" altLang="en-US" dirty="0" smtClean="0"/>
              <a:t> 내역 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34</a:t>
            </a:fld>
            <a:endParaRPr lang="ko-KR" altLang="en-US" sz="9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75269"/>
              </p:ext>
            </p:extLst>
          </p:nvPr>
        </p:nvGraphicFramePr>
        <p:xfrm>
          <a:off x="8688288" y="476672"/>
          <a:ext cx="3384376" cy="167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내역을 조회할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 조건을 설정하고 조회 버튼을 클릭하여 검색조건에 맞는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내역을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를 이동</a:t>
                      </a:r>
                      <a:endParaRPr lang="ko-KR" altLang="en-US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02582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885283" y="32298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174678-F2FB-4EE9-DF8E-53FDF2234128}"/>
              </a:ext>
            </a:extLst>
          </p:cNvPr>
          <p:cNvSpPr/>
          <p:nvPr/>
        </p:nvSpPr>
        <p:spPr>
          <a:xfrm>
            <a:off x="274319" y="1493525"/>
            <a:ext cx="8026874" cy="15988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42F3146-9F70-28A5-315C-18C80E49E6E2}"/>
              </a:ext>
            </a:extLst>
          </p:cNvPr>
          <p:cNvSpPr/>
          <p:nvPr/>
        </p:nvSpPr>
        <p:spPr>
          <a:xfrm>
            <a:off x="223031" y="13992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BA4AE0-A511-6AF1-C85D-E3D1BEA26E1A}"/>
              </a:ext>
            </a:extLst>
          </p:cNvPr>
          <p:cNvSpPr/>
          <p:nvPr/>
        </p:nvSpPr>
        <p:spPr>
          <a:xfrm>
            <a:off x="4077283" y="3067400"/>
            <a:ext cx="370026" cy="3165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0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인사관리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29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사원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인사정보를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선택한 시스템코드의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정보가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데이터를 입력한다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추가할 수 있도록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수정할 수 있도록 패널의 일부 컨트롤이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패널에 입력한 정보는 초기화된다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시스템코드의 </a:t>
                      </a:r>
                      <a:r>
                        <a:rPr lang="ko-KR" altLang="en-US" sz="850" b="0" baseline="0" err="1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시스템코드의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/>
          <a:stretch/>
        </p:blipFill>
        <p:spPr>
          <a:xfrm>
            <a:off x="344092" y="965200"/>
            <a:ext cx="8128370" cy="496954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98925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41521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5805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87250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65198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40882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61958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46024" y="129364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10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F5E705-493D-B58B-C7EA-2B9B1AF3EA4B}"/>
              </a:ext>
            </a:extLst>
          </p:cNvPr>
          <p:cNvSpPr/>
          <p:nvPr/>
        </p:nvSpPr>
        <p:spPr>
          <a:xfrm>
            <a:off x="4998925" y="1084269"/>
            <a:ext cx="3473537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58DEAB-A9B3-F429-783B-22026D5F91B9}"/>
              </a:ext>
            </a:extLst>
          </p:cNvPr>
          <p:cNvSpPr/>
          <p:nvPr/>
        </p:nvSpPr>
        <p:spPr>
          <a:xfrm>
            <a:off x="344091" y="1588123"/>
            <a:ext cx="4003974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C1358F-1848-9E33-1059-445E50738A2C}"/>
              </a:ext>
            </a:extLst>
          </p:cNvPr>
          <p:cNvSpPr/>
          <p:nvPr/>
        </p:nvSpPr>
        <p:spPr>
          <a:xfrm>
            <a:off x="344091" y="5035777"/>
            <a:ext cx="4003974" cy="7585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5545" y="507987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2652" y="15741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03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정의 코드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8CDBD2-4F18-EB5B-1C6F-DE240BD23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 t="3600" r="-1" b="1"/>
          <a:stretch/>
        </p:blipFill>
        <p:spPr>
          <a:xfrm>
            <a:off x="371006" y="1174459"/>
            <a:ext cx="8045042" cy="41601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43DF61-1228-F53D-80D7-1A05B8BFF97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6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사용자정의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사용자정의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사용자정의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사용자정의 대분류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7839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726695-6F29-F63D-A255-B7E4C9C46A11}"/>
              </a:ext>
            </a:extLst>
          </p:cNvPr>
          <p:cNvSpPr/>
          <p:nvPr/>
        </p:nvSpPr>
        <p:spPr>
          <a:xfrm>
            <a:off x="394732" y="1677095"/>
            <a:ext cx="2384680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F1642B-14EA-EC5A-4060-212826683DD1}"/>
              </a:ext>
            </a:extLst>
          </p:cNvPr>
          <p:cNvSpPr/>
          <p:nvPr/>
        </p:nvSpPr>
        <p:spPr>
          <a:xfrm>
            <a:off x="319912" y="146107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B89FC-06BA-FDE5-D612-40E00F7822BC}"/>
              </a:ext>
            </a:extLst>
          </p:cNvPr>
          <p:cNvSpPr/>
          <p:nvPr/>
        </p:nvSpPr>
        <p:spPr>
          <a:xfrm>
            <a:off x="2779411" y="1677095"/>
            <a:ext cx="5672283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C50C31-5498-27A7-DB23-8F6259139425}"/>
              </a:ext>
            </a:extLst>
          </p:cNvPr>
          <p:cNvSpPr/>
          <p:nvPr/>
        </p:nvSpPr>
        <p:spPr>
          <a:xfrm>
            <a:off x="2748512" y="146061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97F033-F27C-87E9-AADE-694D37836959}"/>
              </a:ext>
            </a:extLst>
          </p:cNvPr>
          <p:cNvSpPr/>
          <p:nvPr/>
        </p:nvSpPr>
        <p:spPr>
          <a:xfrm>
            <a:off x="394731" y="4021616"/>
            <a:ext cx="8021317" cy="13129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2C5708-C326-0764-6744-2B684872A93A}"/>
              </a:ext>
            </a:extLst>
          </p:cNvPr>
          <p:cNvSpPr/>
          <p:nvPr/>
        </p:nvSpPr>
        <p:spPr>
          <a:xfrm>
            <a:off x="336685" y="399599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2A1A7A-A576-44AF-F912-7E1F3D5D272A}"/>
              </a:ext>
            </a:extLst>
          </p:cNvPr>
          <p:cNvSpPr/>
          <p:nvPr/>
        </p:nvSpPr>
        <p:spPr>
          <a:xfrm>
            <a:off x="7482058" y="120975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891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2F4810-F581-A651-265E-0BB8A24D9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분량 현상 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E3336-42A8-B8CD-2F78-A6225ABF2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5810E-7EBE-2290-0051-B7E5065E7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"/>
          <a:stretch/>
        </p:blipFill>
        <p:spPr>
          <a:xfrm>
            <a:off x="394732" y="1079559"/>
            <a:ext cx="8110348" cy="423715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D816A4-5E9F-6A44-BFC8-BCABFB5E8A20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불량현상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불량현상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불량현상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불량현상분류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232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30E655D-9F6C-FB72-2BA4-ACBC5DD5F28A}"/>
              </a:ext>
            </a:extLst>
          </p:cNvPr>
          <p:cNvSpPr/>
          <p:nvPr/>
        </p:nvSpPr>
        <p:spPr>
          <a:xfrm>
            <a:off x="394732" y="1568997"/>
            <a:ext cx="2058642" cy="239807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2A8275-5793-2E34-DEF2-C54509BE5409}"/>
              </a:ext>
            </a:extLst>
          </p:cNvPr>
          <p:cNvSpPr/>
          <p:nvPr/>
        </p:nvSpPr>
        <p:spPr>
          <a:xfrm>
            <a:off x="344994" y="137768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D0412-992A-1067-4507-2D399DADA1D3}"/>
              </a:ext>
            </a:extLst>
          </p:cNvPr>
          <p:cNvSpPr/>
          <p:nvPr/>
        </p:nvSpPr>
        <p:spPr>
          <a:xfrm>
            <a:off x="2512746" y="1606952"/>
            <a:ext cx="5992333" cy="24141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49C72C-6805-E25F-7848-2BF7850AB9D9}"/>
              </a:ext>
            </a:extLst>
          </p:cNvPr>
          <p:cNvSpPr/>
          <p:nvPr/>
        </p:nvSpPr>
        <p:spPr>
          <a:xfrm>
            <a:off x="2469888" y="137768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BADB9-F66F-576F-F72D-97FBC8B90556}"/>
              </a:ext>
            </a:extLst>
          </p:cNvPr>
          <p:cNvSpPr/>
          <p:nvPr/>
        </p:nvSpPr>
        <p:spPr>
          <a:xfrm>
            <a:off x="394732" y="4158384"/>
            <a:ext cx="8110347" cy="1158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224B8E-3BEB-332F-FD45-0161AFDDC063}"/>
              </a:ext>
            </a:extLst>
          </p:cNvPr>
          <p:cNvSpPr/>
          <p:nvPr/>
        </p:nvSpPr>
        <p:spPr>
          <a:xfrm>
            <a:off x="319379" y="395471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B663B3-6F55-0EDC-2A14-21E49D379959}"/>
              </a:ext>
            </a:extLst>
          </p:cNvPr>
          <p:cNvSpPr/>
          <p:nvPr/>
        </p:nvSpPr>
        <p:spPr>
          <a:xfrm>
            <a:off x="7559228" y="112723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9F036A-CB03-0882-E9AF-AA2E1D575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4F025-7BB5-8DA3-B1AE-DD2D0ED18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D2345-6222-0096-E279-7C602A69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2" y="1216403"/>
            <a:ext cx="8065184" cy="41777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6ABB4B1-39B2-3724-7B0F-B1EBA520674A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비가동분류코드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27042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9E9EF7C-B8A6-95C3-C4A4-9924A14E6CE0}"/>
              </a:ext>
            </a:extLst>
          </p:cNvPr>
          <p:cNvSpPr/>
          <p:nvPr/>
        </p:nvSpPr>
        <p:spPr>
          <a:xfrm>
            <a:off x="426272" y="1697725"/>
            <a:ext cx="2073647" cy="23262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7F7BC6-C3CE-16C8-7151-18CE65671F25}"/>
              </a:ext>
            </a:extLst>
          </p:cNvPr>
          <p:cNvSpPr/>
          <p:nvPr/>
        </p:nvSpPr>
        <p:spPr>
          <a:xfrm>
            <a:off x="318259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F6B773-7C92-4BFE-1F7D-6660E2EC7335}"/>
              </a:ext>
            </a:extLst>
          </p:cNvPr>
          <p:cNvSpPr/>
          <p:nvPr/>
        </p:nvSpPr>
        <p:spPr>
          <a:xfrm>
            <a:off x="2573718" y="1724728"/>
            <a:ext cx="5917738" cy="229923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BD87F3-2DF2-F0DE-ECBD-9FE6CF2B609D}"/>
              </a:ext>
            </a:extLst>
          </p:cNvPr>
          <p:cNvSpPr/>
          <p:nvPr/>
        </p:nvSpPr>
        <p:spPr>
          <a:xfrm>
            <a:off x="2451280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0F0028-0DE0-87B6-B2D2-A228DCFB7A1B}"/>
              </a:ext>
            </a:extLst>
          </p:cNvPr>
          <p:cNvSpPr/>
          <p:nvPr/>
        </p:nvSpPr>
        <p:spPr>
          <a:xfrm>
            <a:off x="409806" y="4266535"/>
            <a:ext cx="8081650" cy="11275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E61B68-D04D-CCC3-0974-6035107580E9}"/>
              </a:ext>
            </a:extLst>
          </p:cNvPr>
          <p:cNvSpPr/>
          <p:nvPr/>
        </p:nvSpPr>
        <p:spPr>
          <a:xfrm>
            <a:off x="334514" y="40505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08413E-8859-729C-C0EA-14EF67D17712}"/>
              </a:ext>
            </a:extLst>
          </p:cNvPr>
          <p:cNvSpPr/>
          <p:nvPr/>
        </p:nvSpPr>
        <p:spPr>
          <a:xfrm>
            <a:off x="7541815" y="1247856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149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C1D9774-AACA-2BBE-EF19-0AE73CCD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91" y="1062266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시스템분류 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557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시스템 코드를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코드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비사용 설정을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시스템 정의 대분류의 목록을 조회한다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조회조건이 없으면 모든 데이터가 코드순으로 조회된다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시스템 분류 코드 패널이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입력정보의 대분류코드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대분류명 텍스트박스만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수정버튼 클릭 시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선택된 셀에 해당하는 내용이 입력정보 패널에 바인딩된다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입력정보 패널이 활성화된다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시스템정의 대분류 코드는 수정이 불가능하도록 비활성화된다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 삭제버튼은 비활성화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저장버튼은 비활성화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수정기능이 활성화될 때 저장버튼이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저장버튼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 또는 수정할 정보가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에 저장되며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데이터그리드뷰가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다시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취소버튼 비활성화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취소버튼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활성화된 입력정보 패널이 초기화되고 비활성화된다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폼이 다시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  <a:tr h="264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엑셀버튼 클릭 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데이터그리드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뷰의 내용이 엑셀파일로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export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60344"/>
                  </a:ext>
                </a:extLst>
              </a:tr>
              <a:tr h="264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상세분류 추가 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입력정보 패널이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대분류코드 데이터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그리드뷰에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클릭된 셀의 내용이 입력정보의 대분류코드로 바인딩된다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대분류코드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대분류명을 제외한 텍스트박스가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0307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8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702CF2-28B4-B1F6-481D-6B76E607C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0"/>
          <a:stretch/>
        </p:blipFill>
        <p:spPr>
          <a:xfrm>
            <a:off x="311896" y="1628302"/>
            <a:ext cx="8122684" cy="4176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279404" y="9157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6673903" y="93095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80456" y="152534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5447928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833075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346215-4A68-7BE4-80E7-C4BB32E3ED80}"/>
              </a:ext>
            </a:extLst>
          </p:cNvPr>
          <p:cNvSpPr/>
          <p:nvPr/>
        </p:nvSpPr>
        <p:spPr>
          <a:xfrm>
            <a:off x="7120903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41D866-D491-470A-F79C-216AF490F22B}"/>
              </a:ext>
            </a:extLst>
          </p:cNvPr>
          <p:cNvSpPr/>
          <p:nvPr/>
        </p:nvSpPr>
        <p:spPr>
          <a:xfrm>
            <a:off x="8041577" y="90733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17C963-1612-7A39-6316-C66A86CCFBDC}"/>
              </a:ext>
            </a:extLst>
          </p:cNvPr>
          <p:cNvSpPr/>
          <p:nvPr/>
        </p:nvSpPr>
        <p:spPr>
          <a:xfrm>
            <a:off x="7464152" y="16283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EEC2F8-79EB-A377-A847-603812F6F327}"/>
              </a:ext>
            </a:extLst>
          </p:cNvPr>
          <p:cNvSpPr/>
          <p:nvPr/>
        </p:nvSpPr>
        <p:spPr>
          <a:xfrm>
            <a:off x="7561916" y="9157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86B634-C0B4-7179-C06F-6D253ED0E4F9}"/>
              </a:ext>
            </a:extLst>
          </p:cNvPr>
          <p:cNvSpPr/>
          <p:nvPr/>
        </p:nvSpPr>
        <p:spPr>
          <a:xfrm>
            <a:off x="4973623" y="1154469"/>
            <a:ext cx="3460958" cy="4502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502120-BFF1-3311-5054-F34CC10424AC}"/>
              </a:ext>
            </a:extLst>
          </p:cNvPr>
          <p:cNvSpPr/>
          <p:nvPr/>
        </p:nvSpPr>
        <p:spPr>
          <a:xfrm>
            <a:off x="311895" y="1652197"/>
            <a:ext cx="5034546" cy="2312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85DD39-7357-5E0C-9C16-5F76BB31CD72}"/>
              </a:ext>
            </a:extLst>
          </p:cNvPr>
          <p:cNvSpPr/>
          <p:nvPr/>
        </p:nvSpPr>
        <p:spPr>
          <a:xfrm>
            <a:off x="7561916" y="1627937"/>
            <a:ext cx="872664" cy="2733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0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33372"/>
              </p:ext>
            </p:extLst>
          </p:nvPr>
        </p:nvGraphicFramePr>
        <p:xfrm>
          <a:off x="8688288" y="476672"/>
          <a:ext cx="3384376" cy="522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메인화면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상단에 설정 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팝업창이 로드 된다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변경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즐겨찾기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대쉬보드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설정을 할 수 있다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비밀번호 입력 후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 비밀번호와 새 비밀번호확인 정보가 모두 같으면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변경이 완료된다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즐겨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찾기시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로그인된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사용자가 권한이 있는 폼들의 리스트가 뜨게 된다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즐겨찾기에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추가가 되며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눌러 내용을 저장한다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저장된 즐겨찾기 목록은 왼쪽 사이드 바 메뉴 목록에 있는 즐겨찾기 버튼에서 확인 할 수 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품목의 정보가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데이터를 입력한다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품목을 추가할 수 있도록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품목을 수정할 수 있도록 패널의 일부 컨트롤이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품목을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품목을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품목을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패널에 입력한 정보는 초기화된다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품목의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품목의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9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B6022-727E-0C21-E502-FF955CA3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658889"/>
            <a:ext cx="8145684" cy="4601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B2EF5C-11EA-E596-EE77-26EB3A77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8" y="1665837"/>
            <a:ext cx="1450565" cy="358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FAB477-4CBE-33A2-39A4-C2FEA30A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2" y="1665837"/>
            <a:ext cx="261175" cy="295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C91884-C4C9-CB0D-EE44-9D932BB66848}"/>
              </a:ext>
            </a:extLst>
          </p:cNvPr>
          <p:cNvSpPr txBox="1"/>
          <p:nvPr/>
        </p:nvSpPr>
        <p:spPr>
          <a:xfrm>
            <a:off x="3258257" y="547692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60A85D-E03D-D8EB-EE46-299767119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92" y="2483217"/>
            <a:ext cx="1619476" cy="14278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A7E961-20D1-AD19-42A1-345482EA648F}"/>
              </a:ext>
            </a:extLst>
          </p:cNvPr>
          <p:cNvSpPr/>
          <p:nvPr/>
        </p:nvSpPr>
        <p:spPr>
          <a:xfrm>
            <a:off x="2112474" y="1173361"/>
            <a:ext cx="3840457" cy="10193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E5A4DF-A530-4441-19F1-B5FA211CA335}"/>
              </a:ext>
            </a:extLst>
          </p:cNvPr>
          <p:cNvSpPr/>
          <p:nvPr/>
        </p:nvSpPr>
        <p:spPr>
          <a:xfrm>
            <a:off x="1986356" y="105435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5B3F4-524C-5EDB-BC10-902454011C26}"/>
              </a:ext>
            </a:extLst>
          </p:cNvPr>
          <p:cNvSpPr/>
          <p:nvPr/>
        </p:nvSpPr>
        <p:spPr>
          <a:xfrm>
            <a:off x="566045" y="1665145"/>
            <a:ext cx="1528323" cy="3588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140C8F-D5C9-1894-6824-94E40F91DDBD}"/>
              </a:ext>
            </a:extLst>
          </p:cNvPr>
          <p:cNvSpPr/>
          <p:nvPr/>
        </p:nvSpPr>
        <p:spPr>
          <a:xfrm>
            <a:off x="505614" y="155276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381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2813</Words>
  <Application>Microsoft Office PowerPoint</Application>
  <PresentationFormat>와이드스크린</PresentationFormat>
  <Paragraphs>705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이승원</cp:lastModifiedBy>
  <cp:revision>30</cp:revision>
  <dcterms:created xsi:type="dcterms:W3CDTF">2023-01-13T06:56:51Z</dcterms:created>
  <dcterms:modified xsi:type="dcterms:W3CDTF">2023-02-13T05:50:36Z</dcterms:modified>
</cp:coreProperties>
</file>