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
  </p:notesMasterIdLst>
  <p:handoutMasterIdLst>
    <p:handoutMasterId r:id="rId8"/>
  </p:handoutMasterIdLst>
  <p:sldIdLst>
    <p:sldId id="300" r:id="rId2"/>
    <p:sldId id="301" r:id="rId3"/>
    <p:sldId id="302" r:id="rId4"/>
    <p:sldId id="303" r:id="rId5"/>
    <p:sldId id="305" r:id="rId6"/>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History." id="{FF903505-45CE-4FDE-900C-B7F30543DFE6}">
          <p14:sldIdLst>
            <p14:sldId id="300"/>
            <p14:sldId id="301"/>
            <p14:sldId id="302"/>
            <p14:sldId id="303"/>
            <p14:sldId id="30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F1F3"/>
    <a:srgbClr val="ECF0F2"/>
    <a:srgbClr val="E8EFF0"/>
    <a:srgbClr val="E7ECEE"/>
    <a:srgbClr val="FFFFFF"/>
    <a:srgbClr val="616161"/>
    <a:srgbClr val="E8EDEE"/>
    <a:srgbClr val="DFE7E9"/>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11" autoAdjust="0"/>
    <p:restoredTop sz="92384" autoAdjust="0"/>
  </p:normalViewPr>
  <p:slideViewPr>
    <p:cSldViewPr>
      <p:cViewPr varScale="1">
        <p:scale>
          <a:sx n="136" d="100"/>
          <a:sy n="136" d="100"/>
        </p:scale>
        <p:origin x="156" y="43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2023-01-17</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a:extLst>
              <a:ext uri="{FF2B5EF4-FFF2-40B4-BE49-F238E27FC236}">
                <a16:creationId xmlns:a16="http://schemas.microsoft.com/office/drawing/2014/main" id="{7C1D9774-AACA-2BBE-EF19-0AE73CCD36B3}"/>
              </a:ext>
            </a:extLst>
          </p:cNvPr>
          <p:cNvPicPr>
            <a:picLocks noChangeAspect="1"/>
          </p:cNvPicPr>
          <p:nvPr/>
        </p:nvPicPr>
        <p:blipFill>
          <a:blip r:embed="rId2"/>
          <a:stretch>
            <a:fillRect/>
          </a:stretch>
        </p:blipFill>
        <p:spPr>
          <a:xfrm>
            <a:off x="4747891" y="1062266"/>
            <a:ext cx="3686689" cy="590632"/>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시스템분류 </a:t>
            </a:r>
            <a:r>
              <a:rPr lang="en-US" altLang="ko-KR" dirty="0"/>
              <a:t>(</a:t>
            </a:r>
            <a:r>
              <a:rPr lang="ko-KR" altLang="en-US" dirty="0"/>
              <a:t>대</a:t>
            </a:r>
            <a:r>
              <a:rPr lang="en-US" altLang="ko-KR" dirty="0"/>
              <a:t>/</a:t>
            </a:r>
            <a:r>
              <a:rPr lang="ko-KR" altLang="en-US" dirty="0"/>
              <a:t>상세</a:t>
            </a:r>
            <a:r>
              <a:rPr lang="en-US" altLang="ko-KR" dirty="0"/>
              <a:t>)</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en-US" altLang="ko-KR"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323205110"/>
              </p:ext>
            </p:extLst>
          </p:nvPr>
        </p:nvGraphicFramePr>
        <p:xfrm>
          <a:off x="8688288" y="476672"/>
          <a:ext cx="3384376" cy="557881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dirty="0">
                          <a:solidFill>
                            <a:srgbClr val="4E5263"/>
                          </a:solidFill>
                          <a:latin typeface="+mn-ea"/>
                          <a:ea typeface="+mn-ea"/>
                          <a:sym typeface="맑은 고딕"/>
                        </a:rPr>
                        <a:t>Summery.</a:t>
                      </a:r>
                      <a:endParaRPr lang="en" altLang="ko-KR" sz="8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시스템 코드를 조회할 수 있다</a:t>
                      </a:r>
                      <a:r>
                        <a:rPr lang="en-US" altLang="ko-KR" sz="800" b="0" dirty="0">
                          <a:solidFill>
                            <a:schemeClr val="tx1"/>
                          </a:solidFill>
                          <a:latin typeface="+mn-ea"/>
                          <a:ea typeface="+mn-ea"/>
                          <a:sym typeface="맑은 고딕"/>
                        </a:rPr>
                        <a:t>.</a:t>
                      </a:r>
                      <a:endParaRPr lang="ko-KR" altLang="en-US"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코드 생성</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수정</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비사용 설정을 할 수 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00" b="0" dirty="0">
                          <a:latin typeface="+mn-ea"/>
                          <a:ea typeface="+mn-ea"/>
                        </a:rPr>
                        <a:t>1</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00" b="0" dirty="0">
                          <a:latin typeface="+mn-ea"/>
                          <a:ea typeface="+mn-ea"/>
                        </a:rPr>
                        <a:t>조회버튼 클릭 시</a:t>
                      </a:r>
                      <a:r>
                        <a:rPr lang="en-US" altLang="ko-KR" sz="800" b="0" dirty="0">
                          <a:latin typeface="+mn-ea"/>
                          <a:ea typeface="+mn-ea"/>
                        </a:rPr>
                        <a:t>, </a:t>
                      </a:r>
                      <a:r>
                        <a:rPr lang="ko-KR" altLang="en-US" sz="800" b="0" dirty="0">
                          <a:latin typeface="+mn-ea"/>
                          <a:ea typeface="+mn-ea"/>
                        </a:rPr>
                        <a:t>시스템 정의 대분류의 목록을 조회한다</a:t>
                      </a:r>
                      <a:r>
                        <a:rPr lang="en-US" altLang="ko-KR" sz="800" b="0" dirty="0">
                          <a:latin typeface="+mn-ea"/>
                          <a:ea typeface="+mn-ea"/>
                        </a:rPr>
                        <a:t>.</a:t>
                      </a:r>
                    </a:p>
                    <a:p>
                      <a:pPr marL="171450" indent="-171450" algn="just" latinLnBrk="1">
                        <a:lnSpc>
                          <a:spcPct val="120000"/>
                        </a:lnSpc>
                        <a:buFontTx/>
                        <a:buChar char="-"/>
                      </a:pPr>
                      <a:r>
                        <a:rPr lang="ko-KR" altLang="en-US" sz="800" b="0" dirty="0">
                          <a:latin typeface="+mn-ea"/>
                          <a:ea typeface="+mn-ea"/>
                        </a:rPr>
                        <a:t>조회조건이 없으면 모든 데이터가 코드순으로 조회된다</a:t>
                      </a:r>
                      <a:r>
                        <a:rPr lang="en-US" altLang="ko-KR" sz="800" b="0" dirty="0">
                          <a:latin typeface="+mn-ea"/>
                          <a:ea typeface="+mn-ea"/>
                        </a:rPr>
                        <a:t>.</a:t>
                      </a:r>
                      <a:endParaRPr lang="ko-KR" altLang="en-US"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00" b="0" dirty="0">
                          <a:latin typeface="+mn-ea"/>
                          <a:ea typeface="+mn-ea"/>
                        </a:rPr>
                        <a:t>추가버튼 클릭 시</a:t>
                      </a:r>
                      <a:r>
                        <a:rPr lang="en-US" altLang="ko-KR" sz="800" b="0" dirty="0">
                          <a:latin typeface="+mn-ea"/>
                          <a:ea typeface="+mn-ea"/>
                        </a:rPr>
                        <a:t>, </a:t>
                      </a:r>
                      <a:r>
                        <a:rPr lang="ko-KR" altLang="en-US" sz="800" b="0" dirty="0">
                          <a:latin typeface="+mn-ea"/>
                          <a:ea typeface="+mn-ea"/>
                        </a:rPr>
                        <a:t>시스템 분류 코드 패널이 활성화된다</a:t>
                      </a:r>
                      <a:r>
                        <a:rPr lang="en-US" altLang="ko-KR" sz="800" b="0" dirty="0">
                          <a:latin typeface="+mn-ea"/>
                          <a:ea typeface="+mn-ea"/>
                        </a:rPr>
                        <a:t>. (</a:t>
                      </a:r>
                      <a:r>
                        <a:rPr lang="ko-KR" altLang="en-US" sz="800" b="0" dirty="0">
                          <a:latin typeface="+mn-ea"/>
                          <a:ea typeface="+mn-ea"/>
                        </a:rPr>
                        <a:t>폼 로드 시</a:t>
                      </a:r>
                      <a:r>
                        <a:rPr lang="en-US" altLang="ko-KR" sz="800" b="0" dirty="0">
                          <a:latin typeface="+mn-ea"/>
                          <a:ea typeface="+mn-ea"/>
                        </a:rPr>
                        <a:t>, </a:t>
                      </a:r>
                      <a:r>
                        <a:rPr lang="ko-KR" altLang="en-US" sz="800" b="0" dirty="0">
                          <a:latin typeface="+mn-ea"/>
                          <a:ea typeface="+mn-ea"/>
                        </a:rPr>
                        <a:t>비활성화</a:t>
                      </a:r>
                      <a:r>
                        <a:rPr lang="en-US" altLang="ko-KR" sz="800" b="0" dirty="0">
                          <a:latin typeface="+mn-ea"/>
                          <a:ea typeface="+mn-ea"/>
                        </a:rPr>
                        <a:t>)</a:t>
                      </a:r>
                    </a:p>
                    <a:p>
                      <a:pPr marL="171450" indent="-171450" algn="just" latinLnBrk="1">
                        <a:lnSpc>
                          <a:spcPct val="120000"/>
                        </a:lnSpc>
                        <a:buFontTx/>
                        <a:buChar char="-"/>
                      </a:pPr>
                      <a:r>
                        <a:rPr lang="ko-KR" altLang="en-US" sz="800" b="0" dirty="0">
                          <a:latin typeface="+mn-ea"/>
                          <a:ea typeface="+mn-ea"/>
                        </a:rPr>
                        <a:t>입력정보의 대분류코드</a:t>
                      </a:r>
                      <a:r>
                        <a:rPr lang="en-US" altLang="ko-KR" sz="800" b="0" dirty="0">
                          <a:latin typeface="+mn-ea"/>
                          <a:ea typeface="+mn-ea"/>
                        </a:rPr>
                        <a:t>, </a:t>
                      </a:r>
                      <a:r>
                        <a:rPr lang="ko-KR" altLang="en-US" sz="800" b="0" dirty="0">
                          <a:latin typeface="+mn-ea"/>
                          <a:ea typeface="+mn-ea"/>
                        </a:rPr>
                        <a:t>대분류명 텍스트박스만 활성화된다</a:t>
                      </a:r>
                      <a:r>
                        <a:rPr lang="en-US" altLang="ko-KR" sz="800" b="0" dirty="0">
                          <a:latin typeface="+mn-ea"/>
                          <a:ea typeface="+mn-ea"/>
                        </a:rPr>
                        <a:t>.</a:t>
                      </a:r>
                      <a:endParaRPr lang="ko-KR" altLang="en-US"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00" b="0" dirty="0">
                          <a:latin typeface="+mn-ea"/>
                          <a:ea typeface="+mn-ea"/>
                        </a:rPr>
                        <a:t>3</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수정버튼 클릭 시</a:t>
                      </a:r>
                      <a:r>
                        <a:rPr kumimoji="1" lang="en-US" altLang="ko-KR" sz="800" dirty="0">
                          <a:solidFill>
                            <a:schemeClr val="tx1"/>
                          </a:solidFill>
                          <a:latin typeface="+mn-ea"/>
                        </a:rPr>
                        <a:t>, </a:t>
                      </a:r>
                      <a:r>
                        <a:rPr kumimoji="1" lang="ko-KR" altLang="en-US" sz="800" dirty="0">
                          <a:solidFill>
                            <a:schemeClr val="tx1"/>
                          </a:solidFill>
                          <a:latin typeface="+mn-ea"/>
                        </a:rPr>
                        <a:t>선택된 셀에 해당하는 내용이 입력정보 패널에 바인딩된다</a:t>
                      </a:r>
                      <a:r>
                        <a:rPr kumimoji="1" lang="en-US" altLang="ko-KR" sz="800" dirty="0">
                          <a:solidFill>
                            <a:schemeClr val="tx1"/>
                          </a:solidFill>
                          <a:latin typeface="+mn-ea"/>
                        </a:rPr>
                        <a:t>.</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입력정보 패널이 활성화된다</a:t>
                      </a:r>
                      <a:r>
                        <a:rPr kumimoji="1" lang="en-US" altLang="ko-KR" sz="800" dirty="0">
                          <a:solidFill>
                            <a:schemeClr val="tx1"/>
                          </a:solidFill>
                          <a:latin typeface="+mn-ea"/>
                        </a:rPr>
                        <a:t>.</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시스템정의 대분류 코드는 수정이 불가능하도록 비활성화된다</a:t>
                      </a:r>
                      <a:r>
                        <a:rPr kumimoji="1" lang="en-US" altLang="ko-KR" sz="800" dirty="0">
                          <a:solidFill>
                            <a:schemeClr val="tx1"/>
                          </a:solidFill>
                          <a:latin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00" b="0" dirty="0">
                          <a:latin typeface="+mn-ea"/>
                          <a:ea typeface="+mn-ea"/>
                        </a:rPr>
                        <a:t>4</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00" b="0" dirty="0">
                          <a:latin typeface="+mn-ea"/>
                          <a:ea typeface="+mn-ea"/>
                        </a:rPr>
                        <a:t>폼 로드 시 삭제버튼은 비활성화</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00" b="0" dirty="0">
                          <a:latin typeface="+mn-ea"/>
                          <a:ea typeface="+mn-ea"/>
                        </a:rPr>
                        <a:t>5</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00" b="0" dirty="0">
                          <a:latin typeface="+mn-ea"/>
                          <a:ea typeface="+mn-ea"/>
                        </a:rPr>
                        <a:t>폼 로드 시</a:t>
                      </a:r>
                      <a:r>
                        <a:rPr lang="en-US" altLang="ko-KR" sz="800" b="0" dirty="0">
                          <a:latin typeface="+mn-ea"/>
                          <a:ea typeface="+mn-ea"/>
                        </a:rPr>
                        <a:t>, </a:t>
                      </a:r>
                      <a:r>
                        <a:rPr lang="ko-KR" altLang="en-US" sz="800" b="0" dirty="0">
                          <a:latin typeface="+mn-ea"/>
                          <a:ea typeface="+mn-ea"/>
                        </a:rPr>
                        <a:t>저장버튼은 비활성화</a:t>
                      </a:r>
                      <a:endParaRPr lang="en-US" altLang="ko-KR" sz="800" b="0" dirty="0">
                        <a:latin typeface="+mn-ea"/>
                        <a:ea typeface="+mn-ea"/>
                      </a:endParaRPr>
                    </a:p>
                    <a:p>
                      <a:pPr marL="171450" indent="-171450" algn="just" latinLnBrk="1">
                        <a:lnSpc>
                          <a:spcPct val="120000"/>
                        </a:lnSpc>
                        <a:buFontTx/>
                        <a:buChar char="-"/>
                      </a:pPr>
                      <a:r>
                        <a:rPr lang="ko-KR" altLang="en-US" sz="800" b="0" dirty="0">
                          <a:latin typeface="+mn-ea"/>
                          <a:ea typeface="+mn-ea"/>
                        </a:rPr>
                        <a:t>추가</a:t>
                      </a:r>
                      <a:r>
                        <a:rPr lang="en-US" altLang="ko-KR" sz="800" b="0" dirty="0">
                          <a:latin typeface="+mn-ea"/>
                          <a:ea typeface="+mn-ea"/>
                        </a:rPr>
                        <a:t>, </a:t>
                      </a:r>
                      <a:r>
                        <a:rPr lang="ko-KR" altLang="en-US" sz="800" b="0" dirty="0">
                          <a:latin typeface="+mn-ea"/>
                          <a:ea typeface="+mn-ea"/>
                        </a:rPr>
                        <a:t>수정기능이 활성화될 때 저장버튼이 활성화된다</a:t>
                      </a:r>
                      <a:r>
                        <a:rPr lang="en-US" altLang="ko-KR" sz="800" b="0" dirty="0">
                          <a:latin typeface="+mn-ea"/>
                          <a:ea typeface="+mn-ea"/>
                        </a:rPr>
                        <a:t>.</a:t>
                      </a:r>
                    </a:p>
                    <a:p>
                      <a:pPr marL="171450" indent="-171450" algn="just" latinLnBrk="1">
                        <a:lnSpc>
                          <a:spcPct val="120000"/>
                        </a:lnSpc>
                        <a:buFontTx/>
                        <a:buChar char="-"/>
                      </a:pPr>
                      <a:r>
                        <a:rPr lang="ko-KR" altLang="en-US" sz="800" b="0" dirty="0">
                          <a:latin typeface="+mn-ea"/>
                          <a:ea typeface="+mn-ea"/>
                        </a:rPr>
                        <a:t>저장버튼 클릭 시</a:t>
                      </a:r>
                      <a:r>
                        <a:rPr lang="en-US" altLang="ko-KR" sz="800" b="0" dirty="0">
                          <a:latin typeface="+mn-ea"/>
                          <a:ea typeface="+mn-ea"/>
                        </a:rPr>
                        <a:t>, </a:t>
                      </a:r>
                      <a:r>
                        <a:rPr lang="ko-KR" altLang="en-US" sz="800" b="0" dirty="0">
                          <a:latin typeface="+mn-ea"/>
                          <a:ea typeface="+mn-ea"/>
                        </a:rPr>
                        <a:t>추가 또는 수정할 정보가 </a:t>
                      </a:r>
                      <a:r>
                        <a:rPr lang="en-US" altLang="ko-KR" sz="800" b="0" dirty="0">
                          <a:latin typeface="+mn-ea"/>
                          <a:ea typeface="+mn-ea"/>
                        </a:rPr>
                        <a:t>DB</a:t>
                      </a:r>
                      <a:r>
                        <a:rPr lang="ko-KR" altLang="en-US" sz="800" b="0" dirty="0">
                          <a:latin typeface="+mn-ea"/>
                          <a:ea typeface="+mn-ea"/>
                        </a:rPr>
                        <a:t>에 저장되며</a:t>
                      </a:r>
                      <a:r>
                        <a:rPr lang="en-US" altLang="ko-KR" sz="800" b="0" dirty="0">
                          <a:latin typeface="+mn-ea"/>
                          <a:ea typeface="+mn-ea"/>
                        </a:rPr>
                        <a:t>, </a:t>
                      </a:r>
                      <a:r>
                        <a:rPr lang="ko-KR" altLang="en-US" sz="800" b="0" dirty="0" err="1">
                          <a:latin typeface="+mn-ea"/>
                          <a:ea typeface="+mn-ea"/>
                        </a:rPr>
                        <a:t>데이터그리드뷰가</a:t>
                      </a:r>
                      <a:r>
                        <a:rPr lang="ko-KR" altLang="en-US" sz="800" b="0" dirty="0">
                          <a:latin typeface="+mn-ea"/>
                          <a:ea typeface="+mn-ea"/>
                        </a:rPr>
                        <a:t> 다시 </a:t>
                      </a:r>
                      <a:r>
                        <a:rPr lang="ko-KR" altLang="en-US" sz="800" b="0" dirty="0" err="1">
                          <a:latin typeface="+mn-ea"/>
                          <a:ea typeface="+mn-ea"/>
                        </a:rPr>
                        <a:t>로드된다</a:t>
                      </a:r>
                      <a:r>
                        <a:rPr lang="en-US" altLang="ko-KR" sz="800" b="0" dirty="0">
                          <a:latin typeface="+mn-ea"/>
                          <a:ea typeface="+mn-ea"/>
                        </a:rPr>
                        <a:t>.</a:t>
                      </a:r>
                      <a:endParaRPr lang="ko-KR" altLang="en-US"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00" b="0" dirty="0">
                          <a:latin typeface="+mn-ea"/>
                          <a:ea typeface="+mn-ea"/>
                        </a:rPr>
                        <a:t>6</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00" b="0" dirty="0">
                          <a:latin typeface="+mn-ea"/>
                          <a:ea typeface="+mn-ea"/>
                        </a:rPr>
                        <a:t>폼 로드 시</a:t>
                      </a:r>
                      <a:r>
                        <a:rPr lang="en-US" altLang="ko-KR" sz="800" b="0" dirty="0">
                          <a:latin typeface="+mn-ea"/>
                          <a:ea typeface="+mn-ea"/>
                        </a:rPr>
                        <a:t>, </a:t>
                      </a:r>
                      <a:r>
                        <a:rPr lang="ko-KR" altLang="en-US" sz="800" b="0" dirty="0">
                          <a:latin typeface="+mn-ea"/>
                          <a:ea typeface="+mn-ea"/>
                        </a:rPr>
                        <a:t>취소버튼 비활성화</a:t>
                      </a:r>
                      <a:endParaRPr lang="en-US" altLang="ko-KR" sz="800" b="0" dirty="0">
                        <a:latin typeface="+mn-ea"/>
                        <a:ea typeface="+mn-ea"/>
                      </a:endParaRPr>
                    </a:p>
                    <a:p>
                      <a:pPr marL="171450" indent="-171450" algn="just" latinLnBrk="1">
                        <a:lnSpc>
                          <a:spcPct val="120000"/>
                        </a:lnSpc>
                        <a:buFontTx/>
                        <a:buChar char="-"/>
                      </a:pPr>
                      <a:r>
                        <a:rPr lang="ko-KR" altLang="en-US" sz="800" b="0" dirty="0">
                          <a:latin typeface="+mn-ea"/>
                          <a:ea typeface="+mn-ea"/>
                        </a:rPr>
                        <a:t>취소버튼 클릭 시</a:t>
                      </a:r>
                      <a:r>
                        <a:rPr lang="en-US" altLang="ko-KR" sz="800" b="0" dirty="0">
                          <a:latin typeface="+mn-ea"/>
                          <a:ea typeface="+mn-ea"/>
                        </a:rPr>
                        <a:t>, </a:t>
                      </a:r>
                      <a:r>
                        <a:rPr lang="ko-KR" altLang="en-US" sz="800" b="0" dirty="0">
                          <a:latin typeface="+mn-ea"/>
                          <a:ea typeface="+mn-ea"/>
                        </a:rPr>
                        <a:t>활성화된 입력정보 패널이 초기화되고 비활성화된다</a:t>
                      </a:r>
                      <a:r>
                        <a:rPr lang="en-US" altLang="ko-KR" sz="800" b="0" dirty="0">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333126989"/>
                  </a:ext>
                </a:extLst>
              </a:tr>
              <a:tr h="241592">
                <a:tc>
                  <a:txBody>
                    <a:bodyPr/>
                    <a:lstStyle/>
                    <a:p>
                      <a:pPr algn="ctr" latinLnBrk="1">
                        <a:lnSpc>
                          <a:spcPct val="120000"/>
                        </a:lnSpc>
                      </a:pPr>
                      <a:r>
                        <a:rPr lang="en-US" altLang="ko-KR" sz="800" b="0" dirty="0">
                          <a:latin typeface="+mn-ea"/>
                          <a:ea typeface="+mn-ea"/>
                        </a:rPr>
                        <a:t>7</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00" b="0" dirty="0" err="1">
                          <a:latin typeface="+mn-ea"/>
                          <a:ea typeface="+mn-ea"/>
                        </a:rPr>
                        <a:t>새로고침</a:t>
                      </a:r>
                      <a:r>
                        <a:rPr lang="ko-KR" altLang="en-US" sz="800" b="0" dirty="0">
                          <a:latin typeface="+mn-ea"/>
                          <a:ea typeface="+mn-ea"/>
                        </a:rPr>
                        <a:t> 버튼 클릭 시</a:t>
                      </a:r>
                      <a:r>
                        <a:rPr lang="en-US" altLang="ko-KR" sz="800" b="0" dirty="0">
                          <a:latin typeface="+mn-ea"/>
                          <a:ea typeface="+mn-ea"/>
                        </a:rPr>
                        <a:t>, </a:t>
                      </a:r>
                      <a:r>
                        <a:rPr lang="ko-KR" altLang="en-US" sz="800" b="0" dirty="0">
                          <a:latin typeface="+mn-ea"/>
                          <a:ea typeface="+mn-ea"/>
                        </a:rPr>
                        <a:t>폼이 다시 </a:t>
                      </a:r>
                      <a:r>
                        <a:rPr lang="ko-KR" altLang="en-US" sz="800" b="0" dirty="0" err="1">
                          <a:latin typeface="+mn-ea"/>
                          <a:ea typeface="+mn-ea"/>
                        </a:rPr>
                        <a:t>로드된다</a:t>
                      </a:r>
                      <a:r>
                        <a:rPr lang="en-US" altLang="ko-KR" sz="800" b="0">
                          <a:latin typeface="+mn-ea"/>
                          <a:ea typeface="+mn-ea"/>
                        </a:rPr>
                        <a:t>.</a:t>
                      </a:r>
                      <a:endParaRPr lang="ko-KR" altLang="en-US"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599376664"/>
                  </a:ext>
                </a:extLst>
              </a:tr>
              <a:tr h="264332">
                <a:tc>
                  <a:txBody>
                    <a:bodyPr/>
                    <a:lstStyle/>
                    <a:p>
                      <a:pPr algn="ctr" latinLnBrk="1">
                        <a:lnSpc>
                          <a:spcPct val="120000"/>
                        </a:lnSpc>
                      </a:pPr>
                      <a:r>
                        <a:rPr lang="en-US" altLang="ko-KR" sz="800" b="0" dirty="0">
                          <a:latin typeface="+mn-ea"/>
                          <a:ea typeface="+mn-ea"/>
                        </a:rPr>
                        <a:t>8</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00" b="0" dirty="0">
                          <a:latin typeface="+mn-ea"/>
                          <a:ea typeface="+mn-ea"/>
                        </a:rPr>
                        <a:t>엑셀버튼 클릭 시 </a:t>
                      </a:r>
                      <a:r>
                        <a:rPr lang="ko-KR" altLang="en-US" sz="800" b="0" dirty="0" err="1">
                          <a:latin typeface="+mn-ea"/>
                          <a:ea typeface="+mn-ea"/>
                        </a:rPr>
                        <a:t>데이터그리드</a:t>
                      </a:r>
                      <a:r>
                        <a:rPr lang="ko-KR" altLang="en-US" sz="800" b="0" dirty="0">
                          <a:latin typeface="+mn-ea"/>
                          <a:ea typeface="+mn-ea"/>
                        </a:rPr>
                        <a:t> 뷰의 내용이 엑셀파일로 </a:t>
                      </a:r>
                      <a:r>
                        <a:rPr lang="en-US" altLang="ko-KR" sz="800" b="0" dirty="0">
                          <a:latin typeface="+mn-ea"/>
                          <a:ea typeface="+mn-ea"/>
                        </a:rPr>
                        <a:t>export</a:t>
                      </a:r>
                      <a:r>
                        <a:rPr lang="ko-KR" altLang="en-US" sz="800" b="0" dirty="0">
                          <a:latin typeface="+mn-ea"/>
                          <a:ea typeface="+mn-ea"/>
                        </a:rPr>
                        <a:t>된다</a:t>
                      </a:r>
                      <a:r>
                        <a:rPr lang="en-US" altLang="ko-KR" sz="800" b="0" dirty="0">
                          <a:latin typeface="+mn-ea"/>
                          <a:ea typeface="+mn-ea"/>
                        </a:rPr>
                        <a:t>.</a:t>
                      </a:r>
                      <a:endParaRPr lang="ko-KR" altLang="en-US"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3960344"/>
                  </a:ext>
                </a:extLst>
              </a:tr>
              <a:tr h="264332">
                <a:tc>
                  <a:txBody>
                    <a:bodyPr/>
                    <a:lstStyle/>
                    <a:p>
                      <a:pPr algn="ctr" latinLnBrk="1">
                        <a:lnSpc>
                          <a:spcPct val="120000"/>
                        </a:lnSpc>
                      </a:pPr>
                      <a:r>
                        <a:rPr lang="en-US" altLang="ko-KR" sz="800" b="0" dirty="0">
                          <a:latin typeface="+mn-ea"/>
                          <a:ea typeface="+mn-ea"/>
                        </a:rPr>
                        <a:t>9</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00" b="0" dirty="0">
                          <a:latin typeface="+mn-ea"/>
                          <a:ea typeface="+mn-ea"/>
                        </a:rPr>
                        <a:t>상세분류 추가 버튼 클릭 시</a:t>
                      </a:r>
                      <a:r>
                        <a:rPr lang="en-US" altLang="ko-KR" sz="800" b="0" dirty="0">
                          <a:latin typeface="+mn-ea"/>
                          <a:ea typeface="+mn-ea"/>
                        </a:rPr>
                        <a:t>, </a:t>
                      </a:r>
                      <a:r>
                        <a:rPr lang="ko-KR" altLang="en-US" sz="800" b="0" dirty="0">
                          <a:latin typeface="+mn-ea"/>
                          <a:ea typeface="+mn-ea"/>
                        </a:rPr>
                        <a:t>입력정보 패널이 활성화된다</a:t>
                      </a:r>
                      <a:r>
                        <a:rPr lang="en-US" altLang="ko-KR" sz="800" b="0" dirty="0">
                          <a:latin typeface="+mn-ea"/>
                          <a:ea typeface="+mn-ea"/>
                        </a:rPr>
                        <a:t>.</a:t>
                      </a:r>
                    </a:p>
                    <a:p>
                      <a:pPr marL="171450" indent="-171450" algn="just" latinLnBrk="1">
                        <a:lnSpc>
                          <a:spcPct val="120000"/>
                        </a:lnSpc>
                        <a:buFontTx/>
                        <a:buChar char="-"/>
                      </a:pPr>
                      <a:r>
                        <a:rPr lang="ko-KR" altLang="en-US" sz="800" b="0" dirty="0">
                          <a:latin typeface="+mn-ea"/>
                          <a:ea typeface="+mn-ea"/>
                        </a:rPr>
                        <a:t>대분류코드 데이터 </a:t>
                      </a:r>
                      <a:r>
                        <a:rPr lang="ko-KR" altLang="en-US" sz="800" b="0" dirty="0" err="1">
                          <a:latin typeface="+mn-ea"/>
                          <a:ea typeface="+mn-ea"/>
                        </a:rPr>
                        <a:t>그리드뷰에</a:t>
                      </a:r>
                      <a:r>
                        <a:rPr lang="ko-KR" altLang="en-US" sz="800" b="0" dirty="0">
                          <a:latin typeface="+mn-ea"/>
                          <a:ea typeface="+mn-ea"/>
                        </a:rPr>
                        <a:t> 클릭된 셀의 내용이 입력정보의 대분류코드로 바인딩된다</a:t>
                      </a:r>
                      <a:r>
                        <a:rPr lang="en-US" altLang="ko-KR" sz="800" b="0" dirty="0">
                          <a:latin typeface="+mn-ea"/>
                          <a:ea typeface="+mn-ea"/>
                        </a:rPr>
                        <a:t>.</a:t>
                      </a:r>
                    </a:p>
                    <a:p>
                      <a:pPr marL="171450" indent="-171450" algn="just" latinLnBrk="1">
                        <a:lnSpc>
                          <a:spcPct val="120000"/>
                        </a:lnSpc>
                        <a:buFontTx/>
                        <a:buChar char="-"/>
                      </a:pPr>
                      <a:r>
                        <a:rPr lang="ko-KR" altLang="en-US" sz="800" b="0" dirty="0">
                          <a:latin typeface="+mn-ea"/>
                          <a:ea typeface="+mn-ea"/>
                        </a:rPr>
                        <a:t>대분류코드</a:t>
                      </a:r>
                      <a:r>
                        <a:rPr lang="en-US" altLang="ko-KR" sz="800" b="0" dirty="0">
                          <a:latin typeface="+mn-ea"/>
                          <a:ea typeface="+mn-ea"/>
                        </a:rPr>
                        <a:t>, </a:t>
                      </a:r>
                      <a:r>
                        <a:rPr lang="ko-KR" altLang="en-US" sz="800" b="0" dirty="0">
                          <a:latin typeface="+mn-ea"/>
                          <a:ea typeface="+mn-ea"/>
                        </a:rPr>
                        <a:t>대분류명을 제외한 텍스트박스가 활성화된다</a:t>
                      </a:r>
                      <a:r>
                        <a:rPr lang="en-US" altLang="ko-KR" sz="800" b="0" dirty="0">
                          <a:latin typeface="+mn-ea"/>
                          <a:ea typeface="+mn-ea"/>
                        </a:rPr>
                        <a:t>.</a:t>
                      </a:r>
                      <a:endParaRPr lang="ko-KR" altLang="en-US"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062030755"/>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a:t>
            </a:fld>
            <a:endParaRPr lang="ko-KR" altLang="en-US" sz="900" dirty="0"/>
          </a:p>
        </p:txBody>
      </p:sp>
      <p:pic>
        <p:nvPicPr>
          <p:cNvPr id="3" name="그림 2">
            <a:extLst>
              <a:ext uri="{FF2B5EF4-FFF2-40B4-BE49-F238E27FC236}">
                <a16:creationId xmlns:a16="http://schemas.microsoft.com/office/drawing/2014/main" id="{92702CF2-28B4-B1F6-481D-6B76E607C7A4}"/>
              </a:ext>
            </a:extLst>
          </p:cNvPr>
          <p:cNvPicPr>
            <a:picLocks noChangeAspect="1"/>
          </p:cNvPicPr>
          <p:nvPr/>
        </p:nvPicPr>
        <p:blipFill rotWithShape="1">
          <a:blip r:embed="rId3"/>
          <a:srcRect t="3990"/>
          <a:stretch/>
        </p:blipFill>
        <p:spPr>
          <a:xfrm>
            <a:off x="311896" y="1628302"/>
            <a:ext cx="8122684" cy="4176962"/>
          </a:xfrm>
          <a:prstGeom prst="rect">
            <a:avLst/>
          </a:prstGeom>
          <a:ln>
            <a:solidFill>
              <a:schemeClr val="tx1"/>
            </a:solidFill>
          </a:ln>
        </p:spPr>
      </p:pic>
      <p:sp>
        <p:nvSpPr>
          <p:cNvPr id="56" name="타원 55">
            <a:extLst>
              <a:ext uri="{FF2B5EF4-FFF2-40B4-BE49-F238E27FC236}">
                <a16:creationId xmlns:a16="http://schemas.microsoft.com/office/drawing/2014/main" id="{C7EC70B5-5635-C9F0-CCAA-051DD6549D49}"/>
              </a:ext>
            </a:extLst>
          </p:cNvPr>
          <p:cNvSpPr/>
          <p:nvPr/>
        </p:nvSpPr>
        <p:spPr>
          <a:xfrm>
            <a:off x="6279404" y="915723"/>
            <a:ext cx="262879" cy="2551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ko-KR" sz="800" b="1" dirty="0"/>
              <a:t>4</a:t>
            </a:r>
            <a:endParaRPr lang="ko-KR" altLang="en-US" sz="1400" b="1" dirty="0"/>
          </a:p>
        </p:txBody>
      </p:sp>
      <p:sp>
        <p:nvSpPr>
          <p:cNvPr id="60" name="타원 59">
            <a:extLst>
              <a:ext uri="{FF2B5EF4-FFF2-40B4-BE49-F238E27FC236}">
                <a16:creationId xmlns:a16="http://schemas.microsoft.com/office/drawing/2014/main" id="{790AB0C8-53DA-E5B4-04A3-87330696C9E6}"/>
              </a:ext>
            </a:extLst>
          </p:cNvPr>
          <p:cNvSpPr/>
          <p:nvPr/>
        </p:nvSpPr>
        <p:spPr>
          <a:xfrm>
            <a:off x="6673903" y="930953"/>
            <a:ext cx="262879" cy="2551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ko-KR" sz="800" b="1" dirty="0"/>
              <a:t>5</a:t>
            </a:r>
            <a:endParaRPr lang="ko-KR" altLang="en-US" sz="1400" b="1" dirty="0"/>
          </a:p>
        </p:txBody>
      </p:sp>
      <p:sp>
        <p:nvSpPr>
          <p:cNvPr id="61" name="타원 60">
            <a:extLst>
              <a:ext uri="{FF2B5EF4-FFF2-40B4-BE49-F238E27FC236}">
                <a16:creationId xmlns:a16="http://schemas.microsoft.com/office/drawing/2014/main" id="{B8E4052F-0077-DC16-6AEC-C6C62A7B0B69}"/>
              </a:ext>
            </a:extLst>
          </p:cNvPr>
          <p:cNvSpPr/>
          <p:nvPr/>
        </p:nvSpPr>
        <p:spPr>
          <a:xfrm>
            <a:off x="180456" y="1525340"/>
            <a:ext cx="262879" cy="2551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ko-KR" sz="800" b="1" dirty="0"/>
              <a:t>1</a:t>
            </a:r>
            <a:endParaRPr lang="ko-KR" altLang="en-US" sz="1400" b="1" dirty="0"/>
          </a:p>
        </p:txBody>
      </p:sp>
      <p:sp>
        <p:nvSpPr>
          <p:cNvPr id="76" name="타원 75">
            <a:extLst>
              <a:ext uri="{FF2B5EF4-FFF2-40B4-BE49-F238E27FC236}">
                <a16:creationId xmlns:a16="http://schemas.microsoft.com/office/drawing/2014/main" id="{14D062E0-EDD7-0724-6090-5361D8418B20}"/>
              </a:ext>
            </a:extLst>
          </p:cNvPr>
          <p:cNvSpPr/>
          <p:nvPr/>
        </p:nvSpPr>
        <p:spPr>
          <a:xfrm>
            <a:off x="5447928" y="913441"/>
            <a:ext cx="262879" cy="2551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ko-KR" sz="800" b="1" dirty="0"/>
              <a:t>2</a:t>
            </a:r>
            <a:endParaRPr lang="ko-KR" altLang="en-US" sz="1400" b="1" dirty="0"/>
          </a:p>
        </p:txBody>
      </p:sp>
      <p:sp>
        <p:nvSpPr>
          <p:cNvPr id="77" name="타원 76">
            <a:extLst>
              <a:ext uri="{FF2B5EF4-FFF2-40B4-BE49-F238E27FC236}">
                <a16:creationId xmlns:a16="http://schemas.microsoft.com/office/drawing/2014/main" id="{72794DB7-406B-39BA-A6ED-006DAF0E8B09}"/>
              </a:ext>
            </a:extLst>
          </p:cNvPr>
          <p:cNvSpPr/>
          <p:nvPr/>
        </p:nvSpPr>
        <p:spPr>
          <a:xfrm>
            <a:off x="5833075" y="913441"/>
            <a:ext cx="262879" cy="2551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ko-KR" sz="800" b="1" dirty="0"/>
              <a:t>3</a:t>
            </a:r>
            <a:endParaRPr lang="ko-KR" altLang="en-US" sz="1400" b="1" dirty="0"/>
          </a:p>
        </p:txBody>
      </p:sp>
      <p:sp>
        <p:nvSpPr>
          <p:cNvPr id="12" name="타원 11">
            <a:extLst>
              <a:ext uri="{FF2B5EF4-FFF2-40B4-BE49-F238E27FC236}">
                <a16:creationId xmlns:a16="http://schemas.microsoft.com/office/drawing/2014/main" id="{53346215-4A68-7BE4-80E7-C4BB32E3ED80}"/>
              </a:ext>
            </a:extLst>
          </p:cNvPr>
          <p:cNvSpPr/>
          <p:nvPr/>
        </p:nvSpPr>
        <p:spPr>
          <a:xfrm>
            <a:off x="7120903" y="913441"/>
            <a:ext cx="262879" cy="2551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ko-KR" sz="800" b="1" dirty="0"/>
              <a:t>6</a:t>
            </a:r>
            <a:endParaRPr lang="ko-KR" altLang="en-US" sz="1400" b="1" dirty="0"/>
          </a:p>
        </p:txBody>
      </p:sp>
      <p:sp>
        <p:nvSpPr>
          <p:cNvPr id="14" name="타원 13">
            <a:extLst>
              <a:ext uri="{FF2B5EF4-FFF2-40B4-BE49-F238E27FC236}">
                <a16:creationId xmlns:a16="http://schemas.microsoft.com/office/drawing/2014/main" id="{2D41D866-D491-470A-F79C-216AF490F22B}"/>
              </a:ext>
            </a:extLst>
          </p:cNvPr>
          <p:cNvSpPr/>
          <p:nvPr/>
        </p:nvSpPr>
        <p:spPr>
          <a:xfrm>
            <a:off x="8041577" y="907339"/>
            <a:ext cx="262879" cy="2551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ko-KR" sz="800" b="1" dirty="0"/>
              <a:t>8</a:t>
            </a:r>
            <a:endParaRPr lang="ko-KR" altLang="en-US" sz="1400" b="1" dirty="0"/>
          </a:p>
        </p:txBody>
      </p:sp>
      <p:sp>
        <p:nvSpPr>
          <p:cNvPr id="15" name="타원 14">
            <a:extLst>
              <a:ext uri="{FF2B5EF4-FFF2-40B4-BE49-F238E27FC236}">
                <a16:creationId xmlns:a16="http://schemas.microsoft.com/office/drawing/2014/main" id="{CB17C963-1612-7A39-6316-C66A86CCFBDC}"/>
              </a:ext>
            </a:extLst>
          </p:cNvPr>
          <p:cNvSpPr/>
          <p:nvPr/>
        </p:nvSpPr>
        <p:spPr>
          <a:xfrm>
            <a:off x="7464152" y="1628302"/>
            <a:ext cx="262879" cy="2551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ko-KR" sz="800" b="1" dirty="0"/>
              <a:t>9</a:t>
            </a:r>
            <a:endParaRPr lang="ko-KR" altLang="en-US" sz="1400" b="1" dirty="0"/>
          </a:p>
        </p:txBody>
      </p:sp>
      <p:sp>
        <p:nvSpPr>
          <p:cNvPr id="16" name="타원 15">
            <a:extLst>
              <a:ext uri="{FF2B5EF4-FFF2-40B4-BE49-F238E27FC236}">
                <a16:creationId xmlns:a16="http://schemas.microsoft.com/office/drawing/2014/main" id="{6DEEC2F8-79EB-A377-A847-603812F6F327}"/>
              </a:ext>
            </a:extLst>
          </p:cNvPr>
          <p:cNvSpPr/>
          <p:nvPr/>
        </p:nvSpPr>
        <p:spPr>
          <a:xfrm>
            <a:off x="7561916" y="915723"/>
            <a:ext cx="262879" cy="2551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ko-KR" sz="800" b="1" dirty="0"/>
              <a:t>7</a:t>
            </a:r>
            <a:endParaRPr lang="ko-KR" altLang="en-US" sz="1400" b="1" dirty="0"/>
          </a:p>
        </p:txBody>
      </p:sp>
    </p:spTree>
    <p:extLst>
      <p:ext uri="{BB962C8B-B14F-4D97-AF65-F5344CB8AC3E}">
        <p14:creationId xmlns:p14="http://schemas.microsoft.com/office/powerpoint/2010/main" val="2266514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그림 13">
            <a:extLst>
              <a:ext uri="{FF2B5EF4-FFF2-40B4-BE49-F238E27FC236}">
                <a16:creationId xmlns:a16="http://schemas.microsoft.com/office/drawing/2014/main" id="{0B90F211-5194-6EDF-CE39-6559B7D00E4E}"/>
              </a:ext>
            </a:extLst>
          </p:cNvPr>
          <p:cNvPicPr>
            <a:picLocks noChangeAspect="1"/>
          </p:cNvPicPr>
          <p:nvPr/>
        </p:nvPicPr>
        <p:blipFill>
          <a:blip r:embed="rId2"/>
          <a:stretch>
            <a:fillRect/>
          </a:stretch>
        </p:blipFill>
        <p:spPr>
          <a:xfrm>
            <a:off x="4137875" y="709021"/>
            <a:ext cx="3686689" cy="590632"/>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품목정보</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en-US" altLang="ko-KR"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206544358"/>
              </p:ext>
            </p:extLst>
          </p:nvPr>
        </p:nvGraphicFramePr>
        <p:xfrm>
          <a:off x="8688288" y="476672"/>
          <a:ext cx="3384376" cy="484252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품목을 조회할 수 있다</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품목을 추가</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수정</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삭제할 수 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50" b="0" dirty="0">
                          <a:latin typeface="+mn-ea"/>
                          <a:ea typeface="+mn-ea"/>
                        </a:rPr>
                        <a:t>데이터 그리드 뷰는 품목코드 순으로 정렬된다</a:t>
                      </a:r>
                      <a:r>
                        <a:rPr lang="en-US" altLang="ko-KR" sz="850" b="0" dirty="0">
                          <a:latin typeface="+mn-ea"/>
                          <a:ea typeface="+mn-ea"/>
                        </a:rPr>
                        <a:t>.</a:t>
                      </a:r>
                    </a:p>
                    <a:p>
                      <a:pPr marL="171450" indent="-171450" algn="just" latinLnBrk="1">
                        <a:lnSpc>
                          <a:spcPct val="120000"/>
                        </a:lnSpc>
                        <a:buFontTx/>
                        <a:buChar char="-"/>
                      </a:pPr>
                      <a:r>
                        <a:rPr lang="ko-KR" altLang="en-US" sz="850" b="0" dirty="0">
                          <a:latin typeface="+mn-ea"/>
                          <a:ea typeface="+mn-ea"/>
                        </a:rPr>
                        <a:t>데이터 그리드 뷰의 헤더를 클릭 할 시 정렬이 가능하다</a:t>
                      </a:r>
                      <a:r>
                        <a:rPr lang="en-US" altLang="ko-KR" sz="850" b="0" dirty="0">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50" b="0" dirty="0">
                          <a:latin typeface="+mn-ea"/>
                          <a:ea typeface="+mn-ea"/>
                        </a:rPr>
                        <a:t>품목정보를 조회할 수 있다</a:t>
                      </a:r>
                      <a:r>
                        <a:rPr lang="en-US" altLang="ko-KR" sz="850" b="0" dirty="0">
                          <a:latin typeface="+mn-ea"/>
                          <a:ea typeface="+mn-ea"/>
                        </a:rPr>
                        <a:t>.</a:t>
                      </a:r>
                    </a:p>
                    <a:p>
                      <a:pPr marL="171450" indent="-171450" algn="just" latinLnBrk="1">
                        <a:lnSpc>
                          <a:spcPct val="120000"/>
                        </a:lnSpc>
                        <a:buFontTx/>
                        <a:buChar char="-"/>
                      </a:pPr>
                      <a:r>
                        <a:rPr lang="ko-KR" altLang="en-US" sz="850" b="0" dirty="0">
                          <a:latin typeface="+mn-ea"/>
                          <a:ea typeface="+mn-ea"/>
                        </a:rPr>
                        <a:t>조회조건이 없으면 전체데이터가 조회된다</a:t>
                      </a:r>
                      <a:r>
                        <a:rPr lang="en-US" altLang="ko-KR" sz="850" b="0" dirty="0">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50" b="0" dirty="0">
                          <a:latin typeface="+mn-ea"/>
                          <a:ea typeface="+mn-ea"/>
                        </a:rPr>
                        <a:t>추가버튼 클릭 시</a:t>
                      </a:r>
                      <a:r>
                        <a:rPr lang="en-US" altLang="ko-KR" sz="850" b="0" dirty="0">
                          <a:latin typeface="+mn-ea"/>
                          <a:ea typeface="+mn-ea"/>
                        </a:rPr>
                        <a:t>,</a:t>
                      </a:r>
                      <a:r>
                        <a:rPr lang="ko-KR" altLang="en-US" sz="850" b="0" dirty="0">
                          <a:latin typeface="+mn-ea"/>
                          <a:ea typeface="+mn-ea"/>
                        </a:rPr>
                        <a:t> 품목 정보 패널이 활성화된다</a:t>
                      </a:r>
                      <a:r>
                        <a:rPr lang="en-US" altLang="ko-KR" sz="850" b="0" dirty="0">
                          <a:latin typeface="+mn-ea"/>
                          <a:ea typeface="+mn-ea"/>
                        </a:rPr>
                        <a:t>.</a:t>
                      </a:r>
                    </a:p>
                    <a:p>
                      <a:pPr marL="171450" indent="-171450" algn="just" latinLnBrk="1">
                        <a:lnSpc>
                          <a:spcPct val="120000"/>
                        </a:lnSpc>
                        <a:buFontTx/>
                        <a:buChar char="-"/>
                      </a:pPr>
                      <a:r>
                        <a:rPr lang="ko-KR" altLang="en-US" sz="850" b="0" dirty="0">
                          <a:latin typeface="+mn-ea"/>
                          <a:ea typeface="+mn-ea"/>
                        </a:rPr>
                        <a:t>품목코드는 </a:t>
                      </a:r>
                      <a:r>
                        <a:rPr lang="en-US" altLang="ko-KR" sz="850" b="0" dirty="0">
                          <a:latin typeface="+mn-ea"/>
                          <a:ea typeface="+mn-ea"/>
                        </a:rPr>
                        <a:t>DB</a:t>
                      </a:r>
                      <a:r>
                        <a:rPr lang="ko-KR" altLang="en-US" sz="850" b="0" dirty="0">
                          <a:latin typeface="+mn-ea"/>
                          <a:ea typeface="+mn-ea"/>
                        </a:rPr>
                        <a:t>에서 자동 발행되므로 텍스트박스가 비활성화된다</a:t>
                      </a:r>
                      <a:r>
                        <a:rPr lang="en-US" altLang="ko-KR" sz="850" b="0" dirty="0">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수정버튼 클릭 시</a:t>
                      </a:r>
                      <a:r>
                        <a:rPr kumimoji="1" lang="en-US" altLang="ko-KR" sz="850" dirty="0">
                          <a:solidFill>
                            <a:schemeClr val="tx1"/>
                          </a:solidFill>
                          <a:latin typeface="+mn-ea"/>
                        </a:rPr>
                        <a:t>, </a:t>
                      </a:r>
                      <a:r>
                        <a:rPr kumimoji="1" lang="ko-KR" altLang="en-US" sz="850" dirty="0">
                          <a:solidFill>
                            <a:schemeClr val="tx1"/>
                          </a:solidFill>
                          <a:latin typeface="+mn-ea"/>
                        </a:rPr>
                        <a:t>선택된 셀에 해당하는 내용이 입력정보 패널에 데이터가 로드되고 활성화된다</a:t>
                      </a:r>
                      <a:r>
                        <a:rPr kumimoji="1" lang="en-US" altLang="ko-KR" sz="850" dirty="0">
                          <a:solidFill>
                            <a:schemeClr val="tx1"/>
                          </a:solidFill>
                          <a:latin typeface="+mn-ea"/>
                        </a:rPr>
                        <a:t>.</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품목코드는 수정이 불가능하도록 비활성화된다</a:t>
                      </a:r>
                      <a:r>
                        <a:rPr kumimoji="1" lang="en-US" altLang="ko-KR" sz="850" dirty="0">
                          <a:solidFill>
                            <a:schemeClr val="tx1"/>
                          </a:solidFill>
                          <a:latin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50" b="0" baseline="0" dirty="0">
                          <a:latin typeface="+mn-ea"/>
                          <a:ea typeface="+mn-ea"/>
                        </a:rPr>
                        <a:t>저장버튼은 폼이 로드 될 때는 비활성화되며</a:t>
                      </a:r>
                      <a:r>
                        <a:rPr lang="en-US" altLang="ko-KR" sz="850" b="0" baseline="0" dirty="0">
                          <a:latin typeface="+mn-ea"/>
                          <a:ea typeface="+mn-ea"/>
                        </a:rPr>
                        <a:t>, </a:t>
                      </a:r>
                      <a:r>
                        <a:rPr lang="ko-KR" altLang="en-US" sz="850" b="0" baseline="0" dirty="0">
                          <a:latin typeface="+mn-ea"/>
                          <a:ea typeface="+mn-ea"/>
                        </a:rPr>
                        <a:t>추가 또는 수정기능이 활성 될 때에 저장버튼이 활성화된다</a:t>
                      </a:r>
                      <a:r>
                        <a:rPr lang="en-US" altLang="ko-KR" sz="850" b="0" baseline="0" dirty="0">
                          <a:latin typeface="+mn-ea"/>
                          <a:ea typeface="+mn-ea"/>
                        </a:rPr>
                        <a:t>.</a:t>
                      </a:r>
                    </a:p>
                    <a:p>
                      <a:pPr marL="171450" indent="-171450" algn="just" latinLnBrk="1">
                        <a:lnSpc>
                          <a:spcPct val="120000"/>
                        </a:lnSpc>
                        <a:buFontTx/>
                        <a:buChar char="-"/>
                      </a:pPr>
                      <a:r>
                        <a:rPr lang="ko-KR" altLang="en-US" sz="850" b="0" baseline="0" dirty="0">
                          <a:latin typeface="+mn-ea"/>
                          <a:ea typeface="+mn-ea"/>
                        </a:rPr>
                        <a:t>저장버튼 클릭 시</a:t>
                      </a:r>
                      <a:r>
                        <a:rPr lang="en-US" altLang="ko-KR" sz="850" b="0" baseline="0" dirty="0">
                          <a:latin typeface="+mn-ea"/>
                          <a:ea typeface="+mn-ea"/>
                        </a:rPr>
                        <a:t>, </a:t>
                      </a:r>
                      <a:r>
                        <a:rPr lang="ko-KR" altLang="en-US" sz="850" b="0" baseline="0" dirty="0">
                          <a:latin typeface="+mn-ea"/>
                          <a:ea typeface="+mn-ea"/>
                        </a:rPr>
                        <a:t>추가 또는 수정사항이 </a:t>
                      </a:r>
                      <a:r>
                        <a:rPr lang="en-US" altLang="ko-KR" sz="850" b="0" baseline="0" dirty="0">
                          <a:latin typeface="+mn-ea"/>
                          <a:ea typeface="+mn-ea"/>
                        </a:rPr>
                        <a:t>DB</a:t>
                      </a:r>
                      <a:r>
                        <a:rPr lang="ko-KR" altLang="en-US" sz="850" b="0" baseline="0" dirty="0">
                          <a:latin typeface="+mn-ea"/>
                          <a:ea typeface="+mn-ea"/>
                        </a:rPr>
                        <a:t>에 </a:t>
                      </a:r>
                      <a:r>
                        <a:rPr lang="en-US" altLang="ko-KR" sz="850" b="0" baseline="0" dirty="0">
                          <a:latin typeface="+mn-ea"/>
                          <a:ea typeface="+mn-ea"/>
                        </a:rPr>
                        <a:t>INSERT </a:t>
                      </a:r>
                      <a:r>
                        <a:rPr lang="ko-KR" altLang="en-US" sz="850" b="0" baseline="0" dirty="0">
                          <a:latin typeface="+mn-ea"/>
                          <a:ea typeface="+mn-ea"/>
                        </a:rPr>
                        <a:t>또는 </a:t>
                      </a:r>
                      <a:r>
                        <a:rPr lang="en-US" altLang="ko-KR" sz="850" b="0" baseline="0" dirty="0">
                          <a:latin typeface="+mn-ea"/>
                          <a:ea typeface="+mn-ea"/>
                        </a:rPr>
                        <a:t>UPDATE</a:t>
                      </a:r>
                      <a:r>
                        <a:rPr lang="ko-KR" altLang="en-US" sz="850" b="0" baseline="0" dirty="0">
                          <a:latin typeface="+mn-ea"/>
                          <a:ea typeface="+mn-ea"/>
                        </a:rPr>
                        <a:t>된다</a:t>
                      </a:r>
                      <a:r>
                        <a:rPr lang="en-US" altLang="ko-KR" sz="850" b="0" baseline="0" dirty="0">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50" b="0" baseline="0" dirty="0">
                          <a:latin typeface="+mn-ea"/>
                          <a:ea typeface="+mn-ea"/>
                        </a:rPr>
                        <a:t>취소버튼은 폼이 로드 될 때는 비활성화 되며</a:t>
                      </a:r>
                      <a:r>
                        <a:rPr lang="en-US" altLang="ko-KR" sz="850" b="0" baseline="0" dirty="0">
                          <a:latin typeface="+mn-ea"/>
                          <a:ea typeface="+mn-ea"/>
                        </a:rPr>
                        <a:t>, </a:t>
                      </a:r>
                      <a:r>
                        <a:rPr lang="ko-KR" altLang="en-US" sz="850" b="0" baseline="0" dirty="0">
                          <a:latin typeface="+mn-ea"/>
                          <a:ea typeface="+mn-ea"/>
                        </a:rPr>
                        <a:t>추가 또는 수정기능이 활성 될 때에 취소버튼이 활성화된다</a:t>
                      </a:r>
                      <a:r>
                        <a:rPr lang="en-US" altLang="ko-KR" sz="850" b="0" baseline="0" dirty="0">
                          <a:latin typeface="+mn-ea"/>
                          <a:ea typeface="+mn-ea"/>
                        </a:rPr>
                        <a:t>.</a:t>
                      </a:r>
                    </a:p>
                    <a:p>
                      <a:pPr marL="171450" indent="-171450" algn="just" latinLnBrk="1">
                        <a:lnSpc>
                          <a:spcPct val="120000"/>
                        </a:lnSpc>
                        <a:buFontTx/>
                        <a:buChar char="-"/>
                      </a:pPr>
                      <a:r>
                        <a:rPr lang="ko-KR" altLang="en-US" sz="850" b="0" baseline="0" dirty="0">
                          <a:latin typeface="+mn-ea"/>
                          <a:ea typeface="+mn-ea"/>
                        </a:rPr>
                        <a:t>취소버튼 클릭 시</a:t>
                      </a:r>
                      <a:r>
                        <a:rPr lang="en-US" altLang="ko-KR" sz="850" b="0" baseline="0" dirty="0">
                          <a:latin typeface="+mn-ea"/>
                          <a:ea typeface="+mn-ea"/>
                        </a:rPr>
                        <a:t>, </a:t>
                      </a:r>
                      <a:r>
                        <a:rPr lang="ko-KR" altLang="en-US" sz="850" b="0" baseline="0" dirty="0">
                          <a:latin typeface="+mn-ea"/>
                          <a:ea typeface="+mn-ea"/>
                        </a:rPr>
                        <a:t>추가 또는 수정 중이던 입력정보패널이 초기화되고</a:t>
                      </a:r>
                      <a:r>
                        <a:rPr lang="en-US" altLang="ko-KR" sz="850" b="0" baseline="0" dirty="0">
                          <a:latin typeface="+mn-ea"/>
                          <a:ea typeface="+mn-ea"/>
                        </a:rPr>
                        <a:t>, </a:t>
                      </a:r>
                      <a:r>
                        <a:rPr lang="ko-KR" altLang="en-US" sz="850" b="0" baseline="0" dirty="0">
                          <a:latin typeface="+mn-ea"/>
                          <a:ea typeface="+mn-ea"/>
                        </a:rPr>
                        <a:t>비활성화된다</a:t>
                      </a:r>
                      <a:r>
                        <a:rPr lang="en-US" altLang="ko-KR" sz="850" b="0" baseline="0" dirty="0">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333126989"/>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50" b="0" baseline="0" dirty="0">
                          <a:latin typeface="+mn-ea"/>
                          <a:ea typeface="+mn-ea"/>
                        </a:rPr>
                        <a:t>엑셀버튼 클릭 시</a:t>
                      </a:r>
                      <a:r>
                        <a:rPr lang="en-US" altLang="ko-KR" sz="850" b="0" baseline="0" dirty="0">
                          <a:latin typeface="+mn-ea"/>
                          <a:ea typeface="+mn-ea"/>
                        </a:rPr>
                        <a:t>, </a:t>
                      </a:r>
                      <a:r>
                        <a:rPr lang="ko-KR" altLang="en-US" sz="850" b="0" baseline="0" dirty="0">
                          <a:latin typeface="+mn-ea"/>
                          <a:ea typeface="+mn-ea"/>
                        </a:rPr>
                        <a:t>데이트 </a:t>
                      </a:r>
                      <a:r>
                        <a:rPr lang="ko-KR" altLang="en-US" sz="850" b="0" baseline="0" dirty="0" err="1">
                          <a:latin typeface="+mn-ea"/>
                          <a:ea typeface="+mn-ea"/>
                        </a:rPr>
                        <a:t>그리드뷰에</a:t>
                      </a:r>
                      <a:r>
                        <a:rPr lang="ko-KR" altLang="en-US" sz="850" b="0" baseline="0" dirty="0">
                          <a:latin typeface="+mn-ea"/>
                          <a:ea typeface="+mn-ea"/>
                        </a:rPr>
                        <a:t> 있는 내용을 엑셀파일로 </a:t>
                      </a:r>
                      <a:r>
                        <a:rPr lang="en-US" altLang="ko-KR" sz="850" b="0" baseline="0" dirty="0">
                          <a:latin typeface="+mn-ea"/>
                          <a:ea typeface="+mn-ea"/>
                        </a:rPr>
                        <a:t>EXPORT</a:t>
                      </a:r>
                      <a:r>
                        <a:rPr lang="ko-KR" altLang="en-US" sz="850" b="0" baseline="0" dirty="0">
                          <a:latin typeface="+mn-ea"/>
                          <a:ea typeface="+mn-ea"/>
                        </a:rPr>
                        <a:t>할 수 있다</a:t>
                      </a:r>
                      <a:r>
                        <a:rPr lang="en-US" altLang="ko-KR" sz="850" b="0" baseline="0" dirty="0">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599376664"/>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pic>
        <p:nvPicPr>
          <p:cNvPr id="9" name="그림 8">
            <a:extLst>
              <a:ext uri="{FF2B5EF4-FFF2-40B4-BE49-F238E27FC236}">
                <a16:creationId xmlns:a16="http://schemas.microsoft.com/office/drawing/2014/main" id="{AAA57976-7032-2DB9-B7A0-000FC1D52BB6}"/>
              </a:ext>
            </a:extLst>
          </p:cNvPr>
          <p:cNvPicPr>
            <a:picLocks noChangeAspect="1"/>
          </p:cNvPicPr>
          <p:nvPr/>
        </p:nvPicPr>
        <p:blipFill rotWithShape="1">
          <a:blip r:embed="rId3"/>
          <a:srcRect r="26568"/>
          <a:stretch/>
        </p:blipFill>
        <p:spPr>
          <a:xfrm>
            <a:off x="594988" y="1299653"/>
            <a:ext cx="7196958" cy="4865651"/>
          </a:xfrm>
          <a:prstGeom prst="rect">
            <a:avLst/>
          </a:prstGeom>
          <a:ln>
            <a:solidFill>
              <a:schemeClr val="tx1"/>
            </a:solidFill>
          </a:ln>
        </p:spPr>
      </p:pic>
      <p:sp>
        <p:nvSpPr>
          <p:cNvPr id="57" name="타원 56">
            <a:extLst>
              <a:ext uri="{FF2B5EF4-FFF2-40B4-BE49-F238E27FC236}">
                <a16:creationId xmlns:a16="http://schemas.microsoft.com/office/drawing/2014/main" id="{08813D91-0FD9-193E-B2EF-02571AEDA990}"/>
              </a:ext>
            </a:extLst>
          </p:cNvPr>
          <p:cNvSpPr/>
          <p:nvPr/>
        </p:nvSpPr>
        <p:spPr>
          <a:xfrm>
            <a:off x="6558070" y="514771"/>
            <a:ext cx="262879" cy="2551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ko-KR" sz="800" b="1" dirty="0"/>
              <a:t>6</a:t>
            </a:r>
            <a:endParaRPr lang="ko-KR" altLang="en-US" sz="1400" b="1" dirty="0"/>
          </a:p>
        </p:txBody>
      </p:sp>
      <p:sp>
        <p:nvSpPr>
          <p:cNvPr id="61" name="타원 60">
            <a:extLst>
              <a:ext uri="{FF2B5EF4-FFF2-40B4-BE49-F238E27FC236}">
                <a16:creationId xmlns:a16="http://schemas.microsoft.com/office/drawing/2014/main" id="{B8E4052F-0077-DC16-6AEC-C6C62A7B0B69}"/>
              </a:ext>
            </a:extLst>
          </p:cNvPr>
          <p:cNvSpPr/>
          <p:nvPr/>
        </p:nvSpPr>
        <p:spPr>
          <a:xfrm>
            <a:off x="4319094" y="528060"/>
            <a:ext cx="262879" cy="2551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ko-KR" sz="800" b="1" dirty="0"/>
              <a:t>2</a:t>
            </a:r>
            <a:endParaRPr lang="ko-KR" altLang="en-US" sz="1400" b="1" dirty="0"/>
          </a:p>
        </p:txBody>
      </p:sp>
      <p:sp>
        <p:nvSpPr>
          <p:cNvPr id="76" name="타원 75">
            <a:extLst>
              <a:ext uri="{FF2B5EF4-FFF2-40B4-BE49-F238E27FC236}">
                <a16:creationId xmlns:a16="http://schemas.microsoft.com/office/drawing/2014/main" id="{14D062E0-EDD7-0724-6090-5361D8418B20}"/>
              </a:ext>
            </a:extLst>
          </p:cNvPr>
          <p:cNvSpPr/>
          <p:nvPr/>
        </p:nvSpPr>
        <p:spPr>
          <a:xfrm>
            <a:off x="494146" y="2112721"/>
            <a:ext cx="262879" cy="2551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ko-KR" sz="800" b="1" dirty="0"/>
              <a:t>1</a:t>
            </a:r>
            <a:endParaRPr lang="ko-KR" altLang="en-US" sz="1400" b="1" dirty="0"/>
          </a:p>
        </p:txBody>
      </p:sp>
      <p:sp>
        <p:nvSpPr>
          <p:cNvPr id="15" name="타원 14">
            <a:extLst>
              <a:ext uri="{FF2B5EF4-FFF2-40B4-BE49-F238E27FC236}">
                <a16:creationId xmlns:a16="http://schemas.microsoft.com/office/drawing/2014/main" id="{A92AC233-1289-53D1-1E2F-691D17B9A00D}"/>
              </a:ext>
            </a:extLst>
          </p:cNvPr>
          <p:cNvSpPr/>
          <p:nvPr/>
        </p:nvSpPr>
        <p:spPr>
          <a:xfrm>
            <a:off x="5231633" y="528060"/>
            <a:ext cx="262879" cy="2551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ko-KR" sz="800" b="1" dirty="0"/>
              <a:t>4</a:t>
            </a:r>
            <a:endParaRPr lang="ko-KR" altLang="en-US" sz="1400" b="1" dirty="0"/>
          </a:p>
        </p:txBody>
      </p:sp>
      <p:sp>
        <p:nvSpPr>
          <p:cNvPr id="17" name="타원 16">
            <a:extLst>
              <a:ext uri="{FF2B5EF4-FFF2-40B4-BE49-F238E27FC236}">
                <a16:creationId xmlns:a16="http://schemas.microsoft.com/office/drawing/2014/main" id="{59556FF8-D521-5291-3EE6-D50C2739C1EC}"/>
              </a:ext>
            </a:extLst>
          </p:cNvPr>
          <p:cNvSpPr/>
          <p:nvPr/>
        </p:nvSpPr>
        <p:spPr>
          <a:xfrm>
            <a:off x="7400559" y="514771"/>
            <a:ext cx="262879" cy="2551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ko-KR" sz="800" b="1" dirty="0"/>
              <a:t>7</a:t>
            </a:r>
            <a:endParaRPr lang="ko-KR" altLang="en-US" sz="1400" b="1" dirty="0"/>
          </a:p>
        </p:txBody>
      </p:sp>
      <p:sp>
        <p:nvSpPr>
          <p:cNvPr id="18" name="타원 17">
            <a:extLst>
              <a:ext uri="{FF2B5EF4-FFF2-40B4-BE49-F238E27FC236}">
                <a16:creationId xmlns:a16="http://schemas.microsoft.com/office/drawing/2014/main" id="{8EB805C1-ADA5-F015-3E8D-112661C01CFD}"/>
              </a:ext>
            </a:extLst>
          </p:cNvPr>
          <p:cNvSpPr/>
          <p:nvPr/>
        </p:nvSpPr>
        <p:spPr>
          <a:xfrm>
            <a:off x="6072858" y="528060"/>
            <a:ext cx="262879" cy="2551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ko-KR" sz="800" b="1" dirty="0"/>
              <a:t>5</a:t>
            </a:r>
            <a:endParaRPr lang="ko-KR" altLang="en-US" sz="1400" b="1" dirty="0"/>
          </a:p>
        </p:txBody>
      </p:sp>
      <p:sp>
        <p:nvSpPr>
          <p:cNvPr id="20" name="타원 19">
            <a:extLst>
              <a:ext uri="{FF2B5EF4-FFF2-40B4-BE49-F238E27FC236}">
                <a16:creationId xmlns:a16="http://schemas.microsoft.com/office/drawing/2014/main" id="{2EDAFBE2-036A-4ED3-65D7-4CF0665B1ADC}"/>
              </a:ext>
            </a:extLst>
          </p:cNvPr>
          <p:cNvSpPr/>
          <p:nvPr/>
        </p:nvSpPr>
        <p:spPr>
          <a:xfrm>
            <a:off x="4785129" y="528060"/>
            <a:ext cx="262879" cy="2551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ko-KR" sz="800" b="1" dirty="0"/>
              <a:t>3</a:t>
            </a:r>
            <a:endParaRPr lang="ko-KR" altLang="en-US" sz="1400" b="1" dirty="0"/>
          </a:p>
        </p:txBody>
      </p:sp>
    </p:spTree>
    <p:extLst>
      <p:ext uri="{BB962C8B-B14F-4D97-AF65-F5344CB8AC3E}">
        <p14:creationId xmlns:p14="http://schemas.microsoft.com/office/powerpoint/2010/main" val="1113684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그룹 16">
            <a:extLst>
              <a:ext uri="{FF2B5EF4-FFF2-40B4-BE49-F238E27FC236}">
                <a16:creationId xmlns:a16="http://schemas.microsoft.com/office/drawing/2014/main" id="{411C2734-DE45-D471-1F9F-1EE145BC5531}"/>
              </a:ext>
            </a:extLst>
          </p:cNvPr>
          <p:cNvGrpSpPr/>
          <p:nvPr/>
        </p:nvGrpSpPr>
        <p:grpSpPr>
          <a:xfrm>
            <a:off x="263352" y="1052736"/>
            <a:ext cx="8173900" cy="5042383"/>
            <a:chOff x="263352" y="1052736"/>
            <a:chExt cx="8173900" cy="5042383"/>
          </a:xfrm>
        </p:grpSpPr>
        <p:pic>
          <p:nvPicPr>
            <p:cNvPr id="12" name="그림 11">
              <a:extLst>
                <a:ext uri="{FF2B5EF4-FFF2-40B4-BE49-F238E27FC236}">
                  <a16:creationId xmlns:a16="http://schemas.microsoft.com/office/drawing/2014/main" id="{68F3AC18-358A-8B9F-3C48-B963557ECD83}"/>
                </a:ext>
              </a:extLst>
            </p:cNvPr>
            <p:cNvPicPr>
              <a:picLocks noChangeAspect="1"/>
            </p:cNvPicPr>
            <p:nvPr/>
          </p:nvPicPr>
          <p:blipFill>
            <a:blip r:embed="rId2"/>
            <a:stretch>
              <a:fillRect/>
            </a:stretch>
          </p:blipFill>
          <p:spPr>
            <a:xfrm>
              <a:off x="263352" y="1052736"/>
              <a:ext cx="8173900" cy="5042383"/>
            </a:xfrm>
            <a:prstGeom prst="rect">
              <a:avLst/>
            </a:prstGeom>
            <a:ln w="19050">
              <a:solidFill>
                <a:schemeClr val="tx1"/>
              </a:solidFill>
            </a:ln>
          </p:spPr>
        </p:pic>
        <p:pic>
          <p:nvPicPr>
            <p:cNvPr id="16" name="그림 15">
              <a:extLst>
                <a:ext uri="{FF2B5EF4-FFF2-40B4-BE49-F238E27FC236}">
                  <a16:creationId xmlns:a16="http://schemas.microsoft.com/office/drawing/2014/main" id="{16955E11-AC7B-9F32-3CEC-1EEB894AABBF}"/>
                </a:ext>
              </a:extLst>
            </p:cNvPr>
            <p:cNvPicPr>
              <a:picLocks noChangeAspect="1"/>
            </p:cNvPicPr>
            <p:nvPr/>
          </p:nvPicPr>
          <p:blipFill>
            <a:blip r:embed="rId3"/>
            <a:stretch>
              <a:fillRect/>
            </a:stretch>
          </p:blipFill>
          <p:spPr>
            <a:xfrm>
              <a:off x="4146998" y="1412865"/>
              <a:ext cx="974421" cy="126000"/>
            </a:xfrm>
            <a:prstGeom prst="rect">
              <a:avLst/>
            </a:prstGeom>
          </p:spPr>
        </p:pic>
      </p:gr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메인 </a:t>
            </a:r>
            <a:r>
              <a:rPr lang="en-US" altLang="ko-KR" dirty="0"/>
              <a:t>- </a:t>
            </a:r>
            <a:r>
              <a:rPr lang="ko-KR" altLang="en-US" dirty="0"/>
              <a:t>설정 </a:t>
            </a:r>
            <a:r>
              <a:rPr lang="en-US" altLang="ko-KR" dirty="0"/>
              <a:t>(</a:t>
            </a:r>
            <a:r>
              <a:rPr lang="ko-KR" altLang="en-US" dirty="0" err="1"/>
              <a:t>데시보드</a:t>
            </a:r>
            <a:r>
              <a:rPr lang="en-US" altLang="ko-KR" dirty="0"/>
              <a:t>)</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en-US" altLang="ko-KR"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466755217"/>
              </p:ext>
            </p:extLst>
          </p:nvPr>
        </p:nvGraphicFramePr>
        <p:xfrm>
          <a:off x="8688288" y="476672"/>
          <a:ext cx="3384376" cy="2603296"/>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a:solidFill>
                            <a:schemeClr val="tx1"/>
                          </a:solidFill>
                          <a:latin typeface="+mn-ea"/>
                          <a:ea typeface="+mn-ea"/>
                          <a:sym typeface="맑은 고딕"/>
                        </a:rPr>
                        <a:t>데시보드</a:t>
                      </a:r>
                      <a:r>
                        <a:rPr lang="ko-KR" altLang="en-US" sz="800" b="0" dirty="0">
                          <a:solidFill>
                            <a:schemeClr val="tx1"/>
                          </a:solidFill>
                          <a:latin typeface="+mn-ea"/>
                          <a:ea typeface="+mn-ea"/>
                          <a:sym typeface="맑은 고딕"/>
                        </a:rPr>
                        <a:t> 설정</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50" b="0" dirty="0" err="1">
                          <a:latin typeface="+mn-ea"/>
                          <a:ea typeface="+mn-ea"/>
                        </a:rPr>
                        <a:t>메인화면이</a:t>
                      </a:r>
                      <a:r>
                        <a:rPr lang="ko-KR" altLang="en-US" sz="850" b="0" dirty="0">
                          <a:latin typeface="+mn-ea"/>
                          <a:ea typeface="+mn-ea"/>
                        </a:rPr>
                        <a:t> </a:t>
                      </a:r>
                      <a:r>
                        <a:rPr lang="ko-KR" altLang="en-US" sz="850" b="0" dirty="0" err="1">
                          <a:latin typeface="+mn-ea"/>
                          <a:ea typeface="+mn-ea"/>
                        </a:rPr>
                        <a:t>로드하면</a:t>
                      </a:r>
                      <a:r>
                        <a:rPr lang="en-US" altLang="ko-KR" sz="850" b="0" dirty="0">
                          <a:latin typeface="+mn-ea"/>
                          <a:ea typeface="+mn-ea"/>
                        </a:rPr>
                        <a:t>, </a:t>
                      </a:r>
                      <a:r>
                        <a:rPr lang="ko-KR" altLang="en-US" sz="850" b="0" dirty="0" err="1">
                          <a:latin typeface="+mn-ea"/>
                          <a:ea typeface="+mn-ea"/>
                        </a:rPr>
                        <a:t>데시보드</a:t>
                      </a:r>
                      <a:r>
                        <a:rPr lang="ko-KR" altLang="en-US" sz="850" b="0" dirty="0">
                          <a:latin typeface="+mn-ea"/>
                          <a:ea typeface="+mn-ea"/>
                        </a:rPr>
                        <a:t> 폼이 </a:t>
                      </a:r>
                      <a:r>
                        <a:rPr lang="ko-KR" altLang="en-US" sz="850" b="0" dirty="0" err="1">
                          <a:latin typeface="+mn-ea"/>
                          <a:ea typeface="+mn-ea"/>
                        </a:rPr>
                        <a:t>로드된다</a:t>
                      </a:r>
                      <a:r>
                        <a:rPr lang="en-US" altLang="ko-KR" sz="850" b="0" dirty="0">
                          <a:latin typeface="+mn-ea"/>
                          <a:ea typeface="+mn-ea"/>
                        </a:rPr>
                        <a:t>.</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lang="ko-KR" altLang="en-US" sz="850" b="0" dirty="0" err="1">
                          <a:latin typeface="+mn-ea"/>
                          <a:ea typeface="+mn-ea"/>
                        </a:rPr>
                        <a:t>설정팝업</a:t>
                      </a:r>
                      <a:r>
                        <a:rPr lang="ko-KR" altLang="en-US" sz="850" b="0" dirty="0">
                          <a:latin typeface="+mn-ea"/>
                          <a:ea typeface="+mn-ea"/>
                        </a:rPr>
                        <a:t> </a:t>
                      </a:r>
                      <a:r>
                        <a:rPr lang="en-US" altLang="ko-KR" sz="850" b="0" dirty="0">
                          <a:latin typeface="+mn-ea"/>
                          <a:ea typeface="+mn-ea"/>
                        </a:rPr>
                        <a:t>&gt; </a:t>
                      </a:r>
                      <a:r>
                        <a:rPr lang="ko-KR" altLang="en-US" sz="850" b="0" dirty="0" err="1">
                          <a:latin typeface="+mn-ea"/>
                          <a:ea typeface="+mn-ea"/>
                        </a:rPr>
                        <a:t>데시보드설정에서</a:t>
                      </a:r>
                      <a:r>
                        <a:rPr lang="ko-KR" altLang="en-US" sz="850" b="0" dirty="0">
                          <a:latin typeface="+mn-ea"/>
                          <a:ea typeface="+mn-ea"/>
                        </a:rPr>
                        <a:t> </a:t>
                      </a:r>
                      <a:r>
                        <a:rPr lang="ko-KR" altLang="en-US" sz="850" b="0" dirty="0" err="1">
                          <a:latin typeface="+mn-ea"/>
                          <a:ea typeface="+mn-ea"/>
                        </a:rPr>
                        <a:t>데시보드</a:t>
                      </a:r>
                      <a:r>
                        <a:rPr lang="ko-KR" altLang="en-US" sz="850" b="0" dirty="0">
                          <a:latin typeface="+mn-ea"/>
                          <a:ea typeface="+mn-ea"/>
                        </a:rPr>
                        <a:t> 화면을 설정할 수 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50" b="0" dirty="0">
                          <a:latin typeface="+mn-ea"/>
                          <a:ea typeface="+mn-ea"/>
                        </a:rPr>
                        <a:t>적용할 </a:t>
                      </a:r>
                      <a:r>
                        <a:rPr lang="ko-KR" altLang="en-US" sz="850" b="0" dirty="0" err="1">
                          <a:latin typeface="+mn-ea"/>
                          <a:ea typeface="+mn-ea"/>
                        </a:rPr>
                        <a:t>데시보드의</a:t>
                      </a:r>
                      <a:r>
                        <a:rPr lang="ko-KR" altLang="en-US" sz="850" b="0" dirty="0">
                          <a:latin typeface="+mn-ea"/>
                          <a:ea typeface="+mn-ea"/>
                        </a:rPr>
                        <a:t> 위치를 확인할 수 있다</a:t>
                      </a:r>
                      <a:r>
                        <a:rPr lang="en-US" altLang="ko-KR" sz="850" b="0" dirty="0">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en-US" altLang="ko-KR" sz="850" b="0" dirty="0">
                          <a:latin typeface="+mn-ea"/>
                          <a:ea typeface="+mn-ea"/>
                        </a:rPr>
                        <a:t>(3)</a:t>
                      </a:r>
                      <a:r>
                        <a:rPr lang="ko-KR" altLang="en-US" sz="850" b="0" dirty="0">
                          <a:latin typeface="+mn-ea"/>
                          <a:ea typeface="+mn-ea"/>
                        </a:rPr>
                        <a:t>의 </a:t>
                      </a:r>
                      <a:r>
                        <a:rPr lang="ko-KR" altLang="en-US" sz="850" b="0" dirty="0" err="1">
                          <a:latin typeface="+mn-ea"/>
                          <a:ea typeface="+mn-ea"/>
                        </a:rPr>
                        <a:t>리스트뷰에서</a:t>
                      </a:r>
                      <a:r>
                        <a:rPr lang="ko-KR" altLang="en-US" sz="850" b="0" dirty="0">
                          <a:latin typeface="+mn-ea"/>
                          <a:ea typeface="+mn-ea"/>
                        </a:rPr>
                        <a:t> 텍스트를 </a:t>
                      </a:r>
                      <a:r>
                        <a:rPr lang="ko-KR" altLang="en-US" sz="850" b="0" dirty="0" err="1">
                          <a:latin typeface="+mn-ea"/>
                          <a:ea typeface="+mn-ea"/>
                        </a:rPr>
                        <a:t>드래그하여</a:t>
                      </a:r>
                      <a:r>
                        <a:rPr lang="ko-KR" altLang="en-US" sz="850" b="0" dirty="0">
                          <a:latin typeface="+mn-ea"/>
                          <a:ea typeface="+mn-ea"/>
                        </a:rPr>
                        <a:t> </a:t>
                      </a:r>
                      <a:r>
                        <a:rPr lang="en-US" altLang="ko-KR" sz="850" b="0" dirty="0">
                          <a:latin typeface="+mn-ea"/>
                          <a:ea typeface="+mn-ea"/>
                        </a:rPr>
                        <a:t>(2)</a:t>
                      </a:r>
                      <a:r>
                        <a:rPr lang="ko-KR" altLang="en-US" sz="850" b="0" dirty="0">
                          <a:latin typeface="+mn-ea"/>
                          <a:ea typeface="+mn-ea"/>
                        </a:rPr>
                        <a:t>에 놓으면 </a:t>
                      </a:r>
                      <a:r>
                        <a:rPr lang="ko-KR" altLang="en-US" sz="850" b="0" dirty="0" err="1">
                          <a:latin typeface="+mn-ea"/>
                          <a:ea typeface="+mn-ea"/>
                        </a:rPr>
                        <a:t>데시보드설정을</a:t>
                      </a:r>
                      <a:r>
                        <a:rPr lang="ko-KR" altLang="en-US" sz="850" b="0" dirty="0">
                          <a:latin typeface="+mn-ea"/>
                          <a:ea typeface="+mn-ea"/>
                        </a:rPr>
                        <a:t> 할 수 있다</a:t>
                      </a:r>
                      <a:r>
                        <a:rPr lang="en-US" altLang="ko-KR" sz="850" b="0" dirty="0">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en-US" altLang="ko-KR" sz="850" dirty="0">
                          <a:solidFill>
                            <a:schemeClr val="tx1"/>
                          </a:solidFill>
                          <a:latin typeface="+mn-ea"/>
                        </a:rPr>
                        <a:t>Apply</a:t>
                      </a:r>
                      <a:r>
                        <a:rPr kumimoji="1" lang="ko-KR" altLang="en-US" sz="850" dirty="0">
                          <a:solidFill>
                            <a:schemeClr val="tx1"/>
                          </a:solidFill>
                          <a:latin typeface="+mn-ea"/>
                        </a:rPr>
                        <a:t>버튼 클릭 시</a:t>
                      </a:r>
                      <a:r>
                        <a:rPr kumimoji="1" lang="en-US" altLang="ko-KR" sz="850" dirty="0">
                          <a:solidFill>
                            <a:schemeClr val="tx1"/>
                          </a:solidFill>
                          <a:latin typeface="+mn-ea"/>
                        </a:rPr>
                        <a:t>, </a:t>
                      </a:r>
                      <a:r>
                        <a:rPr kumimoji="1" lang="ko-KR" altLang="en-US" sz="850" dirty="0">
                          <a:solidFill>
                            <a:schemeClr val="tx1"/>
                          </a:solidFill>
                          <a:latin typeface="+mn-ea"/>
                        </a:rPr>
                        <a:t>해당 사용자의 </a:t>
                      </a:r>
                      <a:r>
                        <a:rPr kumimoji="1" lang="ko-KR" altLang="en-US" sz="850" dirty="0" err="1">
                          <a:solidFill>
                            <a:schemeClr val="tx1"/>
                          </a:solidFill>
                          <a:latin typeface="+mn-ea"/>
                        </a:rPr>
                        <a:t>데시보드</a:t>
                      </a:r>
                      <a:r>
                        <a:rPr kumimoji="1" lang="ko-KR" altLang="en-US" sz="850" dirty="0">
                          <a:solidFill>
                            <a:schemeClr val="tx1"/>
                          </a:solidFill>
                          <a:latin typeface="+mn-ea"/>
                        </a:rPr>
                        <a:t> 설정이 저장된다</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
        <p:nvSpPr>
          <p:cNvPr id="57" name="타원 56">
            <a:extLst>
              <a:ext uri="{FF2B5EF4-FFF2-40B4-BE49-F238E27FC236}">
                <a16:creationId xmlns:a16="http://schemas.microsoft.com/office/drawing/2014/main" id="{08813D91-0FD9-193E-B2EF-02571AEDA990}"/>
              </a:ext>
            </a:extLst>
          </p:cNvPr>
          <p:cNvSpPr/>
          <p:nvPr/>
        </p:nvSpPr>
        <p:spPr>
          <a:xfrm>
            <a:off x="983431" y="3933056"/>
            <a:ext cx="262879" cy="2551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ko-KR" sz="800" b="1" dirty="0"/>
              <a:t>6</a:t>
            </a:r>
            <a:endParaRPr lang="ko-KR" altLang="en-US" sz="1400" b="1" dirty="0"/>
          </a:p>
        </p:txBody>
      </p:sp>
      <p:sp>
        <p:nvSpPr>
          <p:cNvPr id="60" name="타원 59">
            <a:extLst>
              <a:ext uri="{FF2B5EF4-FFF2-40B4-BE49-F238E27FC236}">
                <a16:creationId xmlns:a16="http://schemas.microsoft.com/office/drawing/2014/main" id="{790AB0C8-53DA-E5B4-04A3-87330696C9E6}"/>
              </a:ext>
            </a:extLst>
          </p:cNvPr>
          <p:cNvSpPr/>
          <p:nvPr/>
        </p:nvSpPr>
        <p:spPr>
          <a:xfrm>
            <a:off x="983432" y="1678707"/>
            <a:ext cx="262879" cy="2551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ko-KR" sz="800" b="1" dirty="0"/>
              <a:t>5</a:t>
            </a:r>
            <a:endParaRPr lang="ko-KR" altLang="en-US" sz="1400" b="1" dirty="0"/>
          </a:p>
        </p:txBody>
      </p:sp>
      <p:sp>
        <p:nvSpPr>
          <p:cNvPr id="61" name="타원 60">
            <a:extLst>
              <a:ext uri="{FF2B5EF4-FFF2-40B4-BE49-F238E27FC236}">
                <a16:creationId xmlns:a16="http://schemas.microsoft.com/office/drawing/2014/main" id="{B8E4052F-0077-DC16-6AEC-C6C62A7B0B69}"/>
              </a:ext>
            </a:extLst>
          </p:cNvPr>
          <p:cNvSpPr/>
          <p:nvPr/>
        </p:nvSpPr>
        <p:spPr>
          <a:xfrm>
            <a:off x="1068017" y="878575"/>
            <a:ext cx="262879" cy="2551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ko-KR" sz="800" b="1" dirty="0"/>
              <a:t>1</a:t>
            </a:r>
            <a:endParaRPr lang="ko-KR" altLang="en-US" sz="1400" b="1" dirty="0"/>
          </a:p>
        </p:txBody>
      </p:sp>
      <p:grpSp>
        <p:nvGrpSpPr>
          <p:cNvPr id="42" name="그룹 41">
            <a:extLst>
              <a:ext uri="{FF2B5EF4-FFF2-40B4-BE49-F238E27FC236}">
                <a16:creationId xmlns:a16="http://schemas.microsoft.com/office/drawing/2014/main" id="{843B69FC-5A7D-54EF-7631-8E1205B391A2}"/>
              </a:ext>
            </a:extLst>
          </p:cNvPr>
          <p:cNvGrpSpPr/>
          <p:nvPr/>
        </p:nvGrpSpPr>
        <p:grpSpPr>
          <a:xfrm>
            <a:off x="3009448" y="1988841"/>
            <a:ext cx="4958760" cy="2785118"/>
            <a:chOff x="3009448" y="1988841"/>
            <a:chExt cx="4958760" cy="2785118"/>
          </a:xfrm>
        </p:grpSpPr>
        <p:grpSp>
          <p:nvGrpSpPr>
            <p:cNvPr id="40" name="그룹 39">
              <a:extLst>
                <a:ext uri="{FF2B5EF4-FFF2-40B4-BE49-F238E27FC236}">
                  <a16:creationId xmlns:a16="http://schemas.microsoft.com/office/drawing/2014/main" id="{554A0C09-0B37-805A-CF1E-B1BF194949BF}"/>
                </a:ext>
              </a:extLst>
            </p:cNvPr>
            <p:cNvGrpSpPr/>
            <p:nvPr/>
          </p:nvGrpSpPr>
          <p:grpSpPr>
            <a:xfrm>
              <a:off x="3009448" y="1988841"/>
              <a:ext cx="4958760" cy="2785118"/>
              <a:chOff x="3009448" y="1988841"/>
              <a:chExt cx="4958760" cy="2785118"/>
            </a:xfrm>
          </p:grpSpPr>
          <p:grpSp>
            <p:nvGrpSpPr>
              <p:cNvPr id="31" name="그룹 30">
                <a:extLst>
                  <a:ext uri="{FF2B5EF4-FFF2-40B4-BE49-F238E27FC236}">
                    <a16:creationId xmlns:a16="http://schemas.microsoft.com/office/drawing/2014/main" id="{C5C1F3B4-820E-FB1B-BFCD-122C0D7B3C92}"/>
                  </a:ext>
                </a:extLst>
              </p:cNvPr>
              <p:cNvGrpSpPr/>
              <p:nvPr/>
            </p:nvGrpSpPr>
            <p:grpSpPr>
              <a:xfrm>
                <a:off x="3009448" y="1988841"/>
                <a:ext cx="4958760" cy="2785118"/>
                <a:chOff x="3009448" y="1988841"/>
                <a:chExt cx="4958760" cy="2785118"/>
              </a:xfrm>
            </p:grpSpPr>
            <p:pic>
              <p:nvPicPr>
                <p:cNvPr id="3" name="그림 2">
                  <a:extLst>
                    <a:ext uri="{FF2B5EF4-FFF2-40B4-BE49-F238E27FC236}">
                      <a16:creationId xmlns:a16="http://schemas.microsoft.com/office/drawing/2014/main" id="{E2D475CE-4C61-7860-4954-BC2F39AE5EC1}"/>
                    </a:ext>
                  </a:extLst>
                </p:cNvPr>
                <p:cNvPicPr>
                  <a:picLocks noChangeAspect="1"/>
                </p:cNvPicPr>
                <p:nvPr/>
              </p:nvPicPr>
              <p:blipFill>
                <a:blip r:embed="rId4"/>
                <a:stretch>
                  <a:fillRect/>
                </a:stretch>
              </p:blipFill>
              <p:spPr>
                <a:xfrm>
                  <a:off x="3009448" y="1988841"/>
                  <a:ext cx="4958760" cy="2785118"/>
                </a:xfrm>
                <a:prstGeom prst="rect">
                  <a:avLst/>
                </a:prstGeom>
                <a:ln w="38100">
                  <a:solidFill>
                    <a:schemeClr val="tx1"/>
                  </a:solidFill>
                </a:ln>
              </p:spPr>
            </p:pic>
            <p:grpSp>
              <p:nvGrpSpPr>
                <p:cNvPr id="30" name="그룹 29">
                  <a:extLst>
                    <a:ext uri="{FF2B5EF4-FFF2-40B4-BE49-F238E27FC236}">
                      <a16:creationId xmlns:a16="http://schemas.microsoft.com/office/drawing/2014/main" id="{1E45E80F-8AFA-271E-0C55-E523A61B6C8C}"/>
                    </a:ext>
                  </a:extLst>
                </p:cNvPr>
                <p:cNvGrpSpPr/>
                <p:nvPr/>
              </p:nvGrpSpPr>
              <p:grpSpPr>
                <a:xfrm>
                  <a:off x="4653988" y="2266083"/>
                  <a:ext cx="435752" cy="1396938"/>
                  <a:chOff x="4653988" y="2266083"/>
                  <a:chExt cx="435752" cy="1396938"/>
                </a:xfrm>
              </p:grpSpPr>
              <p:pic>
                <p:nvPicPr>
                  <p:cNvPr id="19" name="그림 18">
                    <a:extLst>
                      <a:ext uri="{FF2B5EF4-FFF2-40B4-BE49-F238E27FC236}">
                        <a16:creationId xmlns:a16="http://schemas.microsoft.com/office/drawing/2014/main" id="{77465AF1-E31F-780F-3A6C-F96C14AD46FD}"/>
                      </a:ext>
                    </a:extLst>
                  </p:cNvPr>
                  <p:cNvPicPr>
                    <a:picLocks noChangeAspect="1"/>
                  </p:cNvPicPr>
                  <p:nvPr/>
                </p:nvPicPr>
                <p:blipFill>
                  <a:blip r:embed="rId5"/>
                  <a:stretch>
                    <a:fillRect/>
                  </a:stretch>
                </p:blipFill>
                <p:spPr>
                  <a:xfrm>
                    <a:off x="4757617" y="2266083"/>
                    <a:ext cx="114247" cy="127687"/>
                  </a:xfrm>
                  <a:prstGeom prst="rect">
                    <a:avLst/>
                  </a:prstGeom>
                </p:spPr>
              </p:pic>
              <p:pic>
                <p:nvPicPr>
                  <p:cNvPr id="24" name="그림 23">
                    <a:extLst>
                      <a:ext uri="{FF2B5EF4-FFF2-40B4-BE49-F238E27FC236}">
                        <a16:creationId xmlns:a16="http://schemas.microsoft.com/office/drawing/2014/main" id="{47E9B499-CE1F-B931-1B14-EF83AADFE2BA}"/>
                      </a:ext>
                    </a:extLst>
                  </p:cNvPr>
                  <p:cNvPicPr>
                    <a:picLocks noChangeAspect="1"/>
                  </p:cNvPicPr>
                  <p:nvPr/>
                </p:nvPicPr>
                <p:blipFill>
                  <a:blip r:embed="rId6"/>
                  <a:stretch>
                    <a:fillRect/>
                  </a:stretch>
                </p:blipFill>
                <p:spPr>
                  <a:xfrm>
                    <a:off x="4691447" y="3584841"/>
                    <a:ext cx="180417" cy="78180"/>
                  </a:xfrm>
                  <a:prstGeom prst="rect">
                    <a:avLst/>
                  </a:prstGeom>
                </p:spPr>
              </p:pic>
              <p:pic>
                <p:nvPicPr>
                  <p:cNvPr id="26" name="그림 25">
                    <a:extLst>
                      <a:ext uri="{FF2B5EF4-FFF2-40B4-BE49-F238E27FC236}">
                        <a16:creationId xmlns:a16="http://schemas.microsoft.com/office/drawing/2014/main" id="{4D6B8F3B-DAE2-70F1-ADC2-1A46B213ACCE}"/>
                      </a:ext>
                    </a:extLst>
                  </p:cNvPr>
                  <p:cNvPicPr>
                    <a:picLocks noChangeAspect="1"/>
                  </p:cNvPicPr>
                  <p:nvPr/>
                </p:nvPicPr>
                <p:blipFill>
                  <a:blip r:embed="rId7"/>
                  <a:stretch>
                    <a:fillRect/>
                  </a:stretch>
                </p:blipFill>
                <p:spPr>
                  <a:xfrm>
                    <a:off x="4653988" y="2852840"/>
                    <a:ext cx="435752" cy="290501"/>
                  </a:xfrm>
                  <a:prstGeom prst="rect">
                    <a:avLst/>
                  </a:prstGeom>
                </p:spPr>
              </p:pic>
              <p:pic>
                <p:nvPicPr>
                  <p:cNvPr id="28" name="그림 27">
                    <a:extLst>
                      <a:ext uri="{FF2B5EF4-FFF2-40B4-BE49-F238E27FC236}">
                        <a16:creationId xmlns:a16="http://schemas.microsoft.com/office/drawing/2014/main" id="{2F3F0CF7-8253-2546-1AA5-F4F31441126B}"/>
                      </a:ext>
                    </a:extLst>
                  </p:cNvPr>
                  <p:cNvPicPr>
                    <a:picLocks noChangeAspect="1"/>
                  </p:cNvPicPr>
                  <p:nvPr/>
                </p:nvPicPr>
                <p:blipFill>
                  <a:blip r:embed="rId8"/>
                  <a:stretch>
                    <a:fillRect/>
                  </a:stretch>
                </p:blipFill>
                <p:spPr>
                  <a:xfrm>
                    <a:off x="4757617" y="2376755"/>
                    <a:ext cx="114247" cy="551072"/>
                  </a:xfrm>
                  <a:prstGeom prst="rect">
                    <a:avLst/>
                  </a:prstGeom>
                </p:spPr>
              </p:pic>
              <p:pic>
                <p:nvPicPr>
                  <p:cNvPr id="29" name="그림 28">
                    <a:extLst>
                      <a:ext uri="{FF2B5EF4-FFF2-40B4-BE49-F238E27FC236}">
                        <a16:creationId xmlns:a16="http://schemas.microsoft.com/office/drawing/2014/main" id="{8A0FDA25-3729-1797-DE27-0FF69A5299A8}"/>
                      </a:ext>
                    </a:extLst>
                  </p:cNvPr>
                  <p:cNvPicPr>
                    <a:picLocks noChangeAspect="1"/>
                  </p:cNvPicPr>
                  <p:nvPr/>
                </p:nvPicPr>
                <p:blipFill>
                  <a:blip r:embed="rId8"/>
                  <a:stretch>
                    <a:fillRect/>
                  </a:stretch>
                </p:blipFill>
                <p:spPr>
                  <a:xfrm>
                    <a:off x="4757616" y="3068354"/>
                    <a:ext cx="114247" cy="551072"/>
                  </a:xfrm>
                  <a:prstGeom prst="rect">
                    <a:avLst/>
                  </a:prstGeom>
                </p:spPr>
              </p:pic>
            </p:grpSp>
          </p:grpSp>
          <p:pic>
            <p:nvPicPr>
              <p:cNvPr id="37" name="그림 36">
                <a:extLst>
                  <a:ext uri="{FF2B5EF4-FFF2-40B4-BE49-F238E27FC236}">
                    <a16:creationId xmlns:a16="http://schemas.microsoft.com/office/drawing/2014/main" id="{8D6F3B12-9A6C-BC10-3702-9B9B74AE4C46}"/>
                  </a:ext>
                </a:extLst>
              </p:cNvPr>
              <p:cNvPicPr>
                <a:picLocks noChangeAspect="1"/>
              </p:cNvPicPr>
              <p:nvPr/>
            </p:nvPicPr>
            <p:blipFill>
              <a:blip r:embed="rId9"/>
              <a:stretch>
                <a:fillRect/>
              </a:stretch>
            </p:blipFill>
            <p:spPr>
              <a:xfrm>
                <a:off x="4184296" y="2567914"/>
                <a:ext cx="1146640" cy="178194"/>
              </a:xfrm>
              <a:prstGeom prst="rect">
                <a:avLst/>
              </a:prstGeom>
            </p:spPr>
          </p:pic>
          <p:pic>
            <p:nvPicPr>
              <p:cNvPr id="39" name="그림 38">
                <a:extLst>
                  <a:ext uri="{FF2B5EF4-FFF2-40B4-BE49-F238E27FC236}">
                    <a16:creationId xmlns:a16="http://schemas.microsoft.com/office/drawing/2014/main" id="{C10B92CA-F355-94D6-2A98-D0D2A2CC292F}"/>
                  </a:ext>
                </a:extLst>
              </p:cNvPr>
              <p:cNvPicPr>
                <a:picLocks noChangeAspect="1"/>
              </p:cNvPicPr>
              <p:nvPr/>
            </p:nvPicPr>
            <p:blipFill>
              <a:blip r:embed="rId9"/>
              <a:stretch>
                <a:fillRect/>
              </a:stretch>
            </p:blipFill>
            <p:spPr>
              <a:xfrm>
                <a:off x="4334577" y="3225501"/>
                <a:ext cx="1047609" cy="162804"/>
              </a:xfrm>
              <a:prstGeom prst="rect">
                <a:avLst/>
              </a:prstGeom>
            </p:spPr>
          </p:pic>
          <p:pic>
            <p:nvPicPr>
              <p:cNvPr id="35" name="그림 34">
                <a:extLst>
                  <a:ext uri="{FF2B5EF4-FFF2-40B4-BE49-F238E27FC236}">
                    <a16:creationId xmlns:a16="http://schemas.microsoft.com/office/drawing/2014/main" id="{2A9F38CA-F3EA-EAC2-B24D-A08D317E70F1}"/>
                  </a:ext>
                </a:extLst>
              </p:cNvPr>
              <p:cNvPicPr>
                <a:picLocks noChangeAspect="1"/>
              </p:cNvPicPr>
              <p:nvPr/>
            </p:nvPicPr>
            <p:blipFill>
              <a:blip r:embed="rId10"/>
              <a:stretch>
                <a:fillRect/>
              </a:stretch>
            </p:blipFill>
            <p:spPr>
              <a:xfrm>
                <a:off x="4583832" y="3152425"/>
                <a:ext cx="468697" cy="208310"/>
              </a:xfrm>
              <a:prstGeom prst="rect">
                <a:avLst/>
              </a:prstGeom>
            </p:spPr>
          </p:pic>
          <p:pic>
            <p:nvPicPr>
              <p:cNvPr id="33" name="그림 32">
                <a:extLst>
                  <a:ext uri="{FF2B5EF4-FFF2-40B4-BE49-F238E27FC236}">
                    <a16:creationId xmlns:a16="http://schemas.microsoft.com/office/drawing/2014/main" id="{BCB9B37F-BD94-3B0D-06B5-F762941F823A}"/>
                  </a:ext>
                </a:extLst>
              </p:cNvPr>
              <p:cNvPicPr>
                <a:picLocks noChangeAspect="1"/>
              </p:cNvPicPr>
              <p:nvPr/>
            </p:nvPicPr>
            <p:blipFill rotWithShape="1">
              <a:blip r:embed="rId11"/>
              <a:srcRect l="48526" t="-20891"/>
              <a:stretch/>
            </p:blipFill>
            <p:spPr>
              <a:xfrm>
                <a:off x="4583833" y="2480926"/>
                <a:ext cx="505908" cy="266147"/>
              </a:xfrm>
              <a:prstGeom prst="rect">
                <a:avLst/>
              </a:prstGeom>
            </p:spPr>
          </p:pic>
        </p:grpSp>
        <p:sp>
          <p:nvSpPr>
            <p:cNvPr id="41" name="TextBox 40">
              <a:extLst>
                <a:ext uri="{FF2B5EF4-FFF2-40B4-BE49-F238E27FC236}">
                  <a16:creationId xmlns:a16="http://schemas.microsoft.com/office/drawing/2014/main" id="{7F208E49-BA79-A38B-27B2-18EA8D56B600}"/>
                </a:ext>
              </a:extLst>
            </p:cNvPr>
            <p:cNvSpPr txBox="1"/>
            <p:nvPr/>
          </p:nvSpPr>
          <p:spPr>
            <a:xfrm>
              <a:off x="5564369" y="2421458"/>
              <a:ext cx="800219" cy="584775"/>
            </a:xfrm>
            <a:prstGeom prst="rect">
              <a:avLst/>
            </a:prstGeom>
            <a:solidFill>
              <a:schemeClr val="bg1"/>
            </a:solidFill>
          </p:spPr>
          <p:txBody>
            <a:bodyPr wrap="none" rtlCol="0">
              <a:spAutoFit/>
            </a:bodyPr>
            <a:lstStyle/>
            <a:p>
              <a:r>
                <a:rPr lang="ko-KR" altLang="en-US" sz="800" dirty="0">
                  <a:latin typeface="+mj-ea"/>
                  <a:ea typeface="+mj-ea"/>
                </a:rPr>
                <a:t>생산진행현황</a:t>
              </a:r>
              <a:endParaRPr lang="en-US" altLang="ko-KR" sz="800" dirty="0">
                <a:latin typeface="+mj-ea"/>
                <a:ea typeface="+mj-ea"/>
              </a:endParaRPr>
            </a:p>
            <a:p>
              <a:r>
                <a:rPr lang="ko-KR" altLang="en-US" sz="800" dirty="0">
                  <a:latin typeface="+mj-ea"/>
                  <a:ea typeface="+mj-ea"/>
                </a:rPr>
                <a:t>작업장현황</a:t>
              </a:r>
              <a:endParaRPr lang="en-US" altLang="ko-KR" sz="800" dirty="0">
                <a:latin typeface="+mj-ea"/>
                <a:ea typeface="+mj-ea"/>
              </a:endParaRPr>
            </a:p>
            <a:p>
              <a:r>
                <a:rPr lang="ko-KR" altLang="en-US" sz="800" dirty="0">
                  <a:latin typeface="+mj-ea"/>
                  <a:ea typeface="+mj-ea"/>
                </a:rPr>
                <a:t>생산실적</a:t>
              </a:r>
              <a:endParaRPr lang="en-US" altLang="ko-KR" sz="800" dirty="0">
                <a:latin typeface="+mj-ea"/>
                <a:ea typeface="+mj-ea"/>
              </a:endParaRPr>
            </a:p>
            <a:p>
              <a:r>
                <a:rPr lang="ko-KR" altLang="en-US" sz="800" dirty="0">
                  <a:latin typeface="+mj-ea"/>
                  <a:ea typeface="+mj-ea"/>
                </a:rPr>
                <a:t>비가동내역</a:t>
              </a:r>
              <a:endParaRPr lang="ko-KR" altLang="en-US" dirty="0">
                <a:latin typeface="+mj-ea"/>
                <a:ea typeface="+mj-ea"/>
              </a:endParaRPr>
            </a:p>
          </p:txBody>
        </p:sp>
      </p:grpSp>
      <p:sp>
        <p:nvSpPr>
          <p:cNvPr id="76" name="타원 75">
            <a:extLst>
              <a:ext uri="{FF2B5EF4-FFF2-40B4-BE49-F238E27FC236}">
                <a16:creationId xmlns:a16="http://schemas.microsoft.com/office/drawing/2014/main" id="{14D062E0-EDD7-0724-6090-5361D8418B20}"/>
              </a:ext>
            </a:extLst>
          </p:cNvPr>
          <p:cNvSpPr/>
          <p:nvPr/>
        </p:nvSpPr>
        <p:spPr>
          <a:xfrm>
            <a:off x="4087423" y="2026817"/>
            <a:ext cx="262879" cy="2551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ko-KR" sz="800" b="1" dirty="0"/>
              <a:t>2</a:t>
            </a:r>
            <a:endParaRPr lang="ko-KR" altLang="en-US" sz="1400" b="1" dirty="0"/>
          </a:p>
        </p:txBody>
      </p:sp>
      <p:sp>
        <p:nvSpPr>
          <p:cNvPr id="77" name="타원 76">
            <a:extLst>
              <a:ext uri="{FF2B5EF4-FFF2-40B4-BE49-F238E27FC236}">
                <a16:creationId xmlns:a16="http://schemas.microsoft.com/office/drawing/2014/main" id="{72794DB7-406B-39BA-A6ED-006DAF0E8B09}"/>
              </a:ext>
            </a:extLst>
          </p:cNvPr>
          <p:cNvSpPr/>
          <p:nvPr/>
        </p:nvSpPr>
        <p:spPr>
          <a:xfrm>
            <a:off x="5488828" y="2004195"/>
            <a:ext cx="262879" cy="2551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ko-KR" sz="800" b="1" dirty="0"/>
              <a:t>3</a:t>
            </a:r>
            <a:endParaRPr lang="ko-KR" altLang="en-US" sz="1400" b="1" dirty="0"/>
          </a:p>
        </p:txBody>
      </p:sp>
      <p:sp>
        <p:nvSpPr>
          <p:cNvPr id="71" name="직사각형 70">
            <a:extLst>
              <a:ext uri="{FF2B5EF4-FFF2-40B4-BE49-F238E27FC236}">
                <a16:creationId xmlns:a16="http://schemas.microsoft.com/office/drawing/2014/main" id="{A4B472AA-7FAC-8B64-6C55-9670C59C6326}"/>
              </a:ext>
            </a:extLst>
          </p:cNvPr>
          <p:cNvSpPr/>
          <p:nvPr/>
        </p:nvSpPr>
        <p:spPr>
          <a:xfrm>
            <a:off x="6397737" y="4502132"/>
            <a:ext cx="523500" cy="22024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p>
        </p:txBody>
      </p:sp>
      <p:sp>
        <p:nvSpPr>
          <p:cNvPr id="56" name="타원 55">
            <a:extLst>
              <a:ext uri="{FF2B5EF4-FFF2-40B4-BE49-F238E27FC236}">
                <a16:creationId xmlns:a16="http://schemas.microsoft.com/office/drawing/2014/main" id="{C7EC70B5-5635-C9F0-CCAA-051DD6549D49}"/>
              </a:ext>
            </a:extLst>
          </p:cNvPr>
          <p:cNvSpPr/>
          <p:nvPr/>
        </p:nvSpPr>
        <p:spPr>
          <a:xfrm>
            <a:off x="6081637" y="4461403"/>
            <a:ext cx="262879" cy="2551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ko-KR" sz="800" b="1" dirty="0"/>
              <a:t>4</a:t>
            </a:r>
            <a:endParaRPr lang="ko-KR" altLang="en-US" sz="1400" b="1" dirty="0"/>
          </a:p>
        </p:txBody>
      </p:sp>
    </p:spTree>
    <p:extLst>
      <p:ext uri="{BB962C8B-B14F-4D97-AF65-F5344CB8AC3E}">
        <p14:creationId xmlns:p14="http://schemas.microsoft.com/office/powerpoint/2010/main" val="817725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그림 23">
            <a:extLst>
              <a:ext uri="{FF2B5EF4-FFF2-40B4-BE49-F238E27FC236}">
                <a16:creationId xmlns:a16="http://schemas.microsoft.com/office/drawing/2014/main" id="{014BBB9F-D0B8-DFFD-52F4-CE0EE77BE8CC}"/>
              </a:ext>
            </a:extLst>
          </p:cNvPr>
          <p:cNvPicPr>
            <a:picLocks noChangeAspect="1"/>
          </p:cNvPicPr>
          <p:nvPr/>
        </p:nvPicPr>
        <p:blipFill>
          <a:blip r:embed="rId2"/>
          <a:stretch>
            <a:fillRect/>
          </a:stretch>
        </p:blipFill>
        <p:spPr>
          <a:xfrm>
            <a:off x="4594787" y="678128"/>
            <a:ext cx="3686689" cy="590632"/>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일별 생산현황</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en-US" altLang="ko-KR"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589910686"/>
              </p:ext>
            </p:extLst>
          </p:nvPr>
        </p:nvGraphicFramePr>
        <p:xfrm>
          <a:off x="8688288" y="476672"/>
          <a:ext cx="3384376" cy="3318065"/>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a:solidFill>
                            <a:schemeClr val="tx1"/>
                          </a:solidFill>
                          <a:latin typeface="+mn-ea"/>
                          <a:ea typeface="+mn-ea"/>
                          <a:sym typeface="맑은 고딕"/>
                        </a:rPr>
                        <a:t>생산률에</a:t>
                      </a:r>
                      <a:r>
                        <a:rPr lang="ko-KR" altLang="en-US" sz="800" b="0" dirty="0">
                          <a:solidFill>
                            <a:schemeClr val="tx1"/>
                          </a:solidFill>
                          <a:latin typeface="+mn-ea"/>
                          <a:ea typeface="+mn-ea"/>
                          <a:sym typeface="맑은 고딕"/>
                        </a:rPr>
                        <a:t> 대한 데이터를 조회할 수 있다</a:t>
                      </a:r>
                      <a:r>
                        <a:rPr lang="en-US" altLang="ko-KR" sz="800" b="0" dirty="0">
                          <a:solidFill>
                            <a:schemeClr val="tx1"/>
                          </a:solidFill>
                          <a:latin typeface="+mn-ea"/>
                          <a:ea typeface="+mn-ea"/>
                          <a:sym typeface="맑은 고딕"/>
                        </a:rPr>
                        <a:t>.</a:t>
                      </a:r>
                      <a:endParaRPr lang="ko-KR" altLang="en-US"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a:solidFill>
                            <a:schemeClr val="tx1"/>
                          </a:solidFill>
                          <a:latin typeface="+mn-ea"/>
                          <a:ea typeface="+mn-ea"/>
                          <a:sym typeface="맑은 고딕"/>
                        </a:rPr>
                        <a:t>일자별</a:t>
                      </a:r>
                      <a:r>
                        <a:rPr lang="ko-KR" altLang="en-US" sz="800" b="0" dirty="0">
                          <a:solidFill>
                            <a:schemeClr val="tx1"/>
                          </a:solidFill>
                          <a:latin typeface="+mn-ea"/>
                          <a:ea typeface="+mn-ea"/>
                          <a:sym typeface="맑은 고딕"/>
                        </a:rPr>
                        <a:t> 생산 현황을 조회할 수 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50" b="0" dirty="0">
                          <a:latin typeface="+mn-ea"/>
                          <a:ea typeface="+mn-ea"/>
                        </a:rPr>
                        <a:t>로드 시</a:t>
                      </a:r>
                      <a:r>
                        <a:rPr lang="en-US" altLang="ko-KR" sz="850" b="0" dirty="0">
                          <a:latin typeface="+mn-ea"/>
                          <a:ea typeface="+mn-ea"/>
                        </a:rPr>
                        <a:t>, 1</a:t>
                      </a:r>
                      <a:r>
                        <a:rPr lang="ko-KR" altLang="en-US" sz="850" b="0" dirty="0">
                          <a:latin typeface="+mn-ea"/>
                          <a:ea typeface="+mn-ea"/>
                        </a:rPr>
                        <a:t>주일을 기준으로 그래프가 나타난다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50" b="0" dirty="0">
                          <a:latin typeface="+mn-ea"/>
                          <a:ea typeface="+mn-ea"/>
                        </a:rPr>
                        <a:t>조회 버튼 클릭 시</a:t>
                      </a:r>
                      <a:r>
                        <a:rPr lang="en-US" altLang="ko-KR" sz="850" b="0" dirty="0">
                          <a:latin typeface="+mn-ea"/>
                          <a:ea typeface="+mn-ea"/>
                        </a:rPr>
                        <a:t>,</a:t>
                      </a:r>
                      <a:r>
                        <a:rPr lang="ko-KR" altLang="en-US" sz="850" b="0" dirty="0">
                          <a:latin typeface="+mn-ea"/>
                          <a:ea typeface="+mn-ea"/>
                        </a:rPr>
                        <a:t> 조회조건에 따라 일별 생산 현황이 조회된다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50" b="0" dirty="0" err="1">
                          <a:latin typeface="+mn-ea"/>
                          <a:ea typeface="+mn-ea"/>
                        </a:rPr>
                        <a:t>새로고침</a:t>
                      </a:r>
                      <a:r>
                        <a:rPr lang="ko-KR" altLang="en-US" sz="850" b="0" dirty="0">
                          <a:latin typeface="+mn-ea"/>
                          <a:ea typeface="+mn-ea"/>
                        </a:rPr>
                        <a:t> 버튼 클릭 시</a:t>
                      </a:r>
                      <a:r>
                        <a:rPr lang="en-US" altLang="ko-KR" sz="850" b="0" dirty="0">
                          <a:latin typeface="+mn-ea"/>
                          <a:ea typeface="+mn-ea"/>
                        </a:rPr>
                        <a:t>, </a:t>
                      </a:r>
                      <a:r>
                        <a:rPr lang="ko-KR" altLang="en-US" sz="850" b="0" dirty="0">
                          <a:latin typeface="+mn-ea"/>
                          <a:ea typeface="+mn-ea"/>
                        </a:rPr>
                        <a:t>조회조건이 초기화되고 폼이 다시 로드 된다</a:t>
                      </a:r>
                      <a:r>
                        <a:rPr lang="en-US" altLang="ko-KR" sz="850" b="0" dirty="0">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엑셀 버튼 클릭 시</a:t>
                      </a:r>
                      <a:r>
                        <a:rPr kumimoji="1" lang="en-US" altLang="ko-KR" sz="850" dirty="0">
                          <a:solidFill>
                            <a:schemeClr val="tx1"/>
                          </a:solidFill>
                          <a:latin typeface="+mn-ea"/>
                        </a:rPr>
                        <a:t>, </a:t>
                      </a:r>
                      <a:r>
                        <a:rPr kumimoji="1" lang="ko-KR" altLang="en-US" sz="850" dirty="0">
                          <a:solidFill>
                            <a:schemeClr val="tx1"/>
                          </a:solidFill>
                          <a:latin typeface="+mn-ea"/>
                        </a:rPr>
                        <a:t>그래프와 데이터 그리드 뷰를 엑셀파일로 </a:t>
                      </a:r>
                      <a:r>
                        <a:rPr kumimoji="1" lang="en-US" altLang="ko-KR" sz="850" dirty="0">
                          <a:solidFill>
                            <a:schemeClr val="tx1"/>
                          </a:solidFill>
                          <a:latin typeface="+mn-ea"/>
                        </a:rPr>
                        <a:t>Export</a:t>
                      </a:r>
                      <a:r>
                        <a:rPr kumimoji="1" lang="ko-KR" altLang="en-US" sz="850" dirty="0">
                          <a:solidFill>
                            <a:schemeClr val="tx1"/>
                          </a:solidFill>
                          <a:latin typeface="+mn-ea"/>
                        </a:rPr>
                        <a:t>된다</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50" b="0" baseline="0" dirty="0">
                          <a:latin typeface="+mn-ea"/>
                          <a:ea typeface="+mn-ea"/>
                        </a:rPr>
                        <a:t>조회조건에 따른 생산현황을 그래프로 나타낸다</a:t>
                      </a:r>
                      <a:r>
                        <a:rPr lang="en-US" altLang="ko-KR" sz="850" b="0" baseline="0" dirty="0">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50" b="0" baseline="0" dirty="0">
                          <a:latin typeface="+mn-ea"/>
                          <a:ea typeface="+mn-ea"/>
                        </a:rPr>
                        <a:t>조회조건에 따른 생산현황을 데이터 그리드 뷰로 나타낸다</a:t>
                      </a:r>
                      <a:r>
                        <a:rPr lang="en-US" altLang="ko-KR" sz="850" b="0" baseline="0" dirty="0">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333126989"/>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endParaRPr lang="en-US" altLang="ko-KR" sz="850" b="0" baseline="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599376664"/>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pic>
        <p:nvPicPr>
          <p:cNvPr id="9" name="그림 8">
            <a:extLst>
              <a:ext uri="{FF2B5EF4-FFF2-40B4-BE49-F238E27FC236}">
                <a16:creationId xmlns:a16="http://schemas.microsoft.com/office/drawing/2014/main" id="{33F965B0-4A3D-D149-87C0-C4AA7BEDC026}"/>
              </a:ext>
            </a:extLst>
          </p:cNvPr>
          <p:cNvPicPr>
            <a:picLocks noChangeAspect="1"/>
          </p:cNvPicPr>
          <p:nvPr/>
        </p:nvPicPr>
        <p:blipFill rotWithShape="1">
          <a:blip r:embed="rId3"/>
          <a:srcRect r="26568" b="24524"/>
          <a:stretch/>
        </p:blipFill>
        <p:spPr>
          <a:xfrm>
            <a:off x="346316" y="1196749"/>
            <a:ext cx="7902542" cy="4032448"/>
          </a:xfrm>
          <a:prstGeom prst="rect">
            <a:avLst/>
          </a:prstGeom>
          <a:ln>
            <a:solidFill>
              <a:schemeClr val="tx1"/>
            </a:solidFill>
          </a:ln>
        </p:spPr>
      </p:pic>
      <p:pic>
        <p:nvPicPr>
          <p:cNvPr id="11" name="그림 10">
            <a:extLst>
              <a:ext uri="{FF2B5EF4-FFF2-40B4-BE49-F238E27FC236}">
                <a16:creationId xmlns:a16="http://schemas.microsoft.com/office/drawing/2014/main" id="{F728F61D-6A7A-EEBE-0DB2-D2635111362D}"/>
              </a:ext>
            </a:extLst>
          </p:cNvPr>
          <p:cNvPicPr>
            <a:picLocks noChangeAspect="1"/>
          </p:cNvPicPr>
          <p:nvPr/>
        </p:nvPicPr>
        <p:blipFill>
          <a:blip r:embed="rId4"/>
          <a:stretch>
            <a:fillRect/>
          </a:stretch>
        </p:blipFill>
        <p:spPr>
          <a:xfrm>
            <a:off x="349094" y="4143892"/>
            <a:ext cx="7899764" cy="1087711"/>
          </a:xfrm>
          <a:prstGeom prst="rect">
            <a:avLst/>
          </a:prstGeom>
        </p:spPr>
      </p:pic>
      <p:sp>
        <p:nvSpPr>
          <p:cNvPr id="13" name="TextBox 12">
            <a:extLst>
              <a:ext uri="{FF2B5EF4-FFF2-40B4-BE49-F238E27FC236}">
                <a16:creationId xmlns:a16="http://schemas.microsoft.com/office/drawing/2014/main" id="{4AC509E7-B05E-D7E7-48AF-2409A02F3AB4}"/>
              </a:ext>
            </a:extLst>
          </p:cNvPr>
          <p:cNvSpPr txBox="1"/>
          <p:nvPr/>
        </p:nvSpPr>
        <p:spPr>
          <a:xfrm>
            <a:off x="425050" y="1269340"/>
            <a:ext cx="595035" cy="215444"/>
          </a:xfrm>
          <a:prstGeom prst="rect">
            <a:avLst/>
          </a:prstGeom>
          <a:solidFill>
            <a:srgbClr val="ECF0F2"/>
          </a:solidFill>
          <a:ln>
            <a:noFill/>
          </a:ln>
        </p:spPr>
        <p:txBody>
          <a:bodyPr wrap="none" rtlCol="0">
            <a:spAutoFit/>
          </a:bodyPr>
          <a:lstStyle/>
          <a:p>
            <a:r>
              <a:rPr lang="ko-KR" altLang="en-US" sz="800" dirty="0"/>
              <a:t>생산일자</a:t>
            </a:r>
          </a:p>
        </p:txBody>
      </p:sp>
      <p:pic>
        <p:nvPicPr>
          <p:cNvPr id="15" name="그림 14">
            <a:extLst>
              <a:ext uri="{FF2B5EF4-FFF2-40B4-BE49-F238E27FC236}">
                <a16:creationId xmlns:a16="http://schemas.microsoft.com/office/drawing/2014/main" id="{E8A46224-E64D-F368-0CD1-D94CD16905BC}"/>
              </a:ext>
            </a:extLst>
          </p:cNvPr>
          <p:cNvPicPr>
            <a:picLocks noChangeAspect="1"/>
          </p:cNvPicPr>
          <p:nvPr/>
        </p:nvPicPr>
        <p:blipFill>
          <a:blip r:embed="rId5"/>
          <a:stretch>
            <a:fillRect/>
          </a:stretch>
        </p:blipFill>
        <p:spPr>
          <a:xfrm>
            <a:off x="1008095" y="1278927"/>
            <a:ext cx="1526040" cy="195110"/>
          </a:xfrm>
          <a:prstGeom prst="rect">
            <a:avLst/>
          </a:prstGeom>
        </p:spPr>
      </p:pic>
      <p:sp>
        <p:nvSpPr>
          <p:cNvPr id="16" name="TextBox 15">
            <a:extLst>
              <a:ext uri="{FF2B5EF4-FFF2-40B4-BE49-F238E27FC236}">
                <a16:creationId xmlns:a16="http://schemas.microsoft.com/office/drawing/2014/main" id="{539D3B09-B4E3-3587-F34D-CC2CA4CF199F}"/>
              </a:ext>
            </a:extLst>
          </p:cNvPr>
          <p:cNvSpPr txBox="1"/>
          <p:nvPr/>
        </p:nvSpPr>
        <p:spPr>
          <a:xfrm>
            <a:off x="393199" y="1489023"/>
            <a:ext cx="595035" cy="215444"/>
          </a:xfrm>
          <a:prstGeom prst="rect">
            <a:avLst/>
          </a:prstGeom>
          <a:solidFill>
            <a:srgbClr val="ECF0F2"/>
          </a:solidFill>
        </p:spPr>
        <p:txBody>
          <a:bodyPr wrap="none" rtlCol="0">
            <a:spAutoFit/>
          </a:bodyPr>
          <a:lstStyle/>
          <a:p>
            <a:r>
              <a:rPr lang="ko-KR" altLang="en-US" sz="800" dirty="0"/>
              <a:t>공정코드</a:t>
            </a:r>
          </a:p>
        </p:txBody>
      </p:sp>
      <p:sp>
        <p:nvSpPr>
          <p:cNvPr id="17" name="TextBox 16">
            <a:extLst>
              <a:ext uri="{FF2B5EF4-FFF2-40B4-BE49-F238E27FC236}">
                <a16:creationId xmlns:a16="http://schemas.microsoft.com/office/drawing/2014/main" id="{8CE62B54-A518-BD02-CA2A-6C6121D5AD42}"/>
              </a:ext>
            </a:extLst>
          </p:cNvPr>
          <p:cNvSpPr txBox="1"/>
          <p:nvPr/>
        </p:nvSpPr>
        <p:spPr>
          <a:xfrm>
            <a:off x="2591618" y="1269340"/>
            <a:ext cx="529312" cy="215444"/>
          </a:xfrm>
          <a:prstGeom prst="rect">
            <a:avLst/>
          </a:prstGeom>
          <a:solidFill>
            <a:srgbClr val="E8EDEE"/>
          </a:solidFill>
        </p:spPr>
        <p:txBody>
          <a:bodyPr wrap="none" rtlCol="0">
            <a:spAutoFit/>
          </a:bodyPr>
          <a:lstStyle/>
          <a:p>
            <a:r>
              <a:rPr lang="ko-KR" altLang="en-US" sz="800" dirty="0"/>
              <a:t>공정 명</a:t>
            </a:r>
          </a:p>
        </p:txBody>
      </p:sp>
      <p:pic>
        <p:nvPicPr>
          <p:cNvPr id="19" name="그림 18">
            <a:extLst>
              <a:ext uri="{FF2B5EF4-FFF2-40B4-BE49-F238E27FC236}">
                <a16:creationId xmlns:a16="http://schemas.microsoft.com/office/drawing/2014/main" id="{855879CC-92FC-059B-4745-B5E809367A4A}"/>
              </a:ext>
            </a:extLst>
          </p:cNvPr>
          <p:cNvPicPr>
            <a:picLocks noChangeAspect="1"/>
          </p:cNvPicPr>
          <p:nvPr/>
        </p:nvPicPr>
        <p:blipFill>
          <a:blip r:embed="rId6"/>
          <a:stretch>
            <a:fillRect/>
          </a:stretch>
        </p:blipFill>
        <p:spPr>
          <a:xfrm>
            <a:off x="2534135" y="1278927"/>
            <a:ext cx="1257609" cy="452259"/>
          </a:xfrm>
          <a:prstGeom prst="rect">
            <a:avLst/>
          </a:prstGeom>
          <a:solidFill>
            <a:srgbClr val="E8EFF0"/>
          </a:solidFill>
        </p:spPr>
      </p:pic>
      <p:pic>
        <p:nvPicPr>
          <p:cNvPr id="21" name="그림 20">
            <a:extLst>
              <a:ext uri="{FF2B5EF4-FFF2-40B4-BE49-F238E27FC236}">
                <a16:creationId xmlns:a16="http://schemas.microsoft.com/office/drawing/2014/main" id="{BE206714-CE1C-8E2E-FFB8-4199AB61B847}"/>
              </a:ext>
            </a:extLst>
          </p:cNvPr>
          <p:cNvPicPr>
            <a:picLocks noChangeAspect="1"/>
          </p:cNvPicPr>
          <p:nvPr/>
        </p:nvPicPr>
        <p:blipFill>
          <a:blip r:embed="rId7"/>
          <a:stretch>
            <a:fillRect/>
          </a:stretch>
        </p:blipFill>
        <p:spPr>
          <a:xfrm>
            <a:off x="3063680" y="1278927"/>
            <a:ext cx="773238" cy="194832"/>
          </a:xfrm>
          <a:prstGeom prst="rect">
            <a:avLst/>
          </a:prstGeom>
        </p:spPr>
      </p:pic>
      <p:sp>
        <p:nvSpPr>
          <p:cNvPr id="56" name="타원 55">
            <a:extLst>
              <a:ext uri="{FF2B5EF4-FFF2-40B4-BE49-F238E27FC236}">
                <a16:creationId xmlns:a16="http://schemas.microsoft.com/office/drawing/2014/main" id="{C7EC70B5-5635-C9F0-CCAA-051DD6549D49}"/>
              </a:ext>
            </a:extLst>
          </p:cNvPr>
          <p:cNvSpPr/>
          <p:nvPr/>
        </p:nvSpPr>
        <p:spPr>
          <a:xfrm>
            <a:off x="7870964" y="542271"/>
            <a:ext cx="262879" cy="2551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ko-KR" sz="800" b="1" dirty="0"/>
              <a:t>4</a:t>
            </a:r>
            <a:endParaRPr lang="ko-KR" altLang="en-US" sz="1400" b="1" dirty="0"/>
          </a:p>
        </p:txBody>
      </p:sp>
      <p:sp>
        <p:nvSpPr>
          <p:cNvPr id="57" name="타원 56">
            <a:extLst>
              <a:ext uri="{FF2B5EF4-FFF2-40B4-BE49-F238E27FC236}">
                <a16:creationId xmlns:a16="http://schemas.microsoft.com/office/drawing/2014/main" id="{08813D91-0FD9-193E-B2EF-02571AEDA990}"/>
              </a:ext>
            </a:extLst>
          </p:cNvPr>
          <p:cNvSpPr/>
          <p:nvPr/>
        </p:nvSpPr>
        <p:spPr>
          <a:xfrm>
            <a:off x="346314" y="4176811"/>
            <a:ext cx="262879" cy="2551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ko-KR" sz="800" b="1" dirty="0"/>
              <a:t>6</a:t>
            </a:r>
            <a:endParaRPr lang="ko-KR" altLang="en-US" sz="1400" b="1" dirty="0"/>
          </a:p>
        </p:txBody>
      </p:sp>
      <p:sp>
        <p:nvSpPr>
          <p:cNvPr id="60" name="타원 59">
            <a:extLst>
              <a:ext uri="{FF2B5EF4-FFF2-40B4-BE49-F238E27FC236}">
                <a16:creationId xmlns:a16="http://schemas.microsoft.com/office/drawing/2014/main" id="{790AB0C8-53DA-E5B4-04A3-87330696C9E6}"/>
              </a:ext>
            </a:extLst>
          </p:cNvPr>
          <p:cNvSpPr/>
          <p:nvPr/>
        </p:nvSpPr>
        <p:spPr>
          <a:xfrm>
            <a:off x="346315" y="2087701"/>
            <a:ext cx="262879" cy="2551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ko-KR" sz="800" b="1" dirty="0"/>
              <a:t>5</a:t>
            </a:r>
            <a:endParaRPr lang="ko-KR" altLang="en-US" sz="1400" b="1" dirty="0"/>
          </a:p>
        </p:txBody>
      </p:sp>
      <p:sp>
        <p:nvSpPr>
          <p:cNvPr id="61" name="타원 60">
            <a:extLst>
              <a:ext uri="{FF2B5EF4-FFF2-40B4-BE49-F238E27FC236}">
                <a16:creationId xmlns:a16="http://schemas.microsoft.com/office/drawing/2014/main" id="{B8E4052F-0077-DC16-6AEC-C6C62A7B0B69}"/>
              </a:ext>
            </a:extLst>
          </p:cNvPr>
          <p:cNvSpPr/>
          <p:nvPr/>
        </p:nvSpPr>
        <p:spPr>
          <a:xfrm>
            <a:off x="214876" y="1151369"/>
            <a:ext cx="262879" cy="2551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ko-KR" sz="800" b="1" dirty="0"/>
              <a:t>1</a:t>
            </a:r>
            <a:endParaRPr lang="ko-KR" altLang="en-US" sz="1400" b="1" dirty="0"/>
          </a:p>
        </p:txBody>
      </p:sp>
      <p:sp>
        <p:nvSpPr>
          <p:cNvPr id="76" name="타원 75">
            <a:extLst>
              <a:ext uri="{FF2B5EF4-FFF2-40B4-BE49-F238E27FC236}">
                <a16:creationId xmlns:a16="http://schemas.microsoft.com/office/drawing/2014/main" id="{14D062E0-EDD7-0724-6090-5361D8418B20}"/>
              </a:ext>
            </a:extLst>
          </p:cNvPr>
          <p:cNvSpPr/>
          <p:nvPr/>
        </p:nvSpPr>
        <p:spPr>
          <a:xfrm>
            <a:off x="4799856" y="550995"/>
            <a:ext cx="262879" cy="2551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ko-KR" sz="800" b="1" dirty="0"/>
              <a:t>2</a:t>
            </a:r>
            <a:endParaRPr lang="ko-KR" altLang="en-US" sz="1400" b="1" dirty="0"/>
          </a:p>
        </p:txBody>
      </p:sp>
      <p:sp>
        <p:nvSpPr>
          <p:cNvPr id="77" name="타원 76">
            <a:extLst>
              <a:ext uri="{FF2B5EF4-FFF2-40B4-BE49-F238E27FC236}">
                <a16:creationId xmlns:a16="http://schemas.microsoft.com/office/drawing/2014/main" id="{72794DB7-406B-39BA-A6ED-006DAF0E8B09}"/>
              </a:ext>
            </a:extLst>
          </p:cNvPr>
          <p:cNvSpPr/>
          <p:nvPr/>
        </p:nvSpPr>
        <p:spPr>
          <a:xfrm>
            <a:off x="7464152" y="558399"/>
            <a:ext cx="262879" cy="2551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ko-KR" sz="800" b="1" dirty="0"/>
              <a:t>3</a:t>
            </a:r>
            <a:endParaRPr lang="ko-KR" altLang="en-US" sz="1400" b="1" dirty="0"/>
          </a:p>
        </p:txBody>
      </p:sp>
      <p:pic>
        <p:nvPicPr>
          <p:cNvPr id="22" name="그림 21">
            <a:extLst>
              <a:ext uri="{FF2B5EF4-FFF2-40B4-BE49-F238E27FC236}">
                <a16:creationId xmlns:a16="http://schemas.microsoft.com/office/drawing/2014/main" id="{5A415B5F-BD43-2999-422A-6A336F45416B}"/>
              </a:ext>
            </a:extLst>
          </p:cNvPr>
          <p:cNvPicPr>
            <a:picLocks noChangeAspect="1"/>
          </p:cNvPicPr>
          <p:nvPr/>
        </p:nvPicPr>
        <p:blipFill>
          <a:blip r:embed="rId6"/>
          <a:stretch>
            <a:fillRect/>
          </a:stretch>
        </p:blipFill>
        <p:spPr>
          <a:xfrm>
            <a:off x="477755" y="1494372"/>
            <a:ext cx="1873829" cy="210096"/>
          </a:xfrm>
          <a:prstGeom prst="rect">
            <a:avLst/>
          </a:prstGeom>
          <a:solidFill>
            <a:srgbClr val="EDF1F3"/>
          </a:solidFill>
        </p:spPr>
      </p:pic>
    </p:spTree>
    <p:extLst>
      <p:ext uri="{BB962C8B-B14F-4D97-AF65-F5344CB8AC3E}">
        <p14:creationId xmlns:p14="http://schemas.microsoft.com/office/powerpoint/2010/main" val="4268392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그림 8">
            <a:extLst>
              <a:ext uri="{FF2B5EF4-FFF2-40B4-BE49-F238E27FC236}">
                <a16:creationId xmlns:a16="http://schemas.microsoft.com/office/drawing/2014/main" id="{25F69B62-DFC8-EC8D-9664-AF6F08249C03}"/>
              </a:ext>
            </a:extLst>
          </p:cNvPr>
          <p:cNvPicPr>
            <a:picLocks noChangeAspect="1"/>
          </p:cNvPicPr>
          <p:nvPr/>
        </p:nvPicPr>
        <p:blipFill>
          <a:blip r:embed="rId2"/>
          <a:stretch>
            <a:fillRect/>
          </a:stretch>
        </p:blipFill>
        <p:spPr>
          <a:xfrm>
            <a:off x="4839486" y="750136"/>
            <a:ext cx="3686689" cy="590632"/>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a:t>비가동</a:t>
            </a:r>
            <a:r>
              <a:rPr lang="ko-KR" altLang="en-US" dirty="0"/>
              <a:t> 내역 조회</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en-US" altLang="ko-KR"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741111469"/>
              </p:ext>
            </p:extLst>
          </p:nvPr>
        </p:nvGraphicFramePr>
        <p:xfrm>
          <a:off x="8688288" y="476672"/>
          <a:ext cx="3384376" cy="396670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생산 현장에서 발생한 </a:t>
                      </a:r>
                      <a:r>
                        <a:rPr lang="ko-KR" altLang="en-US" sz="800" b="0" dirty="0" err="1">
                          <a:solidFill>
                            <a:schemeClr val="tx1"/>
                          </a:solidFill>
                          <a:latin typeface="+mn-ea"/>
                          <a:ea typeface="+mn-ea"/>
                          <a:sym typeface="맑은 고딕"/>
                        </a:rPr>
                        <a:t>비가동</a:t>
                      </a:r>
                      <a:r>
                        <a:rPr lang="ko-KR" altLang="en-US" sz="800" b="0" dirty="0">
                          <a:solidFill>
                            <a:schemeClr val="tx1"/>
                          </a:solidFill>
                          <a:latin typeface="+mn-ea"/>
                          <a:ea typeface="+mn-ea"/>
                          <a:sym typeface="맑은 고딕"/>
                        </a:rPr>
                        <a:t> 내역을 조회 할 수 있다</a:t>
                      </a:r>
                      <a:r>
                        <a:rPr lang="en-US" altLang="ko-KR" sz="800" b="0" dirty="0">
                          <a:solidFill>
                            <a:schemeClr val="tx1"/>
                          </a:solidFill>
                          <a:latin typeface="+mn-ea"/>
                          <a:ea typeface="+mn-ea"/>
                          <a:sym typeface="맑은 고딕"/>
                        </a:rPr>
                        <a:t>.</a:t>
                      </a:r>
                      <a:endParaRPr lang="ko-KR" altLang="en-US"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a:solidFill>
                            <a:schemeClr val="tx1"/>
                          </a:solidFill>
                          <a:latin typeface="+mn-ea"/>
                          <a:ea typeface="+mn-ea"/>
                          <a:sym typeface="맑은 고딕"/>
                        </a:rPr>
                        <a:t>일자별</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사유를 통해 분석이 가능하다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50" b="0" dirty="0">
                          <a:latin typeface="+mn-ea"/>
                          <a:ea typeface="+mn-ea"/>
                        </a:rPr>
                        <a:t>폼 로드 시</a:t>
                      </a:r>
                      <a:r>
                        <a:rPr lang="en-US" altLang="ko-KR" sz="850" b="0" dirty="0">
                          <a:latin typeface="+mn-ea"/>
                          <a:ea typeface="+mn-ea"/>
                        </a:rPr>
                        <a:t>, </a:t>
                      </a:r>
                      <a:r>
                        <a:rPr lang="ko-KR" altLang="en-US" sz="850" b="0" dirty="0">
                          <a:latin typeface="+mn-ea"/>
                          <a:ea typeface="+mn-ea"/>
                        </a:rPr>
                        <a:t>현재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lang="ko-KR" altLang="en-US" sz="850" b="0" dirty="0">
                          <a:latin typeface="+mn-ea"/>
                          <a:ea typeface="+mn-ea"/>
                        </a:rPr>
                        <a:t>조회버튼 클릭 시</a:t>
                      </a:r>
                      <a:r>
                        <a:rPr lang="en-US" altLang="ko-KR" sz="850" b="0" dirty="0">
                          <a:latin typeface="+mn-ea"/>
                          <a:ea typeface="+mn-ea"/>
                        </a:rPr>
                        <a:t>, </a:t>
                      </a:r>
                      <a:r>
                        <a:rPr lang="ko-KR" altLang="en-US" sz="850" b="0" dirty="0">
                          <a:latin typeface="+mn-ea"/>
                          <a:ea typeface="+mn-ea"/>
                        </a:rPr>
                        <a:t>조회조건의 기간에 따라 </a:t>
                      </a:r>
                      <a:r>
                        <a:rPr lang="ko-KR" altLang="en-US" sz="850" b="0" dirty="0" err="1">
                          <a:latin typeface="+mn-ea"/>
                          <a:ea typeface="+mn-ea"/>
                        </a:rPr>
                        <a:t>비가동</a:t>
                      </a:r>
                      <a:r>
                        <a:rPr lang="ko-KR" altLang="en-US" sz="850" b="0" dirty="0">
                          <a:latin typeface="+mn-ea"/>
                          <a:ea typeface="+mn-ea"/>
                        </a:rPr>
                        <a:t> 내역을 조회한다</a:t>
                      </a:r>
                      <a:r>
                        <a:rPr lang="en-US" altLang="ko-KR" sz="850" b="0" dirty="0">
                          <a:latin typeface="+mn-ea"/>
                          <a:ea typeface="+mn-ea"/>
                        </a:rPr>
                        <a:t>.</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lang="ko-KR" altLang="en-US" sz="850" b="0" dirty="0">
                          <a:latin typeface="+mn-ea"/>
                          <a:ea typeface="+mn-ea"/>
                        </a:rPr>
                        <a:t>비가동코드 </a:t>
                      </a:r>
                      <a:r>
                        <a:rPr lang="ko-KR" altLang="en-US" sz="850" b="0" dirty="0" err="1">
                          <a:latin typeface="+mn-ea"/>
                          <a:ea typeface="+mn-ea"/>
                        </a:rPr>
                        <a:t>미입력</a:t>
                      </a:r>
                      <a:r>
                        <a:rPr lang="ko-KR" altLang="en-US" sz="850" b="0" dirty="0">
                          <a:latin typeface="+mn-ea"/>
                          <a:ea typeface="+mn-ea"/>
                        </a:rPr>
                        <a:t> 시</a:t>
                      </a:r>
                      <a:r>
                        <a:rPr lang="en-US" altLang="ko-KR" sz="850" b="0" dirty="0">
                          <a:latin typeface="+mn-ea"/>
                          <a:ea typeface="+mn-ea"/>
                        </a:rPr>
                        <a:t>, </a:t>
                      </a:r>
                      <a:r>
                        <a:rPr lang="ko-KR" altLang="en-US" sz="850" b="0" dirty="0">
                          <a:latin typeface="+mn-ea"/>
                          <a:ea typeface="+mn-ea"/>
                        </a:rPr>
                        <a:t>조회일자의 모든 데이터가 조회된다</a:t>
                      </a:r>
                      <a:r>
                        <a:rPr lang="en-US" altLang="ko-KR" sz="850" b="0" dirty="0">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50" b="0" dirty="0">
                          <a:latin typeface="+mn-ea"/>
                          <a:ea typeface="+mn-ea"/>
                        </a:rPr>
                        <a:t>추가 버튼 비활성화</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수정 버튼 비활성화</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50" b="0" baseline="0" dirty="0">
                          <a:latin typeface="+mn-ea"/>
                          <a:ea typeface="+mn-ea"/>
                        </a:rPr>
                        <a:t>삭제 버튼 비활성화</a:t>
                      </a:r>
                      <a:endParaRPr lang="en-US" altLang="ko-KR" sz="850" b="0" baseline="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50" b="0" baseline="0" dirty="0">
                          <a:latin typeface="+mn-ea"/>
                          <a:ea typeface="+mn-ea"/>
                        </a:rPr>
                        <a:t>저장 버튼 비활성화</a:t>
                      </a:r>
                      <a:endParaRPr lang="en-US" altLang="ko-KR" sz="850" b="0" baseline="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333126989"/>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50" b="0" baseline="0" dirty="0">
                          <a:latin typeface="+mn-ea"/>
                          <a:ea typeface="+mn-ea"/>
                        </a:rPr>
                        <a:t>취소 버튼 비활성화</a:t>
                      </a:r>
                      <a:endParaRPr lang="en-US" altLang="ko-KR" sz="850" b="0" baseline="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599376664"/>
                  </a:ext>
                </a:extLst>
              </a:tr>
              <a:tr h="241592">
                <a:tc>
                  <a:txBody>
                    <a:bodyPr/>
                    <a:lstStyle/>
                    <a:p>
                      <a:pPr algn="ctr" latinLnBrk="1">
                        <a:lnSpc>
                          <a:spcPct val="120000"/>
                        </a:lnSpc>
                      </a:pPr>
                      <a:r>
                        <a:rPr lang="en-US" altLang="ko-KR" sz="850" b="0" dirty="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50" b="0" baseline="0" dirty="0" err="1">
                          <a:latin typeface="+mn-ea"/>
                          <a:ea typeface="+mn-ea"/>
                        </a:rPr>
                        <a:t>새로고침</a:t>
                      </a:r>
                      <a:r>
                        <a:rPr lang="ko-KR" altLang="en-US" sz="850" b="0" baseline="0" dirty="0">
                          <a:latin typeface="+mn-ea"/>
                          <a:ea typeface="+mn-ea"/>
                        </a:rPr>
                        <a:t> 버튼 클릭 시</a:t>
                      </a:r>
                      <a:r>
                        <a:rPr lang="en-US" altLang="ko-KR" sz="850" b="0" baseline="0" dirty="0">
                          <a:latin typeface="+mn-ea"/>
                          <a:ea typeface="+mn-ea"/>
                        </a:rPr>
                        <a:t>, </a:t>
                      </a:r>
                      <a:r>
                        <a:rPr lang="ko-KR" altLang="en-US" sz="850" b="0" baseline="0" dirty="0">
                          <a:latin typeface="+mn-ea"/>
                          <a:ea typeface="+mn-ea"/>
                        </a:rPr>
                        <a:t>검색조건이 초기화되며</a:t>
                      </a:r>
                      <a:r>
                        <a:rPr lang="en-US" altLang="ko-KR" sz="850" b="0" baseline="0" dirty="0">
                          <a:latin typeface="+mn-ea"/>
                          <a:ea typeface="+mn-ea"/>
                        </a:rPr>
                        <a:t>, </a:t>
                      </a:r>
                      <a:r>
                        <a:rPr lang="ko-KR" altLang="en-US" sz="850" b="0" baseline="0" dirty="0">
                          <a:latin typeface="+mn-ea"/>
                          <a:ea typeface="+mn-ea"/>
                        </a:rPr>
                        <a:t>폼이 다시 </a:t>
                      </a:r>
                      <a:r>
                        <a:rPr lang="ko-KR" altLang="en-US" sz="850" b="0" baseline="0" dirty="0" err="1">
                          <a:latin typeface="+mn-ea"/>
                          <a:ea typeface="+mn-ea"/>
                        </a:rPr>
                        <a:t>로드된다</a:t>
                      </a:r>
                      <a:r>
                        <a:rPr lang="en-US" altLang="ko-KR" sz="850" b="0" baseline="0" dirty="0">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292947863"/>
                  </a:ext>
                </a:extLst>
              </a:tr>
              <a:tr h="241592">
                <a:tc>
                  <a:txBody>
                    <a:bodyPr/>
                    <a:lstStyle/>
                    <a:p>
                      <a:pPr algn="ctr" latinLnBrk="1">
                        <a:lnSpc>
                          <a:spcPct val="120000"/>
                        </a:lnSpc>
                      </a:pPr>
                      <a:r>
                        <a:rPr lang="en-US" altLang="ko-KR" sz="850" b="0" dirty="0">
                          <a:latin typeface="+mn-ea"/>
                          <a:ea typeface="+mn-ea"/>
                        </a:rPr>
                        <a:t>9</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50" b="0" baseline="0" dirty="0">
                          <a:latin typeface="+mn-ea"/>
                          <a:ea typeface="+mn-ea"/>
                        </a:rPr>
                        <a:t>엑셀 버튼 클릭 시</a:t>
                      </a:r>
                      <a:r>
                        <a:rPr lang="en-US" altLang="ko-KR" sz="850" b="0" baseline="0" dirty="0">
                          <a:latin typeface="+mn-ea"/>
                          <a:ea typeface="+mn-ea"/>
                        </a:rPr>
                        <a:t>, </a:t>
                      </a:r>
                      <a:r>
                        <a:rPr lang="ko-KR" altLang="en-US" sz="850" b="0" baseline="0" dirty="0">
                          <a:latin typeface="+mn-ea"/>
                          <a:ea typeface="+mn-ea"/>
                        </a:rPr>
                        <a:t>비가동내역 </a:t>
                      </a:r>
                      <a:r>
                        <a:rPr lang="ko-KR" altLang="en-US" sz="850" b="0" baseline="0" dirty="0" err="1">
                          <a:latin typeface="+mn-ea"/>
                          <a:ea typeface="+mn-ea"/>
                        </a:rPr>
                        <a:t>데이터그리드뷰</a:t>
                      </a:r>
                      <a:r>
                        <a:rPr lang="ko-KR" altLang="en-US" sz="850" b="0" baseline="0" dirty="0">
                          <a:latin typeface="+mn-ea"/>
                          <a:ea typeface="+mn-ea"/>
                        </a:rPr>
                        <a:t> 내용이 엑셀파일로 </a:t>
                      </a:r>
                      <a:r>
                        <a:rPr lang="en-US" altLang="ko-KR" sz="850" b="0" baseline="0" dirty="0">
                          <a:latin typeface="+mn-ea"/>
                          <a:ea typeface="+mn-ea"/>
                        </a:rPr>
                        <a:t>export </a:t>
                      </a:r>
                      <a:r>
                        <a:rPr lang="ko-KR" altLang="en-US" sz="850" b="0" baseline="0" dirty="0">
                          <a:latin typeface="+mn-ea"/>
                          <a:ea typeface="+mn-ea"/>
                        </a:rPr>
                        <a:t>된다</a:t>
                      </a:r>
                      <a:r>
                        <a:rPr lang="en-US" altLang="ko-KR" sz="850" b="0" baseline="0" dirty="0">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9999738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pic>
        <p:nvPicPr>
          <p:cNvPr id="3" name="그림 2">
            <a:extLst>
              <a:ext uri="{FF2B5EF4-FFF2-40B4-BE49-F238E27FC236}">
                <a16:creationId xmlns:a16="http://schemas.microsoft.com/office/drawing/2014/main" id="{5D69F4FB-E01E-A028-199A-DAA2CBB037C2}"/>
              </a:ext>
            </a:extLst>
          </p:cNvPr>
          <p:cNvPicPr>
            <a:picLocks noChangeAspect="1"/>
          </p:cNvPicPr>
          <p:nvPr/>
        </p:nvPicPr>
        <p:blipFill>
          <a:blip r:embed="rId3"/>
          <a:stretch>
            <a:fillRect/>
          </a:stretch>
        </p:blipFill>
        <p:spPr>
          <a:xfrm>
            <a:off x="133884" y="1307173"/>
            <a:ext cx="8350883" cy="4308264"/>
          </a:xfrm>
          <a:prstGeom prst="rect">
            <a:avLst/>
          </a:prstGeom>
          <a:ln>
            <a:solidFill>
              <a:schemeClr val="tx1"/>
            </a:solidFill>
          </a:ln>
        </p:spPr>
      </p:pic>
      <p:sp>
        <p:nvSpPr>
          <p:cNvPr id="61" name="타원 60">
            <a:extLst>
              <a:ext uri="{FF2B5EF4-FFF2-40B4-BE49-F238E27FC236}">
                <a16:creationId xmlns:a16="http://schemas.microsoft.com/office/drawing/2014/main" id="{B8E4052F-0077-DC16-6AEC-C6C62A7B0B69}"/>
              </a:ext>
            </a:extLst>
          </p:cNvPr>
          <p:cNvSpPr/>
          <p:nvPr/>
        </p:nvSpPr>
        <p:spPr>
          <a:xfrm>
            <a:off x="191344" y="995014"/>
            <a:ext cx="262879" cy="2551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ko-KR" sz="800" b="1" dirty="0"/>
              <a:t>1</a:t>
            </a:r>
            <a:endParaRPr lang="ko-KR" altLang="en-US" sz="1400" b="1" dirty="0"/>
          </a:p>
        </p:txBody>
      </p:sp>
      <p:sp>
        <p:nvSpPr>
          <p:cNvPr id="56" name="타원 55">
            <a:extLst>
              <a:ext uri="{FF2B5EF4-FFF2-40B4-BE49-F238E27FC236}">
                <a16:creationId xmlns:a16="http://schemas.microsoft.com/office/drawing/2014/main" id="{C7EC70B5-5635-C9F0-CCAA-051DD6549D49}"/>
              </a:ext>
            </a:extLst>
          </p:cNvPr>
          <p:cNvSpPr/>
          <p:nvPr/>
        </p:nvSpPr>
        <p:spPr>
          <a:xfrm>
            <a:off x="5851890" y="581596"/>
            <a:ext cx="262879" cy="2551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ko-KR" sz="800" b="1" dirty="0"/>
              <a:t>4</a:t>
            </a:r>
            <a:endParaRPr lang="ko-KR" altLang="en-US" sz="1400" b="1" dirty="0"/>
          </a:p>
        </p:txBody>
      </p:sp>
      <p:sp>
        <p:nvSpPr>
          <p:cNvPr id="57" name="타원 56">
            <a:extLst>
              <a:ext uri="{FF2B5EF4-FFF2-40B4-BE49-F238E27FC236}">
                <a16:creationId xmlns:a16="http://schemas.microsoft.com/office/drawing/2014/main" id="{08813D91-0FD9-193E-B2EF-02571AEDA990}"/>
              </a:ext>
            </a:extLst>
          </p:cNvPr>
          <p:cNvSpPr/>
          <p:nvPr/>
        </p:nvSpPr>
        <p:spPr>
          <a:xfrm>
            <a:off x="6744898" y="581596"/>
            <a:ext cx="262879" cy="2551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ko-KR" sz="800" b="1" dirty="0"/>
              <a:t>6</a:t>
            </a:r>
            <a:endParaRPr lang="ko-KR" altLang="en-US" sz="1400" b="1" dirty="0"/>
          </a:p>
        </p:txBody>
      </p:sp>
      <p:sp>
        <p:nvSpPr>
          <p:cNvPr id="58" name="타원 57">
            <a:extLst>
              <a:ext uri="{FF2B5EF4-FFF2-40B4-BE49-F238E27FC236}">
                <a16:creationId xmlns:a16="http://schemas.microsoft.com/office/drawing/2014/main" id="{8316710E-FA99-5846-9E24-F899C7404594}"/>
              </a:ext>
            </a:extLst>
          </p:cNvPr>
          <p:cNvSpPr/>
          <p:nvPr/>
        </p:nvSpPr>
        <p:spPr>
          <a:xfrm>
            <a:off x="7191402" y="581596"/>
            <a:ext cx="262879" cy="2551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ko-KR" sz="800" b="1" dirty="0"/>
              <a:t>7</a:t>
            </a:r>
            <a:endParaRPr lang="ko-KR" altLang="en-US" sz="1400" b="1" dirty="0"/>
          </a:p>
        </p:txBody>
      </p:sp>
      <p:sp>
        <p:nvSpPr>
          <p:cNvPr id="60" name="타원 59">
            <a:extLst>
              <a:ext uri="{FF2B5EF4-FFF2-40B4-BE49-F238E27FC236}">
                <a16:creationId xmlns:a16="http://schemas.microsoft.com/office/drawing/2014/main" id="{790AB0C8-53DA-E5B4-04A3-87330696C9E6}"/>
              </a:ext>
            </a:extLst>
          </p:cNvPr>
          <p:cNvSpPr/>
          <p:nvPr/>
        </p:nvSpPr>
        <p:spPr>
          <a:xfrm>
            <a:off x="6298394" y="581596"/>
            <a:ext cx="262879" cy="2551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ko-KR" sz="800" b="1" dirty="0"/>
              <a:t>5</a:t>
            </a:r>
            <a:endParaRPr lang="ko-KR" altLang="en-US" sz="1400" b="1" dirty="0"/>
          </a:p>
        </p:txBody>
      </p:sp>
      <p:sp>
        <p:nvSpPr>
          <p:cNvPr id="76" name="타원 75">
            <a:extLst>
              <a:ext uri="{FF2B5EF4-FFF2-40B4-BE49-F238E27FC236}">
                <a16:creationId xmlns:a16="http://schemas.microsoft.com/office/drawing/2014/main" id="{14D062E0-EDD7-0724-6090-5361D8418B20}"/>
              </a:ext>
            </a:extLst>
          </p:cNvPr>
          <p:cNvSpPr/>
          <p:nvPr/>
        </p:nvSpPr>
        <p:spPr>
          <a:xfrm>
            <a:off x="4958882" y="581596"/>
            <a:ext cx="262879" cy="2551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ko-KR" sz="800" b="1" dirty="0"/>
              <a:t>2</a:t>
            </a:r>
            <a:endParaRPr lang="ko-KR" altLang="en-US" sz="1400" b="1" dirty="0"/>
          </a:p>
        </p:txBody>
      </p:sp>
      <p:sp>
        <p:nvSpPr>
          <p:cNvPr id="77" name="타원 76">
            <a:extLst>
              <a:ext uri="{FF2B5EF4-FFF2-40B4-BE49-F238E27FC236}">
                <a16:creationId xmlns:a16="http://schemas.microsoft.com/office/drawing/2014/main" id="{72794DB7-406B-39BA-A6ED-006DAF0E8B09}"/>
              </a:ext>
            </a:extLst>
          </p:cNvPr>
          <p:cNvSpPr/>
          <p:nvPr/>
        </p:nvSpPr>
        <p:spPr>
          <a:xfrm>
            <a:off x="5405386" y="581596"/>
            <a:ext cx="262879" cy="2551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ko-KR" sz="800" b="1" dirty="0"/>
              <a:t>3</a:t>
            </a:r>
            <a:endParaRPr lang="ko-KR" altLang="en-US" sz="1400" b="1" dirty="0"/>
          </a:p>
        </p:txBody>
      </p:sp>
      <p:sp>
        <p:nvSpPr>
          <p:cNvPr id="10" name="타원 9">
            <a:extLst>
              <a:ext uri="{FF2B5EF4-FFF2-40B4-BE49-F238E27FC236}">
                <a16:creationId xmlns:a16="http://schemas.microsoft.com/office/drawing/2014/main" id="{73383F06-E097-97FE-2F49-85C0C8A7060A}"/>
              </a:ext>
            </a:extLst>
          </p:cNvPr>
          <p:cNvSpPr/>
          <p:nvPr/>
        </p:nvSpPr>
        <p:spPr>
          <a:xfrm>
            <a:off x="7637906" y="581596"/>
            <a:ext cx="262879" cy="2551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ko-KR" sz="800" b="1" dirty="0"/>
              <a:t>8</a:t>
            </a:r>
            <a:endParaRPr lang="ko-KR" altLang="en-US" sz="1400" b="1" dirty="0"/>
          </a:p>
        </p:txBody>
      </p:sp>
      <p:sp>
        <p:nvSpPr>
          <p:cNvPr id="11" name="타원 10">
            <a:extLst>
              <a:ext uri="{FF2B5EF4-FFF2-40B4-BE49-F238E27FC236}">
                <a16:creationId xmlns:a16="http://schemas.microsoft.com/office/drawing/2014/main" id="{116C1FE4-F9FA-065C-FD2C-698F6B07424C}"/>
              </a:ext>
            </a:extLst>
          </p:cNvPr>
          <p:cNvSpPr/>
          <p:nvPr/>
        </p:nvSpPr>
        <p:spPr>
          <a:xfrm>
            <a:off x="8084409" y="581596"/>
            <a:ext cx="262879" cy="2551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ko-KR" sz="800" b="1" dirty="0"/>
              <a:t>9</a:t>
            </a:r>
            <a:endParaRPr lang="ko-KR" altLang="en-US" sz="1400" b="1" dirty="0"/>
          </a:p>
        </p:txBody>
      </p:sp>
    </p:spTree>
    <p:extLst>
      <p:ext uri="{BB962C8B-B14F-4D97-AF65-F5344CB8AC3E}">
        <p14:creationId xmlns:p14="http://schemas.microsoft.com/office/powerpoint/2010/main" val="357415423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TM03457475[[fn=틀]]</Template>
  <TotalTime>3730</TotalTime>
  <Words>649</Words>
  <Application>Microsoft Office PowerPoint</Application>
  <PresentationFormat>와이드스크린</PresentationFormat>
  <Paragraphs>155</Paragraphs>
  <Slides>5</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5</vt:i4>
      </vt:variant>
    </vt:vector>
  </HeadingPairs>
  <TitlesOfParts>
    <vt:vector size="10" baseType="lpstr">
      <vt:lpstr>SF Pro Text Medium</vt:lpstr>
      <vt:lpstr>SF Pro Text Regular</vt: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Kim Inae</cp:lastModifiedBy>
  <cp:revision>126</cp:revision>
  <cp:lastPrinted>2019-05-29T05:54:36Z</cp:lastPrinted>
  <dcterms:created xsi:type="dcterms:W3CDTF">2019-03-11T07:43:12Z</dcterms:created>
  <dcterms:modified xsi:type="dcterms:W3CDTF">2023-01-17T11:05:17Z</dcterms:modified>
</cp:coreProperties>
</file>