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8" r:id="rId5"/>
    <p:sldId id="263" r:id="rId6"/>
    <p:sldId id="264" r:id="rId7"/>
    <p:sldId id="269" r:id="rId8"/>
    <p:sldId id="258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DF3FB"/>
    <a:srgbClr val="E0E6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3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0FC19-5509-45CE-B2F3-26A574EDC3CF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6FDE1-0522-4C0E-A875-EEBCCFE688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054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0FC19-5509-45CE-B2F3-26A574EDC3CF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6FDE1-0522-4C0E-A875-EEBCCFE688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500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0FC19-5509-45CE-B2F3-26A574EDC3CF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6FDE1-0522-4C0E-A875-EEBCCFE688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2996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 userDrawn="1">
            <p:extLst/>
          </p:nvPr>
        </p:nvGraphicFramePr>
        <p:xfrm>
          <a:off x="47328" y="60081"/>
          <a:ext cx="12095665" cy="63996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63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53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610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707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59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399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Page Title.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Group Title.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Description.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Page.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4885"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" name="텍스트 개체 틀 18"/>
          <p:cNvSpPr>
            <a:spLocks noGrp="1"/>
          </p:cNvSpPr>
          <p:nvPr>
            <p:ph type="body" sz="quarter" idx="10" hasCustomPrompt="1"/>
          </p:nvPr>
        </p:nvSpPr>
        <p:spPr>
          <a:xfrm>
            <a:off x="1199457" y="110748"/>
            <a:ext cx="2965331" cy="2210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페이지 명 작성</a:t>
            </a:r>
          </a:p>
        </p:txBody>
      </p:sp>
      <p:sp>
        <p:nvSpPr>
          <p:cNvPr id="23" name="텍스트 개체 틀 18"/>
          <p:cNvSpPr>
            <a:spLocks noGrp="1"/>
          </p:cNvSpPr>
          <p:nvPr>
            <p:ph type="body" sz="quarter" idx="11" hasCustomPrompt="1"/>
          </p:nvPr>
        </p:nvSpPr>
        <p:spPr>
          <a:xfrm>
            <a:off x="5231904" y="110748"/>
            <a:ext cx="3329469" cy="2210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그룹 타이틀 명 작성</a:t>
            </a:r>
          </a:p>
        </p:txBody>
      </p:sp>
    </p:spTree>
    <p:extLst>
      <p:ext uri="{BB962C8B-B14F-4D97-AF65-F5344CB8AC3E}">
        <p14:creationId xmlns:p14="http://schemas.microsoft.com/office/powerpoint/2010/main" val="582934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0FC19-5509-45CE-B2F3-26A574EDC3CF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6FDE1-0522-4C0E-A875-EEBCCFE688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6735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0FC19-5509-45CE-B2F3-26A574EDC3CF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6FDE1-0522-4C0E-A875-EEBCCFE688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2515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0FC19-5509-45CE-B2F3-26A574EDC3CF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6FDE1-0522-4C0E-A875-EEBCCFE688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726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0FC19-5509-45CE-B2F3-26A574EDC3CF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6FDE1-0522-4C0E-A875-EEBCCFE688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76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0FC19-5509-45CE-B2F3-26A574EDC3CF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6FDE1-0522-4C0E-A875-EEBCCFE688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8858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0FC19-5509-45CE-B2F3-26A574EDC3CF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6FDE1-0522-4C0E-A875-EEBCCFE688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5693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0FC19-5509-45CE-B2F3-26A574EDC3CF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6FDE1-0522-4C0E-A875-EEBCCFE688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403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0FC19-5509-45CE-B2F3-26A574EDC3CF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6FDE1-0522-4C0E-A875-EEBCCFE688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000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0FC19-5509-45CE-B2F3-26A574EDC3CF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6FDE1-0522-4C0E-A875-EEBCCFE688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435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인사관리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CE6EC-43A5-4409-9C12-1C3782E8C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시스템관리</a:t>
            </a:r>
            <a:endParaRPr lang="en-US" altLang="ko-KR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7109363"/>
              </p:ext>
            </p:extLst>
          </p:nvPr>
        </p:nvGraphicFramePr>
        <p:xfrm>
          <a:off x="8688288" y="476672"/>
          <a:ext cx="3384376" cy="42912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사원 목록을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조회할 수 있다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인사정보를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관리할 수 있다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 smtClean="0">
                          <a:latin typeface="+mn-ea"/>
                          <a:ea typeface="+mn-ea"/>
                        </a:rPr>
                        <a:t>사원 목록을 </a:t>
                      </a:r>
                      <a:r>
                        <a:rPr lang="ko-KR" altLang="en-US" sz="850" b="0" dirty="0" smtClean="0">
                          <a:latin typeface="+mn-ea"/>
                          <a:ea typeface="+mn-ea"/>
                        </a:rPr>
                        <a:t>조회한다</a:t>
                      </a:r>
                      <a:r>
                        <a:rPr lang="en-US" altLang="ko-KR" sz="850" b="0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 smtClean="0">
                          <a:latin typeface="+mn-ea"/>
                          <a:ea typeface="+mn-ea"/>
                        </a:rPr>
                        <a:t>검색조건을</a:t>
                      </a:r>
                      <a:r>
                        <a:rPr lang="ko-KR" altLang="en-US" sz="850" b="0" baseline="0" dirty="0" smtClean="0">
                          <a:latin typeface="+mn-ea"/>
                          <a:ea typeface="+mn-ea"/>
                        </a:rPr>
                        <a:t> 설정하여 </a:t>
                      </a:r>
                      <a:r>
                        <a:rPr lang="ko-KR" altLang="en-US" sz="850" b="0" dirty="0" smtClean="0">
                          <a:latin typeface="+mn-ea"/>
                          <a:ea typeface="+mn-ea"/>
                        </a:rPr>
                        <a:t>사원 목록을 </a:t>
                      </a:r>
                      <a:r>
                        <a:rPr lang="ko-KR" altLang="en-US" sz="850" b="0" baseline="0" dirty="0" smtClean="0">
                          <a:latin typeface="+mn-ea"/>
                          <a:ea typeface="+mn-ea"/>
                        </a:rPr>
                        <a:t>조회할 </a:t>
                      </a:r>
                      <a:r>
                        <a:rPr lang="ko-KR" altLang="en-US" sz="850" b="0" baseline="0" dirty="0" smtClean="0">
                          <a:latin typeface="+mn-ea"/>
                          <a:ea typeface="+mn-ea"/>
                        </a:rPr>
                        <a:t>수 있다</a:t>
                      </a:r>
                      <a:r>
                        <a:rPr lang="en-US" altLang="ko-KR" sz="850" b="0" baseline="0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smtClean="0">
                          <a:latin typeface="+mn-ea"/>
                          <a:ea typeface="+mn-ea"/>
                        </a:rPr>
                        <a:t>선택한 시스템코드의 </a:t>
                      </a:r>
                      <a:r>
                        <a:rPr lang="ko-KR" altLang="en-US" sz="850" b="0" dirty="0" smtClean="0">
                          <a:latin typeface="+mn-ea"/>
                          <a:ea typeface="+mn-ea"/>
                        </a:rPr>
                        <a:t>정보가 나타난다</a:t>
                      </a:r>
                      <a:r>
                        <a:rPr lang="en-US" altLang="ko-KR" sz="850" b="0" dirty="0" smtClean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 smtClean="0">
                          <a:latin typeface="+mn-ea"/>
                          <a:ea typeface="+mn-ea"/>
                        </a:rPr>
                        <a:t>추가</a:t>
                      </a:r>
                      <a:r>
                        <a:rPr lang="en-US" altLang="ko-KR" sz="850" b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 smtClean="0">
                          <a:latin typeface="+mn-ea"/>
                          <a:ea typeface="+mn-ea"/>
                        </a:rPr>
                        <a:t>수정 시 데이터를 입력한다</a:t>
                      </a:r>
                      <a:r>
                        <a:rPr lang="en-US" altLang="ko-KR" sz="850" b="0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037533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 smtClean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smtClean="0">
                          <a:latin typeface="+mn-ea"/>
                          <a:ea typeface="+mn-ea"/>
                        </a:rPr>
                        <a:t>시스템코드를 </a:t>
                      </a:r>
                      <a:r>
                        <a:rPr lang="ko-KR" altLang="en-US" sz="850" b="0" dirty="0" smtClean="0">
                          <a:latin typeface="+mn-ea"/>
                          <a:ea typeface="+mn-ea"/>
                        </a:rPr>
                        <a:t>추가할 수 있도록 패널이 활성화된다</a:t>
                      </a:r>
                      <a:r>
                        <a:rPr lang="en-US" altLang="ko-KR" sz="850" b="0" dirty="0" smtClean="0">
                          <a:latin typeface="+mn-ea"/>
                          <a:ea typeface="+mn-ea"/>
                        </a:rPr>
                        <a:t>.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 smtClean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smtClean="0">
                          <a:latin typeface="+mn-ea"/>
                          <a:ea typeface="+mn-ea"/>
                        </a:rPr>
                        <a:t>선택한 시스템코드를 </a:t>
                      </a:r>
                      <a:r>
                        <a:rPr lang="ko-KR" altLang="en-US" sz="850" b="0" dirty="0" smtClean="0">
                          <a:latin typeface="+mn-ea"/>
                          <a:ea typeface="+mn-ea"/>
                        </a:rPr>
                        <a:t>수정할 수 있도록 패널의 일부 컨트롤이 활성화된다</a:t>
                      </a:r>
                      <a:r>
                        <a:rPr lang="en-US" altLang="ko-KR" sz="850" b="0" dirty="0" smtClean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23190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 smtClean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baseline="0" smtClean="0">
                          <a:latin typeface="+mn-ea"/>
                          <a:ea typeface="+mn-ea"/>
                        </a:rPr>
                        <a:t>선택한 시스템코드를 </a:t>
                      </a:r>
                      <a:r>
                        <a:rPr lang="ko-KR" altLang="en-US" sz="850" b="0" baseline="0" dirty="0" smtClean="0">
                          <a:latin typeface="+mn-ea"/>
                          <a:ea typeface="+mn-ea"/>
                        </a:rPr>
                        <a:t>삭제한다</a:t>
                      </a:r>
                      <a:r>
                        <a:rPr lang="en-US" altLang="ko-KR" sz="850" b="0" baseline="0" dirty="0" smtClean="0">
                          <a:latin typeface="+mn-ea"/>
                          <a:ea typeface="+mn-ea"/>
                        </a:rPr>
                        <a:t>.</a:t>
                      </a:r>
                      <a:endParaRPr lang="en-US" altLang="ko-KR" sz="850" b="0" baseline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35065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baseline="0" smtClean="0">
                          <a:latin typeface="+mn-ea"/>
                          <a:ea typeface="+mn-ea"/>
                        </a:rPr>
                        <a:t>시스템코드를 </a:t>
                      </a:r>
                      <a:r>
                        <a:rPr lang="ko-KR" altLang="en-US" sz="850" b="0" baseline="0" dirty="0" smtClean="0">
                          <a:latin typeface="+mn-ea"/>
                          <a:ea typeface="+mn-ea"/>
                        </a:rPr>
                        <a:t>추가</a:t>
                      </a:r>
                      <a:r>
                        <a:rPr lang="en-US" altLang="ko-KR" sz="850" b="0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baseline="0" dirty="0" smtClean="0">
                          <a:latin typeface="+mn-ea"/>
                          <a:ea typeface="+mn-ea"/>
                        </a:rPr>
                        <a:t>수정한 내용을 저장한다</a:t>
                      </a:r>
                      <a:r>
                        <a:rPr lang="en-US" altLang="ko-KR" sz="850" b="0" baseline="0" dirty="0" smtClean="0">
                          <a:latin typeface="+mn-ea"/>
                          <a:ea typeface="+mn-ea"/>
                        </a:rPr>
                        <a:t>.</a:t>
                      </a:r>
                      <a:endParaRPr lang="en-US" altLang="ko-KR" sz="850" b="0" baseline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3126989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 smtClean="0">
                          <a:latin typeface="+mn-ea"/>
                          <a:ea typeface="+mn-ea"/>
                        </a:rPr>
                        <a:t>8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50" b="0" baseline="0" smtClean="0">
                          <a:latin typeface="+mn-ea"/>
                          <a:ea typeface="+mn-ea"/>
                        </a:rPr>
                        <a:t>시스템코드를 </a:t>
                      </a:r>
                      <a:r>
                        <a:rPr lang="ko-KR" altLang="en-US" sz="850" b="0" baseline="0" dirty="0" smtClean="0">
                          <a:latin typeface="+mn-ea"/>
                          <a:ea typeface="+mn-ea"/>
                        </a:rPr>
                        <a:t>추가</a:t>
                      </a:r>
                      <a:r>
                        <a:rPr lang="en-US" altLang="ko-KR" sz="850" b="0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baseline="0" dirty="0" smtClean="0">
                          <a:latin typeface="+mn-ea"/>
                          <a:ea typeface="+mn-ea"/>
                        </a:rPr>
                        <a:t>수정한 내용을 취소한다</a:t>
                      </a:r>
                      <a:r>
                        <a:rPr lang="en-US" altLang="ko-KR" sz="850" b="0" baseline="0" dirty="0" smtClean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171450" marR="0" indent="-17145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50" b="0" baseline="0" dirty="0" smtClean="0">
                          <a:latin typeface="+mn-ea"/>
                          <a:ea typeface="+mn-ea"/>
                        </a:rPr>
                        <a:t>패널에 입력한 정보는 초기화된다</a:t>
                      </a:r>
                      <a:r>
                        <a:rPr lang="en-US" altLang="ko-KR" sz="850" b="0" baseline="0" dirty="0" smtClean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9021890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 smtClean="0">
                          <a:latin typeface="+mn-ea"/>
                          <a:ea typeface="+mn-ea"/>
                        </a:rPr>
                        <a:t>9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baseline="0" dirty="0" smtClean="0">
                          <a:latin typeface="+mn-ea"/>
                          <a:ea typeface="+mn-ea"/>
                        </a:rPr>
                        <a:t>시스템코드의 </a:t>
                      </a:r>
                      <a:r>
                        <a:rPr lang="ko-KR" altLang="en-US" sz="850" b="0" baseline="0" err="1" smtClean="0">
                          <a:latin typeface="+mn-ea"/>
                          <a:ea typeface="+mn-ea"/>
                        </a:rPr>
                        <a:t>대분류</a:t>
                      </a:r>
                      <a:r>
                        <a:rPr lang="ko-KR" altLang="en-US" sz="850" b="0" baseline="0" smtClean="0">
                          <a:latin typeface="+mn-ea"/>
                          <a:ea typeface="+mn-ea"/>
                        </a:rPr>
                        <a:t> 목록의 </a:t>
                      </a:r>
                      <a:r>
                        <a:rPr lang="ko-KR" altLang="en-US" sz="850" b="0" baseline="0" dirty="0" smtClean="0">
                          <a:latin typeface="+mn-ea"/>
                          <a:ea typeface="+mn-ea"/>
                        </a:rPr>
                        <a:t>데이터를 초기 조건으로 불러온다</a:t>
                      </a:r>
                      <a:r>
                        <a:rPr lang="en-US" altLang="ko-KR" sz="850" b="0" baseline="0" dirty="0" smtClean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baseline="0" dirty="0" smtClean="0">
                          <a:latin typeface="+mn-ea"/>
                          <a:ea typeface="+mn-ea"/>
                        </a:rPr>
                        <a:t>검색조건을 초기화한다</a:t>
                      </a:r>
                      <a:r>
                        <a:rPr lang="en-US" altLang="ko-KR" sz="850" b="0" baseline="0" dirty="0" smtClean="0">
                          <a:latin typeface="+mn-ea"/>
                          <a:ea typeface="+mn-ea"/>
                        </a:rPr>
                        <a:t>.</a:t>
                      </a:r>
                      <a:endParaRPr lang="en-US" altLang="ko-KR" sz="850" b="0" baseline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00103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 smtClean="0">
                          <a:latin typeface="+mn-ea"/>
                          <a:ea typeface="+mn-ea"/>
                        </a:rPr>
                        <a:t>10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baseline="0" dirty="0" smtClean="0">
                          <a:latin typeface="+mn-ea"/>
                          <a:ea typeface="+mn-ea"/>
                        </a:rPr>
                        <a:t>현재 조회 중인 시스템코드의 목록을 엑셀로 내보낸다</a:t>
                      </a:r>
                      <a:r>
                        <a:rPr lang="en-US" altLang="ko-KR" sz="850" b="0" baseline="0" dirty="0" smtClean="0">
                          <a:latin typeface="+mn-ea"/>
                          <a:ea typeface="+mn-ea"/>
                        </a:rPr>
                        <a:t>.</a:t>
                      </a:r>
                      <a:endParaRPr lang="en-US" altLang="ko-KR" sz="850" b="0" baseline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085190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44918D1-1C8F-48E6-92D4-4089F97E8793}" type="slidenum">
              <a:rPr lang="ko-KR" altLang="en-US" sz="900" smtClean="0"/>
              <a:t>1</a:t>
            </a:fld>
            <a:endParaRPr lang="ko-KR" altLang="en-US" sz="9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03"/>
          <a:stretch/>
        </p:blipFill>
        <p:spPr>
          <a:xfrm>
            <a:off x="344092" y="965200"/>
            <a:ext cx="8128370" cy="4969548"/>
          </a:xfrm>
          <a:prstGeom prst="rect">
            <a:avLst/>
          </a:prstGeom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0A72D197-3F95-95F1-0C76-2ECC656541C4}"/>
              </a:ext>
            </a:extLst>
          </p:cNvPr>
          <p:cNvSpPr/>
          <p:nvPr/>
        </p:nvSpPr>
        <p:spPr>
          <a:xfrm>
            <a:off x="4998925" y="1285776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1400" b="1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0A72D197-3F95-95F1-0C76-2ECC656541C4}"/>
              </a:ext>
            </a:extLst>
          </p:cNvPr>
          <p:cNvSpPr/>
          <p:nvPr/>
        </p:nvSpPr>
        <p:spPr>
          <a:xfrm>
            <a:off x="5441521" y="1285776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4</a:t>
            </a:r>
            <a:endParaRPr lang="ko-KR" altLang="en-US" sz="1400" b="1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A72D197-3F95-95F1-0C76-2ECC656541C4}"/>
              </a:ext>
            </a:extLst>
          </p:cNvPr>
          <p:cNvSpPr/>
          <p:nvPr/>
        </p:nvSpPr>
        <p:spPr>
          <a:xfrm>
            <a:off x="5858057" y="1285776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5</a:t>
            </a:r>
            <a:endParaRPr lang="ko-KR" altLang="en-US" sz="1400" b="1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A72D197-3F95-95F1-0C76-2ECC656541C4}"/>
              </a:ext>
            </a:extLst>
          </p:cNvPr>
          <p:cNvSpPr/>
          <p:nvPr/>
        </p:nvSpPr>
        <p:spPr>
          <a:xfrm>
            <a:off x="6287250" y="1285776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6</a:t>
            </a:r>
            <a:endParaRPr lang="ko-KR" altLang="en-US" sz="1400" b="1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0A72D197-3F95-95F1-0C76-2ECC656541C4}"/>
              </a:ext>
            </a:extLst>
          </p:cNvPr>
          <p:cNvSpPr/>
          <p:nvPr/>
        </p:nvSpPr>
        <p:spPr>
          <a:xfrm>
            <a:off x="6765198" y="1285776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7</a:t>
            </a:r>
            <a:endParaRPr lang="ko-KR" altLang="en-US" sz="1400" b="1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A72D197-3F95-95F1-0C76-2ECC656541C4}"/>
              </a:ext>
            </a:extLst>
          </p:cNvPr>
          <p:cNvSpPr/>
          <p:nvPr/>
        </p:nvSpPr>
        <p:spPr>
          <a:xfrm>
            <a:off x="7140882" y="1285776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8</a:t>
            </a:r>
            <a:endParaRPr lang="ko-KR" altLang="en-US" sz="1400" b="1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0A72D197-3F95-95F1-0C76-2ECC656541C4}"/>
              </a:ext>
            </a:extLst>
          </p:cNvPr>
          <p:cNvSpPr/>
          <p:nvPr/>
        </p:nvSpPr>
        <p:spPr>
          <a:xfrm>
            <a:off x="7619587" y="1285776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9</a:t>
            </a:r>
            <a:endParaRPr lang="ko-KR" altLang="en-US" sz="1400" b="1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0A72D197-3F95-95F1-0C76-2ECC656541C4}"/>
              </a:ext>
            </a:extLst>
          </p:cNvPr>
          <p:cNvSpPr/>
          <p:nvPr/>
        </p:nvSpPr>
        <p:spPr>
          <a:xfrm>
            <a:off x="8046024" y="1293643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smtClean="0"/>
              <a:t>10</a:t>
            </a:r>
            <a:endParaRPr lang="ko-KR" altLang="en-US" sz="1400" b="1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0A72D197-3F95-95F1-0C76-2ECC656541C4}"/>
              </a:ext>
            </a:extLst>
          </p:cNvPr>
          <p:cNvSpPr/>
          <p:nvPr/>
        </p:nvSpPr>
        <p:spPr>
          <a:xfrm>
            <a:off x="212652" y="1574118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2</a:t>
            </a:r>
            <a:endParaRPr lang="ko-KR" altLang="en-US" sz="1400" b="1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0A72D197-3F95-95F1-0C76-2ECC656541C4}"/>
              </a:ext>
            </a:extLst>
          </p:cNvPr>
          <p:cNvSpPr/>
          <p:nvPr/>
        </p:nvSpPr>
        <p:spPr>
          <a:xfrm>
            <a:off x="215545" y="5079877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3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22910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생산요청관리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CE6EC-43A5-4409-9C12-1C3782E8C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생산관리</a:t>
            </a:r>
            <a:endParaRPr lang="en-US" altLang="ko-KR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3119277"/>
              </p:ext>
            </p:extLst>
          </p:nvPr>
        </p:nvGraphicFramePr>
        <p:xfrm>
          <a:off x="8688288" y="476672"/>
          <a:ext cx="3384376" cy="41593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생산요청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목록을 조회할 수 있다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생산요청을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관리할 수 있다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생산요청</a:t>
                      </a:r>
                      <a:r>
                        <a:rPr lang="ko-KR" altLang="en-US" sz="850" b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50" b="0" dirty="0" smtClean="0">
                          <a:latin typeface="+mn-ea"/>
                          <a:ea typeface="+mn-ea"/>
                        </a:rPr>
                        <a:t>목록을 조회한다</a:t>
                      </a:r>
                      <a:r>
                        <a:rPr lang="en-US" altLang="ko-KR" sz="850" b="0" dirty="0" smtClean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 smtClean="0">
                          <a:latin typeface="+mn-ea"/>
                          <a:ea typeface="+mn-ea"/>
                        </a:rPr>
                        <a:t>기본 조회 조건은 현재로부터 일주일 전 </a:t>
                      </a:r>
                      <a:r>
                        <a:rPr lang="ko-KR" altLang="en-US" sz="850" b="0" dirty="0" err="1" smtClean="0">
                          <a:latin typeface="+mn-ea"/>
                          <a:ea typeface="+mn-ea"/>
                        </a:rPr>
                        <a:t>까지이다</a:t>
                      </a:r>
                      <a:r>
                        <a:rPr lang="en-US" altLang="ko-KR" sz="850" b="0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 smtClean="0">
                          <a:latin typeface="+mn-ea"/>
                          <a:ea typeface="+mn-ea"/>
                        </a:rPr>
                        <a:t>검색조건을</a:t>
                      </a:r>
                      <a:r>
                        <a:rPr lang="ko-KR" altLang="en-US" sz="850" b="0" baseline="0" dirty="0" smtClean="0">
                          <a:latin typeface="+mn-ea"/>
                          <a:ea typeface="+mn-ea"/>
                        </a:rPr>
                        <a:t> 설정하여 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생산요청</a:t>
                      </a:r>
                      <a:r>
                        <a:rPr lang="ko-KR" altLang="en-US" sz="850" b="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50" b="0" baseline="0" dirty="0" smtClean="0">
                          <a:latin typeface="+mn-ea"/>
                          <a:ea typeface="+mn-ea"/>
                        </a:rPr>
                        <a:t>목록을 조회할 수 있다</a:t>
                      </a:r>
                      <a:r>
                        <a:rPr lang="en-US" altLang="ko-KR" sz="850" b="0" baseline="0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 err="1" smtClean="0">
                          <a:latin typeface="+mn-ea"/>
                          <a:ea typeface="+mn-ea"/>
                        </a:rPr>
                        <a:t>생산요청</a:t>
                      </a:r>
                      <a:r>
                        <a:rPr lang="ko-KR" altLang="en-US" sz="850" b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50" b="0" dirty="0" smtClean="0">
                          <a:latin typeface="+mn-ea"/>
                          <a:ea typeface="+mn-ea"/>
                        </a:rPr>
                        <a:t>DGV</a:t>
                      </a:r>
                      <a:r>
                        <a:rPr lang="ko-KR" altLang="en-US" sz="850" b="0" dirty="0" smtClean="0">
                          <a:latin typeface="+mn-ea"/>
                          <a:ea typeface="+mn-ea"/>
                        </a:rPr>
                        <a:t>에 빈</a:t>
                      </a:r>
                      <a:r>
                        <a:rPr lang="ko-KR" altLang="en-US" sz="850" b="0" baseline="0" dirty="0" smtClean="0">
                          <a:latin typeface="+mn-ea"/>
                          <a:ea typeface="+mn-ea"/>
                        </a:rPr>
                        <a:t> 행이 하나 추가된다</a:t>
                      </a:r>
                      <a:r>
                        <a:rPr lang="en-US" altLang="ko-KR" sz="850" b="0" baseline="0" dirty="0" smtClean="0">
                          <a:latin typeface="+mn-ea"/>
                          <a:ea typeface="+mn-ea"/>
                        </a:rPr>
                        <a:t>.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 smtClean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 smtClean="0">
                          <a:latin typeface="+mn-ea"/>
                          <a:ea typeface="+mn-ea"/>
                        </a:rPr>
                        <a:t>선택한 </a:t>
                      </a:r>
                      <a:r>
                        <a:rPr lang="ko-KR" altLang="en-US" sz="850" b="0" dirty="0" err="1" smtClean="0">
                          <a:latin typeface="+mn-ea"/>
                          <a:ea typeface="+mn-ea"/>
                        </a:rPr>
                        <a:t>생산요청을</a:t>
                      </a:r>
                      <a:r>
                        <a:rPr lang="ko-KR" altLang="en-US" sz="850" b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50" b="0" dirty="0" smtClean="0">
                          <a:latin typeface="+mn-ea"/>
                          <a:ea typeface="+mn-ea"/>
                        </a:rPr>
                        <a:t>수정할 수 </a:t>
                      </a:r>
                      <a:r>
                        <a:rPr lang="ko-KR" altLang="en-US" sz="850" b="0" dirty="0" smtClean="0">
                          <a:latin typeface="+mn-ea"/>
                          <a:ea typeface="+mn-ea"/>
                        </a:rPr>
                        <a:t>있도록</a:t>
                      </a:r>
                      <a:r>
                        <a:rPr lang="ko-KR" altLang="en-US" sz="850" b="0" baseline="0" dirty="0" smtClean="0">
                          <a:latin typeface="+mn-ea"/>
                          <a:ea typeface="+mn-ea"/>
                        </a:rPr>
                        <a:t> 선택한 행만 수정이 가능해진다</a:t>
                      </a:r>
                      <a:r>
                        <a:rPr lang="en-US" altLang="ko-KR" sz="850" b="0" baseline="0" dirty="0" smtClean="0">
                          <a:latin typeface="+mn-ea"/>
                          <a:ea typeface="+mn-ea"/>
                        </a:rPr>
                        <a:t>.</a:t>
                      </a:r>
                      <a:endParaRPr lang="en-US" altLang="ko-KR" sz="85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23190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 smtClean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baseline="0" dirty="0" smtClean="0">
                          <a:latin typeface="+mn-ea"/>
                          <a:ea typeface="+mn-ea"/>
                        </a:rPr>
                        <a:t>선택한 </a:t>
                      </a:r>
                      <a:r>
                        <a:rPr lang="ko-KR" altLang="en-US" sz="850" b="0" baseline="0" dirty="0" err="1" smtClean="0">
                          <a:latin typeface="+mn-ea"/>
                          <a:ea typeface="+mn-ea"/>
                        </a:rPr>
                        <a:t>생상요청을</a:t>
                      </a:r>
                      <a:r>
                        <a:rPr lang="ko-KR" altLang="en-US" sz="850" b="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50" b="0" baseline="0" dirty="0" smtClean="0">
                          <a:latin typeface="+mn-ea"/>
                          <a:ea typeface="+mn-ea"/>
                        </a:rPr>
                        <a:t>삭제한다</a:t>
                      </a:r>
                      <a:r>
                        <a:rPr lang="en-US" altLang="ko-KR" sz="850" b="0" baseline="0" dirty="0" smtClean="0">
                          <a:latin typeface="+mn-ea"/>
                          <a:ea typeface="+mn-ea"/>
                        </a:rPr>
                        <a:t>.</a:t>
                      </a:r>
                      <a:endParaRPr lang="en-US" altLang="ko-KR" sz="850" b="0" baseline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35065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6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생산요청을</a:t>
                      </a:r>
                      <a:r>
                        <a:rPr lang="ko-KR" altLang="en-US" sz="850" b="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50" b="0" baseline="0" dirty="0" smtClean="0">
                          <a:latin typeface="+mn-ea"/>
                          <a:ea typeface="+mn-ea"/>
                        </a:rPr>
                        <a:t>추가</a:t>
                      </a:r>
                      <a:r>
                        <a:rPr lang="en-US" altLang="ko-KR" sz="850" b="0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baseline="0" dirty="0" smtClean="0">
                          <a:latin typeface="+mn-ea"/>
                          <a:ea typeface="+mn-ea"/>
                        </a:rPr>
                        <a:t>수정한 내용을 저장한다</a:t>
                      </a:r>
                      <a:r>
                        <a:rPr lang="en-US" altLang="ko-KR" sz="850" b="0" baseline="0" dirty="0" smtClean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baseline="0" dirty="0" smtClean="0">
                          <a:latin typeface="+mn-ea"/>
                          <a:ea typeface="+mn-ea"/>
                        </a:rPr>
                        <a:t>저장 후에는 폼이 </a:t>
                      </a:r>
                      <a:r>
                        <a:rPr lang="ko-KR" altLang="en-US" sz="850" b="0" baseline="0" dirty="0" err="1" smtClean="0">
                          <a:latin typeface="+mn-ea"/>
                          <a:ea typeface="+mn-ea"/>
                        </a:rPr>
                        <a:t>새로고침된다</a:t>
                      </a:r>
                      <a:r>
                        <a:rPr lang="en-US" altLang="ko-KR" sz="850" b="0" baseline="0" dirty="0" smtClean="0">
                          <a:latin typeface="+mn-ea"/>
                          <a:ea typeface="+mn-ea"/>
                        </a:rPr>
                        <a:t>.</a:t>
                      </a:r>
                      <a:endParaRPr lang="en-US" altLang="ko-KR" sz="850" b="0" baseline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3126989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 smtClean="0">
                          <a:latin typeface="+mn-ea"/>
                          <a:ea typeface="+mn-ea"/>
                        </a:rPr>
                        <a:t>7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생산요청을</a:t>
                      </a:r>
                      <a:r>
                        <a:rPr lang="ko-KR" altLang="en-US" sz="850" b="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50" b="0" baseline="0" dirty="0" smtClean="0">
                          <a:latin typeface="+mn-ea"/>
                          <a:ea typeface="+mn-ea"/>
                        </a:rPr>
                        <a:t>추가</a:t>
                      </a:r>
                      <a:r>
                        <a:rPr lang="en-US" altLang="ko-KR" sz="850" b="0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baseline="0" dirty="0" smtClean="0">
                          <a:latin typeface="+mn-ea"/>
                          <a:ea typeface="+mn-ea"/>
                        </a:rPr>
                        <a:t>수정한 내용을 취소한다</a:t>
                      </a:r>
                      <a:r>
                        <a:rPr lang="en-US" altLang="ko-KR" sz="850" b="0" baseline="0" dirty="0" smtClean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baseline="0" dirty="0" smtClean="0">
                          <a:latin typeface="+mn-ea"/>
                          <a:ea typeface="+mn-ea"/>
                        </a:rPr>
                        <a:t>취소 후에는 폼이 </a:t>
                      </a:r>
                      <a:r>
                        <a:rPr lang="ko-KR" altLang="en-US" sz="850" b="0" baseline="0" dirty="0" err="1" smtClean="0">
                          <a:latin typeface="+mn-ea"/>
                          <a:ea typeface="+mn-ea"/>
                        </a:rPr>
                        <a:t>새로고침된다</a:t>
                      </a:r>
                      <a:r>
                        <a:rPr lang="en-US" altLang="ko-KR" sz="850" b="0" baseline="0" dirty="0" smtClean="0">
                          <a:latin typeface="+mn-ea"/>
                          <a:ea typeface="+mn-ea"/>
                        </a:rPr>
                        <a:t>.</a:t>
                      </a:r>
                      <a:endParaRPr lang="en-US" altLang="ko-KR" sz="850" b="0" baseline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9021890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 smtClean="0">
                          <a:latin typeface="+mn-ea"/>
                          <a:ea typeface="+mn-ea"/>
                        </a:rPr>
                        <a:t>8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baseline="0" dirty="0" err="1" smtClean="0">
                          <a:latin typeface="+mn-ea"/>
                          <a:ea typeface="+mn-ea"/>
                        </a:rPr>
                        <a:t>생산요청</a:t>
                      </a:r>
                      <a:r>
                        <a:rPr lang="ko-KR" altLang="en-US" sz="850" b="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50" b="0" baseline="0" dirty="0" smtClean="0">
                          <a:latin typeface="+mn-ea"/>
                          <a:ea typeface="+mn-ea"/>
                        </a:rPr>
                        <a:t>목록의 데이터를 초기 조건으로 불러온다</a:t>
                      </a:r>
                      <a:r>
                        <a:rPr lang="en-US" altLang="ko-KR" sz="850" b="0" baseline="0" dirty="0" smtClean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baseline="0" dirty="0" smtClean="0">
                          <a:latin typeface="+mn-ea"/>
                          <a:ea typeface="+mn-ea"/>
                        </a:rPr>
                        <a:t>검색조건을 초기화한다</a:t>
                      </a:r>
                      <a:r>
                        <a:rPr lang="en-US" altLang="ko-KR" sz="850" b="0" baseline="0" dirty="0" smtClean="0">
                          <a:latin typeface="+mn-ea"/>
                          <a:ea typeface="+mn-ea"/>
                        </a:rPr>
                        <a:t>.</a:t>
                      </a:r>
                      <a:endParaRPr lang="en-US" altLang="ko-KR" sz="850" b="0" baseline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00103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 smtClean="0">
                          <a:latin typeface="+mn-ea"/>
                          <a:ea typeface="+mn-ea"/>
                        </a:rPr>
                        <a:t>9</a:t>
                      </a:r>
                      <a:endParaRPr lang="en-US" altLang="ko-KR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baseline="0" dirty="0" smtClean="0">
                          <a:latin typeface="+mn-ea"/>
                          <a:ea typeface="+mn-ea"/>
                        </a:rPr>
                        <a:t>현재 조회 중인 </a:t>
                      </a:r>
                      <a:r>
                        <a:rPr lang="ko-KR" altLang="en-US" sz="850" b="0" baseline="0" dirty="0" err="1" smtClean="0">
                          <a:latin typeface="+mn-ea"/>
                          <a:ea typeface="+mn-ea"/>
                        </a:rPr>
                        <a:t>생산요청의</a:t>
                      </a:r>
                      <a:r>
                        <a:rPr lang="ko-KR" altLang="en-US" sz="850" b="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50" b="0" baseline="0" dirty="0" smtClean="0">
                          <a:latin typeface="+mn-ea"/>
                          <a:ea typeface="+mn-ea"/>
                        </a:rPr>
                        <a:t>목록을 엑셀로 내보낸다</a:t>
                      </a:r>
                      <a:r>
                        <a:rPr lang="en-US" altLang="ko-KR" sz="850" b="0" baseline="0" dirty="0" smtClean="0">
                          <a:latin typeface="+mn-ea"/>
                          <a:ea typeface="+mn-ea"/>
                        </a:rPr>
                        <a:t>.</a:t>
                      </a:r>
                      <a:endParaRPr lang="en-US" altLang="ko-KR" sz="850" b="0" baseline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085190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44918D1-1C8F-48E6-92D4-4089F97E8793}" type="slidenum">
              <a:rPr lang="ko-KR" altLang="en-US" sz="900" smtClean="0"/>
              <a:t>2</a:t>
            </a:fld>
            <a:endParaRPr lang="ko-KR" altLang="en-US" sz="9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56" y="1068445"/>
            <a:ext cx="8061311" cy="4807421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0A72D197-3F95-95F1-0C76-2ECC656541C4}"/>
              </a:ext>
            </a:extLst>
          </p:cNvPr>
          <p:cNvSpPr/>
          <p:nvPr/>
        </p:nvSpPr>
        <p:spPr>
          <a:xfrm>
            <a:off x="4969025" y="1226509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1400" b="1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0A72D197-3F95-95F1-0C76-2ECC656541C4}"/>
              </a:ext>
            </a:extLst>
          </p:cNvPr>
          <p:cNvSpPr/>
          <p:nvPr/>
        </p:nvSpPr>
        <p:spPr>
          <a:xfrm>
            <a:off x="5411621" y="1226509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3</a:t>
            </a:r>
            <a:endParaRPr lang="ko-KR" altLang="en-US" sz="1400" b="1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A72D197-3F95-95F1-0C76-2ECC656541C4}"/>
              </a:ext>
            </a:extLst>
          </p:cNvPr>
          <p:cNvSpPr/>
          <p:nvPr/>
        </p:nvSpPr>
        <p:spPr>
          <a:xfrm>
            <a:off x="5828157" y="1226509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4</a:t>
            </a:r>
            <a:endParaRPr lang="ko-KR" altLang="en-US" sz="1400" b="1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0A72D197-3F95-95F1-0C76-2ECC656541C4}"/>
              </a:ext>
            </a:extLst>
          </p:cNvPr>
          <p:cNvSpPr/>
          <p:nvPr/>
        </p:nvSpPr>
        <p:spPr>
          <a:xfrm>
            <a:off x="6257350" y="1226509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5</a:t>
            </a:r>
            <a:endParaRPr lang="ko-KR" altLang="en-US" sz="1400" b="1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A72D197-3F95-95F1-0C76-2ECC656541C4}"/>
              </a:ext>
            </a:extLst>
          </p:cNvPr>
          <p:cNvSpPr/>
          <p:nvPr/>
        </p:nvSpPr>
        <p:spPr>
          <a:xfrm>
            <a:off x="6735298" y="1226509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6</a:t>
            </a:r>
            <a:endParaRPr lang="ko-KR" altLang="en-US" sz="1400" b="1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A72D197-3F95-95F1-0C76-2ECC656541C4}"/>
              </a:ext>
            </a:extLst>
          </p:cNvPr>
          <p:cNvSpPr/>
          <p:nvPr/>
        </p:nvSpPr>
        <p:spPr>
          <a:xfrm>
            <a:off x="7110982" y="1226509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7</a:t>
            </a:r>
            <a:endParaRPr lang="ko-KR" altLang="en-US" sz="1400" b="1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A72D197-3F95-95F1-0C76-2ECC656541C4}"/>
              </a:ext>
            </a:extLst>
          </p:cNvPr>
          <p:cNvSpPr/>
          <p:nvPr/>
        </p:nvSpPr>
        <p:spPr>
          <a:xfrm>
            <a:off x="7589687" y="1226509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8</a:t>
            </a:r>
            <a:endParaRPr lang="ko-KR" altLang="en-US" sz="1400" b="1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0A72D197-3F95-95F1-0C76-2ECC656541C4}"/>
              </a:ext>
            </a:extLst>
          </p:cNvPr>
          <p:cNvSpPr/>
          <p:nvPr/>
        </p:nvSpPr>
        <p:spPr>
          <a:xfrm>
            <a:off x="8016124" y="1234376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9</a:t>
            </a:r>
            <a:endParaRPr lang="ko-KR" altLang="en-US" sz="1400" b="1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A72D197-3F95-95F1-0C76-2ECC656541C4}"/>
              </a:ext>
            </a:extLst>
          </p:cNvPr>
          <p:cNvSpPr/>
          <p:nvPr/>
        </p:nvSpPr>
        <p:spPr>
          <a:xfrm>
            <a:off x="223116" y="1768376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2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665209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err="1" smtClean="0"/>
              <a:t>품목</a:t>
            </a:r>
            <a:r>
              <a:rPr lang="ko-KR" altLang="en-US" dirty="0" err="1" smtClean="0"/>
              <a:t>조회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CE6EC-43A5-4409-9C12-1C3782E8C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206504" y="106980"/>
            <a:ext cx="3329469" cy="221025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WEB</a:t>
            </a:r>
            <a:endParaRPr lang="en-US" altLang="ko-KR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6370135"/>
              </p:ext>
            </p:extLst>
          </p:nvPr>
        </p:nvGraphicFramePr>
        <p:xfrm>
          <a:off x="8688288" y="476672"/>
          <a:ext cx="3384376" cy="15283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품목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목록을 조회할 수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있다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 smtClean="0">
                          <a:latin typeface="+mn-ea"/>
                          <a:ea typeface="+mn-ea"/>
                        </a:rPr>
                        <a:t>조회 조건을 통해서 품목의 목록을 조회한다</a:t>
                      </a:r>
                      <a:r>
                        <a:rPr lang="en-US" altLang="ko-KR" sz="850" b="0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 smtClean="0">
                          <a:latin typeface="+mn-ea"/>
                          <a:ea typeface="+mn-ea"/>
                        </a:rPr>
                        <a:t>조회 결과가 많은 경우 페이지를 이동한다</a:t>
                      </a:r>
                      <a:r>
                        <a:rPr lang="en-US" altLang="ko-KR" sz="850" b="0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44918D1-1C8F-48E6-92D4-4089F97E8793}" type="slidenum">
              <a:rPr lang="ko-KR" altLang="en-US" sz="900" smtClean="0"/>
              <a:t>3</a:t>
            </a:fld>
            <a:endParaRPr lang="ko-KR" altLang="en-US" sz="9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122" y="1052952"/>
            <a:ext cx="7728800" cy="4252982"/>
          </a:xfrm>
          <a:prstGeom prst="rect">
            <a:avLst/>
          </a:prstGeom>
          <a:ln>
            <a:solidFill>
              <a:srgbClr val="E0E6EA"/>
            </a:solidFill>
          </a:ln>
        </p:spPr>
      </p:pic>
      <p:sp>
        <p:nvSpPr>
          <p:cNvPr id="3" name="모서리가 둥근 직사각형 2"/>
          <p:cNvSpPr/>
          <p:nvPr/>
        </p:nvSpPr>
        <p:spPr>
          <a:xfrm>
            <a:off x="3557847" y="5146785"/>
            <a:ext cx="307571" cy="3182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044252" y="5146785"/>
            <a:ext cx="307571" cy="31829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504471" y="5146785"/>
            <a:ext cx="307571" cy="31829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A72D197-3F95-95F1-0C76-2ECC656541C4}"/>
              </a:ext>
            </a:extLst>
          </p:cNvPr>
          <p:cNvSpPr/>
          <p:nvPr/>
        </p:nvSpPr>
        <p:spPr>
          <a:xfrm>
            <a:off x="3379013" y="5337525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2</a:t>
            </a:r>
            <a:endParaRPr lang="ko-KR" altLang="en-US" sz="1400" b="1" dirty="0"/>
          </a:p>
        </p:txBody>
      </p:sp>
      <p:sp>
        <p:nvSpPr>
          <p:cNvPr id="6" name="직사각형 5"/>
          <p:cNvSpPr/>
          <p:nvPr/>
        </p:nvSpPr>
        <p:spPr>
          <a:xfrm>
            <a:off x="2597947" y="1368400"/>
            <a:ext cx="1342285" cy="244269"/>
          </a:xfrm>
          <a:prstGeom prst="rect">
            <a:avLst/>
          </a:prstGeom>
          <a:solidFill>
            <a:srgbClr val="E0E6EA"/>
          </a:solidFill>
          <a:ln>
            <a:solidFill>
              <a:srgbClr val="E0E6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A72D197-3F95-95F1-0C76-2ECC656541C4}"/>
              </a:ext>
            </a:extLst>
          </p:cNvPr>
          <p:cNvSpPr/>
          <p:nvPr/>
        </p:nvSpPr>
        <p:spPr>
          <a:xfrm>
            <a:off x="356732" y="1212881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677722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err="1" smtClean="0"/>
              <a:t>공정조회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CE6EC-43A5-4409-9C12-1C3782E8C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206504" y="106980"/>
            <a:ext cx="3329469" cy="221025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WEB</a:t>
            </a:r>
            <a:endParaRPr lang="en-US" altLang="ko-KR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142546"/>
              </p:ext>
            </p:extLst>
          </p:nvPr>
        </p:nvGraphicFramePr>
        <p:xfrm>
          <a:off x="8688288" y="476672"/>
          <a:ext cx="3384376" cy="15283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공정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목록을 조회할 수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있다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 smtClean="0">
                          <a:latin typeface="+mn-ea"/>
                          <a:ea typeface="+mn-ea"/>
                        </a:rPr>
                        <a:t>조회 조건을 통해서 공정의 목록을 조회한다</a:t>
                      </a:r>
                      <a:r>
                        <a:rPr lang="en-US" altLang="ko-KR" sz="850" b="0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 smtClean="0">
                          <a:latin typeface="+mn-ea"/>
                          <a:ea typeface="+mn-ea"/>
                        </a:rPr>
                        <a:t>조회</a:t>
                      </a:r>
                      <a:r>
                        <a:rPr lang="ko-KR" altLang="en-US" sz="850" b="0" baseline="0" dirty="0" smtClean="0">
                          <a:latin typeface="+mn-ea"/>
                          <a:ea typeface="+mn-ea"/>
                        </a:rPr>
                        <a:t> 결과</a:t>
                      </a:r>
                      <a:r>
                        <a:rPr lang="ko-KR" altLang="en-US" sz="850" b="0" dirty="0" smtClean="0">
                          <a:latin typeface="+mn-ea"/>
                          <a:ea typeface="+mn-ea"/>
                        </a:rPr>
                        <a:t>가 많은 경우 페이지를 이동한다</a:t>
                      </a:r>
                      <a:r>
                        <a:rPr lang="en-US" altLang="ko-KR" sz="850" b="0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44918D1-1C8F-48E6-92D4-4089F97E8793}" type="slidenum">
              <a:rPr lang="ko-KR" altLang="en-US" sz="900" smtClean="0"/>
              <a:t>4</a:t>
            </a:fld>
            <a:endParaRPr lang="ko-KR" altLang="en-US" sz="9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122" y="1052952"/>
            <a:ext cx="7728800" cy="4252982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3557847" y="5146785"/>
            <a:ext cx="307571" cy="3182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044252" y="5146785"/>
            <a:ext cx="307571" cy="31829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504471" y="5146785"/>
            <a:ext cx="307571" cy="31829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A72D197-3F95-95F1-0C76-2ECC656541C4}"/>
              </a:ext>
            </a:extLst>
          </p:cNvPr>
          <p:cNvSpPr/>
          <p:nvPr/>
        </p:nvSpPr>
        <p:spPr>
          <a:xfrm>
            <a:off x="3379013" y="5337525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2</a:t>
            </a:r>
            <a:endParaRPr lang="ko-KR" altLang="en-US" sz="1400" b="1" dirty="0"/>
          </a:p>
        </p:txBody>
      </p:sp>
      <p:sp>
        <p:nvSpPr>
          <p:cNvPr id="14" name="직사각형 13"/>
          <p:cNvSpPr/>
          <p:nvPr/>
        </p:nvSpPr>
        <p:spPr>
          <a:xfrm>
            <a:off x="2597947" y="1368400"/>
            <a:ext cx="1342285" cy="244269"/>
          </a:xfrm>
          <a:prstGeom prst="rect">
            <a:avLst/>
          </a:prstGeom>
          <a:solidFill>
            <a:srgbClr val="E0E6EA"/>
          </a:solidFill>
          <a:ln>
            <a:solidFill>
              <a:srgbClr val="E0E6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27935" y="1145351"/>
            <a:ext cx="350300" cy="223050"/>
          </a:xfrm>
          <a:prstGeom prst="rect">
            <a:avLst/>
          </a:prstGeom>
          <a:solidFill>
            <a:srgbClr val="E0E6EA"/>
          </a:solidFill>
          <a:ln>
            <a:solidFill>
              <a:srgbClr val="E0E6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02312" y="1331383"/>
            <a:ext cx="450740" cy="233185"/>
          </a:xfrm>
          <a:prstGeom prst="rect">
            <a:avLst/>
          </a:prstGeom>
          <a:solidFill>
            <a:srgbClr val="E0E6EA"/>
          </a:solidFill>
          <a:ln>
            <a:solidFill>
              <a:srgbClr val="E0E6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473378" y="1129545"/>
            <a:ext cx="450740" cy="233185"/>
          </a:xfrm>
          <a:prstGeom prst="rect">
            <a:avLst/>
          </a:prstGeom>
          <a:solidFill>
            <a:srgbClr val="E0E6EA"/>
          </a:solidFill>
          <a:ln>
            <a:solidFill>
              <a:srgbClr val="E0E6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84324" y="1146728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공정</a:t>
            </a:r>
            <a:endParaRPr lang="ko-KR" altLang="en-US" sz="800" dirty="0"/>
          </a:p>
        </p:txBody>
      </p:sp>
      <p:sp>
        <p:nvSpPr>
          <p:cNvPr id="18" name="TextBox 17"/>
          <p:cNvSpPr txBox="1"/>
          <p:nvPr/>
        </p:nvSpPr>
        <p:spPr>
          <a:xfrm>
            <a:off x="670221" y="1365632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공정</a:t>
            </a:r>
            <a:endParaRPr lang="ko-KR" altLang="en-US" sz="800" dirty="0"/>
          </a:p>
        </p:txBody>
      </p:sp>
      <p:sp>
        <p:nvSpPr>
          <p:cNvPr id="19" name="TextBox 18"/>
          <p:cNvSpPr txBox="1"/>
          <p:nvPr/>
        </p:nvSpPr>
        <p:spPr>
          <a:xfrm>
            <a:off x="2623332" y="1146728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공정</a:t>
            </a:r>
            <a:endParaRPr lang="ko-KR" altLang="en-US" sz="800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0A72D197-3F95-95F1-0C76-2ECC656541C4}"/>
              </a:ext>
            </a:extLst>
          </p:cNvPr>
          <p:cNvSpPr/>
          <p:nvPr/>
        </p:nvSpPr>
        <p:spPr>
          <a:xfrm>
            <a:off x="356732" y="1212881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1400" b="1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123" y="1910338"/>
            <a:ext cx="7728800" cy="202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26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err="1" smtClean="0"/>
              <a:t>생산률</a:t>
            </a:r>
            <a:r>
              <a:rPr lang="ko-KR" altLang="en-US" dirty="0" smtClean="0"/>
              <a:t> 조회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CE6EC-43A5-4409-9C12-1C3782E8C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WEB</a:t>
            </a:r>
            <a:endParaRPr lang="en-US" altLang="ko-KR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942780"/>
              </p:ext>
            </p:extLst>
          </p:nvPr>
        </p:nvGraphicFramePr>
        <p:xfrm>
          <a:off x="8688288" y="476672"/>
          <a:ext cx="3384376" cy="20327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생산계획별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생산률을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조회할 수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있다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50" b="0" dirty="0" smtClean="0">
                          <a:latin typeface="+mn-ea"/>
                          <a:ea typeface="+mn-ea"/>
                        </a:rPr>
                        <a:t>조회 조건을 통해서 </a:t>
                      </a:r>
                      <a:r>
                        <a:rPr lang="ko-KR" altLang="en-US" sz="850" b="0" dirty="0" err="1" smtClean="0">
                          <a:latin typeface="+mn-ea"/>
                          <a:ea typeface="+mn-ea"/>
                        </a:rPr>
                        <a:t>생산계획별</a:t>
                      </a:r>
                      <a:r>
                        <a:rPr lang="ko-KR" altLang="en-US" sz="850" b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50" b="0" dirty="0" err="1" smtClean="0">
                          <a:latin typeface="+mn-ea"/>
                          <a:ea typeface="+mn-ea"/>
                        </a:rPr>
                        <a:t>생산률을</a:t>
                      </a:r>
                      <a:r>
                        <a:rPr lang="ko-KR" altLang="en-US" sz="850" b="0" dirty="0" smtClean="0">
                          <a:latin typeface="+mn-ea"/>
                          <a:ea typeface="+mn-ea"/>
                        </a:rPr>
                        <a:t> 조회한다</a:t>
                      </a:r>
                      <a:r>
                        <a:rPr lang="en-US" altLang="ko-KR" sz="850" b="0" dirty="0" smtClean="0">
                          <a:latin typeface="+mn-ea"/>
                          <a:ea typeface="+mn-ea"/>
                        </a:rPr>
                        <a:t>..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 smtClean="0">
                          <a:latin typeface="+mn-ea"/>
                          <a:ea typeface="+mn-ea"/>
                        </a:rPr>
                        <a:t>조회</a:t>
                      </a:r>
                      <a:r>
                        <a:rPr lang="ko-KR" altLang="en-US" sz="850" b="0" baseline="0" dirty="0" smtClean="0">
                          <a:latin typeface="+mn-ea"/>
                          <a:ea typeface="+mn-ea"/>
                        </a:rPr>
                        <a:t> 결과</a:t>
                      </a:r>
                      <a:r>
                        <a:rPr lang="ko-KR" altLang="en-US" sz="850" b="0" dirty="0" smtClean="0">
                          <a:latin typeface="+mn-ea"/>
                          <a:ea typeface="+mn-ea"/>
                        </a:rPr>
                        <a:t>가 많은 경우 페이지를 이동한다</a:t>
                      </a:r>
                      <a:r>
                        <a:rPr lang="en-US" altLang="ko-KR" sz="850" b="0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 smtClean="0">
                          <a:latin typeface="+mn-ea"/>
                          <a:ea typeface="+mn-ea"/>
                        </a:rPr>
                        <a:t>조회 결과를 종합한 수치를 보여준다</a:t>
                      </a:r>
                      <a:r>
                        <a:rPr lang="en-US" altLang="ko-KR" sz="850" b="0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037533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 smtClean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 smtClean="0">
                          <a:latin typeface="+mn-ea"/>
                          <a:ea typeface="+mn-ea"/>
                        </a:rPr>
                        <a:t>조회 결과를 종합한</a:t>
                      </a:r>
                      <a:r>
                        <a:rPr lang="ko-KR" altLang="en-US" sz="850" b="0" baseline="0" dirty="0" smtClean="0">
                          <a:latin typeface="+mn-ea"/>
                          <a:ea typeface="+mn-ea"/>
                        </a:rPr>
                        <a:t> 결과를 그래프로 보여준다</a:t>
                      </a:r>
                      <a:r>
                        <a:rPr lang="en-US" altLang="ko-KR" sz="850" b="0" baseline="0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44918D1-1C8F-48E6-92D4-4089F97E8793}" type="slidenum">
              <a:rPr lang="ko-KR" altLang="en-US" sz="900" smtClean="0"/>
              <a:t>5</a:t>
            </a:fld>
            <a:endParaRPr lang="ko-KR" altLang="en-US" sz="9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847" y="1059004"/>
            <a:ext cx="8106509" cy="4349021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55846" y="2419895"/>
            <a:ext cx="192793" cy="248490"/>
          </a:xfrm>
          <a:prstGeom prst="rect">
            <a:avLst/>
          </a:prstGeom>
          <a:solidFill>
            <a:srgbClr val="EDF3FB"/>
          </a:solidFill>
          <a:ln>
            <a:solidFill>
              <a:srgbClr val="EDF3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435630" y="3509177"/>
            <a:ext cx="150656" cy="1484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1</a:t>
            </a:r>
            <a:endParaRPr lang="ko-KR" altLang="en-US" sz="1050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2648974" y="3509177"/>
            <a:ext cx="150656" cy="14842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2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2891914" y="3509177"/>
            <a:ext cx="150656" cy="14842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3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A72D197-3F95-95F1-0C76-2ECC656541C4}"/>
              </a:ext>
            </a:extLst>
          </p:cNvPr>
          <p:cNvSpPr/>
          <p:nvPr/>
        </p:nvSpPr>
        <p:spPr>
          <a:xfrm>
            <a:off x="2278479" y="3555959"/>
            <a:ext cx="222019" cy="2032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2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59048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err="1" smtClean="0"/>
              <a:t>불량조회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CE6EC-43A5-4409-9C12-1C3782E8C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WEB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44918D1-1C8F-48E6-92D4-4089F97E8793}" type="slidenum">
              <a:rPr lang="ko-KR" altLang="en-US" sz="900" smtClean="0"/>
              <a:t>6</a:t>
            </a:fld>
            <a:endParaRPr lang="ko-KR" altLang="en-US" sz="9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122" y="1052952"/>
            <a:ext cx="7728800" cy="4252982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3557847" y="5146785"/>
            <a:ext cx="307571" cy="3182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044252" y="5146785"/>
            <a:ext cx="307571" cy="31829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504471" y="5146785"/>
            <a:ext cx="307571" cy="31829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0A72D197-3F95-95F1-0C76-2ECC656541C4}"/>
              </a:ext>
            </a:extLst>
          </p:cNvPr>
          <p:cNvSpPr/>
          <p:nvPr/>
        </p:nvSpPr>
        <p:spPr>
          <a:xfrm>
            <a:off x="3379013" y="5337525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2</a:t>
            </a:r>
            <a:endParaRPr lang="ko-KR" altLang="en-US" sz="1400" b="1" dirty="0"/>
          </a:p>
        </p:txBody>
      </p:sp>
      <p:sp>
        <p:nvSpPr>
          <p:cNvPr id="13" name="직사각형 12"/>
          <p:cNvSpPr/>
          <p:nvPr/>
        </p:nvSpPr>
        <p:spPr>
          <a:xfrm>
            <a:off x="2597947" y="1368400"/>
            <a:ext cx="1342285" cy="244269"/>
          </a:xfrm>
          <a:prstGeom prst="rect">
            <a:avLst/>
          </a:prstGeom>
          <a:solidFill>
            <a:srgbClr val="E0E6EA"/>
          </a:solidFill>
          <a:ln>
            <a:solidFill>
              <a:srgbClr val="E0E6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27935" y="1145351"/>
            <a:ext cx="350300" cy="223050"/>
          </a:xfrm>
          <a:prstGeom prst="rect">
            <a:avLst/>
          </a:prstGeom>
          <a:solidFill>
            <a:srgbClr val="E0E6EA"/>
          </a:solidFill>
          <a:ln>
            <a:solidFill>
              <a:srgbClr val="E0E6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02312" y="1331383"/>
            <a:ext cx="450740" cy="233185"/>
          </a:xfrm>
          <a:prstGeom prst="rect">
            <a:avLst/>
          </a:prstGeom>
          <a:solidFill>
            <a:srgbClr val="E0E6EA"/>
          </a:solidFill>
          <a:ln>
            <a:solidFill>
              <a:srgbClr val="E0E6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473378" y="1129545"/>
            <a:ext cx="450740" cy="233185"/>
          </a:xfrm>
          <a:prstGeom prst="rect">
            <a:avLst/>
          </a:prstGeom>
          <a:solidFill>
            <a:srgbClr val="E0E6EA"/>
          </a:solidFill>
          <a:ln>
            <a:solidFill>
              <a:srgbClr val="E0E6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584324" y="1146728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불량</a:t>
            </a:r>
            <a:endParaRPr lang="ko-KR" altLang="en-US" sz="800" dirty="0"/>
          </a:p>
        </p:txBody>
      </p:sp>
      <p:sp>
        <p:nvSpPr>
          <p:cNvPr id="18" name="TextBox 17"/>
          <p:cNvSpPr txBox="1"/>
          <p:nvPr/>
        </p:nvSpPr>
        <p:spPr>
          <a:xfrm>
            <a:off x="670221" y="1365632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불량</a:t>
            </a:r>
            <a:endParaRPr lang="ko-KR" altLang="en-US" sz="800" dirty="0"/>
          </a:p>
        </p:txBody>
      </p:sp>
      <p:sp>
        <p:nvSpPr>
          <p:cNvPr id="19" name="TextBox 18"/>
          <p:cNvSpPr txBox="1"/>
          <p:nvPr/>
        </p:nvSpPr>
        <p:spPr>
          <a:xfrm>
            <a:off x="2623332" y="1146728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불량</a:t>
            </a:r>
            <a:endParaRPr lang="ko-KR" altLang="en-US" sz="800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0A72D197-3F95-95F1-0C76-2ECC656541C4}"/>
              </a:ext>
            </a:extLst>
          </p:cNvPr>
          <p:cNvSpPr/>
          <p:nvPr/>
        </p:nvSpPr>
        <p:spPr>
          <a:xfrm>
            <a:off x="356732" y="1212881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1400" b="1" dirty="0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123" y="1910338"/>
            <a:ext cx="7728800" cy="202226"/>
          </a:xfrm>
          <a:prstGeom prst="rect">
            <a:avLst/>
          </a:prstGeom>
        </p:spPr>
      </p:pic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690772"/>
              </p:ext>
            </p:extLst>
          </p:nvPr>
        </p:nvGraphicFramePr>
        <p:xfrm>
          <a:off x="8688288" y="476672"/>
          <a:ext cx="3384376" cy="15283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</a:t>
                      </a:r>
                      <a:r>
                        <a:rPr lang="ko-KR" altLang="en-US" sz="800" b="0" dirty="0" err="1" smtClean="0">
                          <a:latin typeface="+mn-ea"/>
                          <a:ea typeface="+mn-ea"/>
                        </a:rPr>
                        <a:t>불량내역</a:t>
                      </a:r>
                      <a:r>
                        <a:rPr lang="ko-KR" altLang="en-US" sz="800" b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목록을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조회할 수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있다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 smtClean="0">
                          <a:latin typeface="+mn-ea"/>
                          <a:ea typeface="+mn-ea"/>
                        </a:rPr>
                        <a:t>조회 조건을 통해서 </a:t>
                      </a:r>
                      <a:r>
                        <a:rPr lang="ko-KR" altLang="en-US" sz="850" b="0" dirty="0" err="1" smtClean="0">
                          <a:latin typeface="+mn-ea"/>
                          <a:ea typeface="+mn-ea"/>
                        </a:rPr>
                        <a:t>불량내역의</a:t>
                      </a:r>
                      <a:r>
                        <a:rPr lang="ko-KR" altLang="en-US" sz="850" b="0" dirty="0" smtClean="0">
                          <a:latin typeface="+mn-ea"/>
                          <a:ea typeface="+mn-ea"/>
                        </a:rPr>
                        <a:t> 목록을 조회한다</a:t>
                      </a:r>
                      <a:r>
                        <a:rPr lang="en-US" altLang="ko-KR" sz="850" b="0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 smtClean="0">
                          <a:latin typeface="+mn-ea"/>
                          <a:ea typeface="+mn-ea"/>
                        </a:rPr>
                        <a:t>조회</a:t>
                      </a:r>
                      <a:r>
                        <a:rPr lang="ko-KR" altLang="en-US" sz="850" b="0" baseline="0" dirty="0" smtClean="0">
                          <a:latin typeface="+mn-ea"/>
                          <a:ea typeface="+mn-ea"/>
                        </a:rPr>
                        <a:t> 결과</a:t>
                      </a:r>
                      <a:r>
                        <a:rPr lang="ko-KR" altLang="en-US" sz="850" b="0" dirty="0" smtClean="0">
                          <a:latin typeface="+mn-ea"/>
                          <a:ea typeface="+mn-ea"/>
                        </a:rPr>
                        <a:t>가 많은 경우 페이지를 이동한다</a:t>
                      </a:r>
                      <a:r>
                        <a:rPr lang="en-US" altLang="ko-KR" sz="850" b="0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381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작업장가동현황조회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CE6EC-43A5-4409-9C12-1C3782E8C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WEB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44918D1-1C8F-48E6-92D4-4089F97E8793}" type="slidenum">
              <a:rPr lang="ko-KR" altLang="en-US" sz="900" smtClean="0"/>
              <a:t>7</a:t>
            </a:fld>
            <a:endParaRPr lang="ko-KR" altLang="en-US" sz="9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385" y="1059324"/>
            <a:ext cx="7979482" cy="2877536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0A72D197-3F95-95F1-0C76-2ECC656541C4}"/>
              </a:ext>
            </a:extLst>
          </p:cNvPr>
          <p:cNvSpPr/>
          <p:nvPr/>
        </p:nvSpPr>
        <p:spPr>
          <a:xfrm>
            <a:off x="250945" y="1163004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1400" b="1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3699164" y="4747774"/>
            <a:ext cx="307571" cy="3182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4185569" y="4747774"/>
            <a:ext cx="307571" cy="31829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645788" y="4747774"/>
            <a:ext cx="307571" cy="31829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A72D197-3F95-95F1-0C76-2ECC656541C4}"/>
              </a:ext>
            </a:extLst>
          </p:cNvPr>
          <p:cNvSpPr/>
          <p:nvPr/>
        </p:nvSpPr>
        <p:spPr>
          <a:xfrm>
            <a:off x="3520330" y="4938514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3</a:t>
            </a:r>
            <a:endParaRPr lang="ko-KR" altLang="en-US" sz="1400" b="1" dirty="0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4120686"/>
              </p:ext>
            </p:extLst>
          </p:nvPr>
        </p:nvGraphicFramePr>
        <p:xfrm>
          <a:off x="8688288" y="476672"/>
          <a:ext cx="3384376" cy="1780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작업장의</a:t>
                      </a:r>
                      <a:r>
                        <a:rPr lang="ko-KR" altLang="en-US" sz="800" b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목록과 작동 현황을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조회할 수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있다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 smtClean="0">
                          <a:latin typeface="+mn-ea"/>
                          <a:ea typeface="+mn-ea"/>
                        </a:rPr>
                        <a:t>조회 조건을 통해서 작업장의 목록을 조회한다</a:t>
                      </a:r>
                      <a:r>
                        <a:rPr lang="en-US" altLang="ko-KR" sz="850" b="0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 smtClean="0">
                          <a:latin typeface="+mn-ea"/>
                          <a:ea typeface="+mn-ea"/>
                        </a:rPr>
                        <a:t>작업장의 가동 현황을 색깔로</a:t>
                      </a:r>
                      <a:r>
                        <a:rPr lang="ko-KR" altLang="en-US" sz="850" b="0" baseline="0" dirty="0" smtClean="0">
                          <a:latin typeface="+mn-ea"/>
                          <a:ea typeface="+mn-ea"/>
                        </a:rPr>
                        <a:t> 보여준다</a:t>
                      </a:r>
                      <a:r>
                        <a:rPr lang="en-US" altLang="ko-KR" sz="850" b="0" baseline="0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7802582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 smtClean="0">
                          <a:latin typeface="+mn-ea"/>
                          <a:ea typeface="+mn-ea"/>
                        </a:rPr>
                        <a:t>조회</a:t>
                      </a:r>
                      <a:r>
                        <a:rPr lang="ko-KR" altLang="en-US" sz="850" b="0" baseline="0" dirty="0" smtClean="0">
                          <a:latin typeface="+mn-ea"/>
                          <a:ea typeface="+mn-ea"/>
                        </a:rPr>
                        <a:t> 결과</a:t>
                      </a:r>
                      <a:r>
                        <a:rPr lang="ko-KR" altLang="en-US" sz="850" b="0" dirty="0" smtClean="0">
                          <a:latin typeface="+mn-ea"/>
                          <a:ea typeface="+mn-ea"/>
                        </a:rPr>
                        <a:t>가 많은 경우 페이지를 이동한다</a:t>
                      </a:r>
                      <a:r>
                        <a:rPr lang="en-US" altLang="ko-KR" sz="850" b="0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</a:tbl>
          </a:graphicData>
        </a:graphic>
      </p:graphicFrame>
      <p:sp>
        <p:nvSpPr>
          <p:cNvPr id="15" name="타원 14">
            <a:extLst>
              <a:ext uri="{FF2B5EF4-FFF2-40B4-BE49-F238E27FC236}">
                <a16:creationId xmlns:a16="http://schemas.microsoft.com/office/drawing/2014/main" id="{0A72D197-3F95-95F1-0C76-2ECC656541C4}"/>
              </a:ext>
            </a:extLst>
          </p:cNvPr>
          <p:cNvSpPr/>
          <p:nvPr/>
        </p:nvSpPr>
        <p:spPr>
          <a:xfrm>
            <a:off x="588708" y="1657758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2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86874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월별 </a:t>
            </a:r>
            <a:r>
              <a:rPr lang="ko-KR" altLang="en-US" dirty="0" err="1" smtClean="0"/>
              <a:t>스케쥴</a:t>
            </a:r>
            <a:r>
              <a:rPr lang="ko-KR" altLang="en-US" dirty="0" smtClean="0"/>
              <a:t> 조회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CE6EC-43A5-4409-9C12-1C3782E8C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WEB</a:t>
            </a:r>
            <a:endParaRPr lang="en-US" altLang="ko-KR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3176559"/>
              </p:ext>
            </p:extLst>
          </p:nvPr>
        </p:nvGraphicFramePr>
        <p:xfrm>
          <a:off x="8688288" y="476672"/>
          <a:ext cx="3384376" cy="16790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56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월별 생산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계획 일정을 달력 형식으로 조회할 수 있다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 smtClean="0">
                          <a:latin typeface="+mn-ea"/>
                          <a:ea typeface="+mn-ea"/>
                        </a:rPr>
                        <a:t>조회하고자 하는 월</a:t>
                      </a:r>
                      <a:r>
                        <a:rPr lang="en-US" altLang="ko-KR" sz="850" b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 smtClean="0">
                          <a:latin typeface="+mn-ea"/>
                          <a:ea typeface="+mn-ea"/>
                        </a:rPr>
                        <a:t>년도를 선택한다</a:t>
                      </a:r>
                      <a:r>
                        <a:rPr lang="en-US" altLang="ko-KR" sz="850" b="0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1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5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20000"/>
                        </a:lnSpc>
                        <a:buFontTx/>
                        <a:buChar char="-"/>
                      </a:pPr>
                      <a:r>
                        <a:rPr lang="ko-KR" altLang="en-US" sz="850" b="0" dirty="0" smtClean="0">
                          <a:latin typeface="+mn-ea"/>
                          <a:ea typeface="+mn-ea"/>
                        </a:rPr>
                        <a:t>각 </a:t>
                      </a:r>
                      <a:r>
                        <a:rPr lang="ko-KR" altLang="en-US" sz="850" b="0" dirty="0" err="1" smtClean="0">
                          <a:latin typeface="+mn-ea"/>
                          <a:ea typeface="+mn-ea"/>
                        </a:rPr>
                        <a:t>일자별로</a:t>
                      </a:r>
                      <a:r>
                        <a:rPr lang="ko-KR" altLang="en-US" sz="850" b="0" dirty="0" smtClean="0">
                          <a:latin typeface="+mn-ea"/>
                          <a:ea typeface="+mn-ea"/>
                        </a:rPr>
                        <a:t> 마감되는 프로젝트명과 </a:t>
                      </a:r>
                      <a:r>
                        <a:rPr lang="ko-KR" altLang="en-US" sz="850" b="0" dirty="0" err="1" smtClean="0">
                          <a:latin typeface="+mn-ea"/>
                          <a:ea typeface="+mn-ea"/>
                        </a:rPr>
                        <a:t>제품코드</a:t>
                      </a:r>
                      <a:r>
                        <a:rPr lang="en-US" altLang="ko-KR" sz="850" b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50" b="0" dirty="0" err="1" smtClean="0">
                          <a:latin typeface="+mn-ea"/>
                          <a:ea typeface="+mn-ea"/>
                        </a:rPr>
                        <a:t>제품수량을</a:t>
                      </a:r>
                      <a:r>
                        <a:rPr lang="ko-KR" altLang="en-US" sz="850" b="0" dirty="0" smtClean="0">
                          <a:latin typeface="+mn-ea"/>
                          <a:ea typeface="+mn-ea"/>
                        </a:rPr>
                        <a:t> 보여준다</a:t>
                      </a:r>
                      <a:r>
                        <a:rPr lang="en-US" altLang="ko-KR" sz="850" b="0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44918D1-1C8F-48E6-92D4-4089F97E8793}" type="slidenum">
              <a:rPr lang="ko-KR" altLang="en-US" sz="900" smtClean="0"/>
              <a:t>8</a:t>
            </a:fld>
            <a:endParaRPr lang="ko-KR" altLang="en-US" sz="9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35" y="1113906"/>
            <a:ext cx="7891052" cy="389588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0A72D197-3F95-95F1-0C76-2ECC656541C4}"/>
              </a:ext>
            </a:extLst>
          </p:cNvPr>
          <p:cNvSpPr/>
          <p:nvPr/>
        </p:nvSpPr>
        <p:spPr>
          <a:xfrm>
            <a:off x="298795" y="1113906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1400" b="1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0A72D197-3F95-95F1-0C76-2ECC656541C4}"/>
              </a:ext>
            </a:extLst>
          </p:cNvPr>
          <p:cNvSpPr/>
          <p:nvPr/>
        </p:nvSpPr>
        <p:spPr>
          <a:xfrm>
            <a:off x="936578" y="1715947"/>
            <a:ext cx="262879" cy="2551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2</a:t>
            </a:r>
            <a:endParaRPr lang="ko-KR" altLang="en-US" sz="1400" b="1" dirty="0"/>
          </a:p>
        </p:txBody>
      </p:sp>
      <p:sp>
        <p:nvSpPr>
          <p:cNvPr id="6" name="직사각형 5"/>
          <p:cNvSpPr/>
          <p:nvPr/>
        </p:nvSpPr>
        <p:spPr>
          <a:xfrm>
            <a:off x="3792257" y="1130532"/>
            <a:ext cx="1361634" cy="12469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70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467</Words>
  <Application>Microsoft Office PowerPoint</Application>
  <PresentationFormat>와이드스크린</PresentationFormat>
  <Paragraphs>169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이승원</dc:creator>
  <cp:lastModifiedBy>이승원</cp:lastModifiedBy>
  <cp:revision>12</cp:revision>
  <dcterms:created xsi:type="dcterms:W3CDTF">2023-01-13T06:56:51Z</dcterms:created>
  <dcterms:modified xsi:type="dcterms:W3CDTF">2023-01-17T09:41:38Z</dcterms:modified>
</cp:coreProperties>
</file>