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254D32D-CA07-435B-9704-CB77E998D33B}">
          <p14:sldIdLst>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4" autoAdjust="0"/>
    <p:restoredTop sz="93508" autoAdjust="0"/>
  </p:normalViewPr>
  <p:slideViewPr>
    <p:cSldViewPr snapToGrid="0">
      <p:cViewPr>
        <p:scale>
          <a:sx n="24" d="100"/>
          <a:sy n="24" d="100"/>
        </p:scale>
        <p:origin x="686" y="-3944"/>
      </p:cViewPr>
      <p:guideLst/>
    </p:cSldViewPr>
  </p:slideViewPr>
  <p:notesTextViewPr>
    <p:cViewPr>
      <p:scale>
        <a:sx n="1" d="1"/>
        <a:sy n="1" d="1"/>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zh-CN" altLang="en-US"/>
              <a:t>单击此处编辑母版标题样式</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4772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32686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3996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8426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zh-CN" altLang="en-US"/>
              <a:t>单击此处编辑母版标题样式</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8064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9996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zh-CN" altLang="en-US"/>
              <a:t>单击此处编辑母版文本样式</a:t>
            </a:r>
          </a:p>
        </p:txBody>
      </p:sp>
      <p:sp>
        <p:nvSpPr>
          <p:cNvPr id="4" name="Content Placeholder 3"/>
          <p:cNvSpPr>
            <a:spLocks noGrp="1"/>
          </p:cNvSpPr>
          <p:nvPr>
            <p:ph sz="half" idx="2"/>
          </p:nvPr>
        </p:nvSpPr>
        <p:spPr>
          <a:xfrm>
            <a:off x="2267431" y="16032480"/>
            <a:ext cx="13926024" cy="235813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zh-CN" altLang="en-US"/>
              <a:t>单击此处编辑母版文本样式</a:t>
            </a:r>
          </a:p>
        </p:txBody>
      </p:sp>
      <p:sp>
        <p:nvSpPr>
          <p:cNvPr id="6" name="Content Placeholder 5"/>
          <p:cNvSpPr>
            <a:spLocks noGrp="1"/>
          </p:cNvSpPr>
          <p:nvPr>
            <p:ph sz="quarter" idx="4"/>
          </p:nvPr>
        </p:nvSpPr>
        <p:spPr>
          <a:xfrm>
            <a:off x="16664942" y="16032480"/>
            <a:ext cx="13994608" cy="235813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5529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310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304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zh-CN" altLang="en-US"/>
              <a:t>单击此处编辑母版标题样式</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8925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zh-CN" altLang="en-US"/>
              <a:t>单击图标添加图片</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7574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B61BEF0D-F0BB-DE4B-95CE-6DB70DBA9567}" type="datetimeFigureOut">
              <a:rPr lang="en-US" smtClean="0"/>
              <a:pPr/>
              <a:t>12/3/2019</a:t>
            </a:fld>
            <a:endParaRPr lang="en-US" dirty="0"/>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712082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9">
            <a:extLst>
              <a:ext uri="{FF2B5EF4-FFF2-40B4-BE49-F238E27FC236}">
                <a16:creationId xmlns:a16="http://schemas.microsoft.com/office/drawing/2014/main" id="{03F09A40-76ED-4EBB-852B-3D45152C8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78" y="305216"/>
            <a:ext cx="6798730" cy="1276069"/>
          </a:xfrm>
          <a:prstGeom prst="rect">
            <a:avLst/>
          </a:prstGeom>
          <a:ln>
            <a:noFill/>
          </a:ln>
          <a:effectLst>
            <a:softEdge rad="112500"/>
          </a:effectLst>
        </p:spPr>
      </p:pic>
      <p:sp>
        <p:nvSpPr>
          <p:cNvPr id="5" name="文本框 4">
            <a:extLst>
              <a:ext uri="{FF2B5EF4-FFF2-40B4-BE49-F238E27FC236}">
                <a16:creationId xmlns:a16="http://schemas.microsoft.com/office/drawing/2014/main" id="{F0B276D5-6503-4B93-9D85-D5D05EECD10F}"/>
              </a:ext>
            </a:extLst>
          </p:cNvPr>
          <p:cNvSpPr txBox="1"/>
          <p:nvPr/>
        </p:nvSpPr>
        <p:spPr>
          <a:xfrm>
            <a:off x="6960808" y="409231"/>
            <a:ext cx="25772146" cy="1938992"/>
          </a:xfrm>
          <a:prstGeom prst="rect">
            <a:avLst/>
          </a:prstGeom>
          <a:noFill/>
        </p:spPr>
        <p:txBody>
          <a:bodyPr wrap="square" rtlCol="0">
            <a:spAutoFit/>
          </a:bodyPr>
          <a:lstStyle/>
          <a:p>
            <a:pPr algn="ctr"/>
            <a:r>
              <a:rPr lang="en-US" sz="6600" b="1" dirty="0">
                <a:latin typeface="Times New Roman" panose="02020603050405020304" pitchFamily="18" charset="0"/>
                <a:cs typeface="Times New Roman" panose="02020603050405020304" pitchFamily="18" charset="0"/>
              </a:rPr>
              <a:t>Gun Violence Prediction by Long Short-Term Memory and Beyond</a:t>
            </a:r>
          </a:p>
          <a:p>
            <a:pPr algn="ctr"/>
            <a:r>
              <a:rPr lang="en-US" sz="5400" dirty="0" err="1">
                <a:latin typeface="Times New Roman" panose="02020603050405020304" pitchFamily="18" charset="0"/>
                <a:cs typeface="Times New Roman" panose="02020603050405020304" pitchFamily="18" charset="0"/>
              </a:rPr>
              <a:t>Yifan</a:t>
            </a:r>
            <a:r>
              <a:rPr lang="en-US" sz="5400" dirty="0">
                <a:latin typeface="Times New Roman" panose="02020603050405020304" pitchFamily="18" charset="0"/>
                <a:cs typeface="Times New Roman" panose="02020603050405020304" pitchFamily="18" charset="0"/>
              </a:rPr>
              <a:t> Jiang, </a:t>
            </a:r>
            <a:r>
              <a:rPr lang="en-US" sz="5400" dirty="0" err="1">
                <a:latin typeface="Times New Roman" panose="02020603050405020304" pitchFamily="18" charset="0"/>
                <a:cs typeface="Times New Roman" panose="02020603050405020304" pitchFamily="18" charset="0"/>
              </a:rPr>
              <a:t>Yiwen</a:t>
            </a:r>
            <a:r>
              <a:rPr lang="en-US" sz="5400" dirty="0">
                <a:latin typeface="Times New Roman" panose="02020603050405020304" pitchFamily="18" charset="0"/>
                <a:cs typeface="Times New Roman" panose="02020603050405020304" pitchFamily="18" charset="0"/>
              </a:rPr>
              <a:t> Tang, </a:t>
            </a:r>
            <a:r>
              <a:rPr lang="en-US" sz="5400" dirty="0" err="1">
                <a:latin typeface="Times New Roman" panose="02020603050405020304" pitchFamily="18" charset="0"/>
                <a:cs typeface="Times New Roman" panose="02020603050405020304" pitchFamily="18" charset="0"/>
              </a:rPr>
              <a:t>Yijun</a:t>
            </a:r>
            <a:r>
              <a:rPr lang="en-US" sz="5400" dirty="0">
                <a:latin typeface="Times New Roman" panose="02020603050405020304" pitchFamily="18" charset="0"/>
                <a:cs typeface="Times New Roman" panose="02020603050405020304" pitchFamily="18" charset="0"/>
              </a:rPr>
              <a:t> Zhang, </a:t>
            </a:r>
            <a:r>
              <a:rPr lang="en-US" sz="5400" dirty="0" err="1">
                <a:latin typeface="Times New Roman" panose="02020603050405020304" pitchFamily="18" charset="0"/>
                <a:cs typeface="Times New Roman" panose="02020603050405020304" pitchFamily="18" charset="0"/>
              </a:rPr>
              <a:t>Weicheng</a:t>
            </a:r>
            <a:r>
              <a:rPr lang="en-US" sz="5400" dirty="0">
                <a:latin typeface="Times New Roman" panose="02020603050405020304" pitchFamily="18" charset="0"/>
                <a:cs typeface="Times New Roman" panose="02020603050405020304" pitchFamily="18" charset="0"/>
              </a:rPr>
              <a:t> </a:t>
            </a:r>
            <a:r>
              <a:rPr lang="en-US" sz="5400" dirty="0" err="1">
                <a:latin typeface="Times New Roman" panose="02020603050405020304" pitchFamily="18" charset="0"/>
                <a:cs typeface="Times New Roman" panose="02020603050405020304" pitchFamily="18" charset="0"/>
              </a:rPr>
              <a:t>Gan</a:t>
            </a:r>
            <a:endParaRPr lang="en-US" sz="5400" dirty="0">
              <a:latin typeface="Times New Roman" panose="02020603050405020304" pitchFamily="18" charset="0"/>
              <a:cs typeface="Times New Roman" panose="02020603050405020304" pitchFamily="18" charset="0"/>
            </a:endParaRPr>
          </a:p>
        </p:txBody>
      </p:sp>
      <p:sp>
        <p:nvSpPr>
          <p:cNvPr id="6" name="TextBox 40">
            <a:extLst>
              <a:ext uri="{FF2B5EF4-FFF2-40B4-BE49-F238E27FC236}">
                <a16:creationId xmlns:a16="http://schemas.microsoft.com/office/drawing/2014/main" id="{847DAFBB-DC7B-4F50-B548-DAC0F2B0444E}"/>
              </a:ext>
            </a:extLst>
          </p:cNvPr>
          <p:cNvSpPr txBox="1"/>
          <p:nvPr/>
        </p:nvSpPr>
        <p:spPr>
          <a:xfrm>
            <a:off x="1612447" y="2693855"/>
            <a:ext cx="2600712"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p>
            <a:pPr defTabSz="4702588">
              <a:defRPr/>
            </a:pPr>
            <a:r>
              <a:rPr lang="en-US" sz="3600" dirty="0">
                <a:solidFill>
                  <a:srgbClr val="B41E1E"/>
                </a:solidFill>
                <a:latin typeface="Bree Serif" panose="02000503040000020004" pitchFamily="2" charset="0"/>
              </a:rPr>
              <a:t>Motivation:</a:t>
            </a:r>
          </a:p>
        </p:txBody>
      </p:sp>
      <p:sp>
        <p:nvSpPr>
          <p:cNvPr id="7" name="文本框 6">
            <a:extLst>
              <a:ext uri="{FF2B5EF4-FFF2-40B4-BE49-F238E27FC236}">
                <a16:creationId xmlns:a16="http://schemas.microsoft.com/office/drawing/2014/main" id="{F0CABFBF-6AF3-42EC-96E7-13B621A55DB8}"/>
              </a:ext>
            </a:extLst>
          </p:cNvPr>
          <p:cNvSpPr txBox="1"/>
          <p:nvPr/>
        </p:nvSpPr>
        <p:spPr>
          <a:xfrm>
            <a:off x="1998188" y="3645575"/>
            <a:ext cx="12456791" cy="3970318"/>
          </a:xfrm>
          <a:prstGeom prst="rect">
            <a:avLst/>
          </a:prstGeom>
          <a:noFill/>
        </p:spPr>
        <p:txBody>
          <a:bodyPr wrap="square" rtlCol="0">
            <a:spAutoFit/>
          </a:bodyPr>
          <a:lstStyle/>
          <a:p>
            <a:pPr marL="571500" indent="-57150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United States has the 28</a:t>
            </a:r>
            <a:r>
              <a:rPr lang="en-US" sz="3600" baseline="30000" dirty="0">
                <a:latin typeface="Times New Roman" panose="02020603050405020304" pitchFamily="18" charset="0"/>
                <a:cs typeface="Times New Roman" panose="02020603050405020304" pitchFamily="18" charset="0"/>
              </a:rPr>
              <a:t>th</a:t>
            </a:r>
            <a:r>
              <a:rPr lang="en-US" sz="3600" dirty="0">
                <a:latin typeface="Times New Roman" panose="02020603050405020304" pitchFamily="18" charset="0"/>
                <a:cs typeface="Times New Roman" panose="02020603050405020304" pitchFamily="18" charset="0"/>
              </a:rPr>
              <a:t> highest rank of deaths from gun violence in the world</a:t>
            </a:r>
          </a:p>
          <a:p>
            <a:pPr marL="571500" indent="-57150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A total of 15,511 deaths are caused by gun violence in 2017</a:t>
            </a:r>
          </a:p>
          <a:p>
            <a:pPr marL="571500" indent="-57150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People are concerned about their safety, especially around their neighborhood</a:t>
            </a:r>
          </a:p>
          <a:p>
            <a:pPr marL="571500" indent="-57150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With data from previous years, we hope to predict amount of gun-violence in various locations in 2019</a:t>
            </a:r>
          </a:p>
        </p:txBody>
      </p:sp>
      <p:sp>
        <p:nvSpPr>
          <p:cNvPr id="8" name="TextBox 40">
            <a:extLst>
              <a:ext uri="{FF2B5EF4-FFF2-40B4-BE49-F238E27FC236}">
                <a16:creationId xmlns:a16="http://schemas.microsoft.com/office/drawing/2014/main" id="{71CAEB45-AA4B-4409-B7A6-886B5FCDB317}"/>
              </a:ext>
            </a:extLst>
          </p:cNvPr>
          <p:cNvSpPr txBox="1"/>
          <p:nvPr/>
        </p:nvSpPr>
        <p:spPr>
          <a:xfrm>
            <a:off x="16195643" y="2830198"/>
            <a:ext cx="2908489"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p>
            <a:pPr defTabSz="4702588">
              <a:defRPr/>
            </a:pPr>
            <a:r>
              <a:rPr lang="en-US" sz="3600" dirty="0">
                <a:solidFill>
                  <a:srgbClr val="B41E1E"/>
                </a:solidFill>
                <a:latin typeface="Bree Serif" panose="02000503040000020004" pitchFamily="2" charset="0"/>
              </a:rPr>
              <a:t>Introduction:</a:t>
            </a:r>
          </a:p>
        </p:txBody>
      </p:sp>
      <p:sp>
        <p:nvSpPr>
          <p:cNvPr id="9" name="文本框 8">
            <a:extLst>
              <a:ext uri="{FF2B5EF4-FFF2-40B4-BE49-F238E27FC236}">
                <a16:creationId xmlns:a16="http://schemas.microsoft.com/office/drawing/2014/main" id="{5F40B454-B094-4694-B237-465C6FAF3681}"/>
              </a:ext>
            </a:extLst>
          </p:cNvPr>
          <p:cNvSpPr txBox="1"/>
          <p:nvPr/>
        </p:nvSpPr>
        <p:spPr>
          <a:xfrm>
            <a:off x="16195643" y="3645575"/>
            <a:ext cx="12834651" cy="2862322"/>
          </a:xfrm>
          <a:prstGeom prst="rect">
            <a:avLst/>
          </a:prstGeom>
          <a:noFill/>
        </p:spPr>
        <p:txBody>
          <a:bodyPr wrap="square" rtlCol="0">
            <a:spAutoFit/>
          </a:bodyPr>
          <a:lstStyle/>
          <a:p>
            <a:pPr marL="571500" indent="-57150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Visualization of gun-related violence recorded in previous years, categorized by fatality, year, location(state), time(month)</a:t>
            </a:r>
          </a:p>
          <a:p>
            <a:pPr marL="571500" indent="-57150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We train a Long Short-Term Memory model based on records from previous years and such model is able to make prediction.</a:t>
            </a:r>
          </a:p>
          <a:p>
            <a:pPr marL="571500" indent="-571500">
              <a:buFont typeface="Wingdings" panose="05000000000000000000" pitchFamily="2" charset="2"/>
              <a:buChar char="v"/>
            </a:pPr>
            <a:endParaRPr lang="en-US" sz="3600" dirty="0">
              <a:latin typeface="Times New Roman" panose="02020603050405020304" pitchFamily="18" charset="0"/>
              <a:cs typeface="Times New Roman" panose="02020603050405020304" pitchFamily="18" charset="0"/>
            </a:endParaRPr>
          </a:p>
        </p:txBody>
      </p:sp>
      <p:sp>
        <p:nvSpPr>
          <p:cNvPr id="10" name="TextBox 40">
            <a:extLst>
              <a:ext uri="{FF2B5EF4-FFF2-40B4-BE49-F238E27FC236}">
                <a16:creationId xmlns:a16="http://schemas.microsoft.com/office/drawing/2014/main" id="{9785EF2E-2C88-4456-8E35-FAFAB69C87D4}"/>
              </a:ext>
            </a:extLst>
          </p:cNvPr>
          <p:cNvSpPr txBox="1"/>
          <p:nvPr/>
        </p:nvSpPr>
        <p:spPr>
          <a:xfrm>
            <a:off x="1612447" y="7921282"/>
            <a:ext cx="3626634"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p>
            <a:pPr defTabSz="4702588">
              <a:defRPr/>
            </a:pPr>
            <a:r>
              <a:rPr lang="en-US" sz="3600" dirty="0">
                <a:solidFill>
                  <a:srgbClr val="B41E1E"/>
                </a:solidFill>
                <a:latin typeface="Bree Serif" panose="02000503040000020004" pitchFamily="2" charset="0"/>
              </a:rPr>
              <a:t>Methodologies: </a:t>
            </a:r>
          </a:p>
        </p:txBody>
      </p:sp>
      <p:sp>
        <p:nvSpPr>
          <p:cNvPr id="12" name="TextBox 40">
            <a:extLst>
              <a:ext uri="{FF2B5EF4-FFF2-40B4-BE49-F238E27FC236}">
                <a16:creationId xmlns:a16="http://schemas.microsoft.com/office/drawing/2014/main" id="{DA9CA1BB-3E6B-48A9-9D03-86D82FDA66BA}"/>
              </a:ext>
            </a:extLst>
          </p:cNvPr>
          <p:cNvSpPr txBox="1"/>
          <p:nvPr/>
        </p:nvSpPr>
        <p:spPr>
          <a:xfrm>
            <a:off x="1362506" y="34344554"/>
            <a:ext cx="3626634"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square" lIns="274320" rtlCol="0">
            <a:spAutoFit/>
          </a:bodyPr>
          <a:lstStyle/>
          <a:p>
            <a:pPr defTabSz="4702588">
              <a:defRPr/>
            </a:pPr>
            <a:r>
              <a:rPr lang="en-US" sz="3600" dirty="0">
                <a:solidFill>
                  <a:srgbClr val="B41E1E"/>
                </a:solidFill>
                <a:latin typeface="Bree Serif" panose="02000503040000020004" pitchFamily="2" charset="0"/>
              </a:rPr>
              <a:t>Conclusion: </a:t>
            </a:r>
          </a:p>
        </p:txBody>
      </p:sp>
      <p:sp>
        <p:nvSpPr>
          <p:cNvPr id="15" name="文本框 14">
            <a:extLst>
              <a:ext uri="{FF2B5EF4-FFF2-40B4-BE49-F238E27FC236}">
                <a16:creationId xmlns:a16="http://schemas.microsoft.com/office/drawing/2014/main" id="{3D5A9364-B1FB-4632-A05E-C471FF0837F2}"/>
              </a:ext>
            </a:extLst>
          </p:cNvPr>
          <p:cNvSpPr txBox="1"/>
          <p:nvPr/>
        </p:nvSpPr>
        <p:spPr>
          <a:xfrm>
            <a:off x="1612447" y="35280697"/>
            <a:ext cx="14583196" cy="7294305"/>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	In this project, we analyze the deaths caused by gun from 2013 to 2018. Specifically, we give a detailed discussion on the deaths number on different states and also visualize the tendency for each month. We</a:t>
            </a:r>
            <a:r>
              <a:rPr lang="zh-CN" altLang="en-US" sz="36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find that</a:t>
            </a: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more people are killed on summer and less people are killed on February.</a:t>
            </a: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Furthermore, we count the killed number on each state and find that California, Texas, Florida are the Top. 3 state that gun violence occurs.</a:t>
            </a: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Moreover, we analyze the age distribution and found juvenile criminals</a:t>
            </a: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are surprisingly accounts for 11%, which should taken seriously.</a:t>
            </a:r>
            <a:br>
              <a:rPr lang="en-US" altLang="zh-CN" sz="3600" dirty="0">
                <a:latin typeface="Times New Roman" panose="02020603050405020304" pitchFamily="18" charset="0"/>
                <a:cs typeface="Times New Roman" panose="02020603050405020304" pitchFamily="18" charset="0"/>
              </a:rPr>
            </a:br>
            <a:r>
              <a:rPr lang="en-US" altLang="zh-CN" sz="3600" dirty="0">
                <a:latin typeface="Times New Roman" panose="02020603050405020304" pitchFamily="18" charset="0"/>
                <a:cs typeface="Times New Roman" panose="02020603050405020304" pitchFamily="18" charset="0"/>
              </a:rPr>
              <a:t>	We also proposed a Long Short-Term Memory (LSTM) model to predict the gun violence. As shown on the figure, our proposed model can successfully fit the training set and achieve a good results on testing set. By </a:t>
            </a:r>
            <a:r>
              <a:rPr lang="en-US" altLang="zh-CN" sz="3600">
                <a:latin typeface="Times New Roman" panose="02020603050405020304" pitchFamily="18" charset="0"/>
                <a:cs typeface="Times New Roman" panose="02020603050405020304" pitchFamily="18" charset="0"/>
              </a:rPr>
              <a:t>applying the 2015-2018 data on this model, we can predict the gun violence tendency on 2019.</a:t>
            </a:r>
            <a:endParaRPr lang="en-US" sz="3600" dirty="0">
              <a:latin typeface="Times New Roman" panose="02020603050405020304" pitchFamily="18" charset="0"/>
              <a:cs typeface="Times New Roman" panose="02020603050405020304" pitchFamily="18" charset="0"/>
            </a:endParaRPr>
          </a:p>
        </p:txBody>
      </p:sp>
      <p:sp>
        <p:nvSpPr>
          <p:cNvPr id="18" name="TextBox 40">
            <a:extLst>
              <a:ext uri="{FF2B5EF4-FFF2-40B4-BE49-F238E27FC236}">
                <a16:creationId xmlns:a16="http://schemas.microsoft.com/office/drawing/2014/main" id="{1E25E163-E838-41D4-AB84-CAAAC368DCE2}"/>
              </a:ext>
            </a:extLst>
          </p:cNvPr>
          <p:cNvSpPr txBox="1"/>
          <p:nvPr/>
        </p:nvSpPr>
        <p:spPr>
          <a:xfrm>
            <a:off x="1362506" y="23215380"/>
            <a:ext cx="3626634"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square" lIns="274320" rtlCol="0">
            <a:spAutoFit/>
          </a:bodyPr>
          <a:lstStyle/>
          <a:p>
            <a:pPr defTabSz="4702588">
              <a:defRPr/>
            </a:pPr>
            <a:r>
              <a:rPr lang="en-US" sz="3600" dirty="0">
                <a:solidFill>
                  <a:srgbClr val="B41E1E"/>
                </a:solidFill>
                <a:latin typeface="Bree Serif" panose="02000503040000020004" pitchFamily="2" charset="0"/>
              </a:rPr>
              <a:t>Visualization: </a:t>
            </a:r>
          </a:p>
        </p:txBody>
      </p:sp>
      <p:sp>
        <p:nvSpPr>
          <p:cNvPr id="16" name="TextBox 15">
            <a:extLst>
              <a:ext uri="{FF2B5EF4-FFF2-40B4-BE49-F238E27FC236}">
                <a16:creationId xmlns:a16="http://schemas.microsoft.com/office/drawing/2014/main" id="{0CC04A74-15FA-4788-9CCA-C2B1AB7ECF4D}"/>
              </a:ext>
            </a:extLst>
          </p:cNvPr>
          <p:cNvSpPr txBox="1"/>
          <p:nvPr/>
        </p:nvSpPr>
        <p:spPr>
          <a:xfrm>
            <a:off x="16195643" y="8338465"/>
            <a:ext cx="14754551" cy="8402300"/>
          </a:xfrm>
          <a:prstGeom prst="rect">
            <a:avLst/>
          </a:prstGeom>
          <a:noFill/>
        </p:spPr>
        <p:txBody>
          <a:bodyPr wrap="square" rtlCol="0">
            <a:spAutoFit/>
          </a:bodyPr>
          <a:lstStyle/>
          <a:p>
            <a:pPr marL="742950" indent="-742950">
              <a:buFont typeface="Wingdings" panose="05000000000000000000" pitchFamily="2" charset="2"/>
              <a:buChar char="v"/>
            </a:pPr>
            <a:r>
              <a:rPr lang="en-US" sz="3600" b="1" dirty="0">
                <a:latin typeface="Times New Roman" panose="02020603050405020304" pitchFamily="18" charset="0"/>
                <a:cs typeface="Times New Roman" panose="02020603050405020304" pitchFamily="18" charset="0"/>
              </a:rPr>
              <a:t>LSTM</a:t>
            </a:r>
            <a:r>
              <a:rPr lang="en-US" sz="3600" dirty="0">
                <a:latin typeface="Times New Roman" panose="02020603050405020304" pitchFamily="18" charset="0"/>
                <a:cs typeface="Times New Roman" panose="02020603050405020304" pitchFamily="18" charset="0"/>
              </a:rPr>
              <a:t>: A common LSTM unit is composed of a cell, an input gate, an output gate and a forget gate. The cell remembers values over arbitrary time intervals and the three gates regulate the flow of information into and out of the cell.</a:t>
            </a:r>
          </a:p>
          <a:p>
            <a:pPr marL="742950" indent="-742950">
              <a:buFont typeface="Wingdings" panose="05000000000000000000" pitchFamily="2" charset="2"/>
              <a:buChar char="v"/>
            </a:pPr>
            <a:r>
              <a:rPr lang="en-US" sz="3600" b="1" dirty="0">
                <a:latin typeface="Times New Roman" panose="02020603050405020304" pitchFamily="18" charset="0"/>
                <a:cs typeface="Times New Roman" panose="02020603050405020304" pitchFamily="18" charset="0"/>
              </a:rPr>
              <a:t>Dataset</a:t>
            </a:r>
            <a:r>
              <a:rPr lang="en-US" sz="3600" dirty="0">
                <a:latin typeface="Times New Roman" panose="02020603050405020304" pitchFamily="18" charset="0"/>
                <a:cs typeface="Times New Roman" panose="02020603050405020304" pitchFamily="18" charset="0"/>
              </a:rPr>
              <a:t>: We find that each state and each month have some internal </a:t>
            </a:r>
            <a:r>
              <a:rPr lang="en-US" sz="3600" dirty="0"/>
              <a:t>tendency by visualization results. Therefore, </a:t>
            </a:r>
            <a:r>
              <a:rPr lang="en-US" sz="3600" dirty="0">
                <a:latin typeface="Times New Roman" panose="02020603050405020304" pitchFamily="18" charset="0"/>
                <a:cs typeface="Times New Roman" panose="02020603050405020304" pitchFamily="18" charset="0"/>
              </a:rPr>
              <a:t>we collect the killed number sequence by the order of year and then split the data to per state and per month, thus we got 50 states with each has 12 months data, 600 sequences. Each data contains the killed number from 2013-2018 years. We further split the whole dataset into training and testing set to evaluate our method.</a:t>
            </a:r>
          </a:p>
          <a:p>
            <a:pPr marL="742950" indent="-742950">
              <a:buFont typeface="Wingdings" panose="05000000000000000000" pitchFamily="2" charset="2"/>
              <a:buChar char="v"/>
            </a:pPr>
            <a:r>
              <a:rPr lang="en-US" sz="3600" b="1" dirty="0">
                <a:latin typeface="Times New Roman" panose="02020603050405020304" pitchFamily="18" charset="0"/>
                <a:cs typeface="Times New Roman" panose="02020603050405020304" pitchFamily="18" charset="0"/>
              </a:rPr>
              <a:t>Experiment Setting</a:t>
            </a:r>
            <a:r>
              <a:rPr lang="en-US" sz="3600" dirty="0">
                <a:latin typeface="Times New Roman" panose="02020603050405020304" pitchFamily="18" charset="0"/>
                <a:cs typeface="Times New Roman" panose="02020603050405020304" pitchFamily="18" charset="0"/>
              </a:rPr>
              <a:t>: We use Stochastic Gradient Descent (SGD) as the optimization method, with momenta = 0.9 and weight decay = 5e-03. We use 0.1 learning rate and decay it by 1/10 on 100 and 200 training epochs. Since the dataset is small, we conduct data augmentation by randomly plus or minus 0~3 for each killed number sequence.</a:t>
            </a:r>
          </a:p>
        </p:txBody>
      </p:sp>
      <p:pic>
        <p:nvPicPr>
          <p:cNvPr id="1026" name="Picture 2" descr="https://sds-platform-private.s3-us-east-2.amazonaws.com/uploads/32_blog_image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484" y="8583587"/>
            <a:ext cx="14249412" cy="8003925"/>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40">
            <a:extLst>
              <a:ext uri="{FF2B5EF4-FFF2-40B4-BE49-F238E27FC236}">
                <a16:creationId xmlns:a16="http://schemas.microsoft.com/office/drawing/2014/main" id="{9785EF2E-2C88-4456-8E35-FAFAB69C87D4}"/>
              </a:ext>
            </a:extLst>
          </p:cNvPr>
          <p:cNvSpPr txBox="1"/>
          <p:nvPr/>
        </p:nvSpPr>
        <p:spPr>
          <a:xfrm>
            <a:off x="1612447" y="16651577"/>
            <a:ext cx="1728678" cy="646331"/>
          </a:xfrm>
          <a:prstGeom prst="rect">
            <a:avLst/>
          </a:prstGeom>
          <a:ln>
            <a:noFill/>
          </a:ln>
          <a:effectLst>
            <a:outerShdw dist="444500" dir="10800000" algn="tl" rotWithShape="0">
              <a:srgbClr val="B41E1E"/>
            </a:outerShdw>
          </a:effectLst>
        </p:spPr>
        <p:style>
          <a:lnRef idx="2">
            <a:schemeClr val="dk1"/>
          </a:lnRef>
          <a:fillRef idx="1">
            <a:schemeClr val="lt1"/>
          </a:fillRef>
          <a:effectRef idx="0">
            <a:schemeClr val="dk1"/>
          </a:effectRef>
          <a:fontRef idx="minor">
            <a:schemeClr val="dk1"/>
          </a:fontRef>
        </p:style>
        <p:txBody>
          <a:bodyPr wrap="none" lIns="274320" rtlCol="0">
            <a:spAutoFit/>
          </a:bodyPr>
          <a:lstStyle/>
          <a:p>
            <a:pPr defTabSz="4702588">
              <a:defRPr/>
            </a:pPr>
            <a:r>
              <a:rPr lang="en-US" sz="3600" dirty="0">
                <a:solidFill>
                  <a:srgbClr val="B41E1E"/>
                </a:solidFill>
                <a:latin typeface="Bree Serif" panose="02000503040000020004" pitchFamily="2" charset="0"/>
              </a:rPr>
              <a:t>Results</a:t>
            </a:r>
          </a:p>
        </p:txBody>
      </p:sp>
      <p:sp>
        <p:nvSpPr>
          <p:cNvPr id="28" name="TextBox 27">
            <a:extLst>
              <a:ext uri="{FF2B5EF4-FFF2-40B4-BE49-F238E27FC236}">
                <a16:creationId xmlns:a16="http://schemas.microsoft.com/office/drawing/2014/main" id="{0CC04A74-15FA-4788-9CCA-C2B1AB7ECF4D}"/>
              </a:ext>
            </a:extLst>
          </p:cNvPr>
          <p:cNvSpPr txBox="1"/>
          <p:nvPr/>
        </p:nvSpPr>
        <p:spPr>
          <a:xfrm>
            <a:off x="16742085" y="17414084"/>
            <a:ext cx="14754551" cy="2862322"/>
          </a:xfrm>
          <a:prstGeom prst="rect">
            <a:avLst/>
          </a:prstGeom>
          <a:noFill/>
        </p:spPr>
        <p:txBody>
          <a:bodyPr wrap="square" rtlCol="0">
            <a:spAutoFit/>
          </a:bodyPr>
          <a:lstStyle/>
          <a:p>
            <a:pPr marL="742950" indent="-74295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As shown on the loss curve figure, the model successfully learns the</a:t>
            </a:r>
            <a:r>
              <a:rPr lang="zh-CN" altLang="en-US" sz="3600" dirty="0">
                <a:latin typeface="Times New Roman" panose="02020603050405020304" pitchFamily="18" charset="0"/>
                <a:cs typeface="Times New Roman" panose="02020603050405020304" pitchFamily="18" charset="0"/>
              </a:rPr>
              <a:t> </a:t>
            </a:r>
            <a:r>
              <a:rPr lang="en-US" sz="3600" dirty="0"/>
              <a:t>variation tendency</a:t>
            </a:r>
            <a:r>
              <a:rPr lang="en-US" sz="3600" dirty="0">
                <a:latin typeface="Times New Roman" panose="02020603050405020304" pitchFamily="18" charset="0"/>
                <a:cs typeface="Times New Roman" panose="02020603050405020304" pitchFamily="18" charset="0"/>
              </a:rPr>
              <a:t> on training set. And there is an obvious </a:t>
            </a:r>
            <a:r>
              <a:rPr lang="en-US" sz="3600" dirty="0"/>
              <a:t>downtrend</a:t>
            </a: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when applied it on testing set. This demonstrates the effectiveness of our long short-term memory model. Thus, by further applying data in 2018, we can use the model to predict the killed number on each state on 2019.</a:t>
            </a:r>
            <a:endParaRPr lang="en-US" sz="3600" dirty="0"/>
          </a:p>
        </p:txBody>
      </p:sp>
      <p:pic>
        <p:nvPicPr>
          <p:cNvPr id="33" name="Picture 32"/>
          <p:cNvPicPr>
            <a:picLocks noChangeAspect="1"/>
          </p:cNvPicPr>
          <p:nvPr/>
        </p:nvPicPr>
        <p:blipFill>
          <a:blip r:embed="rId4"/>
          <a:stretch>
            <a:fillRect/>
          </a:stretch>
        </p:blipFill>
        <p:spPr>
          <a:xfrm>
            <a:off x="22549862" y="24195593"/>
            <a:ext cx="10183092" cy="6109855"/>
          </a:xfrm>
          <a:prstGeom prst="rect">
            <a:avLst/>
          </a:prstGeom>
        </p:spPr>
      </p:pic>
      <p:pic>
        <p:nvPicPr>
          <p:cNvPr id="34" name="Picture 33"/>
          <p:cNvPicPr>
            <a:picLocks noChangeAspect="1"/>
          </p:cNvPicPr>
          <p:nvPr/>
        </p:nvPicPr>
        <p:blipFill rotWithShape="1">
          <a:blip r:embed="rId5">
            <a:extLst>
              <a:ext uri="{28A0092B-C50C-407E-A947-70E740481C1C}">
                <a14:useLocalDpi xmlns:a14="http://schemas.microsoft.com/office/drawing/2010/main" val="0"/>
              </a:ext>
            </a:extLst>
          </a:blip>
          <a:srcRect l="1425" t="1452" r="665" b="1093"/>
          <a:stretch/>
        </p:blipFill>
        <p:spPr>
          <a:xfrm>
            <a:off x="11436627" y="23999687"/>
            <a:ext cx="12439374" cy="6374724"/>
          </a:xfrm>
          <a:prstGeom prst="rect">
            <a:avLst/>
          </a:prstGeom>
        </p:spPr>
      </p:pic>
      <p:pic>
        <p:nvPicPr>
          <p:cNvPr id="36" name="Picture 35"/>
          <p:cNvPicPr>
            <a:picLocks noChangeAspect="1"/>
          </p:cNvPicPr>
          <p:nvPr/>
        </p:nvPicPr>
        <p:blipFill rotWithShape="1">
          <a:blip r:embed="rId6">
            <a:extLst>
              <a:ext uri="{28A0092B-C50C-407E-A947-70E740481C1C}">
                <a14:useLocalDpi xmlns:a14="http://schemas.microsoft.com/office/drawing/2010/main" val="0"/>
              </a:ext>
            </a:extLst>
          </a:blip>
          <a:srcRect l="1204" t="705" r="767" b="1447"/>
          <a:stretch/>
        </p:blipFill>
        <p:spPr>
          <a:xfrm>
            <a:off x="724448" y="24195593"/>
            <a:ext cx="10105578" cy="6109855"/>
          </a:xfrm>
          <a:prstGeom prst="rect">
            <a:avLst/>
          </a:prstGeom>
        </p:spPr>
      </p:pic>
      <p:pic>
        <p:nvPicPr>
          <p:cNvPr id="37" name="Picture 36"/>
          <p:cNvPicPr>
            <a:picLocks noChangeAspect="1"/>
          </p:cNvPicPr>
          <p:nvPr/>
        </p:nvPicPr>
        <p:blipFill rotWithShape="1">
          <a:blip r:embed="rId7">
            <a:extLst>
              <a:ext uri="{28A0092B-C50C-407E-A947-70E740481C1C}">
                <a14:useLocalDpi xmlns:a14="http://schemas.microsoft.com/office/drawing/2010/main" val="0"/>
              </a:ext>
            </a:extLst>
          </a:blip>
          <a:srcRect l="381" t="731" r="828" b="845"/>
          <a:stretch/>
        </p:blipFill>
        <p:spPr>
          <a:xfrm>
            <a:off x="16195643" y="34224635"/>
            <a:ext cx="16473488" cy="8417765"/>
          </a:xfrm>
          <a:prstGeom prst="rect">
            <a:avLst/>
          </a:prstGeom>
        </p:spPr>
      </p:pic>
      <p:sp>
        <p:nvSpPr>
          <p:cNvPr id="38" name="TextBox 37"/>
          <p:cNvSpPr txBox="1"/>
          <p:nvPr/>
        </p:nvSpPr>
        <p:spPr>
          <a:xfrm>
            <a:off x="1070484" y="30572098"/>
            <a:ext cx="9473691" cy="2862322"/>
          </a:xfrm>
          <a:prstGeom prst="rect">
            <a:avLst/>
          </a:prstGeom>
          <a:noFill/>
        </p:spPr>
        <p:txBody>
          <a:bodyPr wrap="square" rtlCol="0">
            <a:spAutoFit/>
          </a:bodyPr>
          <a:lstStyle/>
          <a:p>
            <a:r>
              <a:rPr lang="en-US" sz="3600" dirty="0">
                <a:latin typeface="Times New Roman" charset="0"/>
                <a:ea typeface="Times New Roman" charset="0"/>
                <a:cs typeface="Times New Roman" charset="0"/>
              </a:rPr>
              <a:t>The amount of fatal shooting incidents dropped in February and generally peak during Summer, especially in July. In addition, we observed an increasing trend of fata incidents from 2014 to 2017</a:t>
            </a:r>
          </a:p>
        </p:txBody>
      </p:sp>
      <p:pic>
        <p:nvPicPr>
          <p:cNvPr id="39" name="Picture 38"/>
          <p:cNvPicPr>
            <a:picLocks noChangeAspect="1"/>
          </p:cNvPicPr>
          <p:nvPr/>
        </p:nvPicPr>
        <p:blipFill>
          <a:blip r:embed="rId8"/>
          <a:stretch>
            <a:fillRect/>
          </a:stretch>
        </p:blipFill>
        <p:spPr>
          <a:xfrm>
            <a:off x="1362506" y="17461115"/>
            <a:ext cx="7343552" cy="4952628"/>
          </a:xfrm>
          <a:prstGeom prst="rect">
            <a:avLst/>
          </a:prstGeom>
        </p:spPr>
      </p:pic>
      <p:pic>
        <p:nvPicPr>
          <p:cNvPr id="40" name="Picture 39"/>
          <p:cNvPicPr>
            <a:picLocks noChangeAspect="1"/>
          </p:cNvPicPr>
          <p:nvPr/>
        </p:nvPicPr>
        <p:blipFill>
          <a:blip r:embed="rId9"/>
          <a:stretch>
            <a:fillRect/>
          </a:stretch>
        </p:blipFill>
        <p:spPr>
          <a:xfrm>
            <a:off x="8904045" y="17592855"/>
            <a:ext cx="7231332" cy="4820888"/>
          </a:xfrm>
          <a:prstGeom prst="rect">
            <a:avLst/>
          </a:prstGeom>
        </p:spPr>
      </p:pic>
      <p:sp>
        <p:nvSpPr>
          <p:cNvPr id="45" name="TextBox 44"/>
          <p:cNvSpPr txBox="1"/>
          <p:nvPr/>
        </p:nvSpPr>
        <p:spPr>
          <a:xfrm>
            <a:off x="11458797" y="30390165"/>
            <a:ext cx="12417204" cy="2308324"/>
          </a:xfrm>
          <a:prstGeom prst="rect">
            <a:avLst/>
          </a:prstGeom>
          <a:noFill/>
        </p:spPr>
        <p:txBody>
          <a:bodyPr wrap="square" rtlCol="0">
            <a:spAutoFit/>
          </a:bodyPr>
          <a:lstStyle/>
          <a:p>
            <a:r>
              <a:rPr lang="en-US" sz="3600" dirty="0">
                <a:latin typeface="Times New Roman" charset="0"/>
                <a:ea typeface="Times New Roman" charset="0"/>
                <a:cs typeface="Times New Roman" charset="0"/>
              </a:rPr>
              <a:t>This chart listed the top five states with the most fata shooting incidents from 2014 to 2017. </a:t>
            </a:r>
            <a:r>
              <a:rPr lang="en-US" sz="3600">
                <a:latin typeface="Times New Roman" charset="0"/>
                <a:ea typeface="Times New Roman" charset="0"/>
                <a:cs typeface="Times New Roman" charset="0"/>
              </a:rPr>
              <a:t>California had </a:t>
            </a:r>
            <a:r>
              <a:rPr lang="en-US" sz="3600" dirty="0">
                <a:latin typeface="Times New Roman" charset="0"/>
                <a:ea typeface="Times New Roman" charset="0"/>
                <a:cs typeface="Times New Roman" charset="0"/>
              </a:rPr>
              <a:t>the highest amount of such incidents in all four years, followed by Texas as the second rank, and Florida as the third. </a:t>
            </a:r>
          </a:p>
        </p:txBody>
      </p:sp>
      <p:sp>
        <p:nvSpPr>
          <p:cNvPr id="46" name="TextBox 45"/>
          <p:cNvSpPr txBox="1"/>
          <p:nvPr/>
        </p:nvSpPr>
        <p:spPr>
          <a:xfrm>
            <a:off x="24432387" y="30305448"/>
            <a:ext cx="7488486" cy="3416320"/>
          </a:xfrm>
          <a:prstGeom prst="rect">
            <a:avLst/>
          </a:prstGeom>
          <a:noFill/>
        </p:spPr>
        <p:txBody>
          <a:bodyPr wrap="square" rtlCol="0">
            <a:spAutoFit/>
          </a:bodyPr>
          <a:lstStyle/>
          <a:p>
            <a:r>
              <a:rPr lang="en-US" sz="3600" dirty="0">
                <a:latin typeface="Times New Roman" charset="0"/>
                <a:ea typeface="Times New Roman" charset="0"/>
                <a:cs typeface="Times New Roman" charset="0"/>
              </a:rPr>
              <a:t>We calculated the number of incidents according to age groups through 2013 - 2018. The number of participants in gun violence is 23899, 154342, 40132 in age range 0 - 18, 18 - 40, 40 - 100 respectively. </a:t>
            </a:r>
          </a:p>
        </p:txBody>
      </p:sp>
    </p:spTree>
    <p:extLst>
      <p:ext uri="{BB962C8B-B14F-4D97-AF65-F5344CB8AC3E}">
        <p14:creationId xmlns:p14="http://schemas.microsoft.com/office/powerpoint/2010/main" val="2193376160"/>
      </p:ext>
    </p:extLst>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561</TotalTime>
  <Words>690</Words>
  <Application>Microsoft Office PowerPoint</Application>
  <PresentationFormat>自定义</PresentationFormat>
  <Paragraphs>22</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Bree Serif</vt:lpstr>
      <vt:lpstr>Arial</vt:lpstr>
      <vt:lpstr>Calibri</vt:lpstr>
      <vt:lpstr>Calibri Light</vt:lpstr>
      <vt:lpstr>Times New Roman</vt:lpstr>
      <vt:lpstr>Wingdings</vt:lpstr>
      <vt:lpstr>Office Theme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Classification</dc:title>
  <dc:creator>Matthew</dc:creator>
  <cp:lastModifiedBy>Matthew Gan</cp:lastModifiedBy>
  <cp:revision>43</cp:revision>
  <cp:lastPrinted>2019-12-03T21:54:19Z</cp:lastPrinted>
  <dcterms:created xsi:type="dcterms:W3CDTF">2019-12-02T23:20:47Z</dcterms:created>
  <dcterms:modified xsi:type="dcterms:W3CDTF">2019-12-03T21:57:51Z</dcterms:modified>
</cp:coreProperties>
</file>