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254D32D-CA07-435B-9704-CB77E998D33B}">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86" autoAdjust="0"/>
    <p:restoredTop sz="93476" autoAdjust="0"/>
  </p:normalViewPr>
  <p:slideViewPr>
    <p:cSldViewPr snapToGrid="0">
      <p:cViewPr>
        <p:scale>
          <a:sx n="61" d="100"/>
          <a:sy n="61" d="100"/>
        </p:scale>
        <p:origin x="1464" y="-8424"/>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zh-CN" altLang="en-US"/>
              <a:t>单击此处编辑母版标题样式</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77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68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99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42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zh-CN" altLang="en-US"/>
              <a:t>单击此处编辑母版标题样式</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06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99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4" name="Content Placeholder 3"/>
          <p:cNvSpPr>
            <a:spLocks noGrp="1"/>
          </p:cNvSpPr>
          <p:nvPr>
            <p:ph sz="half" idx="2"/>
          </p:nvPr>
        </p:nvSpPr>
        <p:spPr>
          <a:xfrm>
            <a:off x="2267431" y="16032480"/>
            <a:ext cx="13926024"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6" name="Content Placeholder 5"/>
          <p:cNvSpPr>
            <a:spLocks noGrp="1"/>
          </p:cNvSpPr>
          <p:nvPr>
            <p:ph sz="quarter" idx="4"/>
          </p:nvPr>
        </p:nvSpPr>
        <p:spPr>
          <a:xfrm>
            <a:off x="16664942" y="16032480"/>
            <a:ext cx="13994608"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52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10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04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92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zh-CN" altLang="en-US"/>
              <a:t>单击图标添加图片</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5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B61BEF0D-F0BB-DE4B-95CE-6DB70DBA9567}" type="datetimeFigureOut">
              <a:rPr lang="en-US" smtClean="0"/>
              <a:pPr/>
              <a:t>12/3/19</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12082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9">
            <a:extLst>
              <a:ext uri="{FF2B5EF4-FFF2-40B4-BE49-F238E27FC236}">
                <a16:creationId xmlns:a16="http://schemas.microsoft.com/office/drawing/2014/main" id="{03F09A40-76ED-4EBB-852B-3D45152C8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78" y="305216"/>
            <a:ext cx="6798730" cy="1276069"/>
          </a:xfrm>
          <a:prstGeom prst="rect">
            <a:avLst/>
          </a:prstGeom>
          <a:ln>
            <a:noFill/>
          </a:ln>
          <a:effectLst>
            <a:softEdge rad="112500"/>
          </a:effectLst>
        </p:spPr>
      </p:pic>
      <p:sp>
        <p:nvSpPr>
          <p:cNvPr id="5" name="文本框 4">
            <a:extLst>
              <a:ext uri="{FF2B5EF4-FFF2-40B4-BE49-F238E27FC236}">
                <a16:creationId xmlns:a16="http://schemas.microsoft.com/office/drawing/2014/main" id="{F0B276D5-6503-4B93-9D85-D5D05EECD10F}"/>
              </a:ext>
            </a:extLst>
          </p:cNvPr>
          <p:cNvSpPr txBox="1"/>
          <p:nvPr/>
        </p:nvSpPr>
        <p:spPr>
          <a:xfrm>
            <a:off x="6960808" y="409231"/>
            <a:ext cx="25772146" cy="1938992"/>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Gun Violence Prediction by Long Short-Term Memory and Beyond</a:t>
            </a:r>
          </a:p>
          <a:p>
            <a:pPr algn="ctr"/>
            <a:r>
              <a:rPr lang="en-US" sz="5400" dirty="0" err="1">
                <a:latin typeface="Times New Roman" panose="02020603050405020304" pitchFamily="18" charset="0"/>
                <a:cs typeface="Times New Roman" panose="02020603050405020304" pitchFamily="18" charset="0"/>
              </a:rPr>
              <a:t>Yifan</a:t>
            </a:r>
            <a:r>
              <a:rPr lang="en-US" sz="5400" dirty="0">
                <a:latin typeface="Times New Roman" panose="02020603050405020304" pitchFamily="18" charset="0"/>
                <a:cs typeface="Times New Roman" panose="02020603050405020304" pitchFamily="18" charset="0"/>
              </a:rPr>
              <a:t> Jiang, </a:t>
            </a:r>
            <a:r>
              <a:rPr lang="en-US" sz="5400" dirty="0" err="1">
                <a:latin typeface="Times New Roman" panose="02020603050405020304" pitchFamily="18" charset="0"/>
                <a:cs typeface="Times New Roman" panose="02020603050405020304" pitchFamily="18" charset="0"/>
              </a:rPr>
              <a:t>Yiwen</a:t>
            </a:r>
            <a:r>
              <a:rPr lang="en-US" sz="5400" dirty="0">
                <a:latin typeface="Times New Roman" panose="02020603050405020304" pitchFamily="18" charset="0"/>
                <a:cs typeface="Times New Roman" panose="02020603050405020304" pitchFamily="18" charset="0"/>
              </a:rPr>
              <a:t> Tang, </a:t>
            </a:r>
            <a:r>
              <a:rPr lang="en-US" sz="5400" dirty="0" err="1">
                <a:latin typeface="Times New Roman" panose="02020603050405020304" pitchFamily="18" charset="0"/>
                <a:cs typeface="Times New Roman" panose="02020603050405020304" pitchFamily="18" charset="0"/>
              </a:rPr>
              <a:t>Yijun</a:t>
            </a:r>
            <a:r>
              <a:rPr lang="en-US" sz="5400" dirty="0">
                <a:latin typeface="Times New Roman" panose="02020603050405020304" pitchFamily="18" charset="0"/>
                <a:cs typeface="Times New Roman" panose="02020603050405020304" pitchFamily="18" charset="0"/>
              </a:rPr>
              <a:t> Zhang, </a:t>
            </a:r>
            <a:r>
              <a:rPr lang="en-US" sz="5400" dirty="0" err="1">
                <a:latin typeface="Times New Roman" panose="02020603050405020304" pitchFamily="18" charset="0"/>
                <a:cs typeface="Times New Roman" panose="02020603050405020304" pitchFamily="18" charset="0"/>
              </a:rPr>
              <a:t>Weicheng</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Gan</a:t>
            </a:r>
            <a:endParaRPr lang="en-US" sz="5400" dirty="0">
              <a:latin typeface="Times New Roman" panose="02020603050405020304" pitchFamily="18" charset="0"/>
              <a:cs typeface="Times New Roman" panose="02020603050405020304" pitchFamily="18" charset="0"/>
            </a:endParaRPr>
          </a:p>
        </p:txBody>
      </p:sp>
      <p:sp>
        <p:nvSpPr>
          <p:cNvPr id="6" name="TextBox 40">
            <a:extLst>
              <a:ext uri="{FF2B5EF4-FFF2-40B4-BE49-F238E27FC236}">
                <a16:creationId xmlns:a16="http://schemas.microsoft.com/office/drawing/2014/main" id="{847DAFBB-DC7B-4F50-B548-DAC0F2B0444E}"/>
              </a:ext>
            </a:extLst>
          </p:cNvPr>
          <p:cNvSpPr txBox="1"/>
          <p:nvPr/>
        </p:nvSpPr>
        <p:spPr>
          <a:xfrm>
            <a:off x="1612447" y="2693855"/>
            <a:ext cx="260071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Motivation:</a:t>
            </a:r>
          </a:p>
        </p:txBody>
      </p:sp>
      <p:sp>
        <p:nvSpPr>
          <p:cNvPr id="7" name="文本框 6">
            <a:extLst>
              <a:ext uri="{FF2B5EF4-FFF2-40B4-BE49-F238E27FC236}">
                <a16:creationId xmlns:a16="http://schemas.microsoft.com/office/drawing/2014/main" id="{F0CABFBF-6AF3-42EC-96E7-13B621A55DB8}"/>
              </a:ext>
            </a:extLst>
          </p:cNvPr>
          <p:cNvSpPr txBox="1"/>
          <p:nvPr/>
        </p:nvSpPr>
        <p:spPr>
          <a:xfrm>
            <a:off x="1998188" y="3645575"/>
            <a:ext cx="12456791" cy="3970318"/>
          </a:xfrm>
          <a:prstGeom prst="rect">
            <a:avLst/>
          </a:prstGeom>
          <a:noFill/>
        </p:spPr>
        <p:txBody>
          <a:bodyPr wrap="square" rtlCol="0">
            <a:spAutoFit/>
          </a:bodyPr>
          <a:lstStyle/>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United States has the 28</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highest rank of deaths from gun violence in the world</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 total of 15,511 deaths are caused by gun violence in 2017</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People are concerned about their safety, especially around their neighborhood</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With data from previous years, we hope to predict amount of gun-violence in various locations in 2019</a:t>
            </a:r>
          </a:p>
        </p:txBody>
      </p:sp>
      <p:sp>
        <p:nvSpPr>
          <p:cNvPr id="8" name="TextBox 40">
            <a:extLst>
              <a:ext uri="{FF2B5EF4-FFF2-40B4-BE49-F238E27FC236}">
                <a16:creationId xmlns:a16="http://schemas.microsoft.com/office/drawing/2014/main" id="{71CAEB45-AA4B-4409-B7A6-886B5FCDB317}"/>
              </a:ext>
            </a:extLst>
          </p:cNvPr>
          <p:cNvSpPr txBox="1"/>
          <p:nvPr/>
        </p:nvSpPr>
        <p:spPr>
          <a:xfrm>
            <a:off x="16195643" y="2830198"/>
            <a:ext cx="290848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Introduction:</a:t>
            </a:r>
          </a:p>
        </p:txBody>
      </p:sp>
      <p:sp>
        <p:nvSpPr>
          <p:cNvPr id="9" name="文本框 8">
            <a:extLst>
              <a:ext uri="{FF2B5EF4-FFF2-40B4-BE49-F238E27FC236}">
                <a16:creationId xmlns:a16="http://schemas.microsoft.com/office/drawing/2014/main" id="{5F40B454-B094-4694-B237-465C6FAF3681}"/>
              </a:ext>
            </a:extLst>
          </p:cNvPr>
          <p:cNvSpPr txBox="1"/>
          <p:nvPr/>
        </p:nvSpPr>
        <p:spPr>
          <a:xfrm>
            <a:off x="16195643" y="3645575"/>
            <a:ext cx="12834651" cy="2862322"/>
          </a:xfrm>
          <a:prstGeom prst="rect">
            <a:avLst/>
          </a:prstGeom>
          <a:noFill/>
        </p:spPr>
        <p:txBody>
          <a:bodyPr wrap="square" rtlCol="0">
            <a:spAutoFit/>
          </a:bodyPr>
          <a:lstStyle/>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Visualization of gun-related violence recorded in previous years, categorized by fatality, year, location(state), time(month)</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We train a Long Short-Term Memory model based on records from previous years and such model is able to make prediction.</a:t>
            </a:r>
          </a:p>
          <a:p>
            <a:pPr marL="571500" indent="-57150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p:txBody>
      </p:sp>
      <p:sp>
        <p:nvSpPr>
          <p:cNvPr id="10" name="TextBox 40">
            <a:extLst>
              <a:ext uri="{FF2B5EF4-FFF2-40B4-BE49-F238E27FC236}">
                <a16:creationId xmlns:a16="http://schemas.microsoft.com/office/drawing/2014/main" id="{9785EF2E-2C88-4456-8E35-FAFAB69C87D4}"/>
              </a:ext>
            </a:extLst>
          </p:cNvPr>
          <p:cNvSpPr txBox="1"/>
          <p:nvPr/>
        </p:nvSpPr>
        <p:spPr>
          <a:xfrm>
            <a:off x="1612447" y="7921282"/>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Methodologies: </a:t>
            </a:r>
          </a:p>
        </p:txBody>
      </p:sp>
      <p:sp>
        <p:nvSpPr>
          <p:cNvPr id="12" name="TextBox 40">
            <a:extLst>
              <a:ext uri="{FF2B5EF4-FFF2-40B4-BE49-F238E27FC236}">
                <a16:creationId xmlns:a16="http://schemas.microsoft.com/office/drawing/2014/main" id="{DA9CA1BB-3E6B-48A9-9D03-86D82FDA66BA}"/>
              </a:ext>
            </a:extLst>
          </p:cNvPr>
          <p:cNvSpPr txBox="1"/>
          <p:nvPr/>
        </p:nvSpPr>
        <p:spPr>
          <a:xfrm>
            <a:off x="1362506" y="34344554"/>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Conclusion: </a:t>
            </a:r>
          </a:p>
        </p:txBody>
      </p:sp>
      <p:sp>
        <p:nvSpPr>
          <p:cNvPr id="15" name="文本框 14">
            <a:extLst>
              <a:ext uri="{FF2B5EF4-FFF2-40B4-BE49-F238E27FC236}">
                <a16:creationId xmlns:a16="http://schemas.microsoft.com/office/drawing/2014/main" id="{3D5A9364-B1FB-4632-A05E-C471FF0837F2}"/>
              </a:ext>
            </a:extLst>
          </p:cNvPr>
          <p:cNvSpPr txBox="1"/>
          <p:nvPr/>
        </p:nvSpPr>
        <p:spPr>
          <a:xfrm>
            <a:off x="1612447" y="35280697"/>
            <a:ext cx="14583196" cy="563231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In this project, we analyze the deaths caused by gun from 2013 to 2018. Specifically, we give a detailed discussion on the deaths number on different states and visualize the tendency for each month. We</a:t>
            </a:r>
            <a:r>
              <a:rPr lang="zh-CN" altLang="en-US"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find that</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more people are killed on summer and less people are killed on February.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Furthermore, we count the killed number on each state and find that California, Texas, Florida are the Top. 3 state that gun violence occurs.</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Moreover, we analyze the age distribution and found juvenile criminals</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are surprisingly accounts for 11%, which should be taken seriously.</a:t>
            </a:r>
            <a:br>
              <a:rPr lang="en-US" altLang="zh-CN" sz="3600" dirty="0">
                <a:latin typeface="Times New Roman" panose="02020603050405020304" pitchFamily="18" charset="0"/>
                <a:cs typeface="Times New Roman" panose="02020603050405020304" pitchFamily="18" charset="0"/>
              </a:rPr>
            </a:br>
            <a:r>
              <a:rPr lang="en-US" altLang="zh-CN" sz="3600" dirty="0">
                <a:latin typeface="Times New Roman" panose="02020603050405020304" pitchFamily="18" charset="0"/>
                <a:cs typeface="Times New Roman" panose="02020603050405020304" pitchFamily="18" charset="0"/>
              </a:rPr>
              <a:t>	We also proposed a Long Short-Term Memory (LSTM) model to predict the gun violence. </a:t>
            </a:r>
            <a:endParaRPr lang="en-US" sz="3600" dirty="0">
              <a:latin typeface="Times New Roman" panose="02020603050405020304" pitchFamily="18" charset="0"/>
              <a:cs typeface="Times New Roman" panose="02020603050405020304" pitchFamily="18" charset="0"/>
            </a:endParaRPr>
          </a:p>
        </p:txBody>
      </p:sp>
      <p:sp>
        <p:nvSpPr>
          <p:cNvPr id="18" name="TextBox 40">
            <a:extLst>
              <a:ext uri="{FF2B5EF4-FFF2-40B4-BE49-F238E27FC236}">
                <a16:creationId xmlns:a16="http://schemas.microsoft.com/office/drawing/2014/main" id="{1E25E163-E838-41D4-AB84-CAAAC368DCE2}"/>
              </a:ext>
            </a:extLst>
          </p:cNvPr>
          <p:cNvSpPr txBox="1"/>
          <p:nvPr/>
        </p:nvSpPr>
        <p:spPr>
          <a:xfrm>
            <a:off x="1362506" y="23215380"/>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Visualization: </a:t>
            </a:r>
          </a:p>
        </p:txBody>
      </p:sp>
      <p:sp>
        <p:nvSpPr>
          <p:cNvPr id="16" name="TextBox 15">
            <a:extLst>
              <a:ext uri="{FF2B5EF4-FFF2-40B4-BE49-F238E27FC236}">
                <a16:creationId xmlns:a16="http://schemas.microsoft.com/office/drawing/2014/main" id="{0CC04A74-15FA-4788-9CCA-C2B1AB7ECF4D}"/>
              </a:ext>
            </a:extLst>
          </p:cNvPr>
          <p:cNvSpPr txBox="1"/>
          <p:nvPr/>
        </p:nvSpPr>
        <p:spPr>
          <a:xfrm>
            <a:off x="16195643" y="8338465"/>
            <a:ext cx="14754551" cy="8402300"/>
          </a:xfrm>
          <a:prstGeom prst="rect">
            <a:avLst/>
          </a:prstGeom>
          <a:noFill/>
        </p:spPr>
        <p:txBody>
          <a:bodyPr wrap="square" rtlCol="0">
            <a:spAutoFit/>
          </a:bodyPr>
          <a:lstStyle/>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LSTM</a:t>
            </a:r>
            <a:r>
              <a:rPr lang="en-US" sz="3600" dirty="0">
                <a:latin typeface="Times New Roman" panose="02020603050405020304" pitchFamily="18" charset="0"/>
                <a:cs typeface="Times New Roman" panose="02020603050405020304" pitchFamily="18" charset="0"/>
              </a:rPr>
              <a:t>: A common LSTM unit is composed of a cell, an input gate, an output gate and a forget gate. The cell remembers values over arbitrary time intervals and the three gates regulate the flow of information into and out of the cell.</a:t>
            </a:r>
          </a:p>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Dataset</a:t>
            </a:r>
            <a:r>
              <a:rPr lang="en-US" sz="3600" dirty="0">
                <a:latin typeface="Times New Roman" panose="02020603050405020304" pitchFamily="18" charset="0"/>
                <a:cs typeface="Times New Roman" panose="02020603050405020304" pitchFamily="18" charset="0"/>
              </a:rPr>
              <a:t>: We find that each state and each month have some internal </a:t>
            </a:r>
            <a:r>
              <a:rPr lang="en-US" sz="3600" dirty="0"/>
              <a:t>tendency by visualization results. Therefore, </a:t>
            </a:r>
            <a:r>
              <a:rPr lang="en-US" sz="3600" dirty="0">
                <a:latin typeface="Times New Roman" panose="02020603050405020304" pitchFamily="18" charset="0"/>
                <a:cs typeface="Times New Roman" panose="02020603050405020304" pitchFamily="18" charset="0"/>
              </a:rPr>
              <a:t>we collect the killed number sequence by the order of year and then split the data to per state and per month, thus we got 50 states with each has 12 months data, 600 sequences. Each data contains the killed number from 2013-2018 years. We further split the whole dataset into training and testing set to evaluate our method.</a:t>
            </a:r>
          </a:p>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Experiment Setting</a:t>
            </a:r>
            <a:r>
              <a:rPr lang="en-US" sz="3600" dirty="0">
                <a:latin typeface="Times New Roman" panose="02020603050405020304" pitchFamily="18" charset="0"/>
                <a:cs typeface="Times New Roman" panose="02020603050405020304" pitchFamily="18" charset="0"/>
              </a:rPr>
              <a:t>: We use Stochastic Gradient Descent (SGD) as the optimization method, with momenta = 0.9 and weight decay = 5e-03. We use 0.1 learning rate and decay it by 1/10 on 100 and 200 training epochs. Since the dataset is small, we conduct data augmentation by randomly plus or minus 0~3 for each killed number sequence.</a:t>
            </a:r>
          </a:p>
        </p:txBody>
      </p:sp>
      <p:pic>
        <p:nvPicPr>
          <p:cNvPr id="1026" name="Picture 2" descr="https://sds-platform-private.s3-us-east-2.amazonaws.com/uploads/32_blog_imag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484" y="8583587"/>
            <a:ext cx="14249412" cy="800392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40">
            <a:extLst>
              <a:ext uri="{FF2B5EF4-FFF2-40B4-BE49-F238E27FC236}">
                <a16:creationId xmlns:a16="http://schemas.microsoft.com/office/drawing/2014/main" id="{9785EF2E-2C88-4456-8E35-FAFAB69C87D4}"/>
              </a:ext>
            </a:extLst>
          </p:cNvPr>
          <p:cNvSpPr txBox="1"/>
          <p:nvPr/>
        </p:nvSpPr>
        <p:spPr>
          <a:xfrm>
            <a:off x="1612447" y="16651577"/>
            <a:ext cx="1728678"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Results</a:t>
            </a:r>
          </a:p>
        </p:txBody>
      </p:sp>
      <p:sp>
        <p:nvSpPr>
          <p:cNvPr id="28" name="TextBox 27">
            <a:extLst>
              <a:ext uri="{FF2B5EF4-FFF2-40B4-BE49-F238E27FC236}">
                <a16:creationId xmlns:a16="http://schemas.microsoft.com/office/drawing/2014/main" id="{0CC04A74-15FA-4788-9CCA-C2B1AB7ECF4D}"/>
              </a:ext>
            </a:extLst>
          </p:cNvPr>
          <p:cNvSpPr txBox="1"/>
          <p:nvPr/>
        </p:nvSpPr>
        <p:spPr>
          <a:xfrm>
            <a:off x="16742085" y="17414084"/>
            <a:ext cx="14754551" cy="2862322"/>
          </a:xfrm>
          <a:prstGeom prst="rect">
            <a:avLst/>
          </a:prstGeom>
          <a:noFill/>
        </p:spPr>
        <p:txBody>
          <a:bodyPr wrap="square" rtlCol="0">
            <a:spAutoFit/>
          </a:bodyPr>
          <a:lstStyle/>
          <a:p>
            <a:pPr marL="742950" indent="-7429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As shown on the loss curve figure, the model successfully learns the</a:t>
            </a:r>
            <a:r>
              <a:rPr lang="zh-CN" altLang="en-US" sz="3600" dirty="0">
                <a:latin typeface="Times New Roman" panose="02020603050405020304" pitchFamily="18" charset="0"/>
                <a:cs typeface="Times New Roman" panose="02020603050405020304" pitchFamily="18" charset="0"/>
              </a:rPr>
              <a:t> </a:t>
            </a:r>
            <a:r>
              <a:rPr lang="en-US" sz="3600" dirty="0"/>
              <a:t>variation tendency</a:t>
            </a:r>
            <a:r>
              <a:rPr lang="en-US" sz="3600" dirty="0">
                <a:latin typeface="Times New Roman" panose="02020603050405020304" pitchFamily="18" charset="0"/>
                <a:cs typeface="Times New Roman" panose="02020603050405020304" pitchFamily="18" charset="0"/>
              </a:rPr>
              <a:t> on training set. And there is an obvious </a:t>
            </a:r>
            <a:r>
              <a:rPr lang="en-US" sz="3600" dirty="0"/>
              <a:t>downtrend</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when applied it on testing set. This demonstrates the effectiveness of our long short-term memory model. Thus, by further applying data in 2018, we can use the model to predict the killed number on each state on 2019.</a:t>
            </a:r>
            <a:endParaRPr lang="en-US" sz="3600" dirty="0"/>
          </a:p>
        </p:txBody>
      </p:sp>
      <p:pic>
        <p:nvPicPr>
          <p:cNvPr id="33" name="Picture 32"/>
          <p:cNvPicPr>
            <a:picLocks noChangeAspect="1"/>
          </p:cNvPicPr>
          <p:nvPr/>
        </p:nvPicPr>
        <p:blipFill>
          <a:blip r:embed="rId4"/>
          <a:stretch>
            <a:fillRect/>
          </a:stretch>
        </p:blipFill>
        <p:spPr>
          <a:xfrm>
            <a:off x="22549862" y="24195593"/>
            <a:ext cx="10183092" cy="6109855"/>
          </a:xfrm>
          <a:prstGeom prst="rect">
            <a:avLst/>
          </a:prstGeom>
        </p:spPr>
      </p:pic>
      <p:pic>
        <p:nvPicPr>
          <p:cNvPr id="34" name="Picture 33"/>
          <p:cNvPicPr>
            <a:picLocks noChangeAspect="1"/>
          </p:cNvPicPr>
          <p:nvPr/>
        </p:nvPicPr>
        <p:blipFill rotWithShape="1">
          <a:blip r:embed="rId5">
            <a:extLst>
              <a:ext uri="{28A0092B-C50C-407E-A947-70E740481C1C}">
                <a14:useLocalDpi xmlns:a14="http://schemas.microsoft.com/office/drawing/2010/main" val="0"/>
              </a:ext>
            </a:extLst>
          </a:blip>
          <a:srcRect l="1425" t="1452" r="665" b="1093"/>
          <a:stretch/>
        </p:blipFill>
        <p:spPr>
          <a:xfrm>
            <a:off x="11436627" y="23999687"/>
            <a:ext cx="12439374" cy="6374724"/>
          </a:xfrm>
          <a:prstGeom prst="rect">
            <a:avLst/>
          </a:prstGeom>
        </p:spPr>
      </p:pic>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l="1204" t="705" r="767" b="1447"/>
          <a:stretch/>
        </p:blipFill>
        <p:spPr>
          <a:xfrm>
            <a:off x="724448" y="24195593"/>
            <a:ext cx="10105578" cy="6109855"/>
          </a:xfrm>
          <a:prstGeom prst="rect">
            <a:avLst/>
          </a:prstGeom>
        </p:spPr>
      </p:pic>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l="381" t="731" r="828" b="845"/>
          <a:stretch/>
        </p:blipFill>
        <p:spPr>
          <a:xfrm>
            <a:off x="16195643" y="34224635"/>
            <a:ext cx="16473488" cy="8417765"/>
          </a:xfrm>
          <a:prstGeom prst="rect">
            <a:avLst/>
          </a:prstGeom>
        </p:spPr>
      </p:pic>
      <p:sp>
        <p:nvSpPr>
          <p:cNvPr id="38" name="TextBox 37"/>
          <p:cNvSpPr txBox="1"/>
          <p:nvPr/>
        </p:nvSpPr>
        <p:spPr>
          <a:xfrm>
            <a:off x="1070484" y="30572098"/>
            <a:ext cx="9473691" cy="2308324"/>
          </a:xfrm>
          <a:prstGeom prst="rect">
            <a:avLst/>
          </a:prstGeom>
          <a:noFill/>
        </p:spPr>
        <p:txBody>
          <a:bodyPr wrap="square" rtlCol="0">
            <a:spAutoFit/>
          </a:bodyPr>
          <a:lstStyle/>
          <a:p>
            <a:r>
              <a:rPr lang="en-US" sz="3600" dirty="0">
                <a:latin typeface="Times New Roman" charset="0"/>
                <a:ea typeface="Times New Roman" charset="0"/>
                <a:cs typeface="Times New Roman" charset="0"/>
              </a:rPr>
              <a:t>Each lines represents the trends of people killed by gun violence through that year. More people are killed on Summer and less people are killed on February.</a:t>
            </a:r>
          </a:p>
        </p:txBody>
      </p:sp>
      <p:pic>
        <p:nvPicPr>
          <p:cNvPr id="39" name="Picture 38"/>
          <p:cNvPicPr>
            <a:picLocks noChangeAspect="1"/>
          </p:cNvPicPr>
          <p:nvPr/>
        </p:nvPicPr>
        <p:blipFill>
          <a:blip r:embed="rId8"/>
          <a:stretch>
            <a:fillRect/>
          </a:stretch>
        </p:blipFill>
        <p:spPr>
          <a:xfrm>
            <a:off x="1362506" y="17461115"/>
            <a:ext cx="7343552" cy="4952628"/>
          </a:xfrm>
          <a:prstGeom prst="rect">
            <a:avLst/>
          </a:prstGeom>
        </p:spPr>
      </p:pic>
      <p:pic>
        <p:nvPicPr>
          <p:cNvPr id="40" name="Picture 39"/>
          <p:cNvPicPr>
            <a:picLocks noChangeAspect="1"/>
          </p:cNvPicPr>
          <p:nvPr/>
        </p:nvPicPr>
        <p:blipFill>
          <a:blip r:embed="rId9"/>
          <a:stretch>
            <a:fillRect/>
          </a:stretch>
        </p:blipFill>
        <p:spPr>
          <a:xfrm>
            <a:off x="8904045" y="17592855"/>
            <a:ext cx="7231332" cy="4820888"/>
          </a:xfrm>
          <a:prstGeom prst="rect">
            <a:avLst/>
          </a:prstGeom>
        </p:spPr>
      </p:pic>
      <p:sp>
        <p:nvSpPr>
          <p:cNvPr id="45" name="TextBox 44"/>
          <p:cNvSpPr txBox="1"/>
          <p:nvPr/>
        </p:nvSpPr>
        <p:spPr>
          <a:xfrm>
            <a:off x="11458797" y="30390165"/>
            <a:ext cx="12417204" cy="1754326"/>
          </a:xfrm>
          <a:prstGeom prst="rect">
            <a:avLst/>
          </a:prstGeom>
          <a:noFill/>
        </p:spPr>
        <p:txBody>
          <a:bodyPr wrap="square" rtlCol="0">
            <a:spAutoFit/>
          </a:bodyPr>
          <a:lstStyle/>
          <a:p>
            <a:r>
              <a:rPr lang="en-US" sz="3600" dirty="0">
                <a:latin typeface="Times New Roman" charset="0"/>
                <a:ea typeface="Times New Roman" charset="0"/>
                <a:cs typeface="Times New Roman" charset="0"/>
              </a:rPr>
              <a:t>The amount of fatal shooting incidents drops in February and generally peaks during Summer, especially in July. In addition, we observe an increasing trend of fata incidents from 2014 to 2017</a:t>
            </a:r>
          </a:p>
        </p:txBody>
      </p:sp>
      <p:sp>
        <p:nvSpPr>
          <p:cNvPr id="46" name="TextBox 45"/>
          <p:cNvSpPr txBox="1"/>
          <p:nvPr/>
        </p:nvSpPr>
        <p:spPr>
          <a:xfrm>
            <a:off x="24432387" y="30305448"/>
            <a:ext cx="7488486" cy="3416320"/>
          </a:xfrm>
          <a:prstGeom prst="rect">
            <a:avLst/>
          </a:prstGeom>
          <a:noFill/>
        </p:spPr>
        <p:txBody>
          <a:bodyPr wrap="square" rtlCol="0">
            <a:spAutoFit/>
          </a:bodyPr>
          <a:lstStyle/>
          <a:p>
            <a:r>
              <a:rPr lang="en-US" sz="3600" dirty="0">
                <a:latin typeface="Times New Roman" charset="0"/>
                <a:ea typeface="Times New Roman" charset="0"/>
                <a:cs typeface="Times New Roman" charset="0"/>
              </a:rPr>
              <a:t>We calculated the number of incidents according to age groups through 2013 - 2018. The number of participants in gun violence is 23899, 154342, 40132 in age range 0 - 18, 18 - 40, 40 - 100 respectively. </a:t>
            </a:r>
          </a:p>
        </p:txBody>
      </p:sp>
    </p:spTree>
    <p:extLst>
      <p:ext uri="{BB962C8B-B14F-4D97-AF65-F5344CB8AC3E}">
        <p14:creationId xmlns:p14="http://schemas.microsoft.com/office/powerpoint/2010/main" val="219337616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TotalTime>
  <Words>631</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Bree Serif</vt: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Matthew</dc:creator>
  <cp:lastModifiedBy>Jiajin Li</cp:lastModifiedBy>
  <cp:revision>42</cp:revision>
  <dcterms:created xsi:type="dcterms:W3CDTF">2019-12-02T23:20:47Z</dcterms:created>
  <dcterms:modified xsi:type="dcterms:W3CDTF">2019-12-04T05:01:14Z</dcterms:modified>
</cp:coreProperties>
</file>