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4" r:id="rId8"/>
    <p:sldId id="265" r:id="rId9"/>
    <p:sldId id="268" r:id="rId10"/>
    <p:sldId id="269" r:id="rId11"/>
    <p:sldId id="270" r:id="rId12"/>
    <p:sldId id="271" r:id="rId13"/>
    <p:sldId id="274" r:id="rId14"/>
    <p:sldId id="276" r:id="rId15"/>
    <p:sldId id="277" r:id="rId16"/>
    <p:sldId id="278" r:id="rId17"/>
    <p:sldId id="275" r:id="rId18"/>
    <p:sldId id="280" r:id="rId19"/>
    <p:sldId id="281" r:id="rId20"/>
    <p:sldId id="282" r:id="rId21"/>
    <p:sldId id="283" r:id="rId22"/>
    <p:sldId id="273" r:id="rId23"/>
    <p:sldId id="262" r:id="rId24"/>
    <p:sldId id="267" r:id="rId25"/>
    <p:sldId id="266" r:id="rId26"/>
    <p:sldId id="263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6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E65E-7C40-4D04-B515-3CB792805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5B2F1-E03B-4BD3-9863-855FC0FB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EF7DB-777A-44C4-B2B5-EBC00E02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43DA-D326-4045-832B-80F42728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23F-0C90-4562-889F-8FA2F03B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167C-6829-4487-9D21-3EC30B9F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2B533-22E9-4FC3-9F6C-F11AD2EA5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D39AF-11E2-4718-9904-B56235E1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04FA5-A081-4D38-83D6-64579608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9B93F-7B06-490A-BD68-101CEEB2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3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408B1-73C5-4F51-B07F-1F2902CA8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84032-6985-43E7-898C-F2F54D67B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688E-E394-4957-A6C1-428ADDC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37A5B-18BD-41EF-B96C-7D000933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6FC0-9FF4-4912-BB1B-7A2856BE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6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60E8-EECF-432B-A2B4-5804C191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689D-E850-4D74-9E69-C4B5F884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829BD-2304-4970-ADCB-362A6931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5722C-E806-4880-8818-2BA51191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37CA-9082-4BBD-A6F6-0A271502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EA25-A5CE-4C0E-B463-80A5B217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397F5-DDED-488F-8D70-CE02482E9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4226-0CE5-4298-A1F0-58A3F7F8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EC86-2A4A-421E-B18E-E8254215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18727-094B-4C00-A45D-B1F99977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6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B32A-1EF7-4D81-BD01-8947F923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5AA1-9002-4C4C-BC27-5BE8133C2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35C56-1DDA-43E6-9133-6A7E2B17D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7C0D0-4133-4300-BBF4-AC7B38FC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CC9B1-A38B-48C1-A36A-4EA74B61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306B0-F88F-465F-B0AD-A1997E67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5816-953F-4F2F-A6F3-E3620212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2B0D8-E815-48FC-B699-89851B03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87BF7-3846-4A0C-835D-1171BED4E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96FA8-699E-454D-B710-6B738EE15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43F2B-39A2-4DF8-BD07-E56CF0486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9069E-2964-4B7C-8D84-E48D4DD6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9F964-87BB-4F38-8140-DA41AFF1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6E4E0-7969-4FE7-9AE7-9D3C5E71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8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DD27-3D91-4890-A1A4-CD3C2E6F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79C1C-F374-415A-9B65-BD1B0918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12B9-2F3F-411C-8174-9C97902D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CB5FA-F20E-47D4-AA73-96DBDB80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1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795D6-047E-404F-83FC-520B9693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EA9BD-0626-4F4F-90ED-8CF4D06E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408E0-15AA-4B58-AD77-A0F297FB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6846-74E3-4C79-9AF3-A036CDFB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A3C5-B6E0-4FBD-84B9-803BF66AE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7FA93-4574-4CD5-A509-21EFDCE5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05F22-C0F8-4D57-9153-1D0D356D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CAEE6-DDB1-43FA-9C96-94A91B5C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28CDE-37B4-4916-B235-E7062386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6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2BF0-36A8-4BCB-8159-BA484209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761ED-E168-4C17-8094-337F8239F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166DC-BCF1-4FB8-B80D-7C64023F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59F2B-D678-49B9-AC75-7F5841F1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8D0F9-55EA-4DA4-82C6-90899DA4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B4D13-BA70-44C8-BE67-57B885DF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AFB8F-08CC-4A36-A0C6-43EB94E1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191E8-D416-46A9-BD40-1C6A97AEF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F5383-8283-4BC4-A3F3-AF23F25E2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BEDCD-67F0-4209-BAB4-F65DEDC0F01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98D74-8D11-4A06-B84E-86B4F9CF1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697F5-7F8B-40C2-8FE7-F72568657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E4E8-E6FD-4D49-AD45-D63FD8E7D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Wastewater and Covid Cases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B56CF-53A3-4DCB-BD55-314644E43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27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6AD3-9287-42DF-91ED-58A3FB95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Daily Cases Counts and Wastewater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6F0849-605B-4192-A2B9-B195191C0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02" y="1403887"/>
            <a:ext cx="4438613" cy="5454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880E45-2458-4DF5-86EC-49C4E1B6F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147" y="1277427"/>
            <a:ext cx="4449951" cy="545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2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6AD3-9287-42DF-91ED-58A3FB95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73" y="92741"/>
            <a:ext cx="11029545" cy="1325563"/>
          </a:xfrm>
        </p:spPr>
        <p:txBody>
          <a:bodyPr/>
          <a:lstStyle/>
          <a:p>
            <a:r>
              <a:rPr lang="en-US" dirty="0"/>
              <a:t>Covid 7 Days Cumulative Cases and Wastewater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18339-34D6-46EF-B6B4-F37A8E90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18" y="983091"/>
            <a:ext cx="4782073" cy="5874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263465-3D3C-4FB5-ADE0-E2E56784A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719" y="983090"/>
            <a:ext cx="4705811" cy="58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4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B2AC-3DA0-4682-B361-F07A129E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3A1A-8186-4917-9A0B-ED34B9F5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 lot of &lt;5 in the Covid datasets, totally 7188 (29%) for &lt;5 </a:t>
            </a:r>
          </a:p>
          <a:p>
            <a:pPr marL="514350" indent="-514350">
              <a:buAutoNum type="arabicPeriod"/>
            </a:pPr>
            <a:r>
              <a:rPr lang="en-US" dirty="0"/>
              <a:t>Cross over Southern and Northern.</a:t>
            </a:r>
          </a:p>
          <a:p>
            <a:pPr marL="514350" indent="-514350">
              <a:buAutoNum type="arabicPeriod"/>
            </a:pPr>
            <a:r>
              <a:rPr lang="en-US" dirty="0"/>
              <a:t>Missing values both in Covid dataset and Wastewater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09661E6-02F8-440C-9F35-DBDC059DF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968" y="3645828"/>
            <a:ext cx="4473330" cy="2757353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123D1E02-82FC-431D-AC86-02A2D5873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48" y="34290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1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2967-2AD4-4294-92E6-EA60D5B6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303E-DADD-4DD7-A866-C43FE5A0B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7" y="5153509"/>
            <a:ext cx="6818491" cy="1512198"/>
          </a:xfrm>
        </p:spPr>
        <p:txBody>
          <a:bodyPr/>
          <a:lstStyle/>
          <a:p>
            <a:r>
              <a:rPr lang="en-US" dirty="0"/>
              <a:t>Fill </a:t>
            </a:r>
            <a:r>
              <a:rPr lang="en-US" dirty="0" err="1"/>
              <a:t>Nas</a:t>
            </a:r>
            <a:r>
              <a:rPr lang="en-US" dirty="0"/>
              <a:t> with the average of 10 days values (5 days before and after)  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7826D25-9209-4D03-9CE1-E2EA90951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59" y="1461460"/>
            <a:ext cx="5298841" cy="3692049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F647749-004B-4EA2-8352-A282B2B6F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08" y="3449018"/>
            <a:ext cx="4892581" cy="3408982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071A8437-12C1-48C1-A2DA-57B82F757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88" y="108655"/>
            <a:ext cx="4894308" cy="341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B594-1CEB-441E-8305-700FE64F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7"/>
            <a:ext cx="10515600" cy="1325563"/>
          </a:xfrm>
        </p:spPr>
        <p:txBody>
          <a:bodyPr/>
          <a:lstStyle/>
          <a:p>
            <a:r>
              <a:rPr lang="en-US" dirty="0"/>
              <a:t>Covid Cases Count and Wastewater Peaks 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0A34C5C-7491-4082-93F6-17FFD263E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6260"/>
            <a:ext cx="6036037" cy="4686615"/>
          </a:xfrm>
          <a:prstGeom prst="rect">
            <a:avLst/>
          </a:prstGeom>
        </p:spPr>
      </p:pic>
      <p:pic>
        <p:nvPicPr>
          <p:cNvPr id="10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B4F819CF-4BEC-433E-9E9C-F3EA1BCD6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77" y="1765282"/>
            <a:ext cx="6459345" cy="4768569"/>
          </a:xfrm>
        </p:spPr>
      </p:pic>
    </p:spTree>
    <p:extLst>
      <p:ext uri="{BB962C8B-B14F-4D97-AF65-F5344CB8AC3E}">
        <p14:creationId xmlns:p14="http://schemas.microsoft.com/office/powerpoint/2010/main" val="1486253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A2D6-DD4C-4DC9-AC5B-8F6A5FB6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Cases Count and Wastewater Peaks 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37C6AB1-36E2-4732-AFFB-971F8BC9D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26" y="1799618"/>
            <a:ext cx="5214947" cy="3851610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F94CE0C6-518E-480C-974B-98021F050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7" y="2164429"/>
            <a:ext cx="6077337" cy="34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38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DEE3-498C-44D3-9C29-1F904B4A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Cases Count and Wastewater Peaks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1AF7E05-38FE-4522-8661-5B83C57B8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01" y="1245392"/>
            <a:ext cx="4775391" cy="304799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276F732-37B6-4FB4-B3C2-2A9A8D872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96" y="4029820"/>
            <a:ext cx="4419600" cy="2820905"/>
          </a:xfrm>
          <a:prstGeom prst="rect">
            <a:avLst/>
          </a:prstGeom>
        </p:spPr>
      </p:pic>
      <p:pic>
        <p:nvPicPr>
          <p:cNvPr id="8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C27E1AA-7B31-42F7-BD75-2A976953D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00" y="4029821"/>
            <a:ext cx="4419600" cy="2820905"/>
          </a:xfr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1F1EDEE-0E11-4A45-A9BF-234EBBF54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581" y="1245393"/>
            <a:ext cx="4485819" cy="286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53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FBE8-643A-46F4-847E-9D71554F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Cases Count and Wastewater Peaks 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FA58A1C-0FCA-4C13-9BC6-A3A827FBC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13" y="4135274"/>
            <a:ext cx="4749698" cy="268664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FB52824-F387-4DA9-8E6A-40047346A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15" y="1379403"/>
            <a:ext cx="4953495" cy="2801922"/>
          </a:xfrm>
          <a:prstGeom prst="rect">
            <a:avLst/>
          </a:prstGeom>
        </p:spPr>
      </p:pic>
      <p:pic>
        <p:nvPicPr>
          <p:cNvPr id="12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6E57409-CCAD-4121-82F8-9EB55E83A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63" y="1247975"/>
            <a:ext cx="4523622" cy="2887299"/>
          </a:xfr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0EA9DE89-CB09-43D6-ACE9-A236BEDEF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751" y="4005016"/>
            <a:ext cx="4413331" cy="281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76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FC3-AC67-4383-AD7C-CBF84F86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Boston</a:t>
            </a:r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E8D74517-68EB-4F72-AFBF-F5DC0601F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10" y="1567763"/>
            <a:ext cx="8097380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3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15FC-BEE7-4916-B486-0D0BA1AA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19FF3DF-6DDB-4378-BF3C-39D08488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938" y="3429000"/>
            <a:ext cx="4731062" cy="3383069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4C37A96-95EB-4043-8CF2-A331A7BBE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09" y="571691"/>
            <a:ext cx="4390407" cy="3139475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8BE4784-7EF8-402B-AE26-31A4F3B22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938" y="506938"/>
            <a:ext cx="4390408" cy="3139476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E2EA43D8-8003-493A-BF22-85A1DAD8A7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09" y="3493752"/>
            <a:ext cx="4549956" cy="32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5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DD54-1E7F-4E10-A1C7-37FC1886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Wastewater Coverage and Covid Cases Area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C1EE96BB-1544-475E-85EA-9B370962F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2856"/>
            <a:ext cx="5257800" cy="3462594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0ED84D5A-A106-423C-B5F1-FA00D96A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7" y="1455394"/>
            <a:ext cx="5186362" cy="51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78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15FC-BEE7-4916-B486-0D0BA1AA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A0DCF50-DC68-4BCA-B153-C0645662D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147" y="3477432"/>
            <a:ext cx="4517100" cy="323007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566B680-08CF-4446-A900-37047F70E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43" y="325560"/>
            <a:ext cx="4430580" cy="3168202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72E8DB7F-5A2E-41E4-B5FC-3E9E10351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514" y="325560"/>
            <a:ext cx="4617632" cy="3301958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92EF2BD5-5C8A-4150-BD71-5D4F159444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76" y="3418719"/>
            <a:ext cx="4539938" cy="32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38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5AEF-8591-476C-8067-07A266A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6327E41-28D4-405C-9B1F-53C095AFF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274" y="656738"/>
            <a:ext cx="4130754" cy="2953803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0F9CA70-46B5-4F25-9C3A-1FF51ACA4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50" y="533537"/>
            <a:ext cx="4303044" cy="3077004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44F6870-8BD3-4126-BF7A-8C54D97CB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518" y="3610541"/>
            <a:ext cx="4344776" cy="3106845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F4CEDE6D-7030-49B8-9C53-3D75A7C9B2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52" y="3429000"/>
            <a:ext cx="4344776" cy="310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7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D88F-A224-4FAA-A534-EFE57091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1F584-7C88-484C-BBFA-CDDE3F3EA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All Peak Points are independent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4783D-B43E-49DA-A5F2-64328F8CB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63" y="2384149"/>
            <a:ext cx="6536006" cy="3107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816CCB-B755-4CD6-A07F-BE927B32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32" y="2447389"/>
            <a:ext cx="48482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13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ECEA-2EB3-4848-8E4E-216F764A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 Covid Cases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9DA7DDD-3722-42D8-B5D3-2F357BDC3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05" y="1402598"/>
            <a:ext cx="9743190" cy="545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42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istogram&#10;&#10;Description automatically generated">
            <a:extLst>
              <a:ext uri="{FF2B5EF4-FFF2-40B4-BE49-F238E27FC236}">
                <a16:creationId xmlns:a16="http://schemas.microsoft.com/office/drawing/2014/main" id="{5456E4CB-A05B-435B-91C6-BFB357B4C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42" y="1012048"/>
            <a:ext cx="4278058" cy="3009631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2A4114B5-D1AD-438A-8CC7-8D0E79249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57" y="1121398"/>
            <a:ext cx="4609289" cy="32426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8EA693-EDB6-47E2-9D3C-74843D34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Wastewater/BU Cases Ratios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5A19EC9-1A90-4D7D-BBD1-E62BD2756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29" y="3794761"/>
            <a:ext cx="4354258" cy="306323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07B081D-A42A-4394-8472-FED37022F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78" y="3794761"/>
            <a:ext cx="4868846" cy="342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47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56ED-2F97-43E1-AF16-0BEBC103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 Densities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BBE7860-40E4-44ED-845D-9932565B0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34" y="1788934"/>
            <a:ext cx="7068536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02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64C2A0-1910-4970-A9F5-90CB4316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6" y="2613542"/>
            <a:ext cx="11488366" cy="38097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58B6AC-E9CA-485C-9F67-7969C31D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8C2353-DE32-4857-B51D-312C8304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304" y="275607"/>
            <a:ext cx="2888709" cy="268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02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6EC2-1EE3-4BC9-9D3D-63464091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25F75-0B5C-4F36-B169-6E2D08E3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6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8629-741F-490D-9E64-56233CD3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Wastewater and Covid Cases 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730D39D-69D9-4749-91F4-E9B6F389F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81" y="1690687"/>
            <a:ext cx="5449081" cy="4010585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6BC7590-13AB-4F39-A19A-A4BE61B1A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74" y="1690688"/>
            <a:ext cx="5449081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2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973D-4A49-4DDA-A1C9-2822902B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Wastewater/Covid Cases Ratio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2599127-3EFA-4045-81EE-B6EE907CE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5205"/>
            <a:ext cx="4257150" cy="483767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249D746-9F93-4B46-8348-B6B492E2C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2884"/>
            <a:ext cx="6906018" cy="42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9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C7D8D7-3E36-411E-98D1-0C07FB78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Wastewater/Covid Cases Ratio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0AC02E1-634E-404E-BE87-1355B36CD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77" y="1573387"/>
            <a:ext cx="4329149" cy="4919488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E27119E7-1280-4E47-8654-F252F3ED0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8550"/>
            <a:ext cx="6506483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7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2075-77EA-4AA3-883D-C63019AA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Southern and Northern 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1A4D6DE-8750-4C7F-8D70-63CA10FDE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683" y="1690688"/>
            <a:ext cx="6506483" cy="4010585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6308918-6F1D-44CA-AE1A-BF2E7FBC8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506483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6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E3CD-7243-43FB-BD44-6988E893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New Cases Lag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F2B9B4E-39A7-4BEB-A107-051C5523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021" y="2238215"/>
            <a:ext cx="5783394" cy="356487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9275123-048F-482A-B191-FEBB97F87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04" y="2188723"/>
            <a:ext cx="5943980" cy="36638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B0E3AC-31A9-4AD4-AC77-ECC845461A90}"/>
              </a:ext>
            </a:extLst>
          </p:cNvPr>
          <p:cNvSpPr txBox="1"/>
          <p:nvPr/>
        </p:nvSpPr>
        <p:spPr>
          <a:xfrm>
            <a:off x="3093395" y="3044757"/>
            <a:ext cx="125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-4: 0.678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424605-F812-40D1-8BBA-5583BFBF6238}"/>
              </a:ext>
            </a:extLst>
          </p:cNvPr>
          <p:cNvSpPr txBox="1"/>
          <p:nvPr/>
        </p:nvSpPr>
        <p:spPr>
          <a:xfrm>
            <a:off x="920040" y="2914754"/>
            <a:ext cx="125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-10: 0.685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0C323-25C8-4F16-8814-A89F4D2D5889}"/>
              </a:ext>
            </a:extLst>
          </p:cNvPr>
          <p:cNvSpPr txBox="1"/>
          <p:nvPr/>
        </p:nvSpPr>
        <p:spPr>
          <a:xfrm>
            <a:off x="9139718" y="2937151"/>
            <a:ext cx="125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-7: 0.708</a:t>
            </a:r>
          </a:p>
        </p:txBody>
      </p:sp>
    </p:spTree>
    <p:extLst>
      <p:ext uri="{BB962C8B-B14F-4D97-AF65-F5344CB8AC3E}">
        <p14:creationId xmlns:p14="http://schemas.microsoft.com/office/powerpoint/2010/main" val="24548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9AE1-5563-4923-9B8D-F482484E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Day Cumulative Lag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8A40885-1B3B-4926-A05C-913C61949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7269"/>
            <a:ext cx="6061480" cy="373628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66A3BF8-9F65-46B7-A0FB-6C4F65139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4" y="1889151"/>
            <a:ext cx="5860696" cy="3612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2EABFF-C51F-4EC8-8A81-097F13CF1FFC}"/>
              </a:ext>
            </a:extLst>
          </p:cNvPr>
          <p:cNvSpPr txBox="1"/>
          <p:nvPr/>
        </p:nvSpPr>
        <p:spPr>
          <a:xfrm>
            <a:off x="3439504" y="2661834"/>
            <a:ext cx="125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-10: 0.903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0A7AD-B124-4887-81D9-84DB4CE75CB2}"/>
              </a:ext>
            </a:extLst>
          </p:cNvPr>
          <p:cNvSpPr txBox="1"/>
          <p:nvPr/>
        </p:nvSpPr>
        <p:spPr>
          <a:xfrm>
            <a:off x="9733299" y="2661834"/>
            <a:ext cx="125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-10: 0.915</a:t>
            </a:r>
          </a:p>
        </p:txBody>
      </p:sp>
    </p:spTree>
    <p:extLst>
      <p:ext uri="{BB962C8B-B14F-4D97-AF65-F5344CB8AC3E}">
        <p14:creationId xmlns:p14="http://schemas.microsoft.com/office/powerpoint/2010/main" val="323916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B9DE-55C6-4099-B025-BEA504B5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Lag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836DBB-9D47-4906-A7C3-3780477E9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the period of the moving-average representation </a:t>
                </a:r>
              </a:p>
              <a:p>
                <a:endParaRPr lang="en-US" dirty="0"/>
              </a:p>
              <a:p>
                <a:r>
                  <a:rPr lang="en-US" dirty="0"/>
                  <a:t>Assumptions : </a:t>
                </a:r>
              </a:p>
              <a:p>
                <a:pPr lvl="1"/>
                <a:r>
                  <a:rPr lang="en-US" dirty="0"/>
                  <a:t>Stationary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is finite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836DBB-9D47-4906-A7C3-3780477E9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30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22195</TotalTime>
  <Words>191</Words>
  <Application>Microsoft Office PowerPoint</Application>
  <PresentationFormat>Widescreen</PresentationFormat>
  <Paragraphs>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Wastewater and Covid Cases Project </vt:lpstr>
      <vt:lpstr>Wastewater Coverage and Covid Cases Area</vt:lpstr>
      <vt:lpstr>Wastewater and Covid Cases </vt:lpstr>
      <vt:lpstr>Wastewater/Covid Cases Ratio</vt:lpstr>
      <vt:lpstr>Wastewater/Covid Cases Ratio</vt:lpstr>
      <vt:lpstr>Southern and Northern </vt:lpstr>
      <vt:lpstr>Daily New Cases Lag</vt:lpstr>
      <vt:lpstr>7 Day Cumulative Lag</vt:lpstr>
      <vt:lpstr>Distributed Lag Methods</vt:lpstr>
      <vt:lpstr>Covid Daily Cases Counts and Wastewater</vt:lpstr>
      <vt:lpstr>Covid 7 Days Cumulative Cases and Wastewater</vt:lpstr>
      <vt:lpstr>Questions </vt:lpstr>
      <vt:lpstr>Missing Data</vt:lpstr>
      <vt:lpstr>Covid Cases Count and Wastewater Peaks </vt:lpstr>
      <vt:lpstr>Covid Cases Count and Wastewater Peaks </vt:lpstr>
      <vt:lpstr>Covid Cases Count and Wastewater Peaks </vt:lpstr>
      <vt:lpstr>Covid Cases Count and Wastewater Peaks </vt:lpstr>
      <vt:lpstr>Boston</vt:lpstr>
      <vt:lpstr>Stages</vt:lpstr>
      <vt:lpstr>Stages</vt:lpstr>
      <vt:lpstr>Stages</vt:lpstr>
      <vt:lpstr>PowerPoint Presentation</vt:lpstr>
      <vt:lpstr>BU Covid Cases</vt:lpstr>
      <vt:lpstr>Wastewater/BU Cases Ratios</vt:lpstr>
      <vt:lpstr>Ratio Densities</vt:lpstr>
      <vt:lpstr>Interesting Things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Wastewater and Covid Cases Project </dc:title>
  <dc:creator>Zhang, Yanjia</dc:creator>
  <cp:lastModifiedBy>Zhang, Yanjia</cp:lastModifiedBy>
  <cp:revision>10</cp:revision>
  <dcterms:created xsi:type="dcterms:W3CDTF">2022-03-08T14:31:34Z</dcterms:created>
  <dcterms:modified xsi:type="dcterms:W3CDTF">2022-04-19T17:14:56Z</dcterms:modified>
</cp:coreProperties>
</file>