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2" r:id="rId4"/>
    <p:sldId id="264" r:id="rId5"/>
    <p:sldId id="273" r:id="rId6"/>
    <p:sldId id="265" r:id="rId7"/>
    <p:sldId id="274" r:id="rId8"/>
    <p:sldId id="275" r:id="rId9"/>
    <p:sldId id="271" r:id="rId10"/>
    <p:sldId id="268" r:id="rId11"/>
    <p:sldId id="272" r:id="rId12"/>
    <p:sldId id="260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990099"/>
    <a:srgbClr val="FF4370"/>
    <a:srgbClr val="FE9202"/>
    <a:srgbClr val="FFF3E7"/>
    <a:srgbClr val="5EEC3C"/>
    <a:srgbClr val="FFDC47"/>
    <a:srgbClr val="CCCC00"/>
    <a:srgbClr val="FFCC66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4DF491-F9E5-417F-B692-0561B5EBE44B}" v="701" dt="2019-03-11T09:41:17.8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944" autoAdjust="0"/>
  </p:normalViewPr>
  <p:slideViewPr>
    <p:cSldViewPr>
      <p:cViewPr varScale="1">
        <p:scale>
          <a:sx n="111" d="100"/>
          <a:sy n="111" d="100"/>
        </p:scale>
        <p:origin x="634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759B3-20ED-419A-A77D-71AE35F06108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3AF9A-6E76-4CCC-89CF-B04065708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68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4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시각 장애인 </a:t>
            </a:r>
            <a:r>
              <a:rPr lang="ko-KR" altLang="en-US" dirty="0" err="1"/>
              <a:t>안내견</a:t>
            </a:r>
            <a:r>
              <a:rPr lang="ko-KR" altLang="en-US" dirty="0"/>
              <a:t> 교육비용 </a:t>
            </a:r>
            <a:r>
              <a:rPr lang="en-US" altLang="ko-KR" dirty="0"/>
              <a:t>(5,000</a:t>
            </a:r>
            <a:r>
              <a:rPr lang="ko-KR" altLang="en-US" dirty="0"/>
              <a:t>만원 </a:t>
            </a:r>
            <a:r>
              <a:rPr lang="en-US" altLang="ko-KR" dirty="0"/>
              <a:t>~ 1</a:t>
            </a:r>
            <a:r>
              <a:rPr lang="ko-KR" altLang="en-US" dirty="0"/>
              <a:t>억원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891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81425" y="1655520"/>
            <a:ext cx="6260905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4" y="3793390"/>
            <a:ext cx="8093365" cy="61082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70C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C1B04D13-C884-4E4D-85F8-5A1F19D648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512210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30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30" y="1197406"/>
            <a:ext cx="6260905" cy="3358356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281175"/>
            <a:ext cx="8246071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66340"/>
            <a:ext cx="4040188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66340"/>
            <a:ext cx="4041775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07D83C-363B-4338-B99E-91525119F2FF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n753CKPAjTQ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92245" y="1655520"/>
            <a:ext cx="6260905" cy="1527050"/>
          </a:xfrm>
        </p:spPr>
        <p:txBody>
          <a:bodyPr>
            <a:normAutofit/>
          </a:bodyPr>
          <a:lstStyle/>
          <a:p>
            <a:r>
              <a:rPr lang="en-US" dirty="0"/>
              <a:t>B-eye ver.2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4" y="3793390"/>
            <a:ext cx="8093366" cy="916230"/>
          </a:xfrm>
        </p:spPr>
        <p:txBody>
          <a:bodyPr>
            <a:noAutofit/>
          </a:bodyPr>
          <a:lstStyle/>
          <a:p>
            <a:r>
              <a:rPr lang="ko-KR" altLang="en-US" sz="1400" dirty="0"/>
              <a:t>천조교와 </a:t>
            </a:r>
            <a:r>
              <a:rPr lang="en-US" altLang="ko-KR" sz="1400" dirty="0"/>
              <a:t>1</a:t>
            </a:r>
            <a:r>
              <a:rPr lang="ko-KR" altLang="en-US" sz="1400" dirty="0"/>
              <a:t>소대 팀</a:t>
            </a:r>
            <a:endParaRPr lang="en-US" altLang="ko-KR" sz="1400" dirty="0"/>
          </a:p>
          <a:p>
            <a:r>
              <a:rPr lang="ko-KR" altLang="en-US" sz="1400" dirty="0"/>
              <a:t>천영재</a:t>
            </a:r>
            <a:endParaRPr lang="en-US" altLang="ko-KR" sz="1400" dirty="0"/>
          </a:p>
          <a:p>
            <a:r>
              <a:rPr lang="ko-KR" altLang="en-US" sz="1400" dirty="0"/>
              <a:t>문태현</a:t>
            </a:r>
            <a:endParaRPr lang="en-US" altLang="ko-KR" sz="1400" dirty="0"/>
          </a:p>
          <a:p>
            <a:r>
              <a:rPr lang="ko-KR" altLang="en-US" sz="1400" dirty="0"/>
              <a:t>임기찬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업무분담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8720" y="1197405"/>
            <a:ext cx="7024430" cy="3946095"/>
          </a:xfrm>
        </p:spPr>
        <p:txBody>
          <a:bodyPr>
            <a:normAutofit fontScale="62500" lnSpcReduction="20000"/>
          </a:bodyPr>
          <a:lstStyle/>
          <a:p>
            <a:r>
              <a:rPr lang="ko-KR" altLang="ko-KR" dirty="0"/>
              <a:t>임기찬</a:t>
            </a:r>
          </a:p>
          <a:p>
            <a:pPr lvl="1"/>
            <a:r>
              <a:rPr lang="ko-KR" altLang="ko-KR" dirty="0"/>
              <a:t>딥러닝 모델 훈련</a:t>
            </a:r>
          </a:p>
          <a:p>
            <a:pPr lvl="1"/>
            <a:r>
              <a:rPr lang="ko-KR" altLang="en-US" dirty="0"/>
              <a:t>대중교통</a:t>
            </a:r>
            <a:r>
              <a:rPr lang="ko-KR" altLang="ko-KR" dirty="0"/>
              <a:t> </a:t>
            </a:r>
            <a:r>
              <a:rPr lang="ko-KR" altLang="ko-KR" dirty="0" err="1"/>
              <a:t>api</a:t>
            </a:r>
            <a:r>
              <a:rPr lang="ko-KR" altLang="ko-KR" dirty="0"/>
              <a:t> 연동</a:t>
            </a:r>
          </a:p>
          <a:p>
            <a:pPr lvl="1"/>
            <a:r>
              <a:rPr lang="ko-KR" altLang="ko-KR" dirty="0"/>
              <a:t>딥러닝 구현</a:t>
            </a:r>
          </a:p>
          <a:p>
            <a:endParaRPr lang="ko-KR" altLang="ko-KR" dirty="0"/>
          </a:p>
          <a:p>
            <a:r>
              <a:rPr lang="ko-KR" altLang="ko-KR" dirty="0"/>
              <a:t>문태현</a:t>
            </a:r>
          </a:p>
          <a:p>
            <a:pPr lvl="1"/>
            <a:r>
              <a:rPr lang="ko-KR" altLang="ko-KR" dirty="0"/>
              <a:t>딥러닝 데이터 수집</a:t>
            </a:r>
          </a:p>
          <a:p>
            <a:pPr lvl="1"/>
            <a:r>
              <a:rPr lang="ko-KR" altLang="ko-KR" dirty="0"/>
              <a:t>딥러닝 데이터 정리 </a:t>
            </a:r>
          </a:p>
          <a:p>
            <a:pPr lvl="1"/>
            <a:r>
              <a:rPr lang="ko-KR" altLang="ko-KR" dirty="0"/>
              <a:t>영상처리 코드 플랫폼 수정</a:t>
            </a:r>
          </a:p>
          <a:p>
            <a:endParaRPr lang="ko-KR" altLang="ko-KR" dirty="0"/>
          </a:p>
          <a:p>
            <a:r>
              <a:rPr lang="ko-KR" altLang="ko-KR" dirty="0"/>
              <a:t>천</a:t>
            </a:r>
            <a:r>
              <a:rPr lang="ko-KR" altLang="en-US" dirty="0"/>
              <a:t>영재</a:t>
            </a:r>
            <a:endParaRPr lang="ko-KR" altLang="ko-KR" dirty="0"/>
          </a:p>
          <a:p>
            <a:pPr lvl="1"/>
            <a:r>
              <a:rPr lang="ko-KR" altLang="ko-KR" dirty="0"/>
              <a:t>데이터 수집</a:t>
            </a:r>
          </a:p>
          <a:p>
            <a:pPr lvl="1"/>
            <a:r>
              <a:rPr lang="ko-KR" altLang="ko-KR" dirty="0"/>
              <a:t>영상정보 수집 및 딥러닝 모델과 합병</a:t>
            </a:r>
          </a:p>
          <a:p>
            <a:pPr lvl="1"/>
            <a:r>
              <a:rPr lang="ko-KR" altLang="ko-KR" dirty="0"/>
              <a:t>영상처리 코드 플랫폼 수정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91980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프로젝트 스케쥴</a:t>
            </a:r>
            <a:endParaRPr lang="en-US" dirty="0"/>
          </a:p>
        </p:txBody>
      </p:sp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8D04BA72-5837-4288-9BA2-E146C14E5C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8353073"/>
              </p:ext>
            </p:extLst>
          </p:nvPr>
        </p:nvGraphicFramePr>
        <p:xfrm>
          <a:off x="2739539" y="1197405"/>
          <a:ext cx="5955490" cy="3664922"/>
        </p:xfrm>
        <a:graphic>
          <a:graphicData uri="http://schemas.openxmlformats.org/drawingml/2006/table">
            <a:tbl>
              <a:tblPr/>
              <a:tblGrid>
                <a:gridCol w="1431487">
                  <a:extLst>
                    <a:ext uri="{9D8B030D-6E8A-4147-A177-3AD203B41FA5}">
                      <a16:colId xmlns:a16="http://schemas.microsoft.com/office/drawing/2014/main" val="3823892884"/>
                    </a:ext>
                  </a:extLst>
                </a:gridCol>
                <a:gridCol w="281783">
                  <a:extLst>
                    <a:ext uri="{9D8B030D-6E8A-4147-A177-3AD203B41FA5}">
                      <a16:colId xmlns:a16="http://schemas.microsoft.com/office/drawing/2014/main" val="1564580688"/>
                    </a:ext>
                  </a:extLst>
                </a:gridCol>
                <a:gridCol w="281783">
                  <a:extLst>
                    <a:ext uri="{9D8B030D-6E8A-4147-A177-3AD203B41FA5}">
                      <a16:colId xmlns:a16="http://schemas.microsoft.com/office/drawing/2014/main" val="2557085578"/>
                    </a:ext>
                  </a:extLst>
                </a:gridCol>
                <a:gridCol w="281783">
                  <a:extLst>
                    <a:ext uri="{9D8B030D-6E8A-4147-A177-3AD203B41FA5}">
                      <a16:colId xmlns:a16="http://schemas.microsoft.com/office/drawing/2014/main" val="3881961019"/>
                    </a:ext>
                  </a:extLst>
                </a:gridCol>
                <a:gridCol w="281783">
                  <a:extLst>
                    <a:ext uri="{9D8B030D-6E8A-4147-A177-3AD203B41FA5}">
                      <a16:colId xmlns:a16="http://schemas.microsoft.com/office/drawing/2014/main" val="1614299350"/>
                    </a:ext>
                  </a:extLst>
                </a:gridCol>
                <a:gridCol w="281783">
                  <a:extLst>
                    <a:ext uri="{9D8B030D-6E8A-4147-A177-3AD203B41FA5}">
                      <a16:colId xmlns:a16="http://schemas.microsoft.com/office/drawing/2014/main" val="1537960339"/>
                    </a:ext>
                  </a:extLst>
                </a:gridCol>
                <a:gridCol w="280494">
                  <a:extLst>
                    <a:ext uri="{9D8B030D-6E8A-4147-A177-3AD203B41FA5}">
                      <a16:colId xmlns:a16="http://schemas.microsoft.com/office/drawing/2014/main" val="3419001139"/>
                    </a:ext>
                  </a:extLst>
                </a:gridCol>
                <a:gridCol w="281783">
                  <a:extLst>
                    <a:ext uri="{9D8B030D-6E8A-4147-A177-3AD203B41FA5}">
                      <a16:colId xmlns:a16="http://schemas.microsoft.com/office/drawing/2014/main" val="929088912"/>
                    </a:ext>
                  </a:extLst>
                </a:gridCol>
                <a:gridCol w="281783">
                  <a:extLst>
                    <a:ext uri="{9D8B030D-6E8A-4147-A177-3AD203B41FA5}">
                      <a16:colId xmlns:a16="http://schemas.microsoft.com/office/drawing/2014/main" val="251050853"/>
                    </a:ext>
                  </a:extLst>
                </a:gridCol>
                <a:gridCol w="281783">
                  <a:extLst>
                    <a:ext uri="{9D8B030D-6E8A-4147-A177-3AD203B41FA5}">
                      <a16:colId xmlns:a16="http://schemas.microsoft.com/office/drawing/2014/main" val="1436991335"/>
                    </a:ext>
                  </a:extLst>
                </a:gridCol>
                <a:gridCol w="281783">
                  <a:extLst>
                    <a:ext uri="{9D8B030D-6E8A-4147-A177-3AD203B41FA5}">
                      <a16:colId xmlns:a16="http://schemas.microsoft.com/office/drawing/2014/main" val="2923494197"/>
                    </a:ext>
                  </a:extLst>
                </a:gridCol>
                <a:gridCol w="281783">
                  <a:extLst>
                    <a:ext uri="{9D8B030D-6E8A-4147-A177-3AD203B41FA5}">
                      <a16:colId xmlns:a16="http://schemas.microsoft.com/office/drawing/2014/main" val="3155280427"/>
                    </a:ext>
                  </a:extLst>
                </a:gridCol>
                <a:gridCol w="290165">
                  <a:extLst>
                    <a:ext uri="{9D8B030D-6E8A-4147-A177-3AD203B41FA5}">
                      <a16:colId xmlns:a16="http://schemas.microsoft.com/office/drawing/2014/main" val="2552895199"/>
                    </a:ext>
                  </a:extLst>
                </a:gridCol>
                <a:gridCol w="290165">
                  <a:extLst>
                    <a:ext uri="{9D8B030D-6E8A-4147-A177-3AD203B41FA5}">
                      <a16:colId xmlns:a16="http://schemas.microsoft.com/office/drawing/2014/main" val="2250933424"/>
                    </a:ext>
                  </a:extLst>
                </a:gridCol>
                <a:gridCol w="281783">
                  <a:extLst>
                    <a:ext uri="{9D8B030D-6E8A-4147-A177-3AD203B41FA5}">
                      <a16:colId xmlns:a16="http://schemas.microsoft.com/office/drawing/2014/main" val="3723131692"/>
                    </a:ext>
                  </a:extLst>
                </a:gridCol>
                <a:gridCol w="281783">
                  <a:extLst>
                    <a:ext uri="{9D8B030D-6E8A-4147-A177-3AD203B41FA5}">
                      <a16:colId xmlns:a16="http://schemas.microsoft.com/office/drawing/2014/main" val="4037759924"/>
                    </a:ext>
                  </a:extLst>
                </a:gridCol>
                <a:gridCol w="281783">
                  <a:extLst>
                    <a:ext uri="{9D8B030D-6E8A-4147-A177-3AD203B41FA5}">
                      <a16:colId xmlns:a16="http://schemas.microsoft.com/office/drawing/2014/main" val="134598070"/>
                    </a:ext>
                  </a:extLst>
                </a:gridCol>
              </a:tblGrid>
              <a:tr h="281747"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 Unicode MS"/>
                        </a:rPr>
                        <a:t>3월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 Unicode MS"/>
                        </a:rPr>
                        <a:t>4월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 Unicode MS"/>
                        </a:rPr>
                        <a:t>5월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 Unicode MS"/>
                        </a:rPr>
                        <a:t>6월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505866"/>
                  </a:ext>
                </a:extLst>
              </a:tr>
              <a:tr h="4105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5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12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19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26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9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16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23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30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7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14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21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28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4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11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18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6719035"/>
                  </a:ext>
                </a:extLst>
              </a:tr>
              <a:tr h="2704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 Unicode MS"/>
                        </a:rPr>
                        <a:t>제안 및 구상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0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 Unicode MS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 Unicode MS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 Unicode MS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 Unicode MS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 Unicode MS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 Unicode MS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 Unicode MS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 Unicode MS"/>
                        </a:rPr>
                        <a:t>중간고사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7BA0"/>
                    </a:solidFill>
                  </a:tcPr>
                </a:tc>
                <a:tc rowSpan="10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 Unicode MS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 Unicode MS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 Unicode MS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 Unicode MS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 Unicode MS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 Unicode MS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 Unicode MS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 Unicode MS"/>
                        </a:rPr>
                        <a:t>중간발표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0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 Unicode MS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 Unicode MS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 Unicode MS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 Unicode MS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 Unicode MS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 Unicode MS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 Unicode MS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 Unicode MS"/>
                        </a:rPr>
                        <a:t>최종데모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A84F"/>
                    </a:solidFill>
                  </a:tcPr>
                </a:tc>
                <a:tc rowSpan="10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 Unicode MS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 Unicode MS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 Unicode MS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 Unicode MS"/>
                        </a:rPr>
                        <a:t>최종보고서 제출 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 Unicode MS"/>
                        </a:rPr>
                        <a:t>및  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 Unicode MS"/>
                        </a:rPr>
                        <a:t>평가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5617160"/>
                  </a:ext>
                </a:extLst>
              </a:tr>
              <a:tr h="28648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 Unicode MS"/>
                        </a:rPr>
                        <a:t>내용습득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2788985"/>
                  </a:ext>
                </a:extLst>
              </a:tr>
              <a:tr h="28648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 Unicode MS"/>
                        </a:rPr>
                        <a:t>코드 플랫폼 통합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5769047"/>
                  </a:ext>
                </a:extLst>
              </a:tr>
              <a:tr h="28648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 Unicode MS"/>
                        </a:rPr>
                        <a:t>버스 구별 구현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9244937"/>
                  </a:ext>
                </a:extLst>
              </a:tr>
              <a:tr h="28648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지하철 구별 구현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649694"/>
                  </a:ext>
                </a:extLst>
              </a:tr>
              <a:tr h="28648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 Unicode MS"/>
                        </a:rPr>
                        <a:t>영상처리 구현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465251"/>
                  </a:ext>
                </a:extLst>
              </a:tr>
              <a:tr h="28648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 Unicode MS"/>
                        </a:rPr>
                        <a:t>중간 발표 준비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9935873"/>
                  </a:ext>
                </a:extLst>
              </a:tr>
              <a:tr h="4102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 Unicode MS"/>
                        </a:rPr>
                        <a:t>글자 인식 및 읽어주기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9536881"/>
                  </a:ext>
                </a:extLst>
              </a:tr>
              <a:tr h="28648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 Unicode MS"/>
                        </a:rPr>
                        <a:t>테스트 및 디버깅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5182883"/>
                  </a:ext>
                </a:extLst>
              </a:tr>
              <a:tr h="28648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 Unicode MS"/>
                        </a:rPr>
                        <a:t>최종 데모 준비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b="1" dirty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 dirty="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8245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0832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08475" y="1960930"/>
            <a:ext cx="1832460" cy="1068935"/>
          </a:xfrm>
        </p:spPr>
        <p:txBody>
          <a:bodyPr>
            <a:noAutofit/>
          </a:bodyPr>
          <a:lstStyle/>
          <a:p>
            <a:r>
              <a:rPr lang="en-US" sz="66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890174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목차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  <a:defRPr/>
            </a:pPr>
            <a:r>
              <a:rPr lang="ko-KR" altLang="en-US" dirty="0">
                <a:solidFill>
                  <a:schemeClr val="tx2"/>
                </a:solidFill>
                <a:latin typeface="한컴 윤고딕 240"/>
                <a:ea typeface="한컴 윤고딕 240"/>
              </a:rPr>
              <a:t>프로젝트 아이디어</a:t>
            </a:r>
            <a:endParaRPr lang="en-US" altLang="ko-KR" dirty="0">
              <a:solidFill>
                <a:schemeClr val="tx2"/>
              </a:solidFill>
              <a:latin typeface="한컴 윤고딕 240"/>
              <a:ea typeface="한컴 윤고딕 24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  <a:defRPr/>
            </a:pPr>
            <a:r>
              <a:rPr lang="ko-KR" altLang="en-US" dirty="0">
                <a:solidFill>
                  <a:schemeClr val="tx2"/>
                </a:solidFill>
                <a:latin typeface="한컴 윤고딕 240"/>
                <a:ea typeface="한컴 윤고딕 240"/>
              </a:rPr>
              <a:t>개발 배경</a:t>
            </a:r>
            <a:endParaRPr lang="en-US" altLang="ko-KR" dirty="0">
              <a:solidFill>
                <a:schemeClr val="tx2"/>
              </a:solidFill>
              <a:latin typeface="한컴 윤고딕 240"/>
              <a:ea typeface="한컴 윤고딕 24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  <a:defRPr/>
            </a:pPr>
            <a:r>
              <a:rPr lang="ko-KR" altLang="en-US" dirty="0">
                <a:solidFill>
                  <a:schemeClr val="tx2"/>
                </a:solidFill>
                <a:latin typeface="한컴 윤고딕 240"/>
                <a:ea typeface="한컴 윤고딕 240"/>
              </a:rPr>
              <a:t>개발 목표</a:t>
            </a:r>
            <a:endParaRPr lang="en-US" altLang="ko-KR" dirty="0">
              <a:solidFill>
                <a:schemeClr val="tx2"/>
              </a:solidFill>
              <a:latin typeface="한컴 윤고딕 240"/>
              <a:ea typeface="한컴 윤고딕 24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  <a:defRPr/>
            </a:pPr>
            <a:r>
              <a:rPr lang="ko-KR" altLang="en-US" dirty="0">
                <a:solidFill>
                  <a:schemeClr val="tx2"/>
                </a:solidFill>
                <a:latin typeface="한컴 윤고딕 240"/>
                <a:ea typeface="한컴 윤고딕 240"/>
              </a:rPr>
              <a:t>개발 내용</a:t>
            </a:r>
            <a:endParaRPr lang="en-US" altLang="ko-KR" dirty="0">
              <a:solidFill>
                <a:schemeClr val="tx2"/>
              </a:solidFill>
              <a:latin typeface="한컴 윤고딕 240"/>
              <a:ea typeface="한컴 윤고딕 24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  <a:defRPr/>
            </a:pPr>
            <a:r>
              <a:rPr lang="ko-KR" altLang="en-US" dirty="0">
                <a:solidFill>
                  <a:schemeClr val="tx2"/>
                </a:solidFill>
                <a:latin typeface="한컴 윤고딕 240"/>
                <a:ea typeface="한컴 윤고딕 240"/>
              </a:rPr>
              <a:t>개발 환경</a:t>
            </a:r>
            <a:endParaRPr lang="en-US" altLang="ko-KR" dirty="0">
              <a:solidFill>
                <a:schemeClr val="tx2"/>
              </a:solidFill>
              <a:latin typeface="한컴 윤고딕 240"/>
              <a:ea typeface="한컴 윤고딕 24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  <a:defRPr/>
            </a:pPr>
            <a:r>
              <a:rPr lang="ko-KR" altLang="en-US" dirty="0">
                <a:solidFill>
                  <a:schemeClr val="tx2"/>
                </a:solidFill>
                <a:latin typeface="한컴 윤고딕 240"/>
                <a:ea typeface="한컴 윤고딕 240"/>
              </a:rPr>
              <a:t>업무 분담</a:t>
            </a:r>
            <a:endParaRPr lang="en-US" altLang="ko-KR" dirty="0">
              <a:solidFill>
                <a:schemeClr val="tx2"/>
              </a:solidFill>
              <a:latin typeface="한컴 윤고딕 240"/>
              <a:ea typeface="한컴 윤고딕 24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  <a:defRPr/>
            </a:pPr>
            <a:r>
              <a:rPr lang="ko-KR" altLang="en-US" dirty="0">
                <a:solidFill>
                  <a:schemeClr val="tx2"/>
                </a:solidFill>
                <a:latin typeface="한컴 윤고딕 240"/>
                <a:ea typeface="한컴 윤고딕 240"/>
              </a:rPr>
              <a:t>프로젝트 스케쥴</a:t>
            </a: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프로젝트 아이디어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76015" y="1197405"/>
            <a:ext cx="7024430" cy="3358356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dirty="0"/>
              <a:t>지난 학기에 진행한 </a:t>
            </a:r>
            <a:r>
              <a:rPr lang="ko-KR" altLang="ko-KR" dirty="0"/>
              <a:t>프로젝트 </a:t>
            </a:r>
            <a:r>
              <a:rPr lang="ko-KR" altLang="ko-KR" dirty="0" err="1">
                <a:hlinkClick r:id="rId3"/>
              </a:rPr>
              <a:t>B-eye</a:t>
            </a:r>
            <a:r>
              <a:rPr lang="en-US" altLang="ko-KR" dirty="0"/>
              <a:t> </a:t>
            </a:r>
            <a:r>
              <a:rPr lang="ko-KR" altLang="ko-KR" dirty="0"/>
              <a:t>업그레이드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ko-KR" dirty="0"/>
              <a:t>대중교통을 이용하여 갈 수 있는 </a:t>
            </a:r>
            <a:r>
              <a:rPr lang="ko-KR" altLang="en-US" dirty="0"/>
              <a:t>곳</a:t>
            </a:r>
            <a:r>
              <a:rPr lang="ko-KR" altLang="ko-KR" dirty="0"/>
              <a:t>에 대한 정보</a:t>
            </a:r>
            <a:r>
              <a:rPr lang="en-US" altLang="ko-KR" dirty="0"/>
              <a:t> </a:t>
            </a:r>
            <a:r>
              <a:rPr lang="ko-KR" altLang="ko-KR" dirty="0"/>
              <a:t>제공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ko-KR" dirty="0"/>
              <a:t>대중 교통 탑승을 도와주는</a:t>
            </a:r>
            <a:r>
              <a:rPr lang="en-US" altLang="ko-KR" dirty="0"/>
              <a:t> </a:t>
            </a:r>
            <a:r>
              <a:rPr lang="ko-KR" altLang="en-US" dirty="0"/>
              <a:t>기능</a:t>
            </a:r>
            <a:r>
              <a:rPr lang="ko-KR" altLang="ko-KR" dirty="0"/>
              <a:t> 추가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글자 인식 및 </a:t>
            </a:r>
            <a:r>
              <a:rPr lang="ko-KR" altLang="en-US" dirty="0" err="1"/>
              <a:t>읽어주기</a:t>
            </a:r>
            <a:r>
              <a:rPr lang="ko-KR" altLang="en-US" dirty="0"/>
              <a:t> 기능 추가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5961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개발 배경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8720" y="1197406"/>
            <a:ext cx="7024430" cy="3358356"/>
          </a:xfrm>
        </p:spPr>
        <p:txBody>
          <a:bodyPr>
            <a:normAutofit fontScale="70000" lnSpcReduction="20000"/>
          </a:bodyPr>
          <a:lstStyle/>
          <a:p>
            <a:r>
              <a:rPr lang="ko-KR" altLang="ko-KR" dirty="0"/>
              <a:t>현재 우리나라에는 시각장애인</a:t>
            </a:r>
            <a:r>
              <a:rPr lang="ko-KR" altLang="en-US" dirty="0"/>
              <a:t>이</a:t>
            </a:r>
            <a:r>
              <a:rPr lang="ko-KR" altLang="ko-KR" dirty="0"/>
              <a:t> 자신이 아는 길은 </a:t>
            </a:r>
            <a:r>
              <a:rPr lang="ko-KR" altLang="en-US" dirty="0"/>
              <a:t>가기 쉽</a:t>
            </a:r>
            <a:r>
              <a:rPr lang="ko-KR" altLang="ko-KR" dirty="0"/>
              <a:t>도록 많은 복지가 이루어져 있</a:t>
            </a:r>
            <a:r>
              <a:rPr lang="ko-KR" altLang="en-US" dirty="0"/>
              <a:t>음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ko-KR" dirty="0"/>
              <a:t>또한 시각장애인 안내 견 또한 숫자가 매우 부족한 실정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스마트폰은 평소에 가지고 다니기 편리하다고 판단하여 스마트폰을 기반으로 어플리케이션을 개발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지난학기에 개발한 내용을 토대로 진행하여</a:t>
            </a:r>
            <a:r>
              <a:rPr lang="en-US" altLang="ko-KR" dirty="0"/>
              <a:t>, </a:t>
            </a:r>
            <a:r>
              <a:rPr lang="ko-KR" altLang="en-US" dirty="0"/>
              <a:t>대중교통에 대한 내용을 추가로 개발하고</a:t>
            </a:r>
            <a:r>
              <a:rPr lang="en-US" altLang="ko-KR" dirty="0"/>
              <a:t>, </a:t>
            </a:r>
            <a:r>
              <a:rPr lang="ko-KR" altLang="en-US" dirty="0"/>
              <a:t>플랫폼을 통합하여 진행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00235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8DD532-B8FF-48CE-A94D-637391DA3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개발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D38794-C535-4038-98F6-D2AB2E24A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ko-KR" dirty="0"/>
              <a:t>기존에 진행했</a:t>
            </a:r>
            <a:r>
              <a:rPr lang="ko-KR" altLang="en-US" dirty="0"/>
              <a:t>던</a:t>
            </a:r>
            <a:r>
              <a:rPr lang="ko-KR" altLang="ko-KR" dirty="0"/>
              <a:t> 프로젝트는 시각장애인이 혼자서 길을 찾는 과정에서 생기는 문제</a:t>
            </a:r>
            <a:r>
              <a:rPr lang="ko-KR" altLang="en-US" dirty="0"/>
              <a:t>를 </a:t>
            </a:r>
            <a:r>
              <a:rPr lang="ko-KR" altLang="ko-KR" dirty="0"/>
              <a:t>파악하고</a:t>
            </a:r>
            <a:r>
              <a:rPr lang="en-US" altLang="ko-KR" dirty="0"/>
              <a:t> </a:t>
            </a:r>
            <a:r>
              <a:rPr lang="ko-KR" altLang="en-US" dirty="0"/>
              <a:t>해결한다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추가로 지하철</a:t>
            </a:r>
            <a:r>
              <a:rPr lang="en-US" altLang="ko-KR" dirty="0"/>
              <a:t>, </a:t>
            </a:r>
            <a:r>
              <a:rPr lang="ko-KR" altLang="en-US" dirty="0"/>
              <a:t>버스를 이용하는 것에서 시각장애인이 겪는 불편함 들을 해소하기 위해서 기능을 추가하여 개발한다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en-US" altLang="ko-KR" dirty="0"/>
          </a:p>
          <a:p>
            <a:r>
              <a:rPr lang="ko-KR" altLang="ko-KR" dirty="0"/>
              <a:t>하나의 플랫폼으로 통합 및 기능을 추가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4743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개발 및 구현 내용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8720" y="1197406"/>
            <a:ext cx="7024430" cy="3358356"/>
          </a:xfrm>
        </p:spPr>
        <p:txBody>
          <a:bodyPr>
            <a:normAutofit/>
          </a:bodyPr>
          <a:lstStyle/>
          <a:p>
            <a:r>
              <a:rPr lang="ko-KR" altLang="ko-KR" dirty="0" err="1"/>
              <a:t>Platform</a:t>
            </a:r>
            <a:r>
              <a:rPr lang="ko-KR" altLang="ko-KR" dirty="0"/>
              <a:t> </a:t>
            </a:r>
            <a:r>
              <a:rPr lang="ko-KR" altLang="ko-KR" dirty="0" err="1"/>
              <a:t>Unify</a:t>
            </a:r>
            <a:r>
              <a:rPr lang="ko-KR" altLang="ko-KR" dirty="0"/>
              <a:t>(플랫폼 통합)</a:t>
            </a:r>
            <a:endParaRPr lang="en-US" altLang="ko-KR" dirty="0"/>
          </a:p>
          <a:p>
            <a:endParaRPr lang="ko-KR" altLang="ko-KR" dirty="0"/>
          </a:p>
          <a:p>
            <a:pPr lvl="1"/>
            <a:r>
              <a:rPr lang="ko-KR" altLang="en-US" dirty="0"/>
              <a:t>라즈베리 파이 </a:t>
            </a:r>
            <a:r>
              <a:rPr lang="en-US" altLang="ko-KR" dirty="0"/>
              <a:t>+ </a:t>
            </a:r>
            <a:r>
              <a:rPr lang="ko-KR" altLang="en-US" dirty="0"/>
              <a:t>안드로이드 </a:t>
            </a:r>
            <a:r>
              <a:rPr lang="en-US" altLang="ko-KR" dirty="0"/>
              <a:t>-&gt; </a:t>
            </a:r>
            <a:r>
              <a:rPr lang="ko-KR" altLang="en-US" dirty="0"/>
              <a:t>안드로이드 통합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3205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개발 및 구현 내용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8720" y="1197406"/>
            <a:ext cx="7024430" cy="3358356"/>
          </a:xfrm>
        </p:spPr>
        <p:txBody>
          <a:bodyPr>
            <a:noAutofit/>
          </a:bodyPr>
          <a:lstStyle/>
          <a:p>
            <a:r>
              <a:rPr lang="ko-KR" altLang="ko-KR" sz="1400" dirty="0" err="1"/>
              <a:t>Bus</a:t>
            </a:r>
            <a:r>
              <a:rPr lang="ko-KR" altLang="ko-KR" sz="1400" dirty="0"/>
              <a:t> </a:t>
            </a:r>
            <a:r>
              <a:rPr lang="ko-KR" altLang="ko-KR" sz="1400" dirty="0" err="1"/>
              <a:t>distinguish</a:t>
            </a:r>
            <a:r>
              <a:rPr lang="ko-KR" altLang="ko-KR" sz="1400" dirty="0"/>
              <a:t>(버스 구분)</a:t>
            </a:r>
            <a:endParaRPr lang="en-US" altLang="ko-KR" sz="1400" dirty="0"/>
          </a:p>
          <a:p>
            <a:endParaRPr lang="ko-KR" altLang="ko-KR" sz="1400" dirty="0"/>
          </a:p>
          <a:p>
            <a:pPr lvl="1"/>
            <a:r>
              <a:rPr lang="ko-KR" altLang="ko-KR" sz="1400" dirty="0"/>
              <a:t>버스를 타야 할 때 버스가 도착하는 정보</a:t>
            </a:r>
            <a:r>
              <a:rPr lang="ko-KR" altLang="en-US" sz="1400" dirty="0"/>
              <a:t>를</a:t>
            </a:r>
            <a:r>
              <a:rPr lang="ko-KR" altLang="ko-KR" sz="1400" dirty="0"/>
              <a:t> </a:t>
            </a:r>
            <a:r>
              <a:rPr lang="ko-KR" altLang="ko-KR" sz="1400" dirty="0" err="1"/>
              <a:t>API로</a:t>
            </a:r>
            <a:r>
              <a:rPr lang="ko-KR" altLang="ko-KR" sz="1400" dirty="0"/>
              <a:t> </a:t>
            </a:r>
            <a:r>
              <a:rPr lang="ko-KR" altLang="en-US" sz="1400" dirty="0"/>
              <a:t>얻어온다</a:t>
            </a:r>
            <a:r>
              <a:rPr lang="en-US" altLang="ko-KR" sz="1400" dirty="0"/>
              <a:t>.</a:t>
            </a:r>
          </a:p>
          <a:p>
            <a:pPr lvl="1"/>
            <a:r>
              <a:rPr lang="ko-KR" altLang="ko-KR" sz="1400" dirty="0"/>
              <a:t>버스가 동시에 올 경우에</a:t>
            </a:r>
            <a:r>
              <a:rPr lang="en-US" altLang="ko-KR" sz="1400" dirty="0"/>
              <a:t> </a:t>
            </a:r>
            <a:r>
              <a:rPr lang="ko-KR" altLang="en-US" sz="1400" dirty="0"/>
              <a:t>다른 버스를 타서</a:t>
            </a:r>
            <a:r>
              <a:rPr lang="ko-KR" altLang="ko-KR" sz="1400" dirty="0"/>
              <a:t> 자신이 타야 하는 버스</a:t>
            </a:r>
            <a:r>
              <a:rPr lang="ko-KR" altLang="en-US" sz="1400" dirty="0"/>
              <a:t>를 </a:t>
            </a:r>
            <a:r>
              <a:rPr lang="ko-KR" altLang="ko-KR" sz="1400" dirty="0"/>
              <a:t>놓치게 되는 경우가 있다. </a:t>
            </a:r>
            <a:endParaRPr lang="en-US" altLang="ko-KR" sz="1400" dirty="0"/>
          </a:p>
          <a:p>
            <a:pPr lvl="1"/>
            <a:r>
              <a:rPr lang="ko-KR" altLang="ko-KR" sz="1400" dirty="0"/>
              <a:t>이때 버스에 붙어있는 번호를 파악하고 </a:t>
            </a:r>
            <a:r>
              <a:rPr lang="ko-KR" altLang="ko-KR" sz="1400" dirty="0" err="1"/>
              <a:t>딥러닝</a:t>
            </a:r>
            <a:r>
              <a:rPr lang="ko-KR" altLang="en-US" sz="1400" dirty="0" err="1"/>
              <a:t>과</a:t>
            </a:r>
            <a:r>
              <a:rPr lang="ko-KR" altLang="en-US" sz="1400" dirty="0"/>
              <a:t> 영상처리를</a:t>
            </a:r>
            <a:r>
              <a:rPr lang="ko-KR" altLang="ko-KR" sz="1400" dirty="0"/>
              <a:t> 통해 숫자를 읽어 들</a:t>
            </a:r>
            <a:r>
              <a:rPr lang="ko-KR" altLang="en-US" sz="1400" dirty="0"/>
              <a:t>여</a:t>
            </a:r>
            <a:r>
              <a:rPr lang="ko-KR" altLang="ko-KR" sz="1400" dirty="0"/>
              <a:t>서 자신이 타야 하는 버스인지 파악하고 탑승할 수 있도록 도와준다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endParaRPr lang="ko-KR" altLang="ko-KR" sz="1400" dirty="0"/>
          </a:p>
          <a:p>
            <a:r>
              <a:rPr lang="ko-KR" altLang="ko-KR" sz="1400" dirty="0" err="1"/>
              <a:t>Subway</a:t>
            </a:r>
            <a:r>
              <a:rPr lang="ko-KR" altLang="ko-KR" sz="1400" dirty="0"/>
              <a:t> </a:t>
            </a:r>
            <a:r>
              <a:rPr lang="ko-KR" altLang="ko-KR" sz="1400" dirty="0" err="1"/>
              <a:t>distinguish</a:t>
            </a:r>
            <a:r>
              <a:rPr lang="ko-KR" altLang="ko-KR" sz="1400" dirty="0"/>
              <a:t>(지하철 구분)</a:t>
            </a:r>
            <a:endParaRPr lang="en-US" altLang="ko-KR" sz="1400" dirty="0"/>
          </a:p>
          <a:p>
            <a:endParaRPr lang="ko-KR" altLang="ko-KR" sz="1400" dirty="0"/>
          </a:p>
          <a:p>
            <a:pPr lvl="1"/>
            <a:r>
              <a:rPr lang="ko-KR" altLang="ko-KR" sz="1400" dirty="0"/>
              <a:t>지하철을 탈 때에도 버스와 마찬가지이다. 일단, 지하철역에서의 개찰구 위치를 파악하고 길을 안내한다. </a:t>
            </a:r>
            <a:endParaRPr lang="en-US" altLang="ko-KR" sz="1400" dirty="0"/>
          </a:p>
          <a:p>
            <a:pPr lvl="1"/>
            <a:r>
              <a:rPr lang="ko-KR" altLang="ko-KR" sz="1400" dirty="0"/>
              <a:t>그 후 어느 쪽 승강장을 타야 하는지, 승강장에서의 열차가 올 때에 일반 급행 중 자신이 가고자 하는 역까지 어느 열차를 타야 하는지 등의 구분을 </a:t>
            </a:r>
            <a:r>
              <a:rPr lang="ko-KR" altLang="ko-KR" sz="1400" dirty="0" err="1"/>
              <a:t>딥러닝</a:t>
            </a:r>
            <a:r>
              <a:rPr lang="ko-KR" altLang="en-US" sz="1400" dirty="0" err="1"/>
              <a:t>과</a:t>
            </a:r>
            <a:r>
              <a:rPr lang="ko-KR" altLang="en-US" sz="1400" dirty="0"/>
              <a:t> 영상처리를</a:t>
            </a:r>
            <a:r>
              <a:rPr lang="ko-KR" altLang="ko-KR" sz="1400" dirty="0"/>
              <a:t> 통하여 진행한다</a:t>
            </a:r>
            <a:r>
              <a:rPr lang="ko-KR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5324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개발 및 구현 내용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8720" y="1197406"/>
            <a:ext cx="7024430" cy="3358356"/>
          </a:xfrm>
        </p:spPr>
        <p:txBody>
          <a:bodyPr>
            <a:normAutofit fontScale="70000" lnSpcReduction="20000"/>
          </a:bodyPr>
          <a:lstStyle/>
          <a:p>
            <a:r>
              <a:rPr lang="ko-KR" altLang="ko-KR" dirty="0" err="1"/>
              <a:t>Character</a:t>
            </a:r>
            <a:r>
              <a:rPr lang="ko-KR" altLang="ko-KR" dirty="0"/>
              <a:t> </a:t>
            </a:r>
            <a:r>
              <a:rPr lang="ko-KR" altLang="ko-KR" dirty="0" err="1"/>
              <a:t>Recognition</a:t>
            </a:r>
            <a:r>
              <a:rPr lang="ko-KR" altLang="ko-KR" dirty="0"/>
              <a:t> &amp; </a:t>
            </a:r>
            <a:r>
              <a:rPr lang="ko-KR" altLang="ko-KR" dirty="0" err="1"/>
              <a:t>speech</a:t>
            </a:r>
            <a:r>
              <a:rPr lang="ko-KR" altLang="ko-KR" dirty="0"/>
              <a:t> (글자 인식 및 읽어 주기)</a:t>
            </a:r>
            <a:endParaRPr lang="en-US" altLang="ko-KR" dirty="0"/>
          </a:p>
          <a:p>
            <a:endParaRPr lang="ko-KR" altLang="ko-KR" dirty="0"/>
          </a:p>
          <a:p>
            <a:pPr lvl="1"/>
            <a:r>
              <a:rPr lang="ko-KR" altLang="ko-KR" dirty="0"/>
              <a:t>시각장애인은 점자 메뉴판이 없는 카페나 식당 등에서 주변의 도움 없이 메뉴를 고르는 일이 불가능하다.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ko-KR" dirty="0"/>
              <a:t>또한 최근 무인화 추세에 따라 키오스크를 사용하는 곳이 많은데, 키오스크에는 대부분 점자와 음성안내 기술이 탑재돼 있지 않다.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ko-KR" dirty="0"/>
              <a:t> 카메라에 보이는 글자를 인식한 후에 이를 읽어 주어 이에 대한 불편을 해소하도록 도와준다.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00133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개발 환경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8720" y="1197406"/>
            <a:ext cx="7024430" cy="3358356"/>
          </a:xfrm>
        </p:spPr>
        <p:txBody>
          <a:bodyPr>
            <a:normAutofit lnSpcReduction="10000"/>
          </a:bodyPr>
          <a:lstStyle/>
          <a:p>
            <a:pPr lvl="0"/>
            <a:r>
              <a:rPr lang="ko-KR" altLang="ko-KR" dirty="0" err="1"/>
              <a:t>OpenCV</a:t>
            </a:r>
            <a:r>
              <a:rPr lang="ko-KR" altLang="ko-KR" dirty="0"/>
              <a:t> 3.6</a:t>
            </a:r>
          </a:p>
          <a:p>
            <a:pPr lvl="0"/>
            <a:r>
              <a:rPr lang="ko-KR" altLang="ko-KR" dirty="0" err="1"/>
              <a:t>python</a:t>
            </a:r>
            <a:r>
              <a:rPr lang="ko-KR" altLang="ko-KR" dirty="0"/>
              <a:t> 3</a:t>
            </a:r>
          </a:p>
          <a:p>
            <a:pPr lvl="0"/>
            <a:r>
              <a:rPr lang="ko-KR" altLang="ko-KR" dirty="0"/>
              <a:t>tensorflow </a:t>
            </a:r>
            <a:r>
              <a:rPr lang="ko-KR" altLang="ko-KR" dirty="0" err="1"/>
              <a:t>library</a:t>
            </a:r>
            <a:endParaRPr lang="ko-KR" altLang="ko-KR" dirty="0"/>
          </a:p>
          <a:p>
            <a:pPr lvl="0"/>
            <a:r>
              <a:rPr lang="ko-KR" altLang="ko-KR" dirty="0" err="1"/>
              <a:t>Android</a:t>
            </a:r>
            <a:r>
              <a:rPr lang="ko-KR" altLang="ko-KR" dirty="0"/>
              <a:t> SDK r12</a:t>
            </a:r>
          </a:p>
          <a:p>
            <a:pPr lvl="0"/>
            <a:r>
              <a:rPr lang="ko-KR" altLang="ko-KR" dirty="0" err="1"/>
              <a:t>Android</a:t>
            </a:r>
            <a:r>
              <a:rPr lang="ko-KR" altLang="ko-KR" dirty="0"/>
              <a:t> </a:t>
            </a:r>
            <a:r>
              <a:rPr lang="ko-KR" altLang="ko-KR" dirty="0" err="1"/>
              <a:t>Platform</a:t>
            </a:r>
            <a:r>
              <a:rPr lang="ko-KR" altLang="ko-KR" dirty="0"/>
              <a:t> 2.3.3 </a:t>
            </a:r>
          </a:p>
          <a:p>
            <a:pPr lvl="0"/>
            <a:r>
              <a:rPr lang="ko-KR" altLang="en-US" dirty="0"/>
              <a:t>대중교통</a:t>
            </a:r>
            <a:r>
              <a:rPr lang="ko-KR" altLang="ko-KR" dirty="0"/>
              <a:t> API</a:t>
            </a:r>
          </a:p>
          <a:p>
            <a:pPr lvl="0"/>
            <a:r>
              <a:rPr lang="ko-KR" altLang="ko-KR" dirty="0" err="1"/>
              <a:t>Github</a:t>
            </a:r>
            <a:endParaRPr lang="ko-KR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57061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454</Words>
  <Application>Microsoft Office PowerPoint</Application>
  <PresentationFormat>화면 슬라이드 쇼(16:9)</PresentationFormat>
  <Paragraphs>269</Paragraphs>
  <Slides>12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Arial Unicode MS</vt:lpstr>
      <vt:lpstr>맑은 고딕</vt:lpstr>
      <vt:lpstr>한컴 윤고딕 240</vt:lpstr>
      <vt:lpstr>Arial</vt:lpstr>
      <vt:lpstr>Calibri</vt:lpstr>
      <vt:lpstr>Office Theme</vt:lpstr>
      <vt:lpstr>B-eye ver.2</vt:lpstr>
      <vt:lpstr>목차</vt:lpstr>
      <vt:lpstr>프로젝트 아이디어</vt:lpstr>
      <vt:lpstr>개발 배경</vt:lpstr>
      <vt:lpstr>개발 목표</vt:lpstr>
      <vt:lpstr>개발 및 구현 내용</vt:lpstr>
      <vt:lpstr>개발 및 구현 내용</vt:lpstr>
      <vt:lpstr>개발 및 구현 내용</vt:lpstr>
      <vt:lpstr>개발 환경</vt:lpstr>
      <vt:lpstr>업무분담</vt:lpstr>
      <vt:lpstr>프로젝트 스케쥴</vt:lpstr>
      <vt:lpstr>Q&amp;A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천영재 </cp:lastModifiedBy>
  <cp:revision>278</cp:revision>
  <dcterms:created xsi:type="dcterms:W3CDTF">2013-08-21T19:17:07Z</dcterms:created>
  <dcterms:modified xsi:type="dcterms:W3CDTF">2019-03-11T09:41:26Z</dcterms:modified>
</cp:coreProperties>
</file>