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4" r:id="rId2"/>
    <p:sldId id="328" r:id="rId3"/>
    <p:sldId id="392" r:id="rId4"/>
    <p:sldId id="306" r:id="rId5"/>
    <p:sldId id="393" r:id="rId6"/>
    <p:sldId id="403" r:id="rId7"/>
    <p:sldId id="394" r:id="rId8"/>
    <p:sldId id="364" r:id="rId9"/>
    <p:sldId id="365" r:id="rId10"/>
    <p:sldId id="395" r:id="rId11"/>
    <p:sldId id="396" r:id="rId12"/>
    <p:sldId id="347" r:id="rId13"/>
    <p:sldId id="397" r:id="rId14"/>
    <p:sldId id="348" r:id="rId15"/>
    <p:sldId id="398" r:id="rId16"/>
    <p:sldId id="400" r:id="rId17"/>
    <p:sldId id="399" r:id="rId18"/>
    <p:sldId id="401" r:id="rId19"/>
    <p:sldId id="40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653D3D"/>
    <a:srgbClr val="BDD7EE"/>
    <a:srgbClr val="C00000"/>
    <a:srgbClr val="2F5597"/>
    <a:srgbClr val="BF9000"/>
    <a:srgbClr val="262626"/>
    <a:srgbClr val="548235"/>
    <a:srgbClr val="FCFCF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89055" autoAdjust="0"/>
  </p:normalViewPr>
  <p:slideViewPr>
    <p:cSldViewPr snapToGrid="0">
      <p:cViewPr varScale="1">
        <p:scale>
          <a:sx n="103" d="100"/>
          <a:sy n="103" d="100"/>
        </p:scale>
        <p:origin x="138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38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08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5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37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96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7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0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1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8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9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SELECT JOB_CODE, AVG(SALARY)</a:t>
            </a:r>
          </a:p>
          <a:p>
            <a:r>
              <a:rPr lang="en-US" altLang="ko-KR" dirty="0" smtClean="0"/>
              <a:t>FROM EMPLOYEE</a:t>
            </a:r>
          </a:p>
          <a:p>
            <a:r>
              <a:rPr lang="en-US" altLang="ko-KR" dirty="0" smtClean="0"/>
              <a:t>GROUP BY ROLLUP(JOB_CODE)</a:t>
            </a:r>
          </a:p>
          <a:p>
            <a:r>
              <a:rPr lang="en-US" altLang="ko-KR" dirty="0" smtClean="0"/>
              <a:t>ORDER BY 1;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--</a:t>
            </a:r>
            <a:r>
              <a:rPr lang="ko-KR" altLang="en-US" b="1" dirty="0" smtClean="0"/>
              <a:t>전체 </a:t>
            </a:r>
            <a:r>
              <a:rPr lang="en-US" altLang="ko-KR" b="1" dirty="0" smtClean="0"/>
              <a:t>SALARY</a:t>
            </a:r>
            <a:r>
              <a:rPr lang="ko-KR" altLang="en-US" b="1" dirty="0" smtClean="0"/>
              <a:t>의 평균이 나옴</a:t>
            </a:r>
            <a:endParaRPr lang="en-US" altLang="ko-KR" b="1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근데 그것도 그럴 것이 </a:t>
            </a:r>
            <a:r>
              <a:rPr lang="en-US" altLang="ko-KR" b="0" dirty="0" smtClean="0"/>
              <a:t>…!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위에 있는 예시를 생각해보면 결국 모든 </a:t>
            </a:r>
            <a:r>
              <a:rPr lang="en-US" altLang="ko-KR" b="0" dirty="0" smtClean="0"/>
              <a:t>JOB_CODE</a:t>
            </a:r>
            <a:r>
              <a:rPr lang="ko-KR" altLang="en-US" b="0" dirty="0" smtClean="0"/>
              <a:t>의 </a:t>
            </a:r>
            <a:r>
              <a:rPr lang="en-US" altLang="ko-KR" b="0" dirty="0" smtClean="0"/>
              <a:t>SALARY</a:t>
            </a:r>
            <a:r>
              <a:rPr lang="ko-KR" altLang="en-US" b="0" dirty="0" smtClean="0"/>
              <a:t>들의 총합이다</a:t>
            </a:r>
            <a:endParaRPr lang="en-US" altLang="ko-KR" b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/>
              <a:t>즉 이것도 마찬가지로 모든 </a:t>
            </a:r>
            <a:r>
              <a:rPr lang="en-US" altLang="ko-KR" b="0" dirty="0" smtClean="0"/>
              <a:t>JOB_CODE</a:t>
            </a:r>
            <a:r>
              <a:rPr lang="ko-KR" altLang="en-US" b="0" dirty="0" smtClean="0"/>
              <a:t>의 </a:t>
            </a:r>
            <a:r>
              <a:rPr lang="en-US" altLang="ko-KR" b="0" dirty="0" smtClean="0"/>
              <a:t>SALARY</a:t>
            </a:r>
            <a:r>
              <a:rPr lang="ko-KR" altLang="en-US" b="0" dirty="0" smtClean="0"/>
              <a:t>들의 평균이 될 것</a:t>
            </a:r>
            <a:r>
              <a:rPr lang="en-US" altLang="ko-KR" b="0" dirty="0" smtClean="0"/>
              <a:t>…</a:t>
            </a:r>
            <a:r>
              <a:rPr lang="ko-KR" altLang="en-US" b="0" dirty="0" err="1" smtClean="0"/>
              <a:t>ㅎ</a:t>
            </a:r>
            <a:endParaRPr lang="en-US" altLang="ko-KR" b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4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5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31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GROUP BY</a:t>
              </a: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 HAVING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538" y="1052513"/>
            <a:ext cx="14221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CUBE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8256" y="1604962"/>
            <a:ext cx="9961563" cy="5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인자로 지정된 그룹들로 가능한 모든 조합 별로 집계한 결과 반환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227040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8256" y="2822849"/>
            <a:ext cx="9961563" cy="193203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CUBE(DEPT_CODE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, 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ROLLUP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과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8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/>
          <a:stretch/>
        </p:blipFill>
        <p:spPr bwMode="auto">
          <a:xfrm>
            <a:off x="8382000" y="1604962"/>
            <a:ext cx="251206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51017" y="1439458"/>
            <a:ext cx="5516384" cy="4626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ROLLUP(DEPT_CODE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, JOB_CODE)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UNION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‘’,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ROLLUP(JOB_CODE)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ORDER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BY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ROLLUP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과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9999" y="1439458"/>
            <a:ext cx="5516384" cy="4626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CUBE(DEPT_CODE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, 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ORDER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BY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18043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538" y="1052513"/>
            <a:ext cx="22779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GROUPING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8256" y="1604962"/>
            <a:ext cx="9961563" cy="107727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ROLLUP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CUBE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의한 집계 산출물이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인자로 전달받은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집합의 산출물이면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아니면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ROLLUP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과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320" y="348831"/>
            <a:ext cx="4048761" cy="6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1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538" y="1052513"/>
            <a:ext cx="30024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GROUPING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8256" y="1604962"/>
            <a:ext cx="9961563" cy="513111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DEPT_CODE, JOB_CODE, SUM(SALARY),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CASE WHEN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GROUPING(DEPT_CODE)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0 AND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GROUPING(JOB_CODE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= 1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		THEN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부서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        WHEN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GROUPING(DEPT_CODE)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1 AND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GROUPING(JOB_CODE)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= 0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		THEN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'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        WHEN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GROUPING(DEPT_CODE)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1 AND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GROUPING(JOB_CODE)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1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		THEN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'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총합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'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      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ELSE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＇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부서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'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END AS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구분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GROUP BY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CUBE(DEPT_CODE, 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ORDER 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BY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DEPT_CODE;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ROLLUP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과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40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여러 개의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결과물을 하나의 쿼리로 만드는 연산자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83681" y="2232660"/>
            <a:ext cx="2592388" cy="1655763"/>
            <a:chOff x="2783681" y="2232660"/>
            <a:chExt cx="2592388" cy="1655763"/>
          </a:xfrm>
        </p:grpSpPr>
        <p:sp>
          <p:nvSpPr>
            <p:cNvPr id="77" name="타원 76"/>
            <p:cNvSpPr/>
            <p:nvPr/>
          </p:nvSpPr>
          <p:spPr>
            <a:xfrm>
              <a:off x="2783681" y="2232660"/>
              <a:ext cx="1655763" cy="1655763"/>
            </a:xfrm>
            <a:prstGeom prst="ellipse">
              <a:avLst/>
            </a:pr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720306" y="2232660"/>
              <a:ext cx="1655763" cy="1655763"/>
            </a:xfrm>
            <a:prstGeom prst="ellipse">
              <a:avLst/>
            </a:prstGeom>
            <a:pattFill prst="wdUpDiag">
              <a:fgClr>
                <a:srgbClr val="BDD7EE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자유형 78"/>
            <p:cNvSpPr/>
            <p:nvPr/>
          </p:nvSpPr>
          <p:spPr>
            <a:xfrm>
              <a:off x="3720306" y="2377123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6815931" y="2232660"/>
            <a:ext cx="2592388" cy="1655763"/>
            <a:chOff x="6815931" y="2232660"/>
            <a:chExt cx="2592388" cy="1655763"/>
          </a:xfrm>
        </p:grpSpPr>
        <p:sp>
          <p:nvSpPr>
            <p:cNvPr id="80" name="타원 79"/>
            <p:cNvSpPr/>
            <p:nvPr/>
          </p:nvSpPr>
          <p:spPr>
            <a:xfrm>
              <a:off x="6815931" y="2232660"/>
              <a:ext cx="1655763" cy="1655763"/>
            </a:xfrm>
            <a:prstGeom prst="ellipse">
              <a:avLst/>
            </a:pr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7752556" y="2232660"/>
              <a:ext cx="1655763" cy="1655763"/>
            </a:xfrm>
            <a:prstGeom prst="ellipse">
              <a:avLst/>
            </a:prstGeom>
            <a:pattFill prst="wdUpDiag">
              <a:fgClr>
                <a:srgbClr val="BDD7EE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7752556" y="2377123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pattFill prst="openDmnd">
              <a:fgClr>
                <a:srgbClr val="653D3D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783681" y="4393248"/>
            <a:ext cx="2592388" cy="1655762"/>
            <a:chOff x="2783681" y="4393248"/>
            <a:chExt cx="2592388" cy="1655762"/>
          </a:xfrm>
        </p:grpSpPr>
        <p:sp>
          <p:nvSpPr>
            <p:cNvPr id="83" name="타원 82"/>
            <p:cNvSpPr/>
            <p:nvPr/>
          </p:nvSpPr>
          <p:spPr>
            <a:xfrm>
              <a:off x="2783681" y="4393248"/>
              <a:ext cx="1655763" cy="1655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3720306" y="4393248"/>
              <a:ext cx="1655763" cy="1655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3720306" y="4537710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pattFill prst="openDmnd">
              <a:fgClr>
                <a:srgbClr val="653D3D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815931" y="4393248"/>
            <a:ext cx="2592388" cy="1655762"/>
            <a:chOff x="6815931" y="4393248"/>
            <a:chExt cx="2592388" cy="1655762"/>
          </a:xfrm>
        </p:grpSpPr>
        <p:sp>
          <p:nvSpPr>
            <p:cNvPr id="86" name="타원 85"/>
            <p:cNvSpPr/>
            <p:nvPr/>
          </p:nvSpPr>
          <p:spPr>
            <a:xfrm>
              <a:off x="6815931" y="4393248"/>
              <a:ext cx="1655763" cy="1655762"/>
            </a:xfrm>
            <a:prstGeom prst="ellipse">
              <a:avLst/>
            </a:prstGeom>
            <a:pattFill prst="wdDnDiag">
              <a:fgClr>
                <a:srgbClr val="E6B9B8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7752556" y="4393248"/>
              <a:ext cx="1655763" cy="16557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7752556" y="4537710"/>
              <a:ext cx="719138" cy="1365250"/>
            </a:xfrm>
            <a:custGeom>
              <a:avLst/>
              <a:gdLst>
                <a:gd name="connsiteX0" fmla="*/ 360040 w 720080"/>
                <a:gd name="connsiteY0" fmla="*/ 0 h 1364988"/>
                <a:gd name="connsiteX1" fmla="*/ 477538 w 720080"/>
                <a:gd name="connsiteY1" fmla="*/ 96945 h 1364988"/>
                <a:gd name="connsiteX2" fmla="*/ 720080 w 720080"/>
                <a:gd name="connsiteY2" fmla="*/ 682494 h 1364988"/>
                <a:gd name="connsiteX3" fmla="*/ 477538 w 720080"/>
                <a:gd name="connsiteY3" fmla="*/ 1268044 h 1364988"/>
                <a:gd name="connsiteX4" fmla="*/ 360040 w 720080"/>
                <a:gd name="connsiteY4" fmla="*/ 1364988 h 1364988"/>
                <a:gd name="connsiteX5" fmla="*/ 242543 w 720080"/>
                <a:gd name="connsiteY5" fmla="*/ 1268044 h 1364988"/>
                <a:gd name="connsiteX6" fmla="*/ 0 w 720080"/>
                <a:gd name="connsiteY6" fmla="*/ 682494 h 1364988"/>
                <a:gd name="connsiteX7" fmla="*/ 242543 w 720080"/>
                <a:gd name="connsiteY7" fmla="*/ 96945 h 13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0080" h="1364988">
                  <a:moveTo>
                    <a:pt x="360040" y="0"/>
                  </a:moveTo>
                  <a:lnTo>
                    <a:pt x="477538" y="96945"/>
                  </a:lnTo>
                  <a:cubicBezTo>
                    <a:pt x="627393" y="246800"/>
                    <a:pt x="720080" y="453823"/>
                    <a:pt x="720080" y="682494"/>
                  </a:cubicBezTo>
                  <a:cubicBezTo>
                    <a:pt x="720080" y="911166"/>
                    <a:pt x="627393" y="1118189"/>
                    <a:pt x="477538" y="1268044"/>
                  </a:cubicBezTo>
                  <a:lnTo>
                    <a:pt x="360040" y="1364988"/>
                  </a:lnTo>
                  <a:lnTo>
                    <a:pt x="242543" y="1268044"/>
                  </a:lnTo>
                  <a:cubicBezTo>
                    <a:pt x="92688" y="1118189"/>
                    <a:pt x="0" y="911166"/>
                    <a:pt x="0" y="682494"/>
                  </a:cubicBezTo>
                  <a:cubicBezTo>
                    <a:pt x="0" y="453823"/>
                    <a:pt x="92688" y="246800"/>
                    <a:pt x="242543" y="9694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TextBox 3"/>
          <p:cNvSpPr txBox="1">
            <a:spLocks noChangeArrowheads="1"/>
          </p:cNvSpPr>
          <p:nvPr/>
        </p:nvSpPr>
        <p:spPr bwMode="auto">
          <a:xfrm flipH="1">
            <a:off x="3583782" y="3878898"/>
            <a:ext cx="99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UNION</a:t>
            </a:r>
          </a:p>
        </p:txBody>
      </p:sp>
      <p:sp>
        <p:nvSpPr>
          <p:cNvPr id="90" name="TextBox 3"/>
          <p:cNvSpPr txBox="1">
            <a:spLocks noChangeArrowheads="1"/>
          </p:cNvSpPr>
          <p:nvPr/>
        </p:nvSpPr>
        <p:spPr bwMode="auto">
          <a:xfrm flipH="1">
            <a:off x="7384256" y="3878898"/>
            <a:ext cx="1503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UNION ALL</a:t>
            </a:r>
          </a:p>
        </p:txBody>
      </p:sp>
      <p:sp>
        <p:nvSpPr>
          <p:cNvPr id="91" name="TextBox 3"/>
          <p:cNvSpPr txBox="1">
            <a:spLocks noChangeArrowheads="1"/>
          </p:cNvSpPr>
          <p:nvPr/>
        </p:nvSpPr>
        <p:spPr bwMode="auto">
          <a:xfrm flipH="1">
            <a:off x="3327400" y="6056948"/>
            <a:ext cx="1504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INTERSECT</a:t>
            </a:r>
          </a:p>
        </p:txBody>
      </p:sp>
      <p:sp>
        <p:nvSpPr>
          <p:cNvPr id="92" name="TextBox 3"/>
          <p:cNvSpPr txBox="1">
            <a:spLocks noChangeArrowheads="1"/>
          </p:cNvSpPr>
          <p:nvPr/>
        </p:nvSpPr>
        <p:spPr bwMode="auto">
          <a:xfrm flipH="1">
            <a:off x="7608094" y="6049010"/>
            <a:ext cx="100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MINUS</a:t>
            </a:r>
          </a:p>
        </p:txBody>
      </p:sp>
    </p:spTree>
    <p:extLst>
      <p:ext uri="{BB962C8B-B14F-4D97-AF65-F5344CB8AC3E}">
        <p14:creationId xmlns:p14="http://schemas.microsoft.com/office/powerpoint/2010/main" val="40966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538" y="1052513"/>
            <a:ext cx="16898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UNION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228564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8256" y="2838089"/>
            <a:ext cx="9961563" cy="347127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DEPT_CODE, SALARY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DEPT_CODE = ‘D5’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UNION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SALARY &gt; 3000000;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1604962"/>
            <a:ext cx="9961563" cy="5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여러 개의 쿼리 결과를 합치는 연산자로 중복된 영역은 제외하여 합침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/>
          <a:stretch/>
        </p:blipFill>
        <p:spPr bwMode="auto">
          <a:xfrm>
            <a:off x="7315199" y="2541201"/>
            <a:ext cx="417163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8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538" y="1052513"/>
            <a:ext cx="22445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INTERSECT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1604962"/>
            <a:ext cx="9961563" cy="5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여러 개의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결과에서 공통된 부분만 결과로 추출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교집합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5538" y="228564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28256" y="2838089"/>
            <a:ext cx="9961563" cy="347127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DEPT_CODE, SALARY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DEPT_CODE = ‘D5’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INTERSECT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SALARY &gt; 3000000;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/>
          <a:stretch/>
        </p:blipFill>
        <p:spPr bwMode="auto">
          <a:xfrm>
            <a:off x="7223760" y="4177642"/>
            <a:ext cx="43529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4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538" y="1052513"/>
            <a:ext cx="2329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UNION ALL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1604962"/>
            <a:ext cx="9961563" cy="5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여러 개의 쿼리 결과를 합치는 연산자로 중복된 영역 모두 포함하여 합침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5538" y="228564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28256" y="2838089"/>
            <a:ext cx="9961563" cy="347127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DEPT_CODE, SALARY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DEPT_CODE = ‘D5’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UNION ALL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SALARY &gt; 3000000;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299960" y="2651400"/>
            <a:ext cx="3974148" cy="3563937"/>
            <a:chOff x="7741920" y="2651400"/>
            <a:chExt cx="3974148" cy="3563937"/>
          </a:xfrm>
        </p:grpSpPr>
        <p:pic>
          <p:nvPicPr>
            <p:cNvPr id="10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0"/>
            <a:stretch/>
          </p:blipFill>
          <p:spPr bwMode="auto">
            <a:xfrm>
              <a:off x="7741920" y="2651400"/>
              <a:ext cx="3974148" cy="356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785418" y="5459687"/>
              <a:ext cx="3887787" cy="431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828280" y="3588025"/>
              <a:ext cx="3887788" cy="6477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4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538" y="1052513"/>
            <a:ext cx="1677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MINUS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집합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1604962"/>
            <a:ext cx="9961563" cy="5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선행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결과에서 다음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결과와 겹치는 부분을 제외한 나머지 부분 추출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차집합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5538" y="228564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28256" y="2838089"/>
            <a:ext cx="9961563" cy="347127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DEPT_CODE, SALARY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DEPT_CODE = ‘D5’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MINUS</a:t>
            </a:r>
          </a:p>
          <a:p>
            <a:pPr>
              <a:lnSpc>
                <a:spcPct val="130000"/>
              </a:lnSpc>
              <a:defRPr/>
            </a:pP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EMP_ID, EMP_NAME, DEPT_CODE, SALARY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SALARY &gt; 3000000;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b="7975"/>
          <a:stretch/>
        </p:blipFill>
        <p:spPr bwMode="auto">
          <a:xfrm>
            <a:off x="7269479" y="3891484"/>
            <a:ext cx="4478973" cy="13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GROUPING SETS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그룹 별로 처리된 여러 개의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문을 하나로 합친 결과를 원할 때 사용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집합 연산자 사용과 동일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25538" y="191988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28256" y="2472329"/>
            <a:ext cx="9961563" cy="193203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DEPT_CODE, JOB_CODE,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MANAGER_ID, FLOOR(AVG(SALARY))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GROUPING SETS((DEPT_CODE, JOB, MANAGER_ID),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			     (DEPT_CODE, MANAGER_ID), (JOB_CODE, MANAGER_ID))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087178"/>
            <a:ext cx="3240088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6" y="5990863"/>
            <a:ext cx="32400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6"/>
          <p:cNvSpPr>
            <a:spLocks noChangeArrowheads="1"/>
          </p:cNvSpPr>
          <p:nvPr/>
        </p:nvSpPr>
        <p:spPr bwMode="auto">
          <a:xfrm>
            <a:off x="5895976" y="5124088"/>
            <a:ext cx="2698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/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/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64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ORDER BY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3413" y="1125538"/>
            <a:ext cx="10931525" cy="103854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대해 정렬을 할 때 작성하는 구문으로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구문의 가장 마지막에 작성하며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순서 역시 가장 마지막에 수행됨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25538" y="2256473"/>
            <a:ext cx="15632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28256" y="2824162"/>
            <a:ext cx="9961563" cy="202215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명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[,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컬럼명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…]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테이블 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조건식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ORDER BY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컬럼명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별칭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순번 정렬방식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[NULLS FIRST | LAST];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5538" y="4860906"/>
            <a:ext cx="16401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정렬 방식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ASC : </a:t>
            </a:r>
            <a:r>
              <a:rPr lang="ko-KR" altLang="en-US" sz="1400" dirty="0" smtClean="0">
                <a:latin typeface="+mn-ea"/>
              </a:rPr>
              <a:t>오름차순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* DESC : </a:t>
            </a:r>
            <a:r>
              <a:rPr lang="ko-KR" altLang="en-US" sz="1400" dirty="0" smtClean="0">
                <a:latin typeface="+mn-ea"/>
              </a:rPr>
              <a:t>내림차순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GROUP BY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103854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그룹 함수는 단 한 개의 결과 값만 산출하기 때문에 그룹이 여러 개일 경우 오류 발생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여러 개의 결과 값을 산출하기 위해 그룹 함수가 적용될 그룹의 기준을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GROUP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절에 기술하여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961833" y="2738755"/>
            <a:ext cx="8280400" cy="3640138"/>
            <a:chOff x="468313" y="2708275"/>
            <a:chExt cx="8280400" cy="3640138"/>
          </a:xfrm>
        </p:grpSpPr>
        <p:sp>
          <p:nvSpPr>
            <p:cNvPr id="6" name="사각형: 둥근 모서리 17"/>
            <p:cNvSpPr/>
            <p:nvPr/>
          </p:nvSpPr>
          <p:spPr>
            <a:xfrm>
              <a:off x="468313" y="3070078"/>
              <a:ext cx="3168650" cy="863600"/>
            </a:xfrm>
            <a:prstGeom prst="roundRect">
              <a:avLst>
                <a:gd name="adj" fmla="val 587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SELECT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DEPT_CODE,</a:t>
              </a:r>
            </a:p>
            <a:p>
              <a:pPr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         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SUM(SALARY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FROM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EMPLOYEE;</a:t>
              </a:r>
            </a:p>
          </p:txBody>
        </p:sp>
        <p:sp>
          <p:nvSpPr>
            <p:cNvPr id="7" name="사각형: 둥근 모서리 17"/>
            <p:cNvSpPr/>
            <p:nvPr/>
          </p:nvSpPr>
          <p:spPr>
            <a:xfrm>
              <a:off x="468313" y="4907756"/>
              <a:ext cx="3168650" cy="1295400"/>
            </a:xfrm>
            <a:prstGeom prst="roundRect">
              <a:avLst>
                <a:gd name="adj" fmla="val 587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SELECT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DEPT_CODE,</a:t>
              </a:r>
            </a:p>
            <a:p>
              <a:pPr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         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SUM(SALARY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FROM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EMPLOYEE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rgbClr val="C00000"/>
                  </a:solidFill>
                  <a:latin typeface="+mn-ea"/>
                </a:rPr>
                <a:t>GROUP BY DEPT_CODE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;</a:t>
              </a: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995738" y="2708275"/>
              <a:ext cx="4752975" cy="1587207"/>
              <a:chOff x="3995738" y="2708275"/>
              <a:chExt cx="4752975" cy="1587207"/>
            </a:xfrm>
          </p:grpSpPr>
          <p:sp>
            <p:nvSpPr>
              <p:cNvPr id="16" name="오른쪽 화살표 15"/>
              <p:cNvSpPr/>
              <p:nvPr/>
            </p:nvSpPr>
            <p:spPr>
              <a:xfrm>
                <a:off x="3995738" y="3277247"/>
                <a:ext cx="431800" cy="449262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643438" y="2708275"/>
                <a:ext cx="4105275" cy="1587207"/>
                <a:chOff x="4643438" y="2708275"/>
                <a:chExt cx="4105275" cy="1587207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4643438" y="2708275"/>
                  <a:ext cx="4105275" cy="15872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38" name="그룹 37"/>
                <p:cNvGrpSpPr/>
                <p:nvPr/>
              </p:nvGrpSpPr>
              <p:grpSpPr>
                <a:xfrm>
                  <a:off x="4823619" y="2809728"/>
                  <a:ext cx="3744912" cy="1384300"/>
                  <a:chOff x="4830763" y="2809728"/>
                  <a:chExt cx="3744912" cy="1384300"/>
                </a:xfrm>
              </p:grpSpPr>
              <p:sp>
                <p:nvSpPr>
                  <p:cNvPr id="8" name="모서리가 둥근 직사각형 7"/>
                  <p:cNvSpPr/>
                  <p:nvPr/>
                </p:nvSpPr>
                <p:spPr>
                  <a:xfrm>
                    <a:off x="4947625" y="3154216"/>
                    <a:ext cx="935037" cy="288925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D1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9" name="모서리가 둥근 직사각형 8"/>
                  <p:cNvSpPr/>
                  <p:nvPr/>
                </p:nvSpPr>
                <p:spPr>
                  <a:xfrm>
                    <a:off x="4947625" y="3514578"/>
                    <a:ext cx="935037" cy="288925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D2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0" name="모서리가 둥근 직사각형 9"/>
                  <p:cNvSpPr/>
                  <p:nvPr/>
                </p:nvSpPr>
                <p:spPr>
                  <a:xfrm>
                    <a:off x="4947625" y="3874941"/>
                    <a:ext cx="935037" cy="287337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D3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2" name="직사각형 13"/>
                  <p:cNvSpPr>
                    <a:spLocks noChangeArrowheads="1"/>
                  </p:cNvSpPr>
                  <p:nvPr/>
                </p:nvSpPr>
                <p:spPr bwMode="auto">
                  <a:xfrm>
                    <a:off x="4838383" y="2816078"/>
                    <a:ext cx="115352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latinLnBrk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ko-KR" sz="1400" dirty="0">
                        <a:latin typeface="+mn-ea"/>
                        <a:ea typeface="+mn-ea"/>
                      </a:rPr>
                      <a:t>DEPT_CODE</a:t>
                    </a:r>
                    <a:endParaRPr lang="ko-KR" altLang="en-US" sz="14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3" name="모서리가 둥근 직사각형 12"/>
                  <p:cNvSpPr/>
                  <p:nvPr/>
                </p:nvSpPr>
                <p:spPr>
                  <a:xfrm>
                    <a:off x="6573837" y="3154216"/>
                    <a:ext cx="1911350" cy="288925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SUM(SALARY)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" name="직사각형 31"/>
                  <p:cNvSpPr>
                    <a:spLocks noChangeArrowheads="1"/>
                  </p:cNvSpPr>
                  <p:nvPr/>
                </p:nvSpPr>
                <p:spPr bwMode="auto">
                  <a:xfrm>
                    <a:off x="6887157" y="2809728"/>
                    <a:ext cx="12847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latinLnBrk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ko-KR" sz="1400" dirty="0">
                        <a:latin typeface="+mn-ea"/>
                        <a:ea typeface="+mn-ea"/>
                      </a:rPr>
                      <a:t>SUM_SALARY</a:t>
                    </a:r>
                    <a:endParaRPr lang="ko-KR" altLang="en-US" sz="14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9" name="모서리가 둥근 직사각형 28"/>
                  <p:cNvSpPr/>
                  <p:nvPr/>
                </p:nvSpPr>
                <p:spPr>
                  <a:xfrm>
                    <a:off x="4830763" y="3125641"/>
                    <a:ext cx="3744912" cy="3254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0" name="모서리가 둥근 직사각형 29"/>
                  <p:cNvSpPr/>
                  <p:nvPr/>
                </p:nvSpPr>
                <p:spPr>
                  <a:xfrm>
                    <a:off x="4830763" y="3494735"/>
                    <a:ext cx="3744912" cy="323850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1" name="모서리가 둥근 직사각형 30"/>
                  <p:cNvSpPr/>
                  <p:nvPr/>
                </p:nvSpPr>
                <p:spPr>
                  <a:xfrm>
                    <a:off x="4830763" y="3862241"/>
                    <a:ext cx="3744912" cy="323850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2" name="곱셈 기호 31"/>
                  <p:cNvSpPr/>
                  <p:nvPr/>
                </p:nvSpPr>
                <p:spPr>
                  <a:xfrm>
                    <a:off x="7354094" y="3474891"/>
                    <a:ext cx="350837" cy="349250"/>
                  </a:xfrm>
                  <a:prstGeom prst="mathMultiply">
                    <a:avLst>
                      <a:gd name="adj1" fmla="val 8703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3" name="곱셈 기호 32"/>
                  <p:cNvSpPr/>
                  <p:nvPr/>
                </p:nvSpPr>
                <p:spPr>
                  <a:xfrm>
                    <a:off x="7354887" y="3843191"/>
                    <a:ext cx="349250" cy="350837"/>
                  </a:xfrm>
                  <a:prstGeom prst="mathMultiply">
                    <a:avLst>
                      <a:gd name="adj1" fmla="val 8703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</p:grpSp>
        <p:grpSp>
          <p:nvGrpSpPr>
            <p:cNvPr id="42" name="그룹 41"/>
            <p:cNvGrpSpPr/>
            <p:nvPr/>
          </p:nvGrpSpPr>
          <p:grpSpPr>
            <a:xfrm>
              <a:off x="3995738" y="4762500"/>
              <a:ext cx="4752975" cy="1585913"/>
              <a:chOff x="3995738" y="4762500"/>
              <a:chExt cx="4752975" cy="1585913"/>
            </a:xfrm>
          </p:grpSpPr>
          <p:sp>
            <p:nvSpPr>
              <p:cNvPr id="17" name="오른쪽 화살표 16"/>
              <p:cNvSpPr/>
              <p:nvPr/>
            </p:nvSpPr>
            <p:spPr>
              <a:xfrm>
                <a:off x="3995738" y="5330825"/>
                <a:ext cx="431800" cy="449263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643438" y="4762500"/>
                <a:ext cx="4105275" cy="1585913"/>
                <a:chOff x="4643438" y="4762500"/>
                <a:chExt cx="4105275" cy="1585913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4643438" y="4762500"/>
                  <a:ext cx="4105275" cy="15859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grpSp>
              <p:nvGrpSpPr>
                <p:cNvPr id="3" name="그룹 2"/>
                <p:cNvGrpSpPr/>
                <p:nvPr/>
              </p:nvGrpSpPr>
              <p:grpSpPr>
                <a:xfrm>
                  <a:off x="4823619" y="4869656"/>
                  <a:ext cx="3744912" cy="1371600"/>
                  <a:chOff x="4830763" y="4762500"/>
                  <a:chExt cx="3744912" cy="1371600"/>
                </a:xfrm>
              </p:grpSpPr>
              <p:sp>
                <p:nvSpPr>
                  <p:cNvPr id="18" name="모서리가 둥근 직사각형 17"/>
                  <p:cNvSpPr/>
                  <p:nvPr/>
                </p:nvSpPr>
                <p:spPr>
                  <a:xfrm>
                    <a:off x="4947625" y="5105400"/>
                    <a:ext cx="935037" cy="288925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D1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9" name="모서리가 둥근 직사각형 18"/>
                  <p:cNvSpPr/>
                  <p:nvPr/>
                </p:nvSpPr>
                <p:spPr>
                  <a:xfrm>
                    <a:off x="4947625" y="5457825"/>
                    <a:ext cx="935037" cy="288925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D2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0" name="모서리가 둥근 직사각형 19"/>
                  <p:cNvSpPr/>
                  <p:nvPr/>
                </p:nvSpPr>
                <p:spPr>
                  <a:xfrm>
                    <a:off x="4947625" y="5826125"/>
                    <a:ext cx="935037" cy="287338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D3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2" name="직사각형 39"/>
                  <p:cNvSpPr>
                    <a:spLocks noChangeArrowheads="1"/>
                  </p:cNvSpPr>
                  <p:nvPr/>
                </p:nvSpPr>
                <p:spPr bwMode="auto">
                  <a:xfrm>
                    <a:off x="4838383" y="4767263"/>
                    <a:ext cx="115352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latinLnBrk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ko-KR" sz="1400" dirty="0">
                        <a:latin typeface="+mn-ea"/>
                        <a:ea typeface="+mn-ea"/>
                      </a:rPr>
                      <a:t>DEPT_CODE</a:t>
                    </a:r>
                    <a:endParaRPr lang="ko-KR" altLang="en-US" sz="14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3" name="모서리가 둥근 직사각형 22"/>
                  <p:cNvSpPr/>
                  <p:nvPr/>
                </p:nvSpPr>
                <p:spPr>
                  <a:xfrm>
                    <a:off x="6573837" y="5105400"/>
                    <a:ext cx="1911350" cy="288925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SUM(SALARY)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4" name="직사각형 41"/>
                  <p:cNvSpPr>
                    <a:spLocks noChangeArrowheads="1"/>
                  </p:cNvSpPr>
                  <p:nvPr/>
                </p:nvSpPr>
                <p:spPr bwMode="auto">
                  <a:xfrm>
                    <a:off x="6887157" y="4762500"/>
                    <a:ext cx="12847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latinLnBrk="1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1pPr>
                    <a:lvl2pPr marL="742950" indent="-285750" latinLnBrk="1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2pPr>
                    <a:lvl3pPr marL="1143000" indent="-228600" latinLnBrk="1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3pPr>
                    <a:lvl4pPr marL="1600200" indent="-228600" latinLnBrk="1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4pPr>
                    <a:lvl5pPr marL="2057400" indent="-228600" latinLnBrk="1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defRPr>
                    </a:lvl9pPr>
                  </a:lstStyle>
                  <a:p>
                    <a:pPr latinLnBrk="0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ko-KR" sz="1400">
                        <a:latin typeface="+mn-ea"/>
                        <a:ea typeface="+mn-ea"/>
                      </a:rPr>
                      <a:t>SUM_SALARY</a:t>
                    </a:r>
                    <a:endParaRPr lang="ko-KR" altLang="en-US" sz="140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6" name="모서리가 둥근 직사각형 25"/>
                  <p:cNvSpPr/>
                  <p:nvPr/>
                </p:nvSpPr>
                <p:spPr>
                  <a:xfrm>
                    <a:off x="6573837" y="5459413"/>
                    <a:ext cx="1911350" cy="288925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SUM(SALARY)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7" name="모서리가 둥근 직사각형 26"/>
                  <p:cNvSpPr/>
                  <p:nvPr/>
                </p:nvSpPr>
                <p:spPr>
                  <a:xfrm>
                    <a:off x="6573837" y="5821363"/>
                    <a:ext cx="1911350" cy="288925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chemeClr val="tx1"/>
                        </a:solidFill>
                        <a:latin typeface="+mn-ea"/>
                      </a:rPr>
                      <a:t>SUM(SALARY)</a:t>
                    </a:r>
                    <a:endParaRPr lang="ko-KR" altLang="en-US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4" name="모서리가 둥근 직사각형 33"/>
                  <p:cNvSpPr/>
                  <p:nvPr/>
                </p:nvSpPr>
                <p:spPr>
                  <a:xfrm>
                    <a:off x="4830763" y="5073650"/>
                    <a:ext cx="3744912" cy="323850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5" name="모서리가 둥근 직사각형 34"/>
                  <p:cNvSpPr/>
                  <p:nvPr/>
                </p:nvSpPr>
                <p:spPr>
                  <a:xfrm>
                    <a:off x="4830763" y="5441156"/>
                    <a:ext cx="3744912" cy="323850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  <p:sp>
                <p:nvSpPr>
                  <p:cNvPr id="36" name="모서리가 둥근 직사각형 35"/>
                  <p:cNvSpPr/>
                  <p:nvPr/>
                </p:nvSpPr>
                <p:spPr>
                  <a:xfrm>
                    <a:off x="4830763" y="5808663"/>
                    <a:ext cx="3744912" cy="3254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37" name="직사각형 29"/>
            <p:cNvSpPr>
              <a:spLocks noChangeArrowheads="1"/>
            </p:cNvSpPr>
            <p:nvPr/>
          </p:nvSpPr>
          <p:spPr bwMode="auto">
            <a:xfrm>
              <a:off x="483553" y="3942080"/>
              <a:ext cx="1200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400" dirty="0">
                  <a:solidFill>
                    <a:srgbClr val="FF0000"/>
                  </a:solidFill>
                  <a:latin typeface="+mn-ea"/>
                  <a:ea typeface="+mn-ea"/>
                </a:rPr>
                <a:t>** </a:t>
              </a:r>
              <a:r>
                <a:rPr lang="ko-KR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에러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5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GROUP BY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128256" y="1604962"/>
            <a:ext cx="9961563" cy="510063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EMPLOYEE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테이블에서 부서코드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그룹 별 급여의 합계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그룹 별 급여의 평균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정수처리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),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인원 수를 조회하고 부서 코드 순으로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부서코드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SUM(SALARY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합계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FLOOR(AVG(SALARY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평균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COUNT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(*)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인원수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GROUP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BY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DEPT_CODE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ORDER BY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 ASC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1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EMPLOYEE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테이블에서 부서코드와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보너스 받는 사원 수 조회하고 부서코드 순으로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부서코드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COUNT(BONUS)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인원수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GROUP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BY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ORDER BY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 ASC;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/>
          <a:stretch/>
        </p:blipFill>
        <p:spPr bwMode="auto">
          <a:xfrm>
            <a:off x="7437120" y="2285841"/>
            <a:ext cx="327564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084" y="5062834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GROUP BY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128256" y="1604962"/>
            <a:ext cx="9961563" cy="325659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EMPLOYEE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테이블에서 성별과 성별 별 급여 평균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정수처리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급여 합계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인원 수 조회하고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인원수로 내림차순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DECODE(SUBSTR(EMP_NO, 8, 1), 1, '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', 2, '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')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FLOOR(AVG(SALARY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평균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SUM(SALARY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합계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COUNT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(*)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인원수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GROUP BY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DECODE(SUBSTR(EMP_NO, 8, 1), 1, '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', 2, '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')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ORDER BY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인원수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DESC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1"/>
          <a:stretch/>
        </p:blipFill>
        <p:spPr bwMode="auto">
          <a:xfrm>
            <a:off x="6827519" y="4399596"/>
            <a:ext cx="4262299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GROUP BY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5538" y="105251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128256" y="1604962"/>
            <a:ext cx="9961563" cy="325659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EMPLOYEE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테이블에서 부서 코드 별로 같은 직급인 사원의 급여 합계를 조회하고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부서 코드 순으로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DEPT_CODE, JOB_CODE, SUM(SALARY)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GROUP BY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DEPT_CODE, JOB_CODE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DEPT_CODE;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1" y="2851784"/>
            <a:ext cx="3814763" cy="35881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77486" y="5623559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* 여러 </a:t>
            </a:r>
            <a:r>
              <a:rPr lang="ko-KR" altLang="en-US" dirty="0" err="1"/>
              <a:t>컬럼을</a:t>
            </a:r>
            <a:r>
              <a:rPr lang="ko-KR" altLang="en-US" dirty="0"/>
              <a:t> 그룹으로 묶을 수 있음.</a:t>
            </a:r>
          </a:p>
        </p:txBody>
      </p:sp>
    </p:spTree>
    <p:extLst>
      <p:ext uri="{BB962C8B-B14F-4D97-AF65-F5344CB8AC3E}">
        <p14:creationId xmlns:p14="http://schemas.microsoft.com/office/powerpoint/2010/main" val="11744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HAVING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103854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그룹 함수로 값을 구해올 그룹에 대해 조건을 설정할 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HAVING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절에 기술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(WHERE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절은 각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값에 대한 조건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25538" y="227171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28256" y="2824162"/>
            <a:ext cx="9961563" cy="378999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부서 코드와 급여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3000000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이상인 직원의 그룹별 평균 조회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DEPT_CODE, FLOOR(AVG(SALARY))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평균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</a:t>
            </a: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WHERE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SALARY &gt;= 3000000</a:t>
            </a: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GROUP BY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DEPT_CODE</a:t>
            </a:r>
          </a:p>
          <a:p>
            <a:pPr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ORDER BY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1;</a:t>
            </a:r>
          </a:p>
          <a:p>
            <a:pPr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부서 코드와 급여 평균이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3000000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이상인 그룹 조회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DEPT_CODE, FLOOR(AVG(SALARY))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평균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GROUP BY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</a:t>
            </a:r>
          </a:p>
          <a:p>
            <a:pPr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HAVING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FLOOR(AVG(SALARY)) &gt;= 3000000</a:t>
            </a:r>
          </a:p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ORDER BY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DEPT_CODE;</a:t>
            </a:r>
          </a:p>
        </p:txBody>
      </p:sp>
    </p:spTree>
    <p:extLst>
      <p:ext uri="{BB962C8B-B14F-4D97-AF65-F5344CB8AC3E}">
        <p14:creationId xmlns:p14="http://schemas.microsoft.com/office/powerpoint/2010/main" val="9561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ROLLUP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과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186023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8256" y="2412682"/>
            <a:ext cx="9961563" cy="418623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JOB_CODE, SUM(SALARY)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ROLLUP(JOB_CODE)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JOB_CODE, SUM(SALARY)</a:t>
            </a:r>
            <a:endParaRPr lang="en-US" altLang="ko-KR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CUBE(JOB_CODE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그룹 별 산출한 결과 값의 집계를 계산하는 함수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4"/>
          <a:stretch/>
        </p:blipFill>
        <p:spPr bwMode="auto">
          <a:xfrm>
            <a:off x="6964680" y="3157061"/>
            <a:ext cx="3197543" cy="273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538" y="1052513"/>
            <a:ext cx="17987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ROLLUP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8256" y="1604962"/>
            <a:ext cx="9961563" cy="540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인자로 전달받은 그룹 중 가장 먼저 지정한 그룹별로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추가적 집계 결과 반환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227040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8256" y="2822849"/>
            <a:ext cx="9961563" cy="325410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EMPLOYEE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테이블에서 각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부서 마다 직급 별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급여합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부서 별 급여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합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전체 직원 급여 총합 조회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DEPT_CODE, JOB_CODE, SUM(SALARY)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FROM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EMPLOYEE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GROUP BY 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ROLLUP(DEPT_CODE, JOB_CODE)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ORDER BY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ROLLUP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과 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CUBE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5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/>
          <a:stretch/>
        </p:blipFill>
        <p:spPr bwMode="auto">
          <a:xfrm>
            <a:off x="7650480" y="2235746"/>
            <a:ext cx="3063240" cy="442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1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12052</TotalTime>
  <Words>922</Words>
  <Application>Microsoft Office PowerPoint</Application>
  <PresentationFormat>와이드스크린</PresentationFormat>
  <Paragraphs>248</Paragraphs>
  <Slides>19</Slides>
  <Notes>18</Notes>
  <HiddenSlides>3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Lato Black</vt:lpstr>
      <vt:lpstr>굴림</vt:lpstr>
      <vt:lpstr>맑은 고딕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271</cp:revision>
  <dcterms:created xsi:type="dcterms:W3CDTF">2018-04-10T03:44:26Z</dcterms:created>
  <dcterms:modified xsi:type="dcterms:W3CDTF">2021-04-27T05:01:46Z</dcterms:modified>
</cp:coreProperties>
</file>