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9" r:id="rId10"/>
    <p:sldId id="270" r:id="rId11"/>
    <p:sldId id="271" r:id="rId12"/>
    <p:sldId id="272" r:id="rId13"/>
    <p:sldId id="273" r:id="rId14"/>
    <p:sldId id="266" r:id="rId15"/>
    <p:sldId id="274" r:id="rId16"/>
    <p:sldId id="275" r:id="rId17"/>
    <p:sldId id="283" r:id="rId18"/>
    <p:sldId id="284" r:id="rId19"/>
    <p:sldId id="285" r:id="rId20"/>
    <p:sldId id="286" r:id="rId21"/>
    <p:sldId id="287" r:id="rId22"/>
    <p:sldId id="288" r:id="rId23"/>
    <p:sldId id="29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1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1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5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4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5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9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8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4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CDA2-D377-4B6A-B1A2-7ADF669C748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1AB7-51C4-4E88-844F-DB870D87A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4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阴影检测与去除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14307130167 </a:t>
            </a:r>
            <a:r>
              <a:rPr lang="zh-CN" altLang="en-US" dirty="0" smtClean="0"/>
              <a:t>蒋骐泽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31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阴影检测效果</a:t>
            </a:r>
            <a:endParaRPr lang="zh-CN" altLang="en-US" dirty="0"/>
          </a:p>
        </p:txBody>
      </p:sp>
      <p:pic>
        <p:nvPicPr>
          <p:cNvPr id="6" name="图片 5" descr="C:\Users\zyr17\Documents\DIP\data\SBU\original\lssd15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48" y="1931887"/>
            <a:ext cx="2880000" cy="38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zyr17\Documents\DIP\src\detectresults\lssd15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28" y="1931887"/>
            <a:ext cx="2880000" cy="383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92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阴影检测效果</a:t>
            </a:r>
            <a:endParaRPr lang="zh-CN" altLang="en-US" dirty="0"/>
          </a:p>
        </p:txBody>
      </p:sp>
      <p:pic>
        <p:nvPicPr>
          <p:cNvPr id="6" name="图片 5" descr="C:\Users\zyr17\Documents\DIP\data\SBU\original\lssd72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5" y="2381294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zyr17\Documents\DIP\src\detectresults\lssd728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327" y="2381294"/>
            <a:ext cx="4320000" cy="32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73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阴影检测效果</a:t>
            </a:r>
            <a:endParaRPr lang="zh-CN" altLang="en-US" dirty="0"/>
          </a:p>
        </p:txBody>
      </p:sp>
      <p:pic>
        <p:nvPicPr>
          <p:cNvPr id="6" name="图片 5" descr="C:\Users\zyr17\Documents\DIP\src\detectresults\lssd63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68" y="2230687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zyr17\Documents\DIP\src\detectresults\lssd638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84" y="2230687"/>
            <a:ext cx="4320000" cy="32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70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阴影检测效果</a:t>
            </a:r>
            <a:endParaRPr lang="zh-CN" altLang="en-US" dirty="0"/>
          </a:p>
        </p:txBody>
      </p:sp>
      <p:pic>
        <p:nvPicPr>
          <p:cNvPr id="6" name="图片 5" descr="C:\Users\zyr17\Documents\DIP\data\SBU\original\lssd17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6494"/>
            <a:ext cx="4320000" cy="28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zyr17\Documents\DIP\src\detectresults\lssd17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86494"/>
            <a:ext cx="4320000" cy="282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27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阴影去除算法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阴影去除的难点</a:t>
            </a:r>
            <a:endParaRPr lang="en-US" altLang="zh-CN" b="1" dirty="0" smtClean="0"/>
          </a:p>
          <a:p>
            <a:pPr lvl="0"/>
            <a:r>
              <a:rPr lang="zh-CN" altLang="zh-CN" dirty="0"/>
              <a:t>不同的阴影所在表面有着不同的性质，</a:t>
            </a:r>
            <a:r>
              <a:rPr lang="zh-CN" altLang="zh-CN" dirty="0" smtClean="0"/>
              <a:t>不能</a:t>
            </a:r>
            <a:r>
              <a:rPr lang="zh-CN" altLang="en-US" dirty="0" smtClean="0"/>
              <a:t>统一处理</a:t>
            </a:r>
            <a:endParaRPr lang="zh-CN" altLang="zh-CN" dirty="0"/>
          </a:p>
          <a:p>
            <a:pPr lvl="0"/>
            <a:r>
              <a:rPr lang="zh-CN" altLang="zh-CN" dirty="0" smtClean="0"/>
              <a:t>阴影边界存在</a:t>
            </a:r>
            <a:r>
              <a:rPr lang="zh-CN" altLang="zh-CN" dirty="0"/>
              <a:t>轻微</a:t>
            </a:r>
            <a:r>
              <a:rPr lang="zh-CN" altLang="zh-CN" dirty="0" smtClean="0"/>
              <a:t>模糊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同</a:t>
            </a:r>
            <a:r>
              <a:rPr lang="zh-CN" altLang="zh-CN" dirty="0"/>
              <a:t>一个阴影的不同位置阴影的</a:t>
            </a:r>
            <a:r>
              <a:rPr lang="zh-CN" altLang="zh-CN" dirty="0" smtClean="0"/>
              <a:t>深度</a:t>
            </a:r>
            <a:r>
              <a:rPr lang="zh-CN" altLang="en-US" dirty="0" smtClean="0"/>
              <a:t>可能</a:t>
            </a:r>
            <a:r>
              <a:rPr lang="zh-CN" altLang="zh-CN" dirty="0" smtClean="0"/>
              <a:t>不相同</a:t>
            </a:r>
            <a:endParaRPr lang="zh-CN" altLang="zh-CN" dirty="0"/>
          </a:p>
          <a:p>
            <a:pPr lvl="0"/>
            <a:r>
              <a:rPr lang="zh-CN" altLang="zh-CN" dirty="0"/>
              <a:t>阴影检测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可能不把</a:t>
            </a:r>
            <a:r>
              <a:rPr lang="zh-CN" altLang="zh-CN" dirty="0" smtClean="0"/>
              <a:t>一些</a:t>
            </a:r>
            <a:r>
              <a:rPr lang="zh-CN" altLang="zh-CN" dirty="0"/>
              <a:t>阴影的</a:t>
            </a:r>
            <a:r>
              <a:rPr lang="zh-CN" altLang="zh-CN" dirty="0" smtClean="0"/>
              <a:t>边缘当作阴影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3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阴影去除算法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阴影去除的算法</a:t>
                </a:r>
                <a:endParaRPr lang="en-US" altLang="zh-CN" b="1" dirty="0" smtClean="0"/>
              </a:p>
              <a:p>
                <a:pPr lvl="0"/>
                <a:r>
                  <a:rPr lang="zh-CN" altLang="en-US" dirty="0"/>
                  <a:t>每</a:t>
                </a:r>
                <a:r>
                  <a:rPr lang="zh-CN" altLang="zh-CN" dirty="0" smtClean="0"/>
                  <a:t>个</a:t>
                </a:r>
                <a:r>
                  <a:rPr lang="zh-CN" altLang="zh-CN" dirty="0"/>
                  <a:t>连通块的</a:t>
                </a:r>
                <a:r>
                  <a:rPr lang="zh-CN" altLang="zh-CN" dirty="0" smtClean="0"/>
                  <a:t>阴影分开处理</a:t>
                </a:r>
                <a:endParaRPr lang="en-US" altLang="zh-CN" dirty="0" smtClean="0"/>
              </a:p>
              <a:p>
                <a:pPr lvl="0"/>
                <a:r>
                  <a:rPr lang="zh-CN" altLang="zh-CN" dirty="0" smtClean="0"/>
                  <a:t>扩大</a:t>
                </a:r>
                <a:r>
                  <a:rPr lang="zh-CN" altLang="en-US" dirty="0" smtClean="0"/>
                  <a:t>阴影边缘</a:t>
                </a:r>
                <a:endParaRPr lang="en-US" altLang="zh-CN" dirty="0" smtClean="0"/>
              </a:p>
              <a:p>
                <a:pPr lvl="0"/>
                <a:r>
                  <a:rPr lang="zh-CN" altLang="zh-CN" dirty="0" smtClean="0"/>
                  <a:t>将</a:t>
                </a:r>
                <a:r>
                  <a:rPr lang="zh-CN" altLang="zh-CN" dirty="0"/>
                  <a:t>阴影的像素按照其距离阴影边缘的距离</a:t>
                </a:r>
                <a:r>
                  <a:rPr lang="zh-CN" altLang="zh-CN" dirty="0" smtClean="0"/>
                  <a:t>分组</a:t>
                </a:r>
                <a:r>
                  <a:rPr lang="zh-CN" altLang="en-US" dirty="0" smtClean="0"/>
                  <a:t>去除</a:t>
                </a:r>
                <a:endParaRPr lang="zh-CN" altLang="zh-CN" dirty="0"/>
              </a:p>
              <a:p>
                <a:r>
                  <a:rPr lang="zh-CN" altLang="zh-CN" dirty="0" smtClean="0"/>
                  <a:t>选取与阴影</a:t>
                </a:r>
                <a:r>
                  <a:rPr lang="zh-CN" altLang="en-US" dirty="0" smtClean="0"/>
                  <a:t>边缘附近</a:t>
                </a:r>
                <a:r>
                  <a:rPr lang="zh-CN" altLang="zh-CN" dirty="0" smtClean="0"/>
                  <a:t>的</a:t>
                </a:r>
                <a:r>
                  <a:rPr lang="zh-CN" altLang="zh-CN" dirty="0"/>
                  <a:t>点集作为无阴影像素点集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𝐿</m:t>
                    </m:r>
                    <m:r>
                      <a:rPr lang="en-US" altLang="zh-CN" i="1"/>
                      <m:t>=</m:t>
                    </m:r>
                    <m:r>
                      <a:rPr lang="en-US" altLang="zh-CN" i="1"/>
                      <m:t>𝛼</m:t>
                    </m:r>
                    <m:r>
                      <a:rPr lang="en-US" altLang="zh-CN" i="1"/>
                      <m:t>+</m:t>
                    </m:r>
                    <m:r>
                      <a:rPr lang="en-US" altLang="zh-CN" i="1"/>
                      <m:t>𝛾</m:t>
                    </m:r>
                    <m:r>
                      <a:rPr lang="en-US" altLang="zh-CN" i="1"/>
                      <m:t>𝑆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/>
                      <m:t>𝛾</m:t>
                    </m:r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𝜎</m:t>
                        </m:r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𝐿</m:t>
                        </m:r>
                        <m:r>
                          <a:rPr lang="en-US" altLang="zh-CN" i="1"/>
                          <m:t>)</m:t>
                        </m:r>
                      </m:num>
                      <m:den>
                        <m:r>
                          <a:rPr lang="en-US" altLang="zh-CN" i="1"/>
                          <m:t>𝜎</m:t>
                        </m:r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𝑆</m:t>
                        </m:r>
                        <m:r>
                          <a:rPr lang="en-US" altLang="zh-CN" i="1"/>
                          <m:t>)</m:t>
                        </m:r>
                      </m:den>
                    </m:f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/>
                      <m:t>𝛼</m:t>
                    </m:r>
                    <m:r>
                      <a:rPr lang="en-US" altLang="zh-CN" i="1"/>
                      <m:t>=</m:t>
                    </m:r>
                    <m:r>
                      <a:rPr lang="en-US" altLang="zh-CN" i="1"/>
                      <m:t>𝜇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𝐿</m:t>
                    </m:r>
                    <m:r>
                      <a:rPr lang="en-US" altLang="zh-CN" i="1"/>
                      <m:t>)−</m:t>
                    </m:r>
                    <m:r>
                      <a:rPr lang="en-US" altLang="zh-CN" i="1"/>
                      <m:t>𝜇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𝑆</m:t>
                    </m:r>
                    <m:r>
                      <a:rPr lang="en-US" altLang="zh-CN" i="1"/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08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阴影去除算法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阴影去除效果</a:t>
            </a:r>
            <a:endParaRPr lang="zh-CN" altLang="en-US" dirty="0"/>
          </a:p>
        </p:txBody>
      </p:sp>
      <p:pic>
        <p:nvPicPr>
          <p:cNvPr id="4" name="图片 3" descr="C:\Users\zyr17\Documents\DIP\data\SBU\original\lssd9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602780"/>
            <a:ext cx="4975200" cy="279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zyr17\Documents\DIP\src\temp\lssd9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05" y="2602780"/>
            <a:ext cx="4973795" cy="2797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56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阴影去除算法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阴影去除效果</a:t>
            </a:r>
            <a:endParaRPr lang="zh-CN" altLang="en-US" dirty="0"/>
          </a:p>
        </p:txBody>
      </p:sp>
      <p:pic>
        <p:nvPicPr>
          <p:cNvPr id="4" name="图片 3" descr="C:\Users\zyr17\Documents\DIP\data\SBU\original\lssd1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04" y="2464873"/>
            <a:ext cx="4614691" cy="307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zyr17\Documents\DIP\src\去除 完整 groundtruth\lssd1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99" y="2464872"/>
            <a:ext cx="4614691" cy="3072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94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阴影去除算法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阴影去除效果</a:t>
            </a:r>
            <a:endParaRPr lang="zh-CN" altLang="en-US" dirty="0"/>
          </a:p>
        </p:txBody>
      </p:sp>
      <p:pic>
        <p:nvPicPr>
          <p:cNvPr id="4" name="图片 3" descr="C:\Users\zyr17\Documents\DIP\data\SBU\original\lssd1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82" y="1825625"/>
            <a:ext cx="4836404" cy="363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zyr17\Documents\DIP\src\temp\lssd1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4836404" cy="3630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108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阴影去除算法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阴影去除效果</a:t>
            </a:r>
            <a:endParaRPr lang="zh-CN" altLang="en-US" dirty="0"/>
          </a:p>
        </p:txBody>
      </p:sp>
      <p:pic>
        <p:nvPicPr>
          <p:cNvPr id="4" name="图片 3" descr="C:\Users\zyr17\Documents\DIP\src\input\lssd1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30" y="1825625"/>
            <a:ext cx="3010974" cy="401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zyr17\Documents\DIP\src\temp\lssd15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33" y="1825625"/>
            <a:ext cx="3033249" cy="4043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94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阴影区域的特征</a:t>
            </a:r>
            <a:endParaRPr lang="en-US" altLang="zh-CN" b="1" dirty="0" smtClean="0"/>
          </a:p>
          <a:p>
            <a:r>
              <a:rPr lang="zh-CN" altLang="zh-CN" dirty="0" smtClean="0"/>
              <a:t>亮度明显</a:t>
            </a:r>
            <a:r>
              <a:rPr lang="zh-CN" altLang="zh-CN" dirty="0"/>
              <a:t>比非阴影区域</a:t>
            </a:r>
            <a:r>
              <a:rPr lang="zh-CN" altLang="zh-CN" dirty="0" smtClean="0"/>
              <a:t>低</a:t>
            </a:r>
            <a:endParaRPr lang="en-US" altLang="zh-CN" dirty="0" smtClean="0"/>
          </a:p>
          <a:p>
            <a:r>
              <a:rPr lang="zh-CN" altLang="zh-CN" dirty="0" smtClean="0"/>
              <a:t>与</a:t>
            </a:r>
            <a:r>
              <a:rPr lang="zh-CN" altLang="zh-CN" dirty="0"/>
              <a:t>非阴影区域有分界，界线宽度一般不大，在界线上存在</a:t>
            </a:r>
            <a:r>
              <a:rPr lang="zh-CN" altLang="zh-CN" dirty="0" smtClean="0"/>
              <a:t>渐变</a:t>
            </a:r>
            <a:endParaRPr lang="en-US" altLang="zh-CN" dirty="0" smtClean="0"/>
          </a:p>
          <a:p>
            <a:r>
              <a:rPr lang="zh-CN" altLang="zh-CN" dirty="0" smtClean="0"/>
              <a:t>阴影</a:t>
            </a:r>
            <a:r>
              <a:rPr lang="zh-CN" altLang="zh-CN" dirty="0"/>
              <a:t>区域的</a:t>
            </a:r>
            <a:r>
              <a:rPr lang="zh-CN" altLang="zh-CN" dirty="0" smtClean="0"/>
              <a:t>颜色比例和</a:t>
            </a:r>
            <a:r>
              <a:rPr lang="zh-CN" altLang="zh-CN" dirty="0"/>
              <a:t>非阴影区域比较</a:t>
            </a:r>
            <a:r>
              <a:rPr lang="zh-CN" altLang="zh-CN" dirty="0" smtClean="0"/>
              <a:t>接近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5534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阴影去除算法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阴影去除效果</a:t>
            </a:r>
            <a:endParaRPr lang="zh-CN" altLang="en-US" dirty="0"/>
          </a:p>
        </p:txBody>
      </p:sp>
      <p:pic>
        <p:nvPicPr>
          <p:cNvPr id="4" name="图片 3" descr="C:\Users\zyr17\Documents\DIP\src\input\lssd6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50" y="1690688"/>
            <a:ext cx="2645215" cy="411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zyr17\Documents\DIP\src\temp\lssd6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2645215" cy="4112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34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阴影去除算法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阴影去除效果</a:t>
            </a:r>
            <a:endParaRPr lang="zh-CN" altLang="en-US" dirty="0"/>
          </a:p>
        </p:txBody>
      </p:sp>
      <p:pic>
        <p:nvPicPr>
          <p:cNvPr id="4" name="图片 3" descr="C:\Users\zyr17\Documents\DIP\src\input\lssd1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45" y="2056448"/>
            <a:ext cx="4539849" cy="34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zyr17\Documents\DIP\src\去除 完整 groundtruth\lssd1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52" y="2056447"/>
            <a:ext cx="4539849" cy="3407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63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阴影去除算法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阴影去除效果</a:t>
            </a:r>
            <a:endParaRPr lang="zh-CN" altLang="en-US" dirty="0"/>
          </a:p>
        </p:txBody>
      </p:sp>
      <p:pic>
        <p:nvPicPr>
          <p:cNvPr id="4" name="图片 3" descr="C:\Users\zyr17\Documents\DIP\src\input\lssd57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12" y="1690688"/>
            <a:ext cx="3953510" cy="3953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zyr17\Documents\DIP\src\去除 完整 groundtruth\lssd57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83" y="1690688"/>
            <a:ext cx="3685539" cy="3953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64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70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1" dirty="0"/>
                  <a:t>基于自然光模型的一个阴影检测</a:t>
                </a:r>
                <a:r>
                  <a:rPr lang="zh-CN" altLang="zh-CN" b="1" dirty="0" smtClean="0"/>
                  <a:t>算法</a:t>
                </a:r>
                <a:endParaRPr lang="en-US" altLang="zh-CN" b="1" dirty="0" smtClean="0"/>
              </a:p>
              <a:p>
                <a:r>
                  <a:rPr lang="zh-CN" altLang="zh-CN" dirty="0"/>
                  <a:t>两种光源：太阳光的直射</a:t>
                </a:r>
                <a:r>
                  <a:rPr lang="zh-CN" altLang="zh-CN" dirty="0" smtClean="0"/>
                  <a:t>，天空</a:t>
                </a:r>
                <a:r>
                  <a:rPr lang="zh-CN" altLang="zh-CN" dirty="0"/>
                  <a:t>的光线</a:t>
                </a:r>
                <a:r>
                  <a:rPr lang="zh-CN" altLang="zh-CN" dirty="0" smtClean="0"/>
                  <a:t>散射</a:t>
                </a:r>
                <a:endParaRPr lang="en-US" altLang="zh-CN" dirty="0" smtClean="0"/>
              </a:p>
              <a:p>
                <a:r>
                  <a:rPr lang="zh-CN" altLang="en-US" dirty="0"/>
                  <a:t>非</a:t>
                </a:r>
                <a:r>
                  <a:rPr lang="zh-CN" altLang="en-US" dirty="0" smtClean="0"/>
                  <a:t>阴影：直射和散射的叠加；阴影：仅有散射</a:t>
                </a:r>
                <a:endParaRPr lang="en-US" altLang="zh-CN" dirty="0" smtClean="0"/>
              </a:p>
              <a:p>
                <a:r>
                  <a:rPr lang="zh-CN" altLang="zh-CN" dirty="0"/>
                  <a:t>阳光直射在</a:t>
                </a:r>
                <a:r>
                  <a:rPr lang="en-US" altLang="zh-CN" dirty="0"/>
                  <a:t>RGB</a:t>
                </a:r>
                <a:r>
                  <a:rPr lang="zh-CN" altLang="zh-CN" dirty="0"/>
                  <a:t>三个通道上的强度比例为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/>
                            </m:ctrlPr>
                          </m:mPr>
                          <m:mr>
                            <m:e>
                              <m:r>
                                <a:rPr lang="en-US" altLang="zh-CN" i="1"/>
                                <m:t>1.31</m:t>
                              </m:r>
                            </m:e>
                            <m:e>
                              <m:r>
                                <a:rPr lang="en-US" altLang="zh-CN" i="1"/>
                                <m:t>1.19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变换公式：</a:t>
                </a:r>
                <a14:m>
                  <m:oMath xmlns:m="http://schemas.openxmlformats.org/officeDocument/2006/math">
                    <m:r>
                      <a:rPr lang="en-US" altLang="zh-CN" i="1"/>
                      <m:t>𝑌</m:t>
                    </m:r>
                    <m:r>
                      <a:rPr lang="en-US" altLang="zh-CN" i="1"/>
                      <m:t>=</m:t>
                    </m:r>
                    <m:r>
                      <a:rPr lang="en-US" altLang="zh-CN" i="1"/>
                      <m:t>𝑙𝑜𝑔</m:t>
                    </m:r>
                    <m:r>
                      <a:rPr lang="en-US" altLang="zh-CN" i="1"/>
                      <m:t>(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𝑚𝑎𝑥</m:t>
                        </m:r>
                        <m:r>
                          <a:rPr lang="en-US" altLang="zh-CN" i="1"/>
                          <m:t>[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𝐹</m:t>
                            </m:r>
                          </m:e>
                          <m:sub>
                            <m:r>
                              <a:rPr lang="en-US" altLang="zh-CN" i="1"/>
                              <m:t>𝑅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𝐹</m:t>
                            </m:r>
                          </m:e>
                          <m:sub>
                            <m:r>
                              <a:rPr lang="en-US" altLang="zh-CN" i="1"/>
                              <m:t>𝐺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𝐹</m:t>
                            </m:r>
                          </m:e>
                          <m:sub>
                            <m:r>
                              <a:rPr lang="en-US" altLang="zh-CN" i="1"/>
                              <m:t>𝐵</m:t>
                            </m:r>
                          </m:sub>
                        </m:sSub>
                        <m:r>
                          <a:rPr lang="en-US" altLang="zh-CN" i="1"/>
                          <m:t>]</m:t>
                        </m:r>
                      </m:num>
                      <m:den>
                        <m:func>
                          <m:funcPr>
                            <m:ctrlPr>
                              <a:rPr lang="zh-CN" altLang="zh-CN" i="1"/>
                            </m:ctrlPr>
                          </m:funcPr>
                          <m:fName>
                            <m:r>
                              <a:rPr lang="en-US" altLang="zh-CN" i="1"/>
                              <m:t>𝑚𝑖𝑛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𝐺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/>
                          <m:t>+1</m:t>
                        </m:r>
                      </m:den>
                    </m:f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40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8684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b="1" dirty="0" smtClean="0"/>
                  <a:t>基于自然光模型的一个阴影检测算法</a:t>
                </a:r>
                <a:endParaRPr lang="en-US" altLang="zh-CN" b="1" dirty="0" smtClean="0"/>
              </a:p>
              <a:p>
                <a:pPr lvl="0"/>
                <a:r>
                  <a:rPr lang="zh-CN" altLang="zh-CN" dirty="0"/>
                  <a:t>将</a:t>
                </a:r>
                <a:r>
                  <a:rPr lang="zh-CN" altLang="zh-CN" dirty="0" smtClean="0"/>
                  <a:t>原图变换</a:t>
                </a:r>
                <a:r>
                  <a:rPr lang="zh-CN" altLang="zh-CN" dirty="0"/>
                  <a:t>得到新图</a:t>
                </a:r>
                <a14:m>
                  <m:oMath xmlns:m="http://schemas.openxmlformats.org/officeDocument/2006/math">
                    <m:r>
                      <a:rPr lang="zh-CN" altLang="zh-CN"/>
                      <m:t> </m:t>
                    </m:r>
                    <m:r>
                      <a:rPr lang="en-US" altLang="zh-CN" i="1"/>
                      <m:t>𝑌</m:t>
                    </m:r>
                    <m:r>
                      <a:rPr lang="en-US" altLang="zh-CN" i="1"/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dirty="0" smtClean="0"/>
                  <a:t>分水岭算法</a:t>
                </a:r>
                <a:endParaRPr lang="zh-CN" altLang="zh-CN" dirty="0"/>
              </a:p>
              <a:p>
                <a:pPr lvl="0"/>
                <a:r>
                  <a:rPr lang="zh-CN" altLang="zh-CN" dirty="0"/>
                  <a:t>对于每个区域，计算其区域</a:t>
                </a:r>
                <a:r>
                  <a:rPr lang="zh-CN" altLang="zh-CN" dirty="0" smtClean="0"/>
                  <a:t>内颜色均值</a:t>
                </a:r>
                <a:endParaRPr lang="zh-CN" altLang="zh-CN" dirty="0"/>
              </a:p>
              <a:p>
                <a:pPr lvl="0"/>
                <a:r>
                  <a:rPr lang="zh-CN" altLang="en-US" dirty="0"/>
                  <a:t>令</a:t>
                </a:r>
                <a:r>
                  <a:rPr lang="zh-CN" altLang="zh-CN" dirty="0" smtClean="0"/>
                  <a:t>在</a:t>
                </a:r>
                <a:r>
                  <a:rPr lang="zh-CN" altLang="zh-CN" dirty="0"/>
                  <a:t>三个通道上均比均值亮的区域为非阴影</a:t>
                </a:r>
                <a:r>
                  <a:rPr lang="zh-CN" altLang="zh-CN" dirty="0" smtClean="0"/>
                  <a:t>区域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求出颜色</a:t>
                </a:r>
                <a:r>
                  <a:rPr lang="zh-CN" altLang="zh-CN" dirty="0"/>
                  <a:t>均值，同时乘上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/>
                            </m:ctrlPr>
                          </m:mPr>
                          <m:mr>
                            <m:e>
                              <m:r>
                                <a:rPr lang="en-US" altLang="zh-CN" i="1"/>
                                <m:t>1.31</m:t>
                              </m:r>
                            </m:e>
                            <m:e>
                              <m:r>
                                <a:rPr lang="en-US" altLang="zh-CN" i="1"/>
                                <m:t>1.19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dirty="0"/>
                  <a:t>，</a:t>
                </a:r>
                <a:r>
                  <a:rPr lang="zh-CN" altLang="en-US" dirty="0" smtClean="0"/>
                  <a:t>得到</a:t>
                </a:r>
                <a14:m>
                  <m:oMath xmlns:m="http://schemas.openxmlformats.org/officeDocument/2006/math">
                    <m:r>
                      <a:rPr lang="en-US" altLang="zh-CN" i="1"/>
                      <m:t>𝐿</m:t>
                    </m:r>
                    <m:r>
                      <a:rPr lang="en-US" altLang="zh-CN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𝑅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𝐺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zh-CN" dirty="0" smtClean="0"/>
                  <a:t>找出</a:t>
                </a:r>
                <a:r>
                  <a:rPr lang="en-US" altLang="zh-CN" dirty="0" smtClean="0"/>
                  <a:t>L</a:t>
                </a:r>
                <a:r>
                  <a:rPr lang="zh-CN" altLang="zh-CN" dirty="0" smtClean="0"/>
                  <a:t>中差距最大的两个颜色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为这两个</a:t>
                </a:r>
                <a:r>
                  <a:rPr lang="zh-CN" altLang="zh-CN" dirty="0" smtClean="0"/>
                  <a:t>颜色的值</a:t>
                </a:r>
                <a:r>
                  <a:rPr lang="zh-CN" altLang="en-US" dirty="0" smtClean="0"/>
                  <a:t>之差</a:t>
                </a:r>
                <a:endParaRPr lang="en-US" altLang="zh-CN" dirty="0" smtClean="0"/>
              </a:p>
              <a:p>
                <a:pPr lvl="0"/>
                <a:r>
                  <a:rPr lang="zh-CN" altLang="en-US" dirty="0"/>
                  <a:t>小于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</a:t>
                </a:r>
                <a:r>
                  <a:rPr lang="zh-CN" altLang="zh-CN" dirty="0" smtClean="0"/>
                  <a:t>平均值的</a:t>
                </a:r>
                <a:r>
                  <a:rPr lang="zh-CN" altLang="zh-CN" dirty="0"/>
                  <a:t>像素都作为阴影</a:t>
                </a:r>
                <a:r>
                  <a:rPr lang="zh-CN" altLang="zh-CN" dirty="0" smtClean="0"/>
                  <a:t>像素</a:t>
                </a:r>
                <a:endParaRPr lang="en-US" altLang="zh-CN" dirty="0" smtClean="0"/>
              </a:p>
              <a:p>
                <a:r>
                  <a:rPr lang="zh-CN" altLang="zh-CN" dirty="0" smtClean="0"/>
                  <a:t>验证</a:t>
                </a:r>
                <a:r>
                  <a:rPr lang="zh-CN" altLang="zh-CN" dirty="0"/>
                  <a:t>阴影的合法性：</a:t>
                </a:r>
                <a:r>
                  <a:rPr lang="zh-CN" altLang="en-US" dirty="0" smtClean="0"/>
                  <a:t>非阴影区域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与阴影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区域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均值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差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1.2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zh-CN" dirty="0" smtClean="0"/>
                  <a:t>内</a:t>
                </a:r>
                <a:endParaRPr lang="en-US" altLang="zh-CN" dirty="0" smtClean="0"/>
              </a:p>
              <a:p>
                <a:r>
                  <a:rPr lang="zh-CN" altLang="zh-CN" dirty="0" smtClean="0"/>
                  <a:t>将区域内亮度比均值低的点</a:t>
                </a:r>
                <a:r>
                  <a:rPr lang="zh-CN" altLang="en-US" dirty="0" smtClean="0"/>
                  <a:t>均作为</a:t>
                </a:r>
                <a:r>
                  <a:rPr lang="zh-CN" altLang="zh-CN" dirty="0" smtClean="0"/>
                  <a:t>阴影</a:t>
                </a:r>
                <a:endParaRPr lang="en-US" altLang="zh-CN" dirty="0" smtClean="0"/>
              </a:p>
              <a:p>
                <a:pPr lvl="0"/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lvl="0"/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8684"/>
              </a:xfrm>
              <a:blipFill>
                <a:blip r:embed="rId2"/>
                <a:stretch>
                  <a:fillRect l="-1043" t="-2244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59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" y="1576351"/>
            <a:ext cx="4367883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00" y="1577430"/>
            <a:ext cx="4366800" cy="43502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01922" y="2320859"/>
            <a:ext cx="954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理</a:t>
            </a:r>
            <a:endParaRPr lang="en-US" altLang="zh-CN" sz="6000" dirty="0" smtClean="0"/>
          </a:p>
          <a:p>
            <a:endParaRPr lang="en-US" altLang="zh-CN" sz="6000" dirty="0"/>
          </a:p>
          <a:p>
            <a:r>
              <a:rPr lang="zh-CN" altLang="en-US" sz="6000" dirty="0" smtClean="0"/>
              <a:t>想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5485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01922" y="2320859"/>
            <a:ext cx="954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现</a:t>
            </a:r>
            <a:endParaRPr lang="en-US" altLang="zh-CN" sz="6000" dirty="0" smtClean="0"/>
          </a:p>
          <a:p>
            <a:endParaRPr lang="en-US" altLang="zh-CN" sz="6000" dirty="0"/>
          </a:p>
          <a:p>
            <a:r>
              <a:rPr lang="zh-CN" altLang="en-US" sz="6000" dirty="0" smtClean="0"/>
              <a:t>实</a:t>
            </a:r>
            <a:endParaRPr lang="zh-CN" altLang="en-US" sz="60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" y="1869380"/>
            <a:ext cx="5020372" cy="3765279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07" y="1869380"/>
            <a:ext cx="5022000" cy="37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5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对检测算法的改造</a:t>
            </a:r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4" name="图片 3" descr="C:\Users\zyr17\Documents\DIP\data\NAIVE\original\lssd26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9" y="2443729"/>
            <a:ext cx="216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71109" y="24437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53098" y="24437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31999"/>
              </p:ext>
            </p:extLst>
          </p:nvPr>
        </p:nvGraphicFramePr>
        <p:xfrm>
          <a:off x="3758974" y="2263729"/>
          <a:ext cx="1800000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MP 图像" r:id="rId4" imgW="1047619" imgH="1047619" progId="Paint.Picture">
                  <p:embed/>
                </p:oleObj>
              </mc:Choice>
              <mc:Fallback>
                <p:oleObj name="BMP 图像" r:id="rId4" imgW="1047619" imgH="104761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974" y="2263729"/>
                        <a:ext cx="1800000" cy="18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C:\Users\zyr17\Documents\DIP\src\temp\chooseblock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20" y="2443729"/>
            <a:ext cx="216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zyr17\Documents\DIP\src\temp\magic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66" y="2443729"/>
            <a:ext cx="216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zyr17\Documents\DIP\src\temp\threshold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676" y="4732064"/>
            <a:ext cx="216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zyr17\Documents\DIP\src\temp\floodfill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74" y="4736963"/>
            <a:ext cx="216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C:\Users\zyr17\Documents\DIP\src\temp\removesmall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72" y="4732064"/>
            <a:ext cx="2160000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直接箭头连接符 17"/>
          <p:cNvCxnSpPr>
            <a:stCxn id="4" idx="3"/>
          </p:cNvCxnSpPr>
          <p:nvPr/>
        </p:nvCxnSpPr>
        <p:spPr>
          <a:xfrm>
            <a:off x="3128829" y="3163729"/>
            <a:ext cx="63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58975" y="3163729"/>
            <a:ext cx="63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349121" y="3174955"/>
            <a:ext cx="63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1"/>
            <a:endCxn id="12" idx="3"/>
          </p:cNvCxnSpPr>
          <p:nvPr/>
        </p:nvCxnSpPr>
        <p:spPr>
          <a:xfrm flipH="1">
            <a:off x="6818974" y="5452064"/>
            <a:ext cx="624702" cy="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034272" y="5448162"/>
            <a:ext cx="624702" cy="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0750731" y="3883729"/>
            <a:ext cx="13063" cy="157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1" idx="3"/>
          </p:cNvCxnSpPr>
          <p:nvPr/>
        </p:nvCxnSpPr>
        <p:spPr>
          <a:xfrm flipH="1">
            <a:off x="9603676" y="5448162"/>
            <a:ext cx="1143567" cy="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阴影检测效果</a:t>
            </a:r>
            <a:endParaRPr lang="zh-CN" altLang="en-US" dirty="0"/>
          </a:p>
        </p:txBody>
      </p:sp>
      <p:pic>
        <p:nvPicPr>
          <p:cNvPr id="4" name="图片 3" descr="C:\Users\zyr17\Documents\DIP\data\SBU\original\lssd11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74" y="1690687"/>
            <a:ext cx="288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zyr17\Documents\DIP\src\detectresults\lssd11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60" y="1690687"/>
            <a:ext cx="288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0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阴影检测算法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阴影检测效果</a:t>
            </a:r>
            <a:endParaRPr lang="zh-CN" altLang="en-US" dirty="0"/>
          </a:p>
        </p:txBody>
      </p:sp>
      <p:pic>
        <p:nvPicPr>
          <p:cNvPr id="6" name="图片 5" descr="C:\Users\zyr17\Documents\DIP\data\SBU\original\lssd13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" y="2635687"/>
            <a:ext cx="4320000" cy="24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zyr17\Documents\DIP\src\detectresults\lssd13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5687"/>
            <a:ext cx="4320000" cy="243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38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380</Words>
  <Application>Microsoft Office PowerPoint</Application>
  <PresentationFormat>宽屏</PresentationFormat>
  <Paragraphs>74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画笔图片</vt:lpstr>
      <vt:lpstr>阴影检测与去除</vt:lpstr>
      <vt:lpstr>阴影检测算法</vt:lpstr>
      <vt:lpstr>阴影检测算法</vt:lpstr>
      <vt:lpstr>阴影检测算法</vt:lpstr>
      <vt:lpstr>阴影检测算法</vt:lpstr>
      <vt:lpstr>阴影检测算法</vt:lpstr>
      <vt:lpstr>阴影检测算法</vt:lpstr>
      <vt:lpstr>阴影检测算法</vt:lpstr>
      <vt:lpstr>阴影检测算法</vt:lpstr>
      <vt:lpstr>阴影检测算法</vt:lpstr>
      <vt:lpstr>阴影检测算法</vt:lpstr>
      <vt:lpstr>阴影检测算法</vt:lpstr>
      <vt:lpstr>阴影检测算法</vt:lpstr>
      <vt:lpstr>阴影去除算法</vt:lpstr>
      <vt:lpstr>阴影去除算法</vt:lpstr>
      <vt:lpstr>阴影去除算法</vt:lpstr>
      <vt:lpstr>阴影去除算法</vt:lpstr>
      <vt:lpstr>阴影去除算法</vt:lpstr>
      <vt:lpstr>阴影去除算法</vt:lpstr>
      <vt:lpstr>阴影去除算法</vt:lpstr>
      <vt:lpstr>阴影去除算法</vt:lpstr>
      <vt:lpstr>阴影去除算法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阴影检测与去除</dc:title>
  <dc:creator>蒋骐泽</dc:creator>
  <cp:lastModifiedBy>蒋骐泽</cp:lastModifiedBy>
  <cp:revision>21</cp:revision>
  <dcterms:created xsi:type="dcterms:W3CDTF">2017-05-23T05:23:30Z</dcterms:created>
  <dcterms:modified xsi:type="dcterms:W3CDTF">2017-05-23T07:37:49Z</dcterms:modified>
</cp:coreProperties>
</file>