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5" r:id="rId2"/>
    <p:sldId id="267" r:id="rId3"/>
    <p:sldId id="266" r:id="rId4"/>
    <p:sldId id="269" r:id="rId5"/>
    <p:sldId id="268" r:id="rId6"/>
    <p:sldId id="270" r:id="rId7"/>
    <p:sldId id="257" r:id="rId8"/>
    <p:sldId id="258" r:id="rId9"/>
    <p:sldId id="261" r:id="rId10"/>
    <p:sldId id="273" r:id="rId11"/>
    <p:sldId id="259" r:id="rId12"/>
    <p:sldId id="260" r:id="rId13"/>
    <p:sldId id="263" r:id="rId14"/>
    <p:sldId id="274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%20Course\projecttt\Aviation%20Project%20Excel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[Aviation Project ExcelR.xlsx]1.!PivotTable3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987560690890973"/>
          <c:y val="5.4575138833683326E-2"/>
          <c:w val="0.78347363803320624"/>
          <c:h val="0.6396054823945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'1.'!$C$3:$C$4</c:f>
              <c:strCache>
                <c:ptCount val="1"/>
                <c:pt idx="0">
                  <c:v>Weekday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'1.'!$B$5:$B$18</c:f>
              <c:strCache>
                <c:ptCount val="14"/>
                <c:pt idx="0">
                  <c:v>Alaska Airlines Inc.</c:v>
                </c:pt>
                <c:pt idx="1">
                  <c:v>American Airlines Inc.</c:v>
                </c:pt>
                <c:pt idx="2">
                  <c:v>American Eagle Airlines Inc.</c:v>
                </c:pt>
                <c:pt idx="3">
                  <c:v>Atlantic Southeast Airlines</c:v>
                </c:pt>
                <c:pt idx="4">
                  <c:v>Delta Air Lines Inc.</c:v>
                </c:pt>
                <c:pt idx="5">
                  <c:v>Frontier Airlines Inc.</c:v>
                </c:pt>
                <c:pt idx="6">
                  <c:v>Hawaiian Airlines Inc.</c:v>
                </c:pt>
                <c:pt idx="7">
                  <c:v>JetBlue Airways</c:v>
                </c:pt>
                <c:pt idx="8">
                  <c:v>Skywest Airlines Inc.</c:v>
                </c:pt>
                <c:pt idx="9">
                  <c:v>Southwest Airlines Co.</c:v>
                </c:pt>
                <c:pt idx="10">
                  <c:v>Spirit Air Lines</c:v>
                </c:pt>
                <c:pt idx="11">
                  <c:v>United Air Lines Inc.</c:v>
                </c:pt>
                <c:pt idx="12">
                  <c:v>US Airways Inc.</c:v>
                </c:pt>
                <c:pt idx="13">
                  <c:v>Virgin America</c:v>
                </c:pt>
              </c:strCache>
            </c:strRef>
          </c:cat>
          <c:val>
            <c:numRef>
              <c:f>'1.'!$C$5:$C$18</c:f>
              <c:numCache>
                <c:formatCode>General</c:formatCode>
                <c:ptCount val="14"/>
                <c:pt idx="0">
                  <c:v>124254</c:v>
                </c:pt>
                <c:pt idx="1">
                  <c:v>530671</c:v>
                </c:pt>
                <c:pt idx="2">
                  <c:v>218475</c:v>
                </c:pt>
                <c:pt idx="3">
                  <c:v>428946</c:v>
                </c:pt>
                <c:pt idx="4">
                  <c:v>652335</c:v>
                </c:pt>
                <c:pt idx="5">
                  <c:v>65900</c:v>
                </c:pt>
                <c:pt idx="6">
                  <c:v>54846</c:v>
                </c:pt>
                <c:pt idx="7">
                  <c:v>192675</c:v>
                </c:pt>
                <c:pt idx="8">
                  <c:v>432262</c:v>
                </c:pt>
                <c:pt idx="9">
                  <c:v>937003</c:v>
                </c:pt>
                <c:pt idx="10">
                  <c:v>83691</c:v>
                </c:pt>
                <c:pt idx="11">
                  <c:v>386972</c:v>
                </c:pt>
                <c:pt idx="12">
                  <c:v>146602</c:v>
                </c:pt>
                <c:pt idx="13">
                  <c:v>46138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F0-495D-B602-AC33B15D9329}"/>
            </c:ext>
          </c:extLst>
        </c:ser>
        <c:ser>
          <c:idx val="1"/>
          <c:order val="1"/>
          <c:tx>
            <c:strRef>
              <c:f>'1.'!$D$3:$D$4</c:f>
              <c:strCache>
                <c:ptCount val="1"/>
                <c:pt idx="0">
                  <c:v>Weekend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'1.'!$B$5:$B$18</c:f>
              <c:strCache>
                <c:ptCount val="14"/>
                <c:pt idx="0">
                  <c:v>Alaska Airlines Inc.</c:v>
                </c:pt>
                <c:pt idx="1">
                  <c:v>American Airlines Inc.</c:v>
                </c:pt>
                <c:pt idx="2">
                  <c:v>American Eagle Airlines Inc.</c:v>
                </c:pt>
                <c:pt idx="3">
                  <c:v>Atlantic Southeast Airlines</c:v>
                </c:pt>
                <c:pt idx="4">
                  <c:v>Delta Air Lines Inc.</c:v>
                </c:pt>
                <c:pt idx="5">
                  <c:v>Frontier Airlines Inc.</c:v>
                </c:pt>
                <c:pt idx="6">
                  <c:v>Hawaiian Airlines Inc.</c:v>
                </c:pt>
                <c:pt idx="7">
                  <c:v>JetBlue Airways</c:v>
                </c:pt>
                <c:pt idx="8">
                  <c:v>Skywest Airlines Inc.</c:v>
                </c:pt>
                <c:pt idx="9">
                  <c:v>Southwest Airlines Co.</c:v>
                </c:pt>
                <c:pt idx="10">
                  <c:v>Spirit Air Lines</c:v>
                </c:pt>
                <c:pt idx="11">
                  <c:v>United Air Lines Inc.</c:v>
                </c:pt>
                <c:pt idx="12">
                  <c:v>US Airways Inc.</c:v>
                </c:pt>
                <c:pt idx="13">
                  <c:v>Virgin America</c:v>
                </c:pt>
              </c:strCache>
            </c:strRef>
          </c:cat>
          <c:val>
            <c:numRef>
              <c:f>'1.'!$D$5:$D$18</c:f>
              <c:numCache>
                <c:formatCode>General</c:formatCode>
                <c:ptCount val="14"/>
                <c:pt idx="0">
                  <c:v>48267</c:v>
                </c:pt>
                <c:pt idx="1">
                  <c:v>195313</c:v>
                </c:pt>
                <c:pt idx="2">
                  <c:v>76157</c:v>
                </c:pt>
                <c:pt idx="3">
                  <c:v>143031</c:v>
                </c:pt>
                <c:pt idx="4">
                  <c:v>223546</c:v>
                </c:pt>
                <c:pt idx="5">
                  <c:v>24936</c:v>
                </c:pt>
                <c:pt idx="6">
                  <c:v>21426</c:v>
                </c:pt>
                <c:pt idx="7">
                  <c:v>74373</c:v>
                </c:pt>
                <c:pt idx="8">
                  <c:v>156091</c:v>
                </c:pt>
                <c:pt idx="9">
                  <c:v>324852</c:v>
                </c:pt>
                <c:pt idx="10">
                  <c:v>33688</c:v>
                </c:pt>
                <c:pt idx="11">
                  <c:v>128751</c:v>
                </c:pt>
                <c:pt idx="12">
                  <c:v>52113</c:v>
                </c:pt>
                <c:pt idx="13">
                  <c:v>15765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F0-495D-B602-AC33B15D9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6442575"/>
        <c:axId val="1506441615"/>
      </c:barChart>
      <c:catAx>
        <c:axId val="1506442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441615"/>
        <c:crosses val="autoZero"/>
        <c:auto val="1"/>
        <c:lblAlgn val="ctr"/>
        <c:lblOffset val="100"/>
        <c:noMultiLvlLbl val="0"/>
      </c:catAx>
      <c:valAx>
        <c:axId val="150644161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06442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93F5-FF1E-46B8-B889-77672B05084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023-6329-407E-9F55-EA7E43179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02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93F5-FF1E-46B8-B889-77672B05084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023-6329-407E-9F55-EA7E43179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53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93F5-FF1E-46B8-B889-77672B05084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023-6329-407E-9F55-EA7E431792B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6320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93F5-FF1E-46B8-B889-77672B05084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023-6329-407E-9F55-EA7E43179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455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93F5-FF1E-46B8-B889-77672B05084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023-6329-407E-9F55-EA7E431792B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6495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93F5-FF1E-46B8-B889-77672B05084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023-6329-407E-9F55-EA7E43179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232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93F5-FF1E-46B8-B889-77672B05084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023-6329-407E-9F55-EA7E43179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57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93F5-FF1E-46B8-B889-77672B05084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023-6329-407E-9F55-EA7E43179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74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93F5-FF1E-46B8-B889-77672B05084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023-6329-407E-9F55-EA7E43179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11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93F5-FF1E-46B8-B889-77672B05084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023-6329-407E-9F55-EA7E43179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16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93F5-FF1E-46B8-B889-77672B05084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023-6329-407E-9F55-EA7E43179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8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93F5-FF1E-46B8-B889-77672B05084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023-6329-407E-9F55-EA7E43179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2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93F5-FF1E-46B8-B889-77672B05084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023-6329-407E-9F55-EA7E43179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70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93F5-FF1E-46B8-B889-77672B05084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023-6329-407E-9F55-EA7E43179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02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93F5-FF1E-46B8-B889-77672B05084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023-6329-407E-9F55-EA7E43179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54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93F5-FF1E-46B8-B889-77672B05084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023-6329-407E-9F55-EA7E43179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1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193F5-FF1E-46B8-B889-77672B05084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399023-6329-407E-9F55-EA7E43179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65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FAF1DE-87A8-9C3A-21AF-1B515F977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818" y="998375"/>
            <a:ext cx="7766936" cy="1988771"/>
          </a:xfrm>
        </p:spPr>
        <p:txBody>
          <a:bodyPr/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Aviation Project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6F51AD-5800-30EB-220E-5F62565C2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883" y="3322405"/>
            <a:ext cx="7766936" cy="10968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-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I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8753B-39C2-6CD5-863E-35784A8BC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3784"/>
            <a:ext cx="2938110" cy="15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DB-8066-B000-4925-63EBCDF39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5363" y="1810139"/>
            <a:ext cx="5178490" cy="3144416"/>
          </a:xfrm>
        </p:spPr>
        <p:txBody>
          <a:bodyPr>
            <a:norm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delay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main reason why the </a:t>
            </a:r>
            <a:r>
              <a:rPr lang="en-IN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American Eagle Airlines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maximum no of cancelled flights.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C9DDC-4717-6B0D-A5ED-A0F4B936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662474"/>
            <a:ext cx="6232849" cy="48985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8905D9-EDBA-A8A4-CCD4-6AC9FBFC0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1225"/>
            <a:ext cx="1259633" cy="75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1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1ACD-8B9A-3232-69B5-C9A616C2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45" y="239060"/>
            <a:ext cx="10515600" cy="44197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State-wise delay statistics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23333-8C21-2ADB-A74E-3F17F179F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1030977"/>
            <a:ext cx="10515600" cy="5304508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Texas, California and Nevada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most delays.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aircraft delay is major reason for delay of flights.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 West airline of New Jersey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contributed to most of the delays.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AC33A9-7C69-5915-7D8E-32AD8E5BC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5485"/>
            <a:ext cx="1259633" cy="5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115DCC-786E-71A0-5727-8C5949FDA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39" y="2743200"/>
            <a:ext cx="5753885" cy="3600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C29E5-4DA9-EDAB-5A97-385DD0B33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5" y="2575421"/>
            <a:ext cx="4895455" cy="341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6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1BD3-D024-8E0B-0A5C-1ACAECA2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58"/>
            <a:ext cx="10515600" cy="5719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wise delay statistics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572F36-35D4-D9CA-0111-066B00C78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970287"/>
            <a:ext cx="10515600" cy="54959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Sky West Airlines of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Newark city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United Airlines of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Covington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most arrival and departure delay.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Flights of Newark city in the month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most delay.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B82651-407A-170A-1FC3-880A1DACD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2547857"/>
            <a:ext cx="4079445" cy="3787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D49A42-8424-24FF-A820-02AA64AC1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5485"/>
            <a:ext cx="1259633" cy="5225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BC132-5281-D0DD-535E-6F188DC12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383" y="2618743"/>
            <a:ext cx="5594583" cy="326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8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D1F1-D630-A197-1624-D6D3EDDE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04"/>
            <a:ext cx="10515600" cy="4507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wise delay statistics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FBE5-A79D-64DC-57F3-59ED28954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49" y="922789"/>
            <a:ext cx="10515600" cy="5520678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Spirit Airlines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most arrival and departure delay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week (June Month)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year.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system delay has contributed most for the delay.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Frontier Airline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next most delays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week (February month)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year.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D826F37-F8B4-C51E-C44F-0C45F4E2C8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07292" y="41154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20650F-4B99-E53B-FA8E-EE063899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5485"/>
            <a:ext cx="1259633" cy="5225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FAD03D-C1D5-4912-99A1-3CD7FC212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52" y="2586717"/>
            <a:ext cx="5599640" cy="3590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07E35A-7279-59F3-A008-A225C4B2B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892" y="2586717"/>
            <a:ext cx="6009860" cy="381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6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6EFB-EAE4-B70E-ED5C-A5718834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56" y="167950"/>
            <a:ext cx="10911287" cy="92695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airlines with No departure/arrival delay with distance covered between 2500 and 3000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766A-059E-4A42-DA51-E99256AD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6" y="1427584"/>
            <a:ext cx="8579536" cy="5075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chart is the representation of Count of flights of each airlines whose distance covered are between 2500 and 3000 without any departure or arrival delay.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there are 8 airlines which falls under the above mentioned category.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flights of all airlines without delay are 54949.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United airlines Inc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is having more  highest flights without any delay with a count of 10668.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airways Inc. is having least number of flights without delay with a count of 2138.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American Airlines Inc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stands second highest without any flight delays at 10532.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54A99-2DFA-CB99-D085-B17FE48EA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479" y="1698171"/>
            <a:ext cx="3233018" cy="43886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866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8C8B-9AF5-2E6A-3E19-E878330C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A9EE5-1864-8ABF-F860-8D1507789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316" y="1361328"/>
            <a:ext cx="8697686" cy="433977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Southwest Airlines in California has highest number of flights.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Eagle Airline has most number of cancelled flights.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and aircraft issue contributed most for the cancellation and delay of flights.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Flights of United Airlines seems to more punctual without any delays.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EFCD7-D0FD-83A9-0CFF-E732EAF78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5691"/>
            <a:ext cx="2752531" cy="12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32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B665C-C6B9-BFA2-6F37-86841C0F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70" y="2425958"/>
            <a:ext cx="8361784" cy="156754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EA953-DA21-1968-BF4B-6356E7BB1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3012"/>
            <a:ext cx="2388637" cy="118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6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4BD1-6387-346E-3201-8C9610A1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66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CD87F-7A05-87AC-3D8E-E6FE3587E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Team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028AA-1969-ADC7-B104-305BB3C04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3784"/>
            <a:ext cx="2938110" cy="15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5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FF09-9312-971B-75C8-1215BAEB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00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C1AC-F978-07F5-C65A-F752B5563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628"/>
            <a:ext cx="10515600" cy="482633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Aviation data analysis with given flight data was done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insights for the given four KPI’s were analyzed.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– Excel, Power Query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Analyzation – MySQL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– Power BI, Tableau</a:t>
            </a:r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C1501-2AC2-2073-8E51-5112F982C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8632"/>
            <a:ext cx="2491273" cy="13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1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7913-8D6B-11D8-3529-A4DA1107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1C35-75EC-BEE1-9239-69BA4A05A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84" y="1378955"/>
            <a:ext cx="10515600" cy="448627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Weekday Vs Weekend total flights statistics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cancelled flights for JetBlue Airways on first date of every month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wise, State wise and City wise statistics of delay of flights with airline details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airlines with No departure/arrival delay with distance covered between 2500 and 3000</a:t>
            </a:r>
          </a:p>
          <a:p>
            <a:pPr marL="342900" indent="-342900">
              <a:buAutoNum type="arabicParenR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2E150-D46C-93BF-7853-F055AA2ED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3784"/>
            <a:ext cx="2938110" cy="15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4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2E7D-761B-5C64-30DA-F30C4C8C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Team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20596-BC81-3B66-86F4-1A7C00C2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89" y="1572760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Aarthi Meena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Preethi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Anjaly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Navya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Jones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Chinta Srinivas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Muhammed</a:t>
            </a:r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7832D-D528-03D3-99C1-A29395FED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7200"/>
            <a:ext cx="2099388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1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56BF4-8245-9D94-E2CD-9D845D7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580"/>
            <a:ext cx="8247077" cy="1669409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297C8-090C-669A-48DC-3A03CD0F6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3784"/>
            <a:ext cx="2938110" cy="15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8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DA9C-F62D-3759-7450-8DCE6E75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96" y="201337"/>
            <a:ext cx="10515600" cy="830510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Weekday Vs Weekend total flights statistics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CEA9-B138-83FF-638B-460CEBA0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41" y="855677"/>
            <a:ext cx="11908250" cy="580098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Flights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Weekdays has more number of flights than weekends.</a:t>
            </a:r>
            <a:r>
              <a:rPr lang="en-US" sz="20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Weekday accounted for </a:t>
            </a:r>
            <a:r>
              <a:rPr lang="en-US" sz="2000" b="0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73.91%</a:t>
            </a:r>
            <a:r>
              <a:rPr lang="en-US" sz="20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flights.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r>
              <a:rPr lang="en-US" sz="2000" b="1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Southwest Airlines Co</a:t>
            </a:r>
            <a:r>
              <a:rPr lang="en-US" sz="20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has made up </a:t>
            </a:r>
            <a:r>
              <a:rPr lang="en-US" sz="2000" b="0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16.11%</a:t>
            </a:r>
            <a:r>
              <a:rPr lang="en-US" sz="20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total number of flights</a:t>
            </a:r>
            <a:r>
              <a:rPr lang="en-US" sz="2000" dirty="0">
                <a:solidFill>
                  <a:srgbClr val="2524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rgbClr val="2524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</a:t>
            </a:r>
            <a:r>
              <a:rPr lang="en-US" sz="2000" dirty="0">
                <a:solidFill>
                  <a:srgbClr val="2524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highest number of flights.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7A584C-127A-E2E5-0893-D0996BD7E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212498"/>
              </p:ext>
            </p:extLst>
          </p:nvPr>
        </p:nvGraphicFramePr>
        <p:xfrm>
          <a:off x="3834819" y="2825124"/>
          <a:ext cx="4522362" cy="3340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9ED5E61-470B-048D-01E9-22E6CF6ED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9" y="2825124"/>
            <a:ext cx="3796017" cy="3276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CDB510-9B23-587B-19AA-DB5EC5096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926" y="2726222"/>
            <a:ext cx="4097133" cy="3276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EAC904-A240-4C0E-4239-A49586D8A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2849"/>
            <a:ext cx="1259633" cy="62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3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340C-C027-A66D-C09A-606E1B1E2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70" y="109056"/>
            <a:ext cx="11576808" cy="6526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Departure and Arrival Delay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Weekend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 month has highest arrival delay (7.70) which was </a:t>
            </a:r>
            <a:r>
              <a:rPr lang="en-US" sz="1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317.21%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than September which has lowest arrival delay (-3.55).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Departure delay and arrival delay has diverged most in the month of September where departure delay is </a:t>
            </a:r>
            <a:r>
              <a:rPr lang="en-US" sz="1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6.79%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higher than arrival delay.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Weekday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month has highest arrival delay (10.57) which was more higher than October which has lowest arrival delay (-0.64).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Departure delay and arrival delay has diverged most in the month of November where departure delay is </a:t>
            </a:r>
            <a:r>
              <a:rPr lang="en-US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5.57%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higher than arrival delay.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0353D-977A-9A47-CCE7-CC54E190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23" y="2113340"/>
            <a:ext cx="6685598" cy="1883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DD6E0-4CA4-43FB-5DBD-D4E8BCA2D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605" y="5169158"/>
            <a:ext cx="6567196" cy="1579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D7E925-D6E2-1B66-65DF-52761226D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1225"/>
            <a:ext cx="1259633" cy="75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15DC-9D0B-BC43-7620-D01D7F2E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80" y="214296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cancelled flights for JetBlue Airways on first date of every month</a:t>
            </a:r>
            <a:b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7805B4-F2CE-F35A-5084-045EF69C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88" y="1792733"/>
            <a:ext cx="5755212" cy="405756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8AEC07-3B01-6A40-7989-D4F4AA247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1225"/>
            <a:ext cx="1259633" cy="7567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337E36-C2F6-6ABA-67DE-85E3194CE42F}"/>
              </a:ext>
            </a:extLst>
          </p:cNvPr>
          <p:cNvSpPr txBox="1"/>
          <p:nvPr/>
        </p:nvSpPr>
        <p:spPr>
          <a:xfrm>
            <a:off x="7044612" y="12782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482F752-1FFE-8CF7-5168-DCDDE9EEF350}"/>
              </a:ext>
            </a:extLst>
          </p:cNvPr>
          <p:cNvSpPr txBox="1">
            <a:spLocks/>
          </p:cNvSpPr>
          <p:nvPr/>
        </p:nvSpPr>
        <p:spPr>
          <a:xfrm>
            <a:off x="6615404" y="1007706"/>
            <a:ext cx="5235808" cy="563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analysis we got to know that for JetBlue Airways the number of flight cancelled on first date of every month is maximum for the </a:t>
            </a:r>
            <a:r>
              <a:rPr lang="en-IN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baseline="30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flights cancelled is </a:t>
            </a:r>
            <a:r>
              <a:rPr lang="en-IN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in the month of </a:t>
            </a:r>
            <a:r>
              <a:rPr lang="en-IN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American Eagle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airline which has maximum number of cancelled flights.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month of </a:t>
            </a:r>
            <a:r>
              <a:rPr lang="en-IN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cancelled flights.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Cancelled flights is </a:t>
            </a:r>
            <a:r>
              <a:rPr lang="en-IN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month of </a:t>
            </a:r>
            <a:r>
              <a:rPr lang="en-IN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maximum in the month of </a:t>
            </a:r>
            <a:r>
              <a:rPr lang="en-IN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3759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685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Trebuchet MS</vt:lpstr>
      <vt:lpstr>Wingdings</vt:lpstr>
      <vt:lpstr>Wingdings 3</vt:lpstr>
      <vt:lpstr>Facet</vt:lpstr>
      <vt:lpstr>Aviation Project</vt:lpstr>
      <vt:lpstr>Table of Contents</vt:lpstr>
      <vt:lpstr>Project Recap</vt:lpstr>
      <vt:lpstr>Problem</vt:lpstr>
      <vt:lpstr>Analytics Team</vt:lpstr>
      <vt:lpstr>Insights</vt:lpstr>
      <vt:lpstr>Weekday Vs Weekend total flights statistics </vt:lpstr>
      <vt:lpstr>PowerPoint Presentation</vt:lpstr>
      <vt:lpstr>Total number of cancelled flights for JetBlue Airways on first date of every month </vt:lpstr>
      <vt:lpstr>PowerPoint Presentation</vt:lpstr>
      <vt:lpstr>State-wise delay statistics</vt:lpstr>
      <vt:lpstr>City wise delay statistics</vt:lpstr>
      <vt:lpstr>Week wise delay statistics</vt:lpstr>
      <vt:lpstr>Number of airlines with No departure/arrival delay with distance covered between 2500 and 3000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</dc:creator>
  <cp:lastModifiedBy>santhosh</cp:lastModifiedBy>
  <cp:revision>6</cp:revision>
  <dcterms:created xsi:type="dcterms:W3CDTF">2023-03-24T11:58:29Z</dcterms:created>
  <dcterms:modified xsi:type="dcterms:W3CDTF">2023-03-26T08:19:39Z</dcterms:modified>
</cp:coreProperties>
</file>