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277" r:id="rId8"/>
    <p:sldId id="392" r:id="rId9"/>
    <p:sldId id="393" r:id="rId10"/>
    <p:sldId id="394" r:id="rId11"/>
    <p:sldId id="395" r:id="rId12"/>
    <p:sldId id="396" r:id="rId13"/>
    <p:sldId id="398" r:id="rId14"/>
    <p:sldId id="397" r:id="rId15"/>
    <p:sldId id="399" r:id="rId16"/>
    <p:sldId id="400" r:id="rId17"/>
    <p:sldId id="401"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Supply Chain Management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Group – 5</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3A16-BB2C-A5D3-539A-DAEE73878107}"/>
              </a:ext>
            </a:extLst>
          </p:cNvPr>
          <p:cNvSpPr>
            <a:spLocks noGrp="1"/>
          </p:cNvSpPr>
          <p:nvPr>
            <p:ph type="title"/>
          </p:nvPr>
        </p:nvSpPr>
        <p:spPr/>
        <p:txBody>
          <a:bodyPr/>
          <a:lstStyle/>
          <a:p>
            <a:r>
              <a:rPr lang="en-US" dirty="0"/>
              <a:t>*Over stock ,out of stock, Understock</a:t>
            </a:r>
            <a:endParaRPr lang="en-IN" dirty="0"/>
          </a:p>
        </p:txBody>
      </p:sp>
      <p:pic>
        <p:nvPicPr>
          <p:cNvPr id="8" name="Content Placeholder 7">
            <a:extLst>
              <a:ext uri="{FF2B5EF4-FFF2-40B4-BE49-F238E27FC236}">
                <a16:creationId xmlns:a16="http://schemas.microsoft.com/office/drawing/2014/main" id="{028770D2-7062-E6CE-5116-C0B0569EC4F4}"/>
              </a:ext>
            </a:extLst>
          </p:cNvPr>
          <p:cNvPicPr>
            <a:picLocks noGrp="1" noChangeAspect="1"/>
          </p:cNvPicPr>
          <p:nvPr>
            <p:ph idx="1"/>
          </p:nvPr>
        </p:nvPicPr>
        <p:blipFill>
          <a:blip r:embed="rId2"/>
          <a:stretch>
            <a:fillRect/>
          </a:stretch>
        </p:blipFill>
        <p:spPr>
          <a:xfrm>
            <a:off x="1501253" y="2122795"/>
            <a:ext cx="9189494" cy="3979862"/>
          </a:xfrm>
        </p:spPr>
      </p:pic>
      <p:sp>
        <p:nvSpPr>
          <p:cNvPr id="6" name="Slide Number Placeholder 5">
            <a:extLst>
              <a:ext uri="{FF2B5EF4-FFF2-40B4-BE49-F238E27FC236}">
                <a16:creationId xmlns:a16="http://schemas.microsoft.com/office/drawing/2014/main" id="{AF4ED578-22FE-DF87-704D-6A71A5B2B647}"/>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07876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ECC7-03FD-7489-922C-E684E316913E}"/>
              </a:ext>
            </a:extLst>
          </p:cNvPr>
          <p:cNvSpPr>
            <a:spLocks noGrp="1"/>
          </p:cNvSpPr>
          <p:nvPr>
            <p:ph type="title"/>
          </p:nvPr>
        </p:nvSpPr>
        <p:spPr/>
        <p:txBody>
          <a:bodyPr/>
          <a:lstStyle/>
          <a:p>
            <a:r>
              <a:rPr lang="en-US" dirty="0"/>
              <a:t>Region Wise Sales</a:t>
            </a:r>
            <a:br>
              <a:rPr lang="en-US" dirty="0"/>
            </a:br>
            <a:r>
              <a:rPr lang="en-US" sz="2400" dirty="0"/>
              <a:t>*West region has most of the sales and Southwest has least sales.</a:t>
            </a:r>
            <a:endParaRPr lang="en-IN" sz="2400" dirty="0"/>
          </a:p>
        </p:txBody>
      </p:sp>
      <p:sp>
        <p:nvSpPr>
          <p:cNvPr id="6" name="Slide Number Placeholder 5">
            <a:extLst>
              <a:ext uri="{FF2B5EF4-FFF2-40B4-BE49-F238E27FC236}">
                <a16:creationId xmlns:a16="http://schemas.microsoft.com/office/drawing/2014/main" id="{F42353CD-E5C2-A578-AD3D-CBC39425CE24}"/>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9" name="Picture 8">
            <a:extLst>
              <a:ext uri="{FF2B5EF4-FFF2-40B4-BE49-F238E27FC236}">
                <a16:creationId xmlns:a16="http://schemas.microsoft.com/office/drawing/2014/main" id="{B7B37D1A-CC7D-81FF-70BC-FC5ADCEC1A6F}"/>
              </a:ext>
            </a:extLst>
          </p:cNvPr>
          <p:cNvPicPr>
            <a:picLocks noChangeAspect="1"/>
          </p:cNvPicPr>
          <p:nvPr/>
        </p:nvPicPr>
        <p:blipFill>
          <a:blip r:embed="rId2">
            <a:clrChange>
              <a:clrFrom>
                <a:srgbClr val="3A3A3A"/>
              </a:clrFrom>
              <a:clrTo>
                <a:srgbClr val="3A3A3A">
                  <a:alpha val="0"/>
                </a:srgbClr>
              </a:clrTo>
            </a:clrChange>
          </a:blip>
          <a:stretch>
            <a:fillRect/>
          </a:stretch>
        </p:blipFill>
        <p:spPr>
          <a:xfrm>
            <a:off x="746451" y="2011329"/>
            <a:ext cx="10564182" cy="3979625"/>
          </a:xfrm>
          <a:prstGeom prst="rect">
            <a:avLst/>
          </a:prstGeom>
        </p:spPr>
      </p:pic>
    </p:spTree>
    <p:extLst>
      <p:ext uri="{BB962C8B-B14F-4D97-AF65-F5344CB8AC3E}">
        <p14:creationId xmlns:p14="http://schemas.microsoft.com/office/powerpoint/2010/main" val="398730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C023-74B3-DE22-6BCD-34733F1DE599}"/>
              </a:ext>
            </a:extLst>
          </p:cNvPr>
          <p:cNvSpPr>
            <a:spLocks noGrp="1"/>
          </p:cNvSpPr>
          <p:nvPr>
            <p:ph type="title"/>
          </p:nvPr>
        </p:nvSpPr>
        <p:spPr/>
        <p:txBody>
          <a:bodyPr/>
          <a:lstStyle/>
          <a:p>
            <a:r>
              <a:rPr lang="en-US" dirty="0"/>
              <a:t>Total Profits by Region</a:t>
            </a:r>
            <a:br>
              <a:rPr lang="en-US" dirty="0"/>
            </a:br>
            <a:r>
              <a:rPr lang="en-US" sz="2400" dirty="0"/>
              <a:t>*West region has most of the profit.</a:t>
            </a:r>
            <a:endParaRPr lang="en-IN" sz="2400" dirty="0"/>
          </a:p>
        </p:txBody>
      </p:sp>
      <p:pic>
        <p:nvPicPr>
          <p:cNvPr id="8" name="Content Placeholder 7">
            <a:extLst>
              <a:ext uri="{FF2B5EF4-FFF2-40B4-BE49-F238E27FC236}">
                <a16:creationId xmlns:a16="http://schemas.microsoft.com/office/drawing/2014/main" id="{3767B169-57F3-A105-B287-F4D57397812A}"/>
              </a:ext>
            </a:extLst>
          </p:cNvPr>
          <p:cNvPicPr>
            <a:picLocks noGrp="1" noChangeAspect="1"/>
          </p:cNvPicPr>
          <p:nvPr>
            <p:ph idx="1"/>
          </p:nvPr>
        </p:nvPicPr>
        <p:blipFill>
          <a:blip r:embed="rId2"/>
          <a:stretch>
            <a:fillRect/>
          </a:stretch>
        </p:blipFill>
        <p:spPr>
          <a:xfrm>
            <a:off x="2491946" y="2112963"/>
            <a:ext cx="7208109" cy="39798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Slide Number Placeholder 5">
            <a:extLst>
              <a:ext uri="{FF2B5EF4-FFF2-40B4-BE49-F238E27FC236}">
                <a16:creationId xmlns:a16="http://schemas.microsoft.com/office/drawing/2014/main" id="{DACBE222-624E-50CA-84CE-907C36364194}"/>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3658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CCD5-9301-D65F-E631-D5834492FCD4}"/>
              </a:ext>
            </a:extLst>
          </p:cNvPr>
          <p:cNvSpPr>
            <a:spLocks noGrp="1"/>
          </p:cNvSpPr>
          <p:nvPr>
            <p:ph type="title"/>
          </p:nvPr>
        </p:nvSpPr>
        <p:spPr/>
        <p:txBody>
          <a:bodyPr/>
          <a:lstStyle/>
          <a:p>
            <a:r>
              <a:rPr lang="en-US" dirty="0"/>
              <a:t>Total Profits, Profit Margin and  Unique  Orders by Region</a:t>
            </a:r>
            <a:endParaRPr lang="en-IN" dirty="0"/>
          </a:p>
        </p:txBody>
      </p:sp>
      <p:pic>
        <p:nvPicPr>
          <p:cNvPr id="8" name="Content Placeholder 7">
            <a:extLst>
              <a:ext uri="{FF2B5EF4-FFF2-40B4-BE49-F238E27FC236}">
                <a16:creationId xmlns:a16="http://schemas.microsoft.com/office/drawing/2014/main" id="{1B8D3CD4-703A-5D93-EB6E-3E005D9629CD}"/>
              </a:ext>
            </a:extLst>
          </p:cNvPr>
          <p:cNvPicPr>
            <a:picLocks noGrp="1" noChangeAspect="1"/>
          </p:cNvPicPr>
          <p:nvPr>
            <p:ph idx="1"/>
          </p:nvPr>
        </p:nvPicPr>
        <p:blipFill>
          <a:blip r:embed="rId2"/>
          <a:stretch>
            <a:fillRect/>
          </a:stretch>
        </p:blipFill>
        <p:spPr>
          <a:xfrm>
            <a:off x="550863" y="2285446"/>
            <a:ext cx="11090275" cy="3634896"/>
          </a:xfrm>
        </p:spPr>
      </p:pic>
      <p:sp>
        <p:nvSpPr>
          <p:cNvPr id="6" name="Slide Number Placeholder 5">
            <a:extLst>
              <a:ext uri="{FF2B5EF4-FFF2-40B4-BE49-F238E27FC236}">
                <a16:creationId xmlns:a16="http://schemas.microsoft.com/office/drawing/2014/main" id="{93AED1CA-CE78-7ABA-665E-2628612D82E3}"/>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69019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4F7C-198C-9242-D157-20E697923E1E}"/>
              </a:ext>
            </a:extLst>
          </p:cNvPr>
          <p:cNvSpPr>
            <a:spLocks noGrp="1"/>
          </p:cNvSpPr>
          <p:nvPr>
            <p:ph type="title"/>
          </p:nvPr>
        </p:nvSpPr>
        <p:spPr>
          <a:xfrm>
            <a:off x="550862" y="549275"/>
            <a:ext cx="11091600" cy="744637"/>
          </a:xfrm>
        </p:spPr>
        <p:txBody>
          <a:bodyPr/>
          <a:lstStyle/>
          <a:p>
            <a:r>
              <a:rPr lang="en-IN" sz="4000" dirty="0"/>
              <a:t>Team </a:t>
            </a:r>
          </a:p>
        </p:txBody>
      </p:sp>
      <p:sp>
        <p:nvSpPr>
          <p:cNvPr id="3" name="Content Placeholder 2">
            <a:extLst>
              <a:ext uri="{FF2B5EF4-FFF2-40B4-BE49-F238E27FC236}">
                <a16:creationId xmlns:a16="http://schemas.microsoft.com/office/drawing/2014/main" id="{37408BDF-868D-EC04-6C37-055B4C54BDA3}"/>
              </a:ext>
            </a:extLst>
          </p:cNvPr>
          <p:cNvSpPr>
            <a:spLocks noGrp="1"/>
          </p:cNvSpPr>
          <p:nvPr>
            <p:ph idx="1"/>
          </p:nvPr>
        </p:nvSpPr>
        <p:spPr>
          <a:xfrm>
            <a:off x="550863" y="1390651"/>
            <a:ext cx="11090274" cy="4702174"/>
          </a:xfrm>
        </p:spPr>
        <p:txBody>
          <a:bodyPr/>
          <a:lstStyle/>
          <a:p>
            <a:r>
              <a:rPr lang="en-IN" dirty="0"/>
              <a:t>Pagilla Sai Preethi</a:t>
            </a:r>
          </a:p>
          <a:p>
            <a:r>
              <a:rPr lang="en-IN" dirty="0" err="1">
                <a:solidFill>
                  <a:schemeClr val="tx1">
                    <a:lumMod val="95000"/>
                    <a:alpha val="60000"/>
                  </a:schemeClr>
                </a:solidFill>
              </a:rPr>
              <a:t>Anjaly</a:t>
            </a:r>
            <a:r>
              <a:rPr lang="en-IN" dirty="0">
                <a:solidFill>
                  <a:schemeClr val="tx1">
                    <a:lumMod val="95000"/>
                    <a:alpha val="60000"/>
                  </a:schemeClr>
                </a:solidFill>
              </a:rPr>
              <a:t> </a:t>
            </a:r>
            <a:r>
              <a:rPr lang="en-IN" dirty="0" err="1">
                <a:solidFill>
                  <a:schemeClr val="tx1">
                    <a:lumMod val="95000"/>
                    <a:alpha val="60000"/>
                  </a:schemeClr>
                </a:solidFill>
              </a:rPr>
              <a:t>Thandel</a:t>
            </a:r>
            <a:endParaRPr lang="en-IN" dirty="0">
              <a:solidFill>
                <a:schemeClr val="tx1">
                  <a:lumMod val="95000"/>
                  <a:alpha val="60000"/>
                </a:schemeClr>
              </a:solidFill>
            </a:endParaRPr>
          </a:p>
          <a:p>
            <a:r>
              <a:rPr lang="en-IN" dirty="0"/>
              <a:t>Navya </a:t>
            </a:r>
            <a:r>
              <a:rPr lang="en-IN" dirty="0" err="1"/>
              <a:t>Juvaladine</a:t>
            </a:r>
            <a:endParaRPr lang="en-IN" dirty="0"/>
          </a:p>
          <a:p>
            <a:r>
              <a:rPr lang="en-IN" dirty="0"/>
              <a:t>Aarthi babu</a:t>
            </a:r>
          </a:p>
          <a:p>
            <a:r>
              <a:rPr lang="en-IN" dirty="0"/>
              <a:t>Jones Edwin</a:t>
            </a:r>
          </a:p>
          <a:p>
            <a:r>
              <a:rPr lang="en-IN" dirty="0" err="1"/>
              <a:t>Chinta</a:t>
            </a:r>
            <a:r>
              <a:rPr lang="en-IN" dirty="0"/>
              <a:t> Srinivas</a:t>
            </a:r>
          </a:p>
          <a:p>
            <a:r>
              <a:rPr lang="en-IN" dirty="0"/>
              <a:t>Muhammad </a:t>
            </a:r>
            <a:r>
              <a:rPr lang="en-IN" dirty="0" err="1"/>
              <a:t>Shifas</a:t>
            </a:r>
            <a:endParaRPr lang="en-IN" dirty="0"/>
          </a:p>
        </p:txBody>
      </p:sp>
      <p:sp>
        <p:nvSpPr>
          <p:cNvPr id="6" name="Slide Number Placeholder 5">
            <a:extLst>
              <a:ext uri="{FF2B5EF4-FFF2-40B4-BE49-F238E27FC236}">
                <a16:creationId xmlns:a16="http://schemas.microsoft.com/office/drawing/2014/main" id="{75998FB6-7397-B56C-3AA0-33B8654F6E22}"/>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17326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85000" lnSpcReduction="10000"/>
          </a:bodyPr>
          <a:lstStyle/>
          <a:p>
            <a:r>
              <a:rPr lang="en-US" dirty="0"/>
              <a:t>*West region has more profit as sales are also high.                                                                                                    *Most of the products are under stock.                                             *Most of the customers are willing to get products from Samsung brand </a:t>
            </a:r>
            <a:r>
              <a:rPr lang="en-US" dirty="0" err="1"/>
              <a:t>i.e</a:t>
            </a:r>
            <a:r>
              <a:rPr lang="en-US" dirty="0"/>
              <a:t> there is a huge demand for those products .                                                                                                                            * The sales in 2023 are less because we have data only </a:t>
            </a:r>
            <a:r>
              <a:rPr lang="en-US" dirty="0" err="1"/>
              <a:t>upto</a:t>
            </a:r>
            <a:r>
              <a:rPr lang="en-US" dirty="0"/>
              <a:t> </a:t>
            </a:r>
            <a:r>
              <a:rPr lang="en-US" dirty="0" err="1"/>
              <a:t>april</a:t>
            </a:r>
            <a:r>
              <a:rPr lang="en-US" dirty="0"/>
              <a:t>                                                                                                                                *Got more orders in the year 2022.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228323"/>
            <a:ext cx="3565524" cy="1281871"/>
          </a:xfrm>
        </p:spPr>
        <p:txBody>
          <a:bodyPr/>
          <a:lstStyle/>
          <a:p>
            <a:r>
              <a:rPr lang="en-US" dirty="0" err="1"/>
              <a:t>Kpi’s</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362075"/>
            <a:ext cx="4658065" cy="4697712"/>
          </a:xfrm>
        </p:spPr>
        <p:txBody>
          <a:bodyPr/>
          <a:lstStyle/>
          <a:p>
            <a:r>
              <a:rPr lang="en-US" dirty="0"/>
              <a:t>   * Total Sales (YTD,MTD,QTD)           *Store Wise Sales                                       *Sales Growth                                  *Daily Sales Trend                                      *Brand Wise Sales                                  *Gross Profit                                     *Product in Inventory                                   *Over stock ,out of stock, Understock                                     *Inventory Value                                          *Region Wise Sales                                          *Total Profits, Profit Margin and  Unique  	Orders by Region                                *Total Profits by Region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21161" y="4508499"/>
            <a:ext cx="6862814" cy="1998713"/>
          </a:xfrm>
          <a:noFill/>
        </p:spPr>
        <p:txBody>
          <a:bodyPr>
            <a:normAutofit/>
          </a:bodyPr>
          <a:lstStyle/>
          <a:p>
            <a:pPr marL="0" indent="0">
              <a:buNone/>
            </a:pPr>
            <a:r>
              <a:rPr lang="en-US" dirty="0"/>
              <a:t>The project may focus on different aspects of the supply chain, such as procurement, production, logistics, and distribution. The ultimate goal of the project is to identify areas for improvement and develop strategies for enhancing the overall performance of the supply chain.</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381001"/>
            <a:ext cx="11091599" cy="723900"/>
          </a:xfrm>
        </p:spPr>
        <p:txBody>
          <a:bodyPr/>
          <a:lstStyle/>
          <a:p>
            <a:r>
              <a:rPr lang="en-US" dirty="0"/>
              <a:t>Total Sales (YTD,MTD,QTD)</a:t>
            </a:r>
            <a:br>
              <a:rPr lang="en-US" dirty="0"/>
            </a:br>
            <a:endParaRPr lang="en-US" sz="2400"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14" name="Picture 13">
            <a:extLst>
              <a:ext uri="{FF2B5EF4-FFF2-40B4-BE49-F238E27FC236}">
                <a16:creationId xmlns:a16="http://schemas.microsoft.com/office/drawing/2014/main" id="{E0DCB4C4-1FD7-2C28-A2DB-3185EC9743D3}"/>
              </a:ext>
            </a:extLst>
          </p:cNvPr>
          <p:cNvPicPr>
            <a:picLocks noChangeAspect="1"/>
          </p:cNvPicPr>
          <p:nvPr/>
        </p:nvPicPr>
        <p:blipFill>
          <a:blip r:embed="rId2">
            <a:duotone>
              <a:prstClr val="black"/>
              <a:schemeClr val="tx1">
                <a:lumMod val="65000"/>
                <a:tint val="45000"/>
                <a:satMod val="400000"/>
              </a:schemeClr>
            </a:duotone>
          </a:blip>
          <a:stretch>
            <a:fillRect/>
          </a:stretch>
        </p:blipFill>
        <p:spPr>
          <a:xfrm>
            <a:off x="550862" y="1956203"/>
            <a:ext cx="11090273" cy="3979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B725-D0DB-C273-303E-EF78354F0734}"/>
              </a:ext>
            </a:extLst>
          </p:cNvPr>
          <p:cNvSpPr>
            <a:spLocks noGrp="1"/>
          </p:cNvSpPr>
          <p:nvPr>
            <p:ph type="title"/>
          </p:nvPr>
        </p:nvSpPr>
        <p:spPr/>
        <p:txBody>
          <a:bodyPr/>
          <a:lstStyle/>
          <a:p>
            <a:r>
              <a:rPr lang="en-US" dirty="0"/>
              <a:t>Store Wise Sales</a:t>
            </a:r>
            <a:br>
              <a:rPr lang="en-US" dirty="0"/>
            </a:br>
            <a:r>
              <a:rPr lang="en-US" sz="2400" dirty="0"/>
              <a:t>*store key 326 </a:t>
            </a:r>
            <a:r>
              <a:rPr lang="en-US" sz="2400" dirty="0" err="1"/>
              <a:t>i.e</a:t>
            </a:r>
            <a:r>
              <a:rPr lang="en-US" sz="2400" dirty="0"/>
              <a:t> Argyle Store has max sales </a:t>
            </a:r>
            <a:r>
              <a:rPr lang="en-US" sz="2400" dirty="0" err="1"/>
              <a:t>i.e</a:t>
            </a:r>
            <a:r>
              <a:rPr lang="en-US" sz="2400" dirty="0"/>
              <a:t> 48,82,155</a:t>
            </a:r>
            <a:endParaRPr lang="en-IN" sz="2400" dirty="0"/>
          </a:p>
        </p:txBody>
      </p:sp>
      <p:pic>
        <p:nvPicPr>
          <p:cNvPr id="8" name="Content Placeholder 7">
            <a:extLst>
              <a:ext uri="{FF2B5EF4-FFF2-40B4-BE49-F238E27FC236}">
                <a16:creationId xmlns:a16="http://schemas.microsoft.com/office/drawing/2014/main" id="{0D2C66F7-EE98-5A7B-85A0-ABD4E95A3A22}"/>
              </a:ext>
            </a:extLst>
          </p:cNvPr>
          <p:cNvPicPr>
            <a:picLocks noGrp="1" noChangeAspect="1"/>
          </p:cNvPicPr>
          <p:nvPr>
            <p:ph idx="1"/>
          </p:nvPr>
        </p:nvPicPr>
        <p:blipFill>
          <a:blip r:embed="rId2"/>
          <a:stretch>
            <a:fillRect/>
          </a:stretch>
        </p:blipFill>
        <p:spPr>
          <a:xfrm>
            <a:off x="550863" y="2155371"/>
            <a:ext cx="11090275" cy="3677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Slide Number Placeholder 5">
            <a:extLst>
              <a:ext uri="{FF2B5EF4-FFF2-40B4-BE49-F238E27FC236}">
                <a16:creationId xmlns:a16="http://schemas.microsoft.com/office/drawing/2014/main" id="{C20CF59D-85C1-17E4-8E2E-959860B77BE4}"/>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278006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B053-131C-B599-7A2F-3B3286B30DDA}"/>
              </a:ext>
            </a:extLst>
          </p:cNvPr>
          <p:cNvSpPr>
            <a:spLocks noGrp="1"/>
          </p:cNvSpPr>
          <p:nvPr>
            <p:ph type="title"/>
          </p:nvPr>
        </p:nvSpPr>
        <p:spPr/>
        <p:txBody>
          <a:bodyPr/>
          <a:lstStyle/>
          <a:p>
            <a:r>
              <a:rPr lang="en-US" dirty="0"/>
              <a:t>Sales Growth per year</a:t>
            </a:r>
            <a:br>
              <a:rPr lang="en-US" dirty="0"/>
            </a:br>
            <a:r>
              <a:rPr lang="en-US" sz="2400" dirty="0"/>
              <a:t>* we have highest sales in the year 2022</a:t>
            </a:r>
            <a:br>
              <a:rPr lang="en-US" sz="2400" dirty="0"/>
            </a:br>
            <a:r>
              <a:rPr lang="en-US" sz="2400" dirty="0"/>
              <a:t>* Immense decrease of sales in 2023</a:t>
            </a:r>
            <a:br>
              <a:rPr lang="en-US" dirty="0"/>
            </a:br>
            <a:endParaRPr lang="en-IN" dirty="0"/>
          </a:p>
        </p:txBody>
      </p:sp>
      <p:sp>
        <p:nvSpPr>
          <p:cNvPr id="6" name="Slide Number Placeholder 5">
            <a:extLst>
              <a:ext uri="{FF2B5EF4-FFF2-40B4-BE49-F238E27FC236}">
                <a16:creationId xmlns:a16="http://schemas.microsoft.com/office/drawing/2014/main" id="{5C8E63D0-E1B0-FD88-B6AA-B0363CFDE555}"/>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1" name="Content Placeholder 10">
            <a:extLst>
              <a:ext uri="{FF2B5EF4-FFF2-40B4-BE49-F238E27FC236}">
                <a16:creationId xmlns:a16="http://schemas.microsoft.com/office/drawing/2014/main" id="{4D24DD06-073D-14E7-3836-FE777DF63EF8}"/>
              </a:ext>
            </a:extLst>
          </p:cNvPr>
          <p:cNvPicPr>
            <a:picLocks noGrp="1" noChangeAspect="1"/>
          </p:cNvPicPr>
          <p:nvPr>
            <p:ph idx="1"/>
          </p:nvPr>
        </p:nvPicPr>
        <p:blipFill>
          <a:blip r:embed="rId2">
            <a:clrChange>
              <a:clrFrom>
                <a:srgbClr val="3A3A3A"/>
              </a:clrFrom>
              <a:clrTo>
                <a:srgbClr val="3A3A3A">
                  <a:alpha val="0"/>
                </a:srgbClr>
              </a:clrTo>
            </a:clrChange>
          </a:blip>
          <a:stretch>
            <a:fillRect/>
          </a:stretch>
        </p:blipFill>
        <p:spPr>
          <a:xfrm>
            <a:off x="755780" y="2112963"/>
            <a:ext cx="10885357" cy="4195762"/>
          </a:xfrm>
        </p:spPr>
      </p:pic>
    </p:spTree>
    <p:extLst>
      <p:ext uri="{BB962C8B-B14F-4D97-AF65-F5344CB8AC3E}">
        <p14:creationId xmlns:p14="http://schemas.microsoft.com/office/powerpoint/2010/main" val="67770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3D33-88AA-2516-17E7-C09FDB182CFA}"/>
              </a:ext>
            </a:extLst>
          </p:cNvPr>
          <p:cNvSpPr>
            <a:spLocks noGrp="1"/>
          </p:cNvSpPr>
          <p:nvPr>
            <p:ph type="title"/>
          </p:nvPr>
        </p:nvSpPr>
        <p:spPr/>
        <p:txBody>
          <a:bodyPr/>
          <a:lstStyle/>
          <a:p>
            <a:r>
              <a:rPr lang="en-US" dirty="0"/>
              <a:t>Daily Sales Trend</a:t>
            </a:r>
            <a:br>
              <a:rPr lang="en-US" dirty="0"/>
            </a:br>
            <a:r>
              <a:rPr lang="en-US" sz="2400" dirty="0"/>
              <a:t>*Used slicers for Year, Month and Week so that we can select the required one and     check daily sales in a week </a:t>
            </a:r>
            <a:endParaRPr lang="en-IN" sz="2400" dirty="0"/>
          </a:p>
        </p:txBody>
      </p:sp>
      <p:sp>
        <p:nvSpPr>
          <p:cNvPr id="6" name="Slide Number Placeholder 5">
            <a:extLst>
              <a:ext uri="{FF2B5EF4-FFF2-40B4-BE49-F238E27FC236}">
                <a16:creationId xmlns:a16="http://schemas.microsoft.com/office/drawing/2014/main" id="{DB23A521-EA43-03A8-7A44-0BD3EECBB611}"/>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0" name="Content Placeholder 9">
            <a:extLst>
              <a:ext uri="{FF2B5EF4-FFF2-40B4-BE49-F238E27FC236}">
                <a16:creationId xmlns:a16="http://schemas.microsoft.com/office/drawing/2014/main" id="{C7191F56-C7B7-C3C4-94BE-5629A5A66F01}"/>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AA4C54D3-6DF4-F3E2-1577-4D7D80F476D0}"/>
              </a:ext>
            </a:extLst>
          </p:cNvPr>
          <p:cNvPicPr>
            <a:picLocks noChangeAspect="1"/>
          </p:cNvPicPr>
          <p:nvPr/>
        </p:nvPicPr>
        <p:blipFill>
          <a:blip r:embed="rId2"/>
          <a:stretch>
            <a:fillRect/>
          </a:stretch>
        </p:blipFill>
        <p:spPr>
          <a:xfrm>
            <a:off x="307511" y="2123137"/>
            <a:ext cx="11549210" cy="41955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8037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4FB1-99D1-1E52-9BA6-5F14895437EF}"/>
              </a:ext>
            </a:extLst>
          </p:cNvPr>
          <p:cNvSpPr>
            <a:spLocks noGrp="1"/>
          </p:cNvSpPr>
          <p:nvPr>
            <p:ph type="title"/>
          </p:nvPr>
        </p:nvSpPr>
        <p:spPr/>
        <p:txBody>
          <a:bodyPr/>
          <a:lstStyle/>
          <a:p>
            <a:r>
              <a:rPr lang="en-US" dirty="0"/>
              <a:t>Brand Wise Sales</a:t>
            </a:r>
            <a:br>
              <a:rPr lang="en-US" dirty="0"/>
            </a:br>
            <a:r>
              <a:rPr lang="en-US" sz="2400" dirty="0"/>
              <a:t>*Samsung brand has higher sales and apple brand stands next.</a:t>
            </a:r>
            <a:endParaRPr lang="en-IN" sz="2400" dirty="0"/>
          </a:p>
        </p:txBody>
      </p:sp>
      <p:pic>
        <p:nvPicPr>
          <p:cNvPr id="8" name="Content Placeholder 7">
            <a:extLst>
              <a:ext uri="{FF2B5EF4-FFF2-40B4-BE49-F238E27FC236}">
                <a16:creationId xmlns:a16="http://schemas.microsoft.com/office/drawing/2014/main" id="{DDE8FB76-C897-9AFE-A0AE-FBE0A5A0F8EE}"/>
              </a:ext>
            </a:extLst>
          </p:cNvPr>
          <p:cNvPicPr>
            <a:picLocks noGrp="1" noChangeAspect="1"/>
          </p:cNvPicPr>
          <p:nvPr>
            <p:ph idx="1"/>
          </p:nvPr>
        </p:nvPicPr>
        <p:blipFill>
          <a:blip r:embed="rId2"/>
          <a:stretch>
            <a:fillRect/>
          </a:stretch>
        </p:blipFill>
        <p:spPr>
          <a:xfrm>
            <a:off x="550862" y="2112963"/>
            <a:ext cx="11346277" cy="39798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Slide Number Placeholder 5">
            <a:extLst>
              <a:ext uri="{FF2B5EF4-FFF2-40B4-BE49-F238E27FC236}">
                <a16:creationId xmlns:a16="http://schemas.microsoft.com/office/drawing/2014/main" id="{DD68BBF8-0AEC-617D-7704-E87979925BF1}"/>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3091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27FB-B6F6-256D-5C71-30D5746871B9}"/>
              </a:ext>
            </a:extLst>
          </p:cNvPr>
          <p:cNvSpPr>
            <a:spLocks noGrp="1"/>
          </p:cNvSpPr>
          <p:nvPr>
            <p:ph type="title"/>
          </p:nvPr>
        </p:nvSpPr>
        <p:spPr/>
        <p:txBody>
          <a:bodyPr/>
          <a:lstStyle/>
          <a:p>
            <a:r>
              <a:rPr lang="en-US" dirty="0"/>
              <a:t>Gross Profit, Product in Inventory , Inventory Value </a:t>
            </a:r>
            <a:endParaRPr lang="en-IN" dirty="0"/>
          </a:p>
        </p:txBody>
      </p:sp>
      <p:sp>
        <p:nvSpPr>
          <p:cNvPr id="6" name="Slide Number Placeholder 5">
            <a:extLst>
              <a:ext uri="{FF2B5EF4-FFF2-40B4-BE49-F238E27FC236}">
                <a16:creationId xmlns:a16="http://schemas.microsoft.com/office/drawing/2014/main" id="{794BE98F-1D20-5513-C4A9-1D16430ECC63}"/>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10" name="Content Placeholder 9">
            <a:extLst>
              <a:ext uri="{FF2B5EF4-FFF2-40B4-BE49-F238E27FC236}">
                <a16:creationId xmlns:a16="http://schemas.microsoft.com/office/drawing/2014/main" id="{65D53567-5BC4-FFC8-E24A-6C073D16514F}"/>
              </a:ext>
            </a:extLst>
          </p:cNvPr>
          <p:cNvSpPr>
            <a:spLocks noGrp="1"/>
          </p:cNvSpPr>
          <p:nvPr>
            <p:ph idx="1"/>
          </p:nvPr>
        </p:nvSpPr>
        <p:spPr/>
        <p:txBody>
          <a:bodyPr/>
          <a:lstStyle/>
          <a:p>
            <a:endParaRPr lang="en-IN" dirty="0"/>
          </a:p>
        </p:txBody>
      </p:sp>
      <p:pic>
        <p:nvPicPr>
          <p:cNvPr id="12" name="Picture 11">
            <a:extLst>
              <a:ext uri="{FF2B5EF4-FFF2-40B4-BE49-F238E27FC236}">
                <a16:creationId xmlns:a16="http://schemas.microsoft.com/office/drawing/2014/main" id="{EA4DFF22-3A9F-C1E1-8D92-B2A9A137B262}"/>
              </a:ext>
            </a:extLst>
          </p:cNvPr>
          <p:cNvPicPr>
            <a:picLocks noChangeAspect="1"/>
          </p:cNvPicPr>
          <p:nvPr/>
        </p:nvPicPr>
        <p:blipFill>
          <a:blip r:embed="rId2"/>
          <a:stretch>
            <a:fillRect/>
          </a:stretch>
        </p:blipFill>
        <p:spPr>
          <a:xfrm>
            <a:off x="550863" y="2113199"/>
            <a:ext cx="11090274" cy="39796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3412135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{9B9E4997-655C-4E3A-A50E-1E25C559C89B}tf33713516_win32</Template>
  <TotalTime>145</TotalTime>
  <Words>385</Words>
  <Application>Microsoft Office PowerPoint</Application>
  <PresentationFormat>Widescreen</PresentationFormat>
  <Paragraphs>45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Supply Chain Management</vt:lpstr>
      <vt:lpstr>Kpi’s</vt:lpstr>
      <vt:lpstr>Introduction</vt:lpstr>
      <vt:lpstr>Total Sales (YTD,MTD,QTD) </vt:lpstr>
      <vt:lpstr>Store Wise Sales *store key 326 i.e Argyle Store has max sales i.e 48,82,155</vt:lpstr>
      <vt:lpstr>Sales Growth per year * we have highest sales in the year 2022 * Immense decrease of sales in 2023 </vt:lpstr>
      <vt:lpstr>Daily Sales Trend *Used slicers for Year, Month and Week so that we can select the required one and     check daily sales in a week </vt:lpstr>
      <vt:lpstr>Brand Wise Sales *Samsung brand has higher sales and apple brand stands next.</vt:lpstr>
      <vt:lpstr>Gross Profit, Product in Inventory , Inventory Value </vt:lpstr>
      <vt:lpstr>*Over stock ,out of stock, Understock</vt:lpstr>
      <vt:lpstr>Region Wise Sales *West region has most of the sales and Southwest has least sales.</vt:lpstr>
      <vt:lpstr>Total Profits by Region *West region has most of the profit.</vt:lpstr>
      <vt:lpstr>Total Profits, Profit Margin and  Unique  Orders by Region</vt:lpstr>
      <vt:lpstr>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Pagilla, Sai preethi</dc:creator>
  <cp:lastModifiedBy>Anjaly Thandel</cp:lastModifiedBy>
  <cp:revision>2</cp:revision>
  <dcterms:created xsi:type="dcterms:W3CDTF">2023-05-08T12:34:55Z</dcterms:created>
  <dcterms:modified xsi:type="dcterms:W3CDTF">2023-05-09T04:33:38Z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