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100" d="100"/>
          <a:sy n="100" d="100"/>
        </p:scale>
        <p:origin x="60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42997-E0D2-4626-B7F9-1A207999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F0047F-B827-4C58-B9C3-D62912C5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7028-92B8-4B04-A188-C4907287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58062-1C8A-494B-8E91-D59235E4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1D9CA-C7F4-4D36-8400-7EAC97E3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6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A5824-BDFE-45F6-B211-1F1AED97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FAD95-C3F9-488D-9B08-CF938D126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C85D1-794F-469A-A9B6-F230AA29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15D84-CE27-4994-A0F4-1D267E31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DBAC4-50C3-4E81-9FAF-BD551081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8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E19912-D52D-4571-AD48-EBA878CAF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18833E-35CA-45E5-B716-38B8B2852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7D0BE-9D20-43FB-A94A-1AB82D2A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9743-3EF6-460B-8933-6152DD24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6635E-622A-4C31-8293-01168EBC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2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4C91-1A93-47D4-9086-0160CE9B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9FB15-8E2B-44F3-91F1-B18889E9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C4B7E-04EF-498B-94D5-A3603455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E97F1-8615-40F1-9217-0CA5E9D7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4AC44-CF11-4D5A-B6A5-0A7A5F4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8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6145-A780-46A6-8513-46A8D602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DA73E-3A37-42F0-BD0E-C3C9244E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80014-1C73-4992-9189-90D0C69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DEA9B-B898-4057-9253-AEB41159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D9DE2-2B25-418E-BC8A-12C91637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2D9A3-A3DA-4B6C-A8EF-DD2F0D6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C7A37-198E-40B6-A020-FD83A9E00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645111-A761-414A-A760-4D345B94E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BD01D-A46E-4EE2-AB43-64E85A1E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8B3E2-20C6-4B80-913D-C57A3396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F224F-6C56-4ACF-A617-46EA3399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FE8A-AA0C-4A18-8408-6F7AB478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6F8C2-6F7B-43CD-8F95-63C4B6061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4B212-C221-4ADF-9C5F-399EBC1E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669CAF-C83A-4843-9896-41B590310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1CCD1-C908-4A6F-BF30-9BEDCA923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9FE-8D50-400B-884F-3B350877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49EBC9-D1DB-4204-A345-71611E93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173DFA-6070-4FAF-85BF-43746128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4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E1FEF-FD99-4B1B-920D-49D6A56D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7BE2E7-604D-452C-9F14-D6BE9582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A4C70-F14A-45CA-AC22-5D5D0A0C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C98D89-3E6D-4B29-9B51-F6CF6A8A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4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D8CB2B-882F-4B1D-9ADE-3A6D2CC9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69E4FE-C345-4AD2-B35A-DAC1555B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6199B-F911-45BB-83F9-72C9D9B3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7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3859-AAC3-49D3-8595-172E934E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03054-A141-4C6E-A57C-AA1B6A97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0B807-8BD2-4DAF-B174-4E906EE2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C4CD5-2E79-45B1-A84E-82C9DC94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AE12A-D817-47AD-ADB1-7C0396E1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06373-48A3-45E4-A09C-A7BA6477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1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C6ECD-3902-458F-AD20-3A23A9C7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9D039A-7851-4388-8762-31CA55943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741080-9935-40B0-82CC-D3D4FC31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1B5CB0-5BD7-42FF-8BC0-456CCAC9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B2384-6054-4F43-BE40-9BB1F206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95EA7-7420-43AE-B2A7-B28CFF39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903F5-200A-45BC-AD16-EA0D7213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C4700-9C50-4753-AEAC-D18DF75D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A76C4-E30E-4A85-924D-7FD01B1E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54BB-2780-4CE5-8B40-20345C6157F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BDDAD-2EFD-451F-8B9D-51CF4DFE2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C34C9-54CC-46D2-AB53-589611A18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8F765-AA77-434D-9906-C56D03043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3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E607-F6EA-4CCC-BC17-08849EBC2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결재 흐름도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937159-1807-4750-B6C4-270AAB40F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2021. 04. 26 ~ 04. 30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이용준</a:t>
            </a:r>
          </a:p>
        </p:txBody>
      </p:sp>
    </p:spTree>
    <p:extLst>
      <p:ext uri="{BB962C8B-B14F-4D97-AF65-F5344CB8AC3E}">
        <p14:creationId xmlns:p14="http://schemas.microsoft.com/office/powerpoint/2010/main" val="254723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CA8AC-CEFC-4D4C-96BA-CF1800FD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233865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□ </a:t>
            </a:r>
            <a:r>
              <a:rPr lang="ko-KR" altLang="en-US" sz="2000" b="1" dirty="0"/>
              <a:t>문서 수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발신 흐름</a:t>
            </a:r>
            <a:br>
              <a:rPr lang="en-US" altLang="ko-KR" sz="1500" b="1" dirty="0"/>
            </a:br>
            <a:endParaRPr lang="ko-KR" altLang="en-US" sz="1500" dirty="0"/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01F61932-5A55-483D-969B-E323134C69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27354"/>
          <a:ext cx="7400925" cy="466552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65450670"/>
                    </a:ext>
                  </a:extLst>
                </a:gridCol>
                <a:gridCol w="3267076">
                  <a:extLst>
                    <a:ext uri="{9D8B030D-6E8A-4147-A177-3AD203B41FA5}">
                      <a16:colId xmlns:a16="http://schemas.microsoft.com/office/drawing/2014/main" val="4262836362"/>
                    </a:ext>
                  </a:extLst>
                </a:gridCol>
                <a:gridCol w="3486149">
                  <a:extLst>
                    <a:ext uri="{9D8B030D-6E8A-4147-A177-3AD203B41FA5}">
                      <a16:colId xmlns:a16="http://schemas.microsoft.com/office/drawing/2014/main" val="402813976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기안부서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수신부서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70188"/>
                  </a:ext>
                </a:extLst>
              </a:tr>
              <a:tr h="4224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 발신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125553"/>
                  </a:ext>
                </a:extLst>
              </a:tr>
            </a:tbl>
          </a:graphicData>
        </a:graphic>
      </p:graphicFrame>
      <p:sp>
        <p:nvSpPr>
          <p:cNvPr id="32" name="제목 1">
            <a:extLst>
              <a:ext uri="{FF2B5EF4-FFF2-40B4-BE49-F238E27FC236}">
                <a16:creationId xmlns:a16="http://schemas.microsoft.com/office/drawing/2014/main" id="{A47DD29D-57D7-45FD-B882-41088D9E06F7}"/>
              </a:ext>
            </a:extLst>
          </p:cNvPr>
          <p:cNvSpPr txBox="1">
            <a:spLocks/>
          </p:cNvSpPr>
          <p:nvPr/>
        </p:nvSpPr>
        <p:spPr>
          <a:xfrm>
            <a:off x="5072065" y="358775"/>
            <a:ext cx="62817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ko-KR" altLang="en-US" sz="1000" dirty="0"/>
              <a:t>기안 작성시 결재선</a:t>
            </a:r>
            <a:r>
              <a:rPr lang="en-US" altLang="ko-KR" sz="1000" dirty="0"/>
              <a:t>, </a:t>
            </a:r>
            <a:r>
              <a:rPr lang="ko-KR" altLang="en-US" sz="1000" dirty="0"/>
              <a:t>기록물 철</a:t>
            </a:r>
            <a:r>
              <a:rPr lang="en-US" altLang="ko-KR" sz="1000" dirty="0"/>
              <a:t>, </a:t>
            </a:r>
            <a:r>
              <a:rPr lang="ko-KR" altLang="en-US" sz="1000" dirty="0"/>
              <a:t>제목 값 필수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발송을 기안자가 하면 부서 발송 담당자의 역할은 무엇일까</a:t>
            </a:r>
            <a:r>
              <a:rPr lang="en-US" altLang="ko-KR" sz="1000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접수처리는 전결 불가능 </a:t>
            </a:r>
            <a:r>
              <a:rPr lang="en-US" altLang="ko-KR" sz="1000" dirty="0"/>
              <a:t>- </a:t>
            </a:r>
            <a:r>
              <a:rPr lang="ko-KR" altLang="en-US" sz="1000" dirty="0"/>
              <a:t>이유는</a:t>
            </a:r>
            <a:r>
              <a:rPr lang="en-US" altLang="ko-KR" sz="1000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문서 발송 시 내부수신 함에서 </a:t>
            </a:r>
            <a:r>
              <a:rPr lang="ko-KR" altLang="en-US" sz="1000" dirty="0" err="1"/>
              <a:t>기안문</a:t>
            </a:r>
            <a:r>
              <a:rPr lang="ko-KR" altLang="en-US" sz="1000" dirty="0"/>
              <a:t> 못 불러옴 </a:t>
            </a:r>
            <a:r>
              <a:rPr lang="en-US" altLang="ko-KR" sz="1000" dirty="0"/>
              <a:t>– </a:t>
            </a:r>
            <a:r>
              <a:rPr lang="ko-KR" altLang="en-US" sz="1000" dirty="0"/>
              <a:t>오류 찾아 볼 것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문서 번호 생성은 </a:t>
            </a:r>
            <a:r>
              <a:rPr lang="ko-KR" altLang="en-US" sz="1000" dirty="0" err="1"/>
              <a:t>기안문</a:t>
            </a:r>
            <a:r>
              <a:rPr lang="ko-KR" altLang="en-US" sz="1000" dirty="0"/>
              <a:t> </a:t>
            </a:r>
            <a:r>
              <a:rPr lang="en-US" altLang="ko-KR" sz="1000" dirty="0"/>
              <a:t>insert </a:t>
            </a:r>
            <a:r>
              <a:rPr lang="ko-KR" altLang="en-US" sz="1000" dirty="0"/>
              <a:t>시에 생성됨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9136A9CA-32A4-4F2A-8B2B-DC6FC31D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4" y="2463076"/>
            <a:ext cx="1296988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기안작성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634FAB28-ACFF-4173-8276-91AE0616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4" y="3276600"/>
            <a:ext cx="1296988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결재완료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4B79DFB9-EBB2-4C32-A1C1-941531C8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4" y="4106219"/>
            <a:ext cx="1296988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발송</a:t>
            </a:r>
          </a:p>
        </p:txBody>
      </p:sp>
      <p:cxnSp>
        <p:nvCxnSpPr>
          <p:cNvPr id="36" name="AutoShape 17">
            <a:extLst>
              <a:ext uri="{FF2B5EF4-FFF2-40B4-BE49-F238E27FC236}">
                <a16:creationId xmlns:a16="http://schemas.microsoft.com/office/drawing/2014/main" id="{CFFCAC12-38EC-42AF-8EDA-3D79106F74F6}"/>
              </a:ext>
            </a:extLst>
          </p:cNvPr>
          <p:cNvCxnSpPr>
            <a:cxnSpLocks noChangeShapeType="1"/>
            <a:stCxn id="33" idx="2"/>
            <a:endCxn id="34" idx="0"/>
          </p:cNvCxnSpPr>
          <p:nvPr/>
        </p:nvCxnSpPr>
        <p:spPr bwMode="auto">
          <a:xfrm>
            <a:off x="3191668" y="2767876"/>
            <a:ext cx="0" cy="5087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7">
            <a:extLst>
              <a:ext uri="{FF2B5EF4-FFF2-40B4-BE49-F238E27FC236}">
                <a16:creationId xmlns:a16="http://schemas.microsoft.com/office/drawing/2014/main" id="{4CE95D4D-A63F-4428-A25C-5CD3245C2B31}"/>
              </a:ext>
            </a:extLst>
          </p:cNvPr>
          <p:cNvCxnSpPr>
            <a:cxnSpLocks noChangeShapeType="1"/>
            <a:stCxn id="34" idx="2"/>
            <a:endCxn id="35" idx="0"/>
          </p:cNvCxnSpPr>
          <p:nvPr/>
        </p:nvCxnSpPr>
        <p:spPr bwMode="auto">
          <a:xfrm>
            <a:off x="3191668" y="3581400"/>
            <a:ext cx="0" cy="524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AutoShape 38">
            <a:extLst>
              <a:ext uri="{FF2B5EF4-FFF2-40B4-BE49-F238E27FC236}">
                <a16:creationId xmlns:a16="http://schemas.microsoft.com/office/drawing/2014/main" id="{0F538B26-E182-4512-93A3-4292AE07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278" y="2480538"/>
            <a:ext cx="792162" cy="2873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/>
              <a:t>문서번호생성</a:t>
            </a:r>
          </a:p>
        </p:txBody>
      </p:sp>
      <p:sp>
        <p:nvSpPr>
          <p:cNvPr id="41" name="AutoShape 37">
            <a:extLst>
              <a:ext uri="{FF2B5EF4-FFF2-40B4-BE49-F238E27FC236}">
                <a16:creationId xmlns:a16="http://schemas.microsoft.com/office/drawing/2014/main" id="{A07B4A11-BD4F-47B6-82BB-5F39C9CC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382" y="4106220"/>
            <a:ext cx="720725" cy="296862"/>
          </a:xfrm>
          <a:prstGeom prst="roundRect">
            <a:avLst>
              <a:gd name="adj" fmla="val 44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/>
              <a:t>기안자</a:t>
            </a: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7C258E8A-7D5C-4D0F-8263-B9AF8247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143" y="2606745"/>
            <a:ext cx="1296987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수신</a:t>
            </a: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547F73A2-D076-4E6D-A5CF-423CD0E9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143" y="3429000"/>
            <a:ext cx="1296987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접수</a:t>
            </a:r>
          </a:p>
        </p:txBody>
      </p:sp>
      <p:cxnSp>
        <p:nvCxnSpPr>
          <p:cNvPr id="44" name="AutoShape 26">
            <a:extLst>
              <a:ext uri="{FF2B5EF4-FFF2-40B4-BE49-F238E27FC236}">
                <a16:creationId xmlns:a16="http://schemas.microsoft.com/office/drawing/2014/main" id="{4AA7889F-D392-4677-854C-8C1FD36C9BB5}"/>
              </a:ext>
            </a:extLst>
          </p:cNvPr>
          <p:cNvCxnSpPr>
            <a:cxnSpLocks noChangeShapeType="1"/>
            <a:stCxn id="35" idx="2"/>
            <a:endCxn id="42" idx="0"/>
          </p:cNvCxnSpPr>
          <p:nvPr/>
        </p:nvCxnSpPr>
        <p:spPr bwMode="auto">
          <a:xfrm rot="5400000" flipH="1" flipV="1">
            <a:off x="3980515" y="1817897"/>
            <a:ext cx="1804274" cy="3381969"/>
          </a:xfrm>
          <a:prstGeom prst="bentConnector5">
            <a:avLst>
              <a:gd name="adj1" fmla="val -12670"/>
              <a:gd name="adj2" fmla="val 38454"/>
              <a:gd name="adj3" fmla="val 1126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AutoShape 33">
            <a:extLst>
              <a:ext uri="{FF2B5EF4-FFF2-40B4-BE49-F238E27FC236}">
                <a16:creationId xmlns:a16="http://schemas.microsoft.com/office/drawing/2014/main" id="{EE71529D-27CD-47AD-A0CD-F51F7751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503" y="2614682"/>
            <a:ext cx="720725" cy="288925"/>
          </a:xfrm>
          <a:prstGeom prst="roundRect">
            <a:avLst>
              <a:gd name="adj" fmla="val 44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/>
              <a:t>문서수신자</a:t>
            </a:r>
          </a:p>
        </p:txBody>
      </p:sp>
      <p:sp>
        <p:nvSpPr>
          <p:cNvPr id="51" name="AutoShape 34">
            <a:extLst>
              <a:ext uri="{FF2B5EF4-FFF2-40B4-BE49-F238E27FC236}">
                <a16:creationId xmlns:a16="http://schemas.microsoft.com/office/drawing/2014/main" id="{FE959537-C16B-45D0-87E9-7CC4A7D6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503" y="3416481"/>
            <a:ext cx="720725" cy="288925"/>
          </a:xfrm>
          <a:prstGeom prst="roundRect">
            <a:avLst>
              <a:gd name="adj" fmla="val 44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/>
              <a:t>담당자</a:t>
            </a:r>
          </a:p>
        </p:txBody>
      </p:sp>
      <p:sp>
        <p:nvSpPr>
          <p:cNvPr id="52" name="AutoShape 32">
            <a:extLst>
              <a:ext uri="{FF2B5EF4-FFF2-40B4-BE49-F238E27FC236}">
                <a16:creationId xmlns:a16="http://schemas.microsoft.com/office/drawing/2014/main" id="{C91E46FD-F0A5-48D1-A49A-17EFF5EF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208" y="3285332"/>
            <a:ext cx="863600" cy="28733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/>
              <a:t>기록물철 지정</a:t>
            </a:r>
          </a:p>
        </p:txBody>
      </p:sp>
      <p:sp>
        <p:nvSpPr>
          <p:cNvPr id="53" name="AutoShape 39">
            <a:extLst>
              <a:ext uri="{FF2B5EF4-FFF2-40B4-BE49-F238E27FC236}">
                <a16:creationId xmlns:a16="http://schemas.microsoft.com/office/drawing/2014/main" id="{A270E0BE-71F4-4C11-BA7A-B600F412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208" y="2426956"/>
            <a:ext cx="863600" cy="2873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/>
              <a:t>수신확인</a:t>
            </a:r>
          </a:p>
        </p:txBody>
      </p:sp>
      <p:sp>
        <p:nvSpPr>
          <p:cNvPr id="54" name="AutoShape 40">
            <a:extLst>
              <a:ext uri="{FF2B5EF4-FFF2-40B4-BE49-F238E27FC236}">
                <a16:creationId xmlns:a16="http://schemas.microsoft.com/office/drawing/2014/main" id="{75808120-BC85-4B9E-94D1-91861E41E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208" y="3608789"/>
            <a:ext cx="869950" cy="28733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/>
              <a:t>문서번호생성</a:t>
            </a:r>
          </a:p>
        </p:txBody>
      </p:sp>
      <p:sp>
        <p:nvSpPr>
          <p:cNvPr id="55" name="AutoShape 42">
            <a:extLst>
              <a:ext uri="{FF2B5EF4-FFF2-40B4-BE49-F238E27FC236}">
                <a16:creationId xmlns:a16="http://schemas.microsoft.com/office/drawing/2014/main" id="{31D6FCA1-7655-44B8-8565-67CB3E0B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208" y="2750414"/>
            <a:ext cx="863600" cy="2873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/>
              <a:t>담당자지정</a:t>
            </a:r>
          </a:p>
        </p:txBody>
      </p:sp>
      <p:cxnSp>
        <p:nvCxnSpPr>
          <p:cNvPr id="56" name="AutoShape 17">
            <a:extLst>
              <a:ext uri="{FF2B5EF4-FFF2-40B4-BE49-F238E27FC236}">
                <a16:creationId xmlns:a16="http://schemas.microsoft.com/office/drawing/2014/main" id="{785C4419-0D23-4826-9129-80B16084561A}"/>
              </a:ext>
            </a:extLst>
          </p:cNvPr>
          <p:cNvCxnSpPr>
            <a:cxnSpLocks noChangeShapeType="1"/>
            <a:stCxn id="42" idx="2"/>
            <a:endCxn id="43" idx="0"/>
          </p:cNvCxnSpPr>
          <p:nvPr/>
        </p:nvCxnSpPr>
        <p:spPr bwMode="auto">
          <a:xfrm>
            <a:off x="6573637" y="2911545"/>
            <a:ext cx="0" cy="5174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24">
            <a:extLst>
              <a:ext uri="{FF2B5EF4-FFF2-40B4-BE49-F238E27FC236}">
                <a16:creationId xmlns:a16="http://schemas.microsoft.com/office/drawing/2014/main" id="{E4B4FA30-FE35-4B07-ADD3-9CDEAAD5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142" y="4981592"/>
            <a:ext cx="1296987" cy="301625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접수 완결</a:t>
            </a:r>
          </a:p>
        </p:txBody>
      </p:sp>
      <p:sp>
        <p:nvSpPr>
          <p:cNvPr id="70" name="Rectangle 22">
            <a:extLst>
              <a:ext uri="{FF2B5EF4-FFF2-40B4-BE49-F238E27FC236}">
                <a16:creationId xmlns:a16="http://schemas.microsoft.com/office/drawing/2014/main" id="{50C232D2-AC5F-4E09-883A-EE61D3F48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143" y="4205296"/>
            <a:ext cx="1296988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결재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순차공람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1" name="Rectangle 23">
            <a:extLst>
              <a:ext uri="{FF2B5EF4-FFF2-40B4-BE49-F238E27FC236}">
                <a16:creationId xmlns:a16="http://schemas.microsoft.com/office/drawing/2014/main" id="{0043986B-75D1-44BD-A6A4-29D06393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143" y="5802481"/>
            <a:ext cx="1296987" cy="403225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병렬공람</a:t>
            </a:r>
          </a:p>
          <a:p>
            <a:pPr algn="ctr">
              <a:defRPr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72" name="AutoShape 17">
            <a:extLst>
              <a:ext uri="{FF2B5EF4-FFF2-40B4-BE49-F238E27FC236}">
                <a16:creationId xmlns:a16="http://schemas.microsoft.com/office/drawing/2014/main" id="{E9E53CA9-4EDE-42D8-887A-2DDE80E83FA6}"/>
              </a:ext>
            </a:extLst>
          </p:cNvPr>
          <p:cNvCxnSpPr>
            <a:cxnSpLocks noChangeShapeType="1"/>
            <a:stCxn id="43" idx="2"/>
            <a:endCxn id="70" idx="0"/>
          </p:cNvCxnSpPr>
          <p:nvPr/>
        </p:nvCxnSpPr>
        <p:spPr bwMode="auto">
          <a:xfrm>
            <a:off x="6573637" y="3733800"/>
            <a:ext cx="0" cy="471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17">
            <a:extLst>
              <a:ext uri="{FF2B5EF4-FFF2-40B4-BE49-F238E27FC236}">
                <a16:creationId xmlns:a16="http://schemas.microsoft.com/office/drawing/2014/main" id="{4F0BE106-8486-4967-82AB-7F3172BE5E4B}"/>
              </a:ext>
            </a:extLst>
          </p:cNvPr>
          <p:cNvCxnSpPr>
            <a:cxnSpLocks noChangeShapeType="1"/>
            <a:stCxn id="69" idx="2"/>
            <a:endCxn id="71" idx="0"/>
          </p:cNvCxnSpPr>
          <p:nvPr/>
        </p:nvCxnSpPr>
        <p:spPr bwMode="auto">
          <a:xfrm>
            <a:off x="6573636" y="5283217"/>
            <a:ext cx="1" cy="5192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7">
            <a:extLst>
              <a:ext uri="{FF2B5EF4-FFF2-40B4-BE49-F238E27FC236}">
                <a16:creationId xmlns:a16="http://schemas.microsoft.com/office/drawing/2014/main" id="{030BC57A-D6B8-4719-B58E-350122F1C75A}"/>
              </a:ext>
            </a:extLst>
          </p:cNvPr>
          <p:cNvCxnSpPr>
            <a:cxnSpLocks noChangeShapeType="1"/>
            <a:stCxn id="70" idx="2"/>
            <a:endCxn id="69" idx="0"/>
          </p:cNvCxnSpPr>
          <p:nvPr/>
        </p:nvCxnSpPr>
        <p:spPr bwMode="auto">
          <a:xfrm flipH="1">
            <a:off x="6573636" y="4510096"/>
            <a:ext cx="1" cy="471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AutoShape 35">
            <a:extLst>
              <a:ext uri="{FF2B5EF4-FFF2-40B4-BE49-F238E27FC236}">
                <a16:creationId xmlns:a16="http://schemas.microsoft.com/office/drawing/2014/main" id="{67B66EA3-940C-4272-8959-0FFF560CD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803" y="4221171"/>
            <a:ext cx="720726" cy="288925"/>
          </a:xfrm>
          <a:prstGeom prst="roundRect">
            <a:avLst>
              <a:gd name="adj" fmla="val 44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/>
              <a:t>부서장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B9ED0F-5D69-4122-ACA4-E48BE58B3088}"/>
              </a:ext>
            </a:extLst>
          </p:cNvPr>
          <p:cNvSpPr txBox="1"/>
          <p:nvPr/>
        </p:nvSpPr>
        <p:spPr>
          <a:xfrm>
            <a:off x="8399459" y="1914525"/>
            <a:ext cx="344884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</a:t>
            </a:r>
            <a:r>
              <a:rPr lang="en-US" altLang="ko-KR" dirty="0"/>
              <a:t>DB </a:t>
            </a:r>
            <a:r>
              <a:rPr lang="ko-KR" altLang="en-US" dirty="0"/>
              <a:t>테이블</a:t>
            </a:r>
            <a:endParaRPr lang="en-US" altLang="ko-KR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기안작성</a:t>
            </a:r>
            <a:endParaRPr lang="en-US" altLang="ko-KR" sz="1000" dirty="0"/>
          </a:p>
          <a:p>
            <a:r>
              <a:rPr lang="en-US" altLang="ko-KR" sz="1000" dirty="0"/>
              <a:t>MULTI_DRAFTDOCUMENT – </a:t>
            </a:r>
            <a:r>
              <a:rPr lang="ko-KR" altLang="en-US" sz="1000" dirty="0" err="1"/>
              <a:t>기안문</a:t>
            </a:r>
            <a:r>
              <a:rPr lang="ko-KR" altLang="en-US" sz="1000" dirty="0"/>
              <a:t> </a:t>
            </a:r>
            <a:r>
              <a:rPr lang="en-US" altLang="ko-KR" sz="1000" dirty="0"/>
              <a:t>insert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결재완료</a:t>
            </a:r>
            <a:endParaRPr lang="en-US" altLang="ko-KR" sz="1000" dirty="0"/>
          </a:p>
          <a:p>
            <a:r>
              <a:rPr lang="en-US" altLang="ko-KR" sz="1000" dirty="0"/>
              <a:t>AARS_APPROVALLINE -</a:t>
            </a:r>
            <a:r>
              <a:rPr lang="ko-KR" altLang="en-US" sz="1000" dirty="0"/>
              <a:t> </a:t>
            </a:r>
            <a:r>
              <a:rPr lang="en-US" altLang="ko-KR" sz="1000" dirty="0"/>
              <a:t>APVL_STATUS_CD </a:t>
            </a:r>
            <a:r>
              <a:rPr lang="ko-KR" altLang="en-US" sz="1000" dirty="0"/>
              <a:t>컬럼 수정</a:t>
            </a:r>
            <a:r>
              <a:rPr lang="en-US" altLang="ko-KR" sz="1000" dirty="0"/>
              <a:t>(DFIN)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발송</a:t>
            </a:r>
            <a:endParaRPr lang="en-US" altLang="ko-KR" sz="1000" dirty="0"/>
          </a:p>
          <a:p>
            <a:r>
              <a:rPr lang="en-US" altLang="ko-KR" sz="1000" dirty="0"/>
              <a:t>AARS_SEND_INFO – </a:t>
            </a:r>
            <a:r>
              <a:rPr lang="ko-KR" altLang="en-US" sz="1000" dirty="0"/>
              <a:t>완결문서 발송정보 </a:t>
            </a:r>
            <a:r>
              <a:rPr lang="en-US" altLang="ko-KR" sz="1000" dirty="0"/>
              <a:t>insert</a:t>
            </a:r>
          </a:p>
          <a:p>
            <a:r>
              <a:rPr lang="en-US" altLang="ko-KR" sz="1000" dirty="0"/>
              <a:t>MULTI_DRAFTDOCUMENT – </a:t>
            </a:r>
            <a:r>
              <a:rPr lang="ko-KR" altLang="en-US" sz="1000" dirty="0"/>
              <a:t>일괄기안문 </a:t>
            </a:r>
            <a:r>
              <a:rPr lang="en-US" altLang="ko-KR" sz="1000" dirty="0"/>
              <a:t>insert</a:t>
            </a:r>
          </a:p>
          <a:p>
            <a:r>
              <a:rPr lang="en-US" altLang="ko-KR" sz="1000" dirty="0"/>
              <a:t>DRAFTDOCUMENT – </a:t>
            </a:r>
            <a:r>
              <a:rPr lang="ko-KR" altLang="en-US" sz="1000" dirty="0" err="1"/>
              <a:t>기안문</a:t>
            </a:r>
            <a:r>
              <a:rPr lang="ko-KR" altLang="en-US" sz="1000" dirty="0"/>
              <a:t> </a:t>
            </a:r>
            <a:r>
              <a:rPr lang="en-US" altLang="ko-KR" sz="1000" dirty="0"/>
              <a:t>insert</a:t>
            </a:r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수신</a:t>
            </a:r>
            <a:endParaRPr lang="en-US" altLang="ko-KR" sz="1000" dirty="0"/>
          </a:p>
          <a:p>
            <a:r>
              <a:rPr lang="en-US" altLang="ko-KR" sz="1000" dirty="0"/>
              <a:t>MULTI_DRAFTDOCUMENT</a:t>
            </a:r>
            <a:r>
              <a:rPr lang="ko-KR" altLang="en-US" sz="1000" dirty="0"/>
              <a:t> </a:t>
            </a:r>
            <a:r>
              <a:rPr lang="en-US" altLang="ko-KR" sz="1000" dirty="0"/>
              <a:t>–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기안문</a:t>
            </a:r>
            <a:r>
              <a:rPr lang="ko-KR" altLang="en-US" sz="1000" dirty="0"/>
              <a:t> </a:t>
            </a:r>
            <a:r>
              <a:rPr lang="en-US" altLang="ko-KR" sz="1000" dirty="0"/>
              <a:t>insert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접수</a:t>
            </a:r>
            <a:r>
              <a:rPr lang="en-US" altLang="ko-KR" sz="1000" dirty="0"/>
              <a:t>(</a:t>
            </a:r>
            <a:r>
              <a:rPr lang="ko-KR" altLang="en-US" sz="1000" dirty="0"/>
              <a:t>결재</a:t>
            </a:r>
            <a:r>
              <a:rPr lang="en-US" altLang="ko-KR" sz="1000" dirty="0"/>
              <a:t>, </a:t>
            </a:r>
            <a:r>
              <a:rPr lang="ko-KR" altLang="en-US" sz="1000" dirty="0"/>
              <a:t>공람</a:t>
            </a:r>
            <a:r>
              <a:rPr lang="en-US" altLang="ko-KR" sz="1000" dirty="0"/>
              <a:t> 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WORK_APPROVALLINE – </a:t>
            </a:r>
            <a:r>
              <a:rPr lang="ko-KR" altLang="en-US" sz="1000" dirty="0" err="1"/>
              <a:t>부서결재선</a:t>
            </a:r>
            <a:r>
              <a:rPr lang="ko-KR" altLang="en-US" sz="1000" dirty="0"/>
              <a:t> </a:t>
            </a:r>
            <a:r>
              <a:rPr lang="en-US" altLang="ko-KR" sz="1000" dirty="0"/>
              <a:t>insert</a:t>
            </a:r>
          </a:p>
          <a:p>
            <a:r>
              <a:rPr lang="en-US" altLang="ko-KR" sz="1000" dirty="0"/>
              <a:t>WORK_APPROVAL_INFO – </a:t>
            </a:r>
            <a:r>
              <a:rPr lang="ko-KR" altLang="en-US" sz="1000" dirty="0" err="1"/>
              <a:t>부서결재정보</a:t>
            </a:r>
            <a:r>
              <a:rPr lang="ko-KR" altLang="en-US" sz="1000" dirty="0"/>
              <a:t> </a:t>
            </a:r>
            <a:r>
              <a:rPr lang="en-US" altLang="ko-KR" sz="1000" dirty="0"/>
              <a:t>insert</a:t>
            </a:r>
          </a:p>
          <a:p>
            <a:r>
              <a:rPr lang="en-US" altLang="ko-KR" sz="1000" dirty="0"/>
              <a:t>APPROVALLINE – </a:t>
            </a:r>
            <a:r>
              <a:rPr lang="ko-KR" altLang="en-US" sz="1000" dirty="0"/>
              <a:t>결재정보 </a:t>
            </a:r>
            <a:r>
              <a:rPr lang="en-US" altLang="ko-KR" sz="1000" dirty="0"/>
              <a:t>insert</a:t>
            </a:r>
          </a:p>
          <a:p>
            <a:r>
              <a:rPr lang="en-US" altLang="ko-KR" sz="1000" dirty="0"/>
              <a:t>EXHIBIT_INFO  - </a:t>
            </a:r>
            <a:r>
              <a:rPr lang="ko-KR" altLang="en-US" sz="1000" dirty="0" err="1"/>
              <a:t>공람자</a:t>
            </a:r>
            <a:r>
              <a:rPr lang="ko-KR" altLang="en-US" sz="1000" dirty="0"/>
              <a:t> 정보 </a:t>
            </a:r>
            <a:r>
              <a:rPr lang="en-US" altLang="ko-KR" sz="1000" dirty="0"/>
              <a:t>insert</a:t>
            </a:r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  <p:sp>
        <p:nvSpPr>
          <p:cNvPr id="111" name="AutoShape 38">
            <a:extLst>
              <a:ext uri="{FF2B5EF4-FFF2-40B4-BE49-F238E27FC236}">
                <a16:creationId xmlns:a16="http://schemas.microsoft.com/office/drawing/2014/main" id="{7FEB0286-6346-4678-B695-8ACF2EC5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0"/>
            <a:ext cx="915988" cy="2873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/>
              <a:t>결재완료상태</a:t>
            </a:r>
          </a:p>
        </p:txBody>
      </p:sp>
    </p:spTree>
    <p:extLst>
      <p:ext uri="{BB962C8B-B14F-4D97-AF65-F5344CB8AC3E}">
        <p14:creationId xmlns:p14="http://schemas.microsoft.com/office/powerpoint/2010/main" val="312429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CA8AC-CEFC-4D4C-96BA-CF1800FD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233865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□ </a:t>
            </a:r>
            <a:r>
              <a:rPr lang="ko-KR" altLang="en-US" sz="2000" b="1" dirty="0"/>
              <a:t>대외 발송 흐름</a:t>
            </a:r>
            <a:br>
              <a:rPr lang="en-US" altLang="ko-KR" sz="1500" b="1" dirty="0"/>
            </a:br>
            <a:endParaRPr lang="ko-KR" altLang="en-US" sz="1500" dirty="0"/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01F61932-5A55-483D-969B-E323134C6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51615"/>
              </p:ext>
            </p:extLst>
          </p:nvPr>
        </p:nvGraphicFramePr>
        <p:xfrm>
          <a:off x="838199" y="1827354"/>
          <a:ext cx="7400925" cy="466552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65450670"/>
                    </a:ext>
                  </a:extLst>
                </a:gridCol>
                <a:gridCol w="3629026">
                  <a:extLst>
                    <a:ext uri="{9D8B030D-6E8A-4147-A177-3AD203B41FA5}">
                      <a16:colId xmlns:a16="http://schemas.microsoft.com/office/drawing/2014/main" val="4262836362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402813976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기안부서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수신부서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70188"/>
                  </a:ext>
                </a:extLst>
              </a:tr>
              <a:tr h="4224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 발신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125553"/>
                  </a:ext>
                </a:extLst>
              </a:tr>
            </a:tbl>
          </a:graphicData>
        </a:graphic>
      </p:graphicFrame>
      <p:sp>
        <p:nvSpPr>
          <p:cNvPr id="32" name="제목 1">
            <a:extLst>
              <a:ext uri="{FF2B5EF4-FFF2-40B4-BE49-F238E27FC236}">
                <a16:creationId xmlns:a16="http://schemas.microsoft.com/office/drawing/2014/main" id="{A47DD29D-57D7-45FD-B882-41088D9E06F7}"/>
              </a:ext>
            </a:extLst>
          </p:cNvPr>
          <p:cNvSpPr txBox="1">
            <a:spLocks/>
          </p:cNvSpPr>
          <p:nvPr/>
        </p:nvSpPr>
        <p:spPr>
          <a:xfrm>
            <a:off x="5072065" y="358775"/>
            <a:ext cx="62817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ko-KR" altLang="en-US" sz="1000" dirty="0"/>
              <a:t>기안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B9ED0F-5D69-4122-ACA4-E48BE58B3088}"/>
              </a:ext>
            </a:extLst>
          </p:cNvPr>
          <p:cNvSpPr txBox="1"/>
          <p:nvPr/>
        </p:nvSpPr>
        <p:spPr>
          <a:xfrm>
            <a:off x="8399459" y="1914525"/>
            <a:ext cx="34488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</a:t>
            </a:r>
            <a:r>
              <a:rPr lang="en-US" altLang="ko-KR" dirty="0"/>
              <a:t>DB </a:t>
            </a:r>
            <a:r>
              <a:rPr lang="ko-KR" altLang="en-US" dirty="0"/>
              <a:t>테이블</a:t>
            </a:r>
            <a:endParaRPr lang="en-US" altLang="ko-KR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발송대기</a:t>
            </a:r>
            <a:endParaRPr lang="en-US" altLang="ko-KR" sz="1000" dirty="0"/>
          </a:p>
          <a:p>
            <a:r>
              <a:rPr lang="en-US" altLang="ko-KR" sz="1000" dirty="0"/>
              <a:t>AARSDOCUMENT – </a:t>
            </a:r>
            <a:r>
              <a:rPr lang="ko-KR" altLang="en-US" sz="1000" dirty="0"/>
              <a:t>완료문서정보 </a:t>
            </a:r>
            <a:r>
              <a:rPr lang="en-US" altLang="ko-KR" sz="1000" dirty="0"/>
              <a:t>select</a:t>
            </a:r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발송의뢰 </a:t>
            </a: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  <p:sp>
        <p:nvSpPr>
          <p:cNvPr id="126" name="Rectangle 16">
            <a:extLst>
              <a:ext uri="{FF2B5EF4-FFF2-40B4-BE49-F238E27FC236}">
                <a16:creationId xmlns:a16="http://schemas.microsoft.com/office/drawing/2014/main" id="{55A95807-F925-47BB-9C21-D32BE216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9" y="2463076"/>
            <a:ext cx="1296988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기안작성</a:t>
            </a:r>
          </a:p>
        </p:txBody>
      </p:sp>
      <p:sp>
        <p:nvSpPr>
          <p:cNvPr id="127" name="Rectangle 18">
            <a:extLst>
              <a:ext uri="{FF2B5EF4-FFF2-40B4-BE49-F238E27FC236}">
                <a16:creationId xmlns:a16="http://schemas.microsoft.com/office/drawing/2014/main" id="{65CCBFC6-E1E9-4FBA-B9BC-F8DCD228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9" y="3129279"/>
            <a:ext cx="1296988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결재완료</a:t>
            </a:r>
          </a:p>
        </p:txBody>
      </p:sp>
      <p:cxnSp>
        <p:nvCxnSpPr>
          <p:cNvPr id="128" name="AutoShape 17">
            <a:extLst>
              <a:ext uri="{FF2B5EF4-FFF2-40B4-BE49-F238E27FC236}">
                <a16:creationId xmlns:a16="http://schemas.microsoft.com/office/drawing/2014/main" id="{E3B34E56-843F-4294-B26E-78DE7B650826}"/>
              </a:ext>
            </a:extLst>
          </p:cNvPr>
          <p:cNvCxnSpPr>
            <a:cxnSpLocks noChangeShapeType="1"/>
            <a:stCxn id="126" idx="2"/>
            <a:endCxn id="127" idx="0"/>
          </p:cNvCxnSpPr>
          <p:nvPr/>
        </p:nvCxnSpPr>
        <p:spPr bwMode="auto">
          <a:xfrm>
            <a:off x="3201193" y="2767876"/>
            <a:ext cx="0" cy="361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AutoShape 38">
            <a:extLst>
              <a:ext uri="{FF2B5EF4-FFF2-40B4-BE49-F238E27FC236}">
                <a16:creationId xmlns:a16="http://schemas.microsoft.com/office/drawing/2014/main" id="{51EAF55A-DBCA-4EB0-871B-277841DF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803" y="2480538"/>
            <a:ext cx="792162" cy="2873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/>
              <a:t>문서번호생성</a:t>
            </a:r>
          </a:p>
        </p:txBody>
      </p:sp>
      <p:sp>
        <p:nvSpPr>
          <p:cNvPr id="130" name="AutoShape 38">
            <a:extLst>
              <a:ext uri="{FF2B5EF4-FFF2-40B4-BE49-F238E27FC236}">
                <a16:creationId xmlns:a16="http://schemas.microsoft.com/office/drawing/2014/main" id="{3A126A82-50AE-435C-B9FF-63AB4F4A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90" y="3143249"/>
            <a:ext cx="915988" cy="2873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/>
              <a:t>결재완료상태</a:t>
            </a:r>
          </a:p>
        </p:txBody>
      </p:sp>
      <p:sp>
        <p:nvSpPr>
          <p:cNvPr id="131" name="Rectangle 19">
            <a:extLst>
              <a:ext uri="{FF2B5EF4-FFF2-40B4-BE49-F238E27FC236}">
                <a16:creationId xmlns:a16="http://schemas.microsoft.com/office/drawing/2014/main" id="{2DB158B2-6293-421D-89AB-5C8A74EED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9" y="3789757"/>
            <a:ext cx="1296988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발송대기</a:t>
            </a:r>
          </a:p>
        </p:txBody>
      </p:sp>
      <p:sp>
        <p:nvSpPr>
          <p:cNvPr id="132" name="Rectangle 20">
            <a:extLst>
              <a:ext uri="{FF2B5EF4-FFF2-40B4-BE49-F238E27FC236}">
                <a16:creationId xmlns:a16="http://schemas.microsoft.com/office/drawing/2014/main" id="{76B5AD16-7810-425F-B762-8CDF829B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4445966"/>
            <a:ext cx="1296987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발송의뢰</a:t>
            </a:r>
          </a:p>
        </p:txBody>
      </p:sp>
      <p:sp>
        <p:nvSpPr>
          <p:cNvPr id="133" name="AutoShape 37">
            <a:extLst>
              <a:ext uri="{FF2B5EF4-FFF2-40B4-BE49-F238E27FC236}">
                <a16:creationId xmlns:a16="http://schemas.microsoft.com/office/drawing/2014/main" id="{B0787F9A-138E-4B09-94A9-CA582292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48" y="3797694"/>
            <a:ext cx="720725" cy="288925"/>
          </a:xfrm>
          <a:prstGeom prst="roundRect">
            <a:avLst>
              <a:gd name="adj" fmla="val 44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 err="1"/>
              <a:t>기안자</a:t>
            </a:r>
            <a:endParaRPr lang="ko-KR" altLang="en-US" sz="1000" dirty="0"/>
          </a:p>
        </p:txBody>
      </p:sp>
      <p:sp>
        <p:nvSpPr>
          <p:cNvPr id="134" name="AutoShape 41">
            <a:extLst>
              <a:ext uri="{FF2B5EF4-FFF2-40B4-BE49-F238E27FC236}">
                <a16:creationId xmlns:a16="http://schemas.microsoft.com/office/drawing/2014/main" id="{BF440EB5-B03E-49F8-BCD0-D1ECCE7B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803" y="5097613"/>
            <a:ext cx="792162" cy="28733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/>
              <a:t>관인</a:t>
            </a:r>
          </a:p>
        </p:txBody>
      </p:sp>
      <p:sp>
        <p:nvSpPr>
          <p:cNvPr id="135" name="Rectangle 42">
            <a:extLst>
              <a:ext uri="{FF2B5EF4-FFF2-40B4-BE49-F238E27FC236}">
                <a16:creationId xmlns:a16="http://schemas.microsoft.com/office/drawing/2014/main" id="{7A8F70C0-211F-4710-919B-0A9166F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5097613"/>
            <a:ext cx="1290636" cy="30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발송</a:t>
            </a:r>
          </a:p>
        </p:txBody>
      </p:sp>
      <p:sp>
        <p:nvSpPr>
          <p:cNvPr id="136" name="Rectangle 43">
            <a:extLst>
              <a:ext uri="{FF2B5EF4-FFF2-40B4-BE49-F238E27FC236}">
                <a16:creationId xmlns:a16="http://schemas.microsoft.com/office/drawing/2014/main" id="{03C7B525-6397-4D22-8B31-3C3EAB84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2" y="5772551"/>
            <a:ext cx="1290636" cy="449263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출력 후 우편발송</a:t>
            </a:r>
          </a:p>
          <a:p>
            <a:pPr algn="ctr">
              <a:defRPr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이메일 발송</a:t>
            </a:r>
          </a:p>
        </p:txBody>
      </p:sp>
      <p:sp>
        <p:nvSpPr>
          <p:cNvPr id="137" name="AutoShape 44">
            <a:extLst>
              <a:ext uri="{FF2B5EF4-FFF2-40B4-BE49-F238E27FC236}">
                <a16:creationId xmlns:a16="http://schemas.microsoft.com/office/drawing/2014/main" id="{B98B92A4-922D-4F1F-97EC-9DEBB7DC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48" y="4471767"/>
            <a:ext cx="720725" cy="288925"/>
          </a:xfrm>
          <a:prstGeom prst="roundRect">
            <a:avLst>
              <a:gd name="adj" fmla="val 44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 err="1"/>
              <a:t>기안자</a:t>
            </a:r>
            <a:endParaRPr lang="ko-KR" altLang="en-US" sz="1000" dirty="0"/>
          </a:p>
        </p:txBody>
      </p:sp>
      <p:sp>
        <p:nvSpPr>
          <p:cNvPr id="138" name="AutoShape 45">
            <a:extLst>
              <a:ext uri="{FF2B5EF4-FFF2-40B4-BE49-F238E27FC236}">
                <a16:creationId xmlns:a16="http://schemas.microsoft.com/office/drawing/2014/main" id="{8473420F-7C82-4075-8C91-5CB43A72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48" y="5103963"/>
            <a:ext cx="1008063" cy="288925"/>
          </a:xfrm>
          <a:prstGeom prst="roundRect">
            <a:avLst>
              <a:gd name="adj" fmla="val 44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/>
              <a:t>기관문서관리자</a:t>
            </a:r>
          </a:p>
        </p:txBody>
      </p:sp>
      <p:sp>
        <p:nvSpPr>
          <p:cNvPr id="139" name="AutoShape 46">
            <a:extLst>
              <a:ext uri="{FF2B5EF4-FFF2-40B4-BE49-F238E27FC236}">
                <a16:creationId xmlns:a16="http://schemas.microsoft.com/office/drawing/2014/main" id="{650DAB93-6D36-4FC9-BCDA-62A3762C0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48" y="5852719"/>
            <a:ext cx="720725" cy="288925"/>
          </a:xfrm>
          <a:prstGeom prst="roundRect">
            <a:avLst>
              <a:gd name="adj" fmla="val 44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/>
              <a:t>기안자</a:t>
            </a:r>
          </a:p>
        </p:txBody>
      </p:sp>
      <p:cxnSp>
        <p:nvCxnSpPr>
          <p:cNvPr id="140" name="AutoShape 26">
            <a:extLst>
              <a:ext uri="{FF2B5EF4-FFF2-40B4-BE49-F238E27FC236}">
                <a16:creationId xmlns:a16="http://schemas.microsoft.com/office/drawing/2014/main" id="{1318621F-FACD-44F1-88D6-73FB120F0872}"/>
              </a:ext>
            </a:extLst>
          </p:cNvPr>
          <p:cNvCxnSpPr>
            <a:cxnSpLocks noChangeShapeType="1"/>
            <a:stCxn id="132" idx="2"/>
            <a:endCxn id="135" idx="0"/>
          </p:cNvCxnSpPr>
          <p:nvPr/>
        </p:nvCxnSpPr>
        <p:spPr bwMode="auto">
          <a:xfrm rot="16200000" flipH="1">
            <a:off x="3029358" y="4922601"/>
            <a:ext cx="346847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AutoShape 26">
            <a:extLst>
              <a:ext uri="{FF2B5EF4-FFF2-40B4-BE49-F238E27FC236}">
                <a16:creationId xmlns:a16="http://schemas.microsoft.com/office/drawing/2014/main" id="{9206DB20-E8F4-4444-B6F2-9AE5DEC9F27A}"/>
              </a:ext>
            </a:extLst>
          </p:cNvPr>
          <p:cNvCxnSpPr>
            <a:cxnSpLocks noChangeShapeType="1"/>
            <a:stCxn id="135" idx="2"/>
            <a:endCxn id="136" idx="0"/>
          </p:cNvCxnSpPr>
          <p:nvPr/>
        </p:nvCxnSpPr>
        <p:spPr bwMode="auto">
          <a:xfrm rot="16200000" flipH="1">
            <a:off x="3019300" y="5587481"/>
            <a:ext cx="370138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17">
            <a:extLst>
              <a:ext uri="{FF2B5EF4-FFF2-40B4-BE49-F238E27FC236}">
                <a16:creationId xmlns:a16="http://schemas.microsoft.com/office/drawing/2014/main" id="{3689B384-8F7C-416D-AC45-DB3A6645F24F}"/>
              </a:ext>
            </a:extLst>
          </p:cNvPr>
          <p:cNvCxnSpPr>
            <a:cxnSpLocks noChangeShapeType="1"/>
            <a:stCxn id="127" idx="2"/>
            <a:endCxn id="131" idx="0"/>
          </p:cNvCxnSpPr>
          <p:nvPr/>
        </p:nvCxnSpPr>
        <p:spPr bwMode="auto">
          <a:xfrm>
            <a:off x="3201193" y="3434079"/>
            <a:ext cx="0" cy="355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AutoShape 17">
            <a:extLst>
              <a:ext uri="{FF2B5EF4-FFF2-40B4-BE49-F238E27FC236}">
                <a16:creationId xmlns:a16="http://schemas.microsoft.com/office/drawing/2014/main" id="{FA496432-B648-495F-8D81-1923CEB269B0}"/>
              </a:ext>
            </a:extLst>
          </p:cNvPr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3201193" y="4094557"/>
            <a:ext cx="1" cy="3514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497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217</Words>
  <Application>Microsoft Office PowerPoint</Application>
  <PresentationFormat>와이드스크린</PresentationFormat>
  <Paragraphs>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굴림</vt:lpstr>
      <vt:lpstr>맑은 고딕</vt:lpstr>
      <vt:lpstr>Arial</vt:lpstr>
      <vt:lpstr>Office 테마</vt:lpstr>
      <vt:lpstr>결재 흐름도 </vt:lpstr>
      <vt:lpstr>□ 문서 수/발신 흐름 </vt:lpstr>
      <vt:lpstr>□ 대외 발송 흐름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Yong Jun</dc:creator>
  <cp:lastModifiedBy>Lee Yong Jun</cp:lastModifiedBy>
  <cp:revision>32</cp:revision>
  <dcterms:created xsi:type="dcterms:W3CDTF">2021-04-26T01:40:56Z</dcterms:created>
  <dcterms:modified xsi:type="dcterms:W3CDTF">2021-04-26T09:32:13Z</dcterms:modified>
</cp:coreProperties>
</file>