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699" r:id="rId2"/>
    <p:sldId id="643" r:id="rId3"/>
    <p:sldId id="720" r:id="rId4"/>
    <p:sldId id="751" r:id="rId5"/>
    <p:sldId id="752" r:id="rId6"/>
    <p:sldId id="753" r:id="rId7"/>
    <p:sldId id="754" r:id="rId8"/>
    <p:sldId id="758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668" r:id="rId18"/>
    <p:sldId id="669" r:id="rId19"/>
    <p:sldId id="670" r:id="rId20"/>
    <p:sldId id="671" r:id="rId21"/>
    <p:sldId id="721" r:id="rId22"/>
    <p:sldId id="722" r:id="rId23"/>
    <p:sldId id="723" r:id="rId24"/>
    <p:sldId id="755" r:id="rId25"/>
    <p:sldId id="756" r:id="rId26"/>
    <p:sldId id="757" r:id="rId27"/>
    <p:sldId id="734" r:id="rId28"/>
    <p:sldId id="748" r:id="rId29"/>
    <p:sldId id="737" r:id="rId30"/>
    <p:sldId id="736" r:id="rId31"/>
    <p:sldId id="735" r:id="rId32"/>
    <p:sldId id="738" r:id="rId33"/>
    <p:sldId id="739" r:id="rId3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A3"/>
    <a:srgbClr val="FFE158"/>
    <a:srgbClr val="FAE600"/>
    <a:srgbClr val="007DD2"/>
    <a:srgbClr val="0083D2"/>
    <a:srgbClr val="B2B2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883" autoAdjust="0"/>
    <p:restoredTop sz="89971" autoAdjust="0"/>
  </p:normalViewPr>
  <p:slideViewPr>
    <p:cSldViewPr snapToObjects="1">
      <p:cViewPr>
        <p:scale>
          <a:sx n="75" d="100"/>
          <a:sy n="75" d="100"/>
        </p:scale>
        <p:origin x="-1464" y="-222"/>
      </p:cViewPr>
      <p:guideLst>
        <p:guide orient="horz" pos="4065"/>
        <p:guide orient="horz" pos="3974"/>
        <p:guide orient="horz" pos="2387"/>
        <p:guide orient="horz" pos="799"/>
        <p:guide pos="3120"/>
        <p:guide pos="6068"/>
        <p:guide pos="1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 snapToObjects="1">
      <p:cViewPr varScale="1">
        <p:scale>
          <a:sx n="81" d="100"/>
          <a:sy n="81" d="100"/>
        </p:scale>
        <p:origin x="-1740" y="-78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92874-79DE-4D76-A3A1-F8AE337AA8FE}" type="datetimeFigureOut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2020-05-22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980C0-B630-4679-9DB1-D4005089B581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‹#›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6867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584C1715-2ACF-4AF2-81EE-6C697AAE1D95}" type="datetimeFigureOut">
              <a:rPr lang="ko-KR" altLang="en-US" smtClean="0"/>
              <a:pPr/>
              <a:t>2020-05-22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D90711-9A15-40E3-B4D4-404E806E59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122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제목 1"/>
          <p:cNvSpPr>
            <a:spLocks noGrp="1"/>
          </p:cNvSpPr>
          <p:nvPr>
            <p:ph type="ctrTitle" hasCustomPrompt="1"/>
          </p:nvPr>
        </p:nvSpPr>
        <p:spPr>
          <a:xfrm>
            <a:off x="3881430" y="4333913"/>
            <a:ext cx="5453132" cy="5238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r"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신용카드시스템 </a:t>
            </a:r>
            <a:r>
              <a:rPr lang="ko-KR" altLang="en-US" dirty="0" err="1" smtClean="0"/>
              <a:t>재구축</a:t>
            </a:r>
            <a:endParaRPr lang="ko-KR" altLang="en-US" dirty="0"/>
          </a:p>
        </p:txBody>
      </p:sp>
      <p:sp>
        <p:nvSpPr>
          <p:cNvPr id="53" name="제목 1"/>
          <p:cNvSpPr txBox="1">
            <a:spLocks/>
          </p:cNvSpPr>
          <p:nvPr userDrawn="1"/>
        </p:nvSpPr>
        <p:spPr>
          <a:xfrm>
            <a:off x="357190" y="1000108"/>
            <a:ext cx="5024438" cy="1132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B4B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enRiseFramework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rgbClr val="4B4B4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4" name="텍스트 개체 틀 21"/>
          <p:cNvSpPr>
            <a:spLocks noGrp="1"/>
          </p:cNvSpPr>
          <p:nvPr>
            <p:ph type="body" sz="quarter" idx="10" hasCustomPrompt="1"/>
          </p:nvPr>
        </p:nvSpPr>
        <p:spPr>
          <a:xfrm>
            <a:off x="476250" y="2696523"/>
            <a:ext cx="8953500" cy="78581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 sz="3600" b="1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sz="3600" b="1" dirty="0" smtClean="0">
                <a:solidFill>
                  <a:schemeClr val="bg1"/>
                </a:solidFill>
              </a:rPr>
              <a:t>제목을 입력하세요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맑은 고딕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36pt)</a:t>
            </a:r>
            <a:endParaRPr lang="ko-KR" altLang="en-US" dirty="0"/>
          </a:p>
        </p:txBody>
      </p:sp>
      <p:sp>
        <p:nvSpPr>
          <p:cNvPr id="55" name="텍스트 개체 틀 28"/>
          <p:cNvSpPr>
            <a:spLocks noGrp="1"/>
          </p:cNvSpPr>
          <p:nvPr>
            <p:ph type="body" sz="quarter" idx="11" hasCustomPrompt="1"/>
          </p:nvPr>
        </p:nvSpPr>
        <p:spPr>
          <a:xfrm>
            <a:off x="3881430" y="4881587"/>
            <a:ext cx="5453132" cy="428628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2400" b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 err="1" smtClean="0"/>
              <a:t>팀이름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24pt)</a:t>
            </a:r>
            <a:endParaRPr lang="ko-KR" altLang="en-US" dirty="0"/>
          </a:p>
        </p:txBody>
      </p:sp>
      <p:sp>
        <p:nvSpPr>
          <p:cNvPr id="56" name="텍스트 개체 틀 30"/>
          <p:cNvSpPr>
            <a:spLocks noGrp="1"/>
          </p:cNvSpPr>
          <p:nvPr>
            <p:ph type="body" sz="quarter" idx="12" hasCustomPrompt="1"/>
          </p:nvPr>
        </p:nvSpPr>
        <p:spPr>
          <a:xfrm>
            <a:off x="6381760" y="5500705"/>
            <a:ext cx="2952802" cy="428625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altLang="ko-KR" dirty="0" smtClean="0"/>
              <a:t>201X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XX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4"/>
          <p:cNvSpPr>
            <a:spLocks noGrp="1"/>
          </p:cNvSpPr>
          <p:nvPr>
            <p:ph sz="quarter" idx="10"/>
          </p:nvPr>
        </p:nvSpPr>
        <p:spPr>
          <a:xfrm>
            <a:off x="2327651" y="2672546"/>
            <a:ext cx="6841985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69875" indent="-269875">
              <a:spcBef>
                <a:spcPts val="600"/>
              </a:spcBef>
              <a:buNone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447675" indent="-263525">
              <a:spcBef>
                <a:spcPts val="600"/>
              </a:spcBef>
              <a:buNone/>
              <a:defRPr sz="1600" b="1" baseline="0">
                <a:latin typeface="맑은 고딕" pitchFamily="50" charset="-127"/>
                <a:ea typeface="맑은 고딕" pitchFamily="50" charset="-127"/>
              </a:defRPr>
            </a:lvl2pPr>
            <a:lvl3pPr>
              <a:spcBef>
                <a:spcPts val="600"/>
              </a:spcBef>
              <a:defRPr sz="1400" b="1"/>
            </a:lvl3pPr>
            <a:lvl4pPr>
              <a:spcBef>
                <a:spcPts val="600"/>
              </a:spcBef>
              <a:defRPr sz="1200" b="1"/>
            </a:lvl4pPr>
            <a:lvl5pPr>
              <a:spcBef>
                <a:spcPts val="600"/>
              </a:spcBef>
              <a:defRPr sz="1200" b="1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</p:txBody>
      </p:sp>
      <p:sp>
        <p:nvSpPr>
          <p:cNvPr id="10" name="제목 1"/>
          <p:cNvSpPr txBox="1">
            <a:spLocks/>
          </p:cNvSpPr>
          <p:nvPr userDrawn="1"/>
        </p:nvSpPr>
        <p:spPr bwMode="auto">
          <a:xfrm>
            <a:off x="382716" y="1465392"/>
            <a:ext cx="9339262" cy="47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목  차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 bwMode="auto">
          <a:xfrm>
            <a:off x="382716" y="1491030"/>
            <a:ext cx="9339262" cy="47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b" anchorCtr="0" compatLnSpc="1">
            <a:prstTxWarp prst="textNoShape">
              <a:avLst/>
            </a:prstTxWarp>
          </a:bodyPr>
          <a:lstStyle>
            <a:lvl1pPr>
              <a:defRPr sz="2800"/>
            </a:lvl1pPr>
          </a:lstStyle>
          <a:p>
            <a:pPr marL="0" marR="0" lvl="0" indent="0" algn="l" defTabSz="914400" rtl="0" eaLnBrk="1" fontAlgn="base" latinLnBrk="1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Agenda</a:t>
            </a:r>
            <a:endParaRPr kumimoji="0" lang="ko-KR" altLang="en-US" sz="28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sp>
        <p:nvSpPr>
          <p:cNvPr id="5" name="Content Placeholder 14"/>
          <p:cNvSpPr>
            <a:spLocks noGrp="1"/>
          </p:cNvSpPr>
          <p:nvPr>
            <p:ph sz="quarter" idx="10"/>
          </p:nvPr>
        </p:nvSpPr>
        <p:spPr>
          <a:xfrm>
            <a:off x="2327651" y="2672546"/>
            <a:ext cx="6841985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69875" indent="-269875">
              <a:spcBef>
                <a:spcPts val="600"/>
              </a:spcBef>
              <a:buNone/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  <a:lvl2pPr marL="447675" indent="-263525">
              <a:spcBef>
                <a:spcPts val="600"/>
              </a:spcBef>
              <a:buNone/>
              <a:defRPr sz="1600" b="1" baseline="0">
                <a:latin typeface="맑은 고딕" pitchFamily="50" charset="-127"/>
                <a:ea typeface="맑은 고딕" pitchFamily="50" charset="-127"/>
              </a:defRPr>
            </a:lvl2pPr>
            <a:lvl3pPr>
              <a:spcBef>
                <a:spcPts val="600"/>
              </a:spcBef>
              <a:defRPr sz="1400" b="1"/>
            </a:lvl3pPr>
            <a:lvl4pPr>
              <a:spcBef>
                <a:spcPts val="600"/>
              </a:spcBef>
              <a:defRPr sz="1200" b="1"/>
            </a:lvl4pPr>
            <a:lvl5pPr>
              <a:spcBef>
                <a:spcPts val="600"/>
              </a:spcBef>
              <a:defRPr sz="1200" b="1"/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3050" y="606783"/>
            <a:ext cx="935990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 sz="1600" b="1" baseline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268288" indent="-215900" latinLnBrk="0">
              <a:defRPr sz="1600" baseline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2pPr>
            <a:lvl3pPr marL="540000" indent="-216000" latinLnBrk="0">
              <a:defRPr sz="1400" b="1" baseline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 marL="810000" indent="-216000" latinLnBrk="0">
              <a:defRPr sz="1400" baseline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80000" indent="-216000" latinLnBrk="0">
              <a:defRPr sz="1200" b="1" baseline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/>
            </a:pPr>
            <a:r>
              <a:rPr lang="ko-KR" altLang="en-US" dirty="0" smtClean="0"/>
              <a:t>슬라이드의 요약 내용을 입력하세요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16pt)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273049" y="199067"/>
            <a:ext cx="7349799" cy="334313"/>
          </a:xfrm>
          <a:prstGeom prst="rect">
            <a:avLst/>
          </a:prstGeom>
        </p:spPr>
        <p:txBody>
          <a:bodyPr wrap="square" lIns="39600" tIns="36000" rIns="39600" bIns="36000" anchor="ctr">
            <a:noAutofit/>
          </a:bodyPr>
          <a:lstStyle>
            <a:lvl1pPr algn="l">
              <a:defRPr sz="1800" b="1" baseline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슬라이드 제목을 입력하세요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18pt)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3000372"/>
            <a:ext cx="9906000" cy="38576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33350" marR="0" indent="-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73050" y="2958366"/>
            <a:ext cx="9359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kern="1200" baseline="0" dirty="0" smtClean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n-cs"/>
              </a:rPr>
              <a:t>End of Document</a:t>
            </a:r>
            <a:endParaRPr lang="ko-KR" altLang="en-US" sz="4800" b="1" kern="1200" baseline="0" dirty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 userDrawn="1"/>
        </p:nvSpPr>
        <p:spPr bwMode="auto">
          <a:xfrm>
            <a:off x="382588" y="1490663"/>
            <a:ext cx="93392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8" rIns="91434" bIns="45718" anchor="b"/>
          <a:lstStyle>
            <a:lvl1pPr>
              <a:defRPr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kumimoji="0" lang="ko-KR" altLang="en-US" sz="2800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  차</a:t>
            </a:r>
          </a:p>
        </p:txBody>
      </p:sp>
    </p:spTree>
    <p:extLst>
      <p:ext uri="{BB962C8B-B14F-4D97-AF65-F5344CB8AC3E}">
        <p14:creationId xmlns:p14="http://schemas.microsoft.com/office/powerpoint/2010/main" xmlns="" val="201021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166654" y="671491"/>
            <a:ext cx="9572659" cy="812822"/>
          </a:xfrm>
          <a:prstGeom prst="rect">
            <a:avLst/>
          </a:prstGeom>
        </p:spPr>
        <p:txBody>
          <a:bodyPr tIns="36000" bIns="36000"/>
          <a:lstStyle>
            <a:lvl1pPr marL="0" indent="0" algn="l">
              <a:lnSpc>
                <a:spcPct val="120000"/>
              </a:lnSpc>
              <a:buFontTx/>
              <a:buNone/>
              <a:defRPr sz="1500" b="1" baseline="0">
                <a:latin typeface="맑은 고딕" pitchFamily="50" charset="-127"/>
                <a:ea typeface="맑은 고딕" pitchFamily="50" charset="-127"/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3 - </a:t>
            </a:r>
            <a:r>
              <a:rPr lang="ko-KR" altLang="en-US" smtClean="0"/>
              <a:t>맑은 고딕 </a:t>
            </a:r>
            <a:r>
              <a:rPr lang="en-US" altLang="ko-KR" smtClean="0"/>
              <a:t>Bold 15pt, </a:t>
            </a:r>
            <a:r>
              <a:rPr lang="ko-KR" altLang="en-US" smtClean="0"/>
              <a:t>단락 간격 </a:t>
            </a:r>
            <a:r>
              <a:rPr lang="en-US" altLang="ko-KR" smtClean="0"/>
              <a:t>1.2</a:t>
            </a:r>
          </a:p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4 - </a:t>
            </a:r>
            <a:r>
              <a:rPr lang="ko-KR" altLang="en-US" smtClean="0"/>
              <a:t>맑은 고딕 </a:t>
            </a:r>
            <a:r>
              <a:rPr lang="en-US" altLang="ko-KR" smtClean="0"/>
              <a:t>Bold 15pt, </a:t>
            </a:r>
            <a:r>
              <a:rPr lang="ko-KR" altLang="en-US" smtClean="0"/>
              <a:t>제목</a:t>
            </a:r>
            <a:r>
              <a:rPr lang="en-US" altLang="ko-KR" smtClean="0"/>
              <a:t>3,4</a:t>
            </a:r>
            <a:r>
              <a:rPr lang="ko-KR" altLang="en-US" smtClean="0"/>
              <a:t> 없는 경우 리딩 메시지로 대체 가능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654" y="216576"/>
            <a:ext cx="7270784" cy="357190"/>
          </a:xfrm>
          <a:prstGeom prst="rect">
            <a:avLst/>
          </a:prstGeom>
        </p:spPr>
        <p:txBody>
          <a:bodyPr anchor="b" anchorCtr="0"/>
          <a:lstStyle>
            <a:lvl1pPr>
              <a:defRPr sz="180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제목</a:t>
            </a:r>
            <a:r>
              <a:rPr lang="en-US" altLang="ko-KR" smtClean="0"/>
              <a:t>2 – </a:t>
            </a:r>
            <a:r>
              <a:rPr lang="ko-KR" altLang="en-US" smtClean="0"/>
              <a:t>맑은 고딕 </a:t>
            </a:r>
            <a:r>
              <a:rPr lang="en-US" altLang="ko-KR" smtClean="0"/>
              <a:t>Bold 18pt</a:t>
            </a:r>
            <a:endParaRPr lang="ko-KR" altLang="en-US" dirty="0"/>
          </a:p>
        </p:txBody>
      </p:sp>
      <p:sp>
        <p:nvSpPr>
          <p:cNvPr id="14" name="텍스트 개체 틀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7439" y="30835"/>
            <a:ext cx="2303462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>
              <a:buFontTx/>
              <a:buNone/>
              <a:defRPr/>
            </a:lvl2pPr>
            <a:lvl3pPr algn="l">
              <a:buFontTx/>
              <a:buNone/>
              <a:defRPr/>
            </a:lvl3pPr>
            <a:lvl4pPr algn="l">
              <a:buFontTx/>
              <a:buNone/>
              <a:defRPr/>
            </a:lvl4pPr>
            <a:lvl5pPr algn="l">
              <a:buFontTx/>
              <a:buNone/>
              <a:defRPr/>
            </a:lvl5pPr>
          </a:lstStyle>
          <a:p>
            <a:pPr lvl="0"/>
            <a:r>
              <a:rPr lang="ko-KR" altLang="en-US" smtClean="0"/>
              <a:t>제목</a:t>
            </a:r>
            <a:r>
              <a:rPr lang="en-US" altLang="ko-KR" smtClean="0"/>
              <a:t>1 – </a:t>
            </a:r>
            <a:r>
              <a:rPr lang="ko-KR" altLang="en-US" smtClean="0"/>
              <a:t>맑은 고딕 </a:t>
            </a:r>
            <a:r>
              <a:rPr lang="en-US" altLang="ko-KR" smtClean="0"/>
              <a:t>Bold 12pt</a:t>
            </a:r>
          </a:p>
          <a:p>
            <a:pPr lvl="0"/>
            <a:r>
              <a:rPr lang="ko-KR" altLang="en-US" smtClean="0"/>
              <a:t>아래쪽 우측 맞춤</a:t>
            </a:r>
          </a:p>
        </p:txBody>
      </p:sp>
    </p:spTree>
    <p:extLst>
      <p:ext uri="{BB962C8B-B14F-4D97-AF65-F5344CB8AC3E}">
        <p14:creationId xmlns:p14="http://schemas.microsoft.com/office/powerpoint/2010/main" xmlns="" val="57824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592638" y="6591300"/>
            <a:ext cx="7207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defRPr/>
            </a:pPr>
            <a:fld id="{13456616-A4B9-4830-87F4-4AA080A7214B}" type="slidenum">
              <a:rPr lang="ko-KR" altLang="en-US" sz="1000" baseline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en-US" altLang="ko-KR" sz="1000" baseline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" name="그림 19" descr="그림1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000" y="565556"/>
            <a:ext cx="9396000" cy="42289"/>
          </a:xfrm>
          <a:prstGeom prst="rect">
            <a:avLst/>
          </a:prstGeom>
        </p:spPr>
      </p:pic>
      <p:pic>
        <p:nvPicPr>
          <p:cNvPr id="21" name="그림 20" descr="그림1.jpg"/>
          <p:cNvPicPr>
            <a:picLocks/>
          </p:cNvPicPr>
          <p:nvPr/>
        </p:nvPicPr>
        <p:blipFill>
          <a:blip r:embed="rId9" cstate="print"/>
          <a:srcRect t="-7143" b="-7143"/>
          <a:stretch>
            <a:fillRect/>
          </a:stretch>
        </p:blipFill>
        <p:spPr>
          <a:xfrm flipH="1">
            <a:off x="223615" y="6457643"/>
            <a:ext cx="9441678" cy="36000"/>
          </a:xfrm>
          <a:prstGeom prst="rect">
            <a:avLst/>
          </a:prstGeom>
        </p:spPr>
      </p:pic>
      <p:pic>
        <p:nvPicPr>
          <p:cNvPr id="1026" name="Picture 2" descr="회사로고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5000" y="6564312"/>
            <a:ext cx="1077913" cy="22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SQL </a:t>
            </a:r>
            <a:r>
              <a:rPr lang="ko-KR" altLang="en-US" dirty="0" smtClean="0">
                <a:solidFill>
                  <a:schemeClr val="tx1"/>
                </a:solidFill>
              </a:rPr>
              <a:t>작성가이드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881430" y="5520652"/>
            <a:ext cx="5453132" cy="428628"/>
          </a:xfrm>
        </p:spPr>
        <p:txBody>
          <a:bodyPr/>
          <a:lstStyle/>
          <a:p>
            <a:r>
              <a:rPr lang="ko-KR" altLang="en-US" dirty="0" smtClean="0"/>
              <a:t>기술연구소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381762" y="4294815"/>
            <a:ext cx="2952802" cy="428625"/>
          </a:xfrm>
        </p:spPr>
        <p:txBody>
          <a:bodyPr/>
          <a:lstStyle/>
          <a:p>
            <a:r>
              <a:rPr lang="en-US" altLang="ko-KR" dirty="0" smtClean="0"/>
              <a:t>2016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>
          <a:xfrm>
            <a:off x="6381762" y="3791891"/>
            <a:ext cx="2952802" cy="428625"/>
          </a:xfrm>
          <a:prstGeom prst="rect">
            <a:avLst/>
          </a:prstGeom>
        </p:spPr>
        <p:txBody>
          <a:bodyPr/>
          <a:lstStyle>
            <a:lvl1pPr marL="342900" indent="-342900" algn="r" defTabSz="914400" rtl="0" eaLnBrk="1" latinLnBrk="1" hangingPunct="1">
              <a:spcBef>
                <a:spcPct val="20000"/>
              </a:spcBef>
              <a:buFontTx/>
              <a:buNone/>
              <a:defRPr sz="18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Version 1.0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52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504" y="1088740"/>
            <a:ext cx="5364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조인 </a:t>
            </a:r>
            <a:r>
              <a:rPr lang="ko-KR" altLang="en-US" sz="1200" b="1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조건절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이외 </a:t>
            </a:r>
            <a:r>
              <a:rPr lang="ko-KR" altLang="en-US" sz="1200" b="1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조건절은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변수 처리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(Binding)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하여 사용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0532" y="1373945"/>
            <a:ext cx="60769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8504" y="3188005"/>
            <a:ext cx="83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절 내의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DATE / NUMBER / TIMESTAMP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타입 </a:t>
            </a:r>
            <a:r>
              <a:rPr lang="ko-KR" altLang="en-US" sz="1200" b="1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LIKE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사용 지양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성능 기준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 가이드</a:t>
            </a:r>
            <a:endParaRPr lang="ko-KR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8100" y="3330678"/>
            <a:ext cx="7097187" cy="3266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49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8504" y="1088740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BETWEEN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구문과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IN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구문을 다 사용할 수 있는 경우라면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IN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구문 사용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 descr="betwee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536" y="1412775"/>
            <a:ext cx="7416824" cy="25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83757" y="3908085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LIKE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사용시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상수부의 첫 문자로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'%',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'_'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의 사용을 지양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2500" y="4041068"/>
            <a:ext cx="6734175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성능 기준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 가이드</a:t>
            </a:r>
            <a:endParaRPr lang="ko-KR" alt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4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8504" y="1088740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절 내 부정 연산자 사용금지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464" y="1016732"/>
            <a:ext cx="8225761" cy="392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성능 기준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 가이드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51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8504" y="1052736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절 내 인덱스 보유 </a:t>
            </a:r>
            <a:r>
              <a:rPr lang="ko-KR" altLang="en-US" sz="1200" b="1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및 변수 </a:t>
            </a:r>
            <a:r>
              <a:rPr lang="ko-KR" altLang="en-US" sz="1200" b="1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조건절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컬럼의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변형 금지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성능 기준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 가이드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553" y="1448780"/>
            <a:ext cx="7917847" cy="464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3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8504" y="1052736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조인 </a:t>
            </a:r>
            <a:r>
              <a:rPr lang="ko-KR" altLang="en-US" sz="1200" b="1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조건절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err="1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대한 함수 사용 및 변형 금지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성능 기준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 가이드</a:t>
            </a:r>
            <a:endParaRPr lang="ko-KR" alt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520" y="1520788"/>
            <a:ext cx="7883271" cy="442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2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524" y="1215008"/>
            <a:ext cx="62293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8504" y="1052736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UNION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UNION ALL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을 다 사용 가능한 경우라면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UNION ALL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504" y="3512041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DISTINCT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대신에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EXISTS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성능 기준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 가이드</a:t>
            </a:r>
            <a:endParaRPr lang="ko-KR" alt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8523" y="3825044"/>
            <a:ext cx="7388021" cy="262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685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8504" y="1052736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ALIAS 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명은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Unique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하게 기재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504" y="3764069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2" indent="-171450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모든 테이블에 </a:t>
            </a:r>
            <a:r>
              <a:rPr lang="en-US" altLang="ko-KR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ALIAS</a:t>
            </a:r>
            <a:r>
              <a:rPr lang="ko-KR" altLang="en-US" sz="12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명 기재</a:t>
            </a:r>
            <a:endParaRPr lang="ko-KR" altLang="ko-KR" sz="1200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성능 기준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 가이드</a:t>
            </a:r>
            <a:endParaRPr lang="ko-KR" alt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520" y="1375311"/>
            <a:ext cx="7177088" cy="2341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520" y="4041353"/>
            <a:ext cx="7177088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772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조인의 종류와 특징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8875" y="102776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2.2.1 NL(NESTED LOOPS)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조인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2520" y="2240868"/>
            <a:ext cx="5904656" cy="389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52" y="1416049"/>
            <a:ext cx="7444084" cy="7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241032" y="3609020"/>
            <a:ext cx="4609480" cy="28854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100" dirty="0" smtClean="0">
                <a:latin typeface="맑은 고딕" pitchFamily="50" charset="-127"/>
                <a:ea typeface="맑은 고딕" pitchFamily="50" charset="-127"/>
              </a:rPr>
              <a:t>선행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테이블에서 조건을 만족하는 첫 번째 </a:t>
            </a:r>
            <a:r>
              <a:rPr lang="ko-KR" altLang="ko-KR" sz="1100" dirty="0" smtClean="0">
                <a:latin typeface="맑은 고딕" pitchFamily="50" charset="-127"/>
                <a:ea typeface="맑은 고딕" pitchFamily="50" charset="-127"/>
              </a:rPr>
              <a:t>행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  <a:sym typeface="Wingdings"/>
              </a:rPr>
              <a:t>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선행 테이블에 주어진 조건을 만족하지 않는 데이터는 </a:t>
            </a:r>
            <a:r>
              <a:rPr lang="ko-KR" altLang="ko-KR" sz="1100" dirty="0" err="1" smtClean="0">
                <a:latin typeface="맑은 고딕" pitchFamily="50" charset="-127"/>
                <a:ea typeface="맑은 고딕" pitchFamily="50" charset="-127"/>
              </a:rPr>
              <a:t>필터링</a:t>
            </a:r>
            <a:endParaRPr lang="ko-KR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100" dirty="0" smtClean="0">
                <a:latin typeface="맑은 고딕" pitchFamily="50" charset="-127"/>
                <a:ea typeface="맑은 고딕" pitchFamily="50" charset="-127"/>
              </a:rPr>
              <a:t>선행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테이블의 조인 </a:t>
            </a:r>
            <a:r>
              <a:rPr lang="ko-KR" altLang="ko-KR" sz="1100" dirty="0" err="1">
                <a:latin typeface="맑은 고딕" pitchFamily="50" charset="-127"/>
                <a:ea typeface="맑은 고딕" pitchFamily="50" charset="-127"/>
              </a:rPr>
              <a:t>컬럼을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 가지고 후행 테이블에 조인 </a:t>
            </a:r>
            <a:r>
              <a:rPr lang="ko-KR" altLang="ko-KR" sz="1100" dirty="0" err="1">
                <a:latin typeface="맑은 고딕" pitchFamily="50" charset="-127"/>
                <a:ea typeface="맑은 고딕" pitchFamily="50" charset="-127"/>
              </a:rPr>
              <a:t>조건절을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 만족하는 행 검색 시도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  <a:sym typeface="Wingdings"/>
              </a:rPr>
              <a:t>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조인 시도</a:t>
            </a:r>
          </a:p>
          <a:p>
            <a:pPr lvl="0">
              <a:lnSpc>
                <a:spcPct val="15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③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100" dirty="0" smtClean="0">
                <a:latin typeface="맑은 고딕" pitchFamily="50" charset="-127"/>
                <a:ea typeface="맑은 고딕" pitchFamily="50" charset="-127"/>
              </a:rPr>
              <a:t>후행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테이블의 인덱스에서 선행 테이블과의 조인 </a:t>
            </a:r>
            <a:r>
              <a:rPr lang="ko-KR" altLang="ko-KR" sz="1100" dirty="0" err="1">
                <a:latin typeface="맑은 고딕" pitchFamily="50" charset="-127"/>
                <a:ea typeface="맑은 고딕" pitchFamily="50" charset="-127"/>
              </a:rPr>
              <a:t>조건절을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 만족하는 데이터 존재 여부 </a:t>
            </a:r>
            <a:r>
              <a:rPr lang="ko-KR" altLang="ko-KR" sz="1100" dirty="0" smtClean="0">
                <a:latin typeface="맑은 고딕" pitchFamily="50" charset="-127"/>
                <a:ea typeface="맑은 고딕" pitchFamily="50" charset="-127"/>
              </a:rPr>
              <a:t>확인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④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인덱스에서 추출한 레코드 </a:t>
            </a:r>
            <a:r>
              <a:rPr lang="ko-KR" altLang="ko-KR" sz="1100" dirty="0" err="1">
                <a:latin typeface="맑은 고딕" pitchFamily="50" charset="-127"/>
                <a:ea typeface="맑은 고딕" pitchFamily="50" charset="-127"/>
              </a:rPr>
              <a:t>식별자를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 이용하여 후행 테이블을 액세스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  <a:sym typeface="Wingdings"/>
              </a:rPr>
              <a:t>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인덱스 스캔을 통한 테이블 액세스</a:t>
            </a:r>
          </a:p>
          <a:p>
            <a:pPr lvl="0">
              <a:lnSpc>
                <a:spcPct val="150000"/>
              </a:lnSpc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⑤ ~ ⑪ </a:t>
            </a:r>
            <a:r>
              <a:rPr lang="ko-KR" altLang="ko-KR" sz="1100" dirty="0">
                <a:latin typeface="맑은 고딕" pitchFamily="50" charset="-127"/>
                <a:ea typeface="맑은 고딕" pitchFamily="50" charset="-127"/>
              </a:rPr>
              <a:t>앞의 작업 반복 수행</a:t>
            </a:r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89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조인의 종류와 특징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8875" y="102776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2.2.2 SORT MERGE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조인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48744" y="2600908"/>
            <a:ext cx="6335713" cy="36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4508" y="1232756"/>
            <a:ext cx="8459949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x-none" altLang="ko-KR" sz="1100">
                <a:latin typeface="맑은 고딕" pitchFamily="50" charset="-127"/>
                <a:ea typeface="맑은 고딕" pitchFamily="50" charset="-127"/>
              </a:rPr>
              <a:t>조인 컬럼을 기준으로 데이터를 정렬하여 조인 수행</a:t>
            </a:r>
            <a:endParaRPr lang="ko-KR" altLang="ko-KR" sz="110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x-none" altLang="ko-KR" sz="1100">
                <a:latin typeface="맑은 고딕" pitchFamily="50" charset="-127"/>
                <a:ea typeface="맑은 고딕" pitchFamily="50" charset="-127"/>
              </a:rPr>
              <a:t>NL 조인이 랜덤 액세스</a:t>
            </a:r>
            <a:r>
              <a:rPr lang="ko-KR" altLang="ko-KR" sz="1100">
                <a:latin typeface="맑은 고딕" pitchFamily="50" charset="-127"/>
                <a:ea typeface="맑은 고딕" pitchFamily="50" charset="-127"/>
              </a:rPr>
              <a:t>인 반면 </a:t>
            </a:r>
            <a:r>
              <a:rPr lang="x-none" altLang="ko-KR" sz="1100">
                <a:latin typeface="맑은 고딕" pitchFamily="50" charset="-127"/>
                <a:ea typeface="맑은 고딕" pitchFamily="50" charset="-127"/>
              </a:rPr>
              <a:t>Sort Merge 조인은 주로 스캔 방식으로 읽음(Sequential Read)</a:t>
            </a:r>
            <a:endParaRPr lang="ko-KR" altLang="ko-KR" sz="110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x-none" altLang="ko-KR" sz="1100">
                <a:latin typeface="맑은 고딕" pitchFamily="50" charset="-127"/>
                <a:ea typeface="맑은 고딕" pitchFamily="50" charset="-127"/>
              </a:rPr>
              <a:t>NL 조인에서 부담되는 넓은 범위의 데이터 처리 가능</a:t>
            </a:r>
            <a:endParaRPr lang="ko-KR" altLang="ko-KR" sz="110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x-none" altLang="ko-KR" sz="1100">
                <a:latin typeface="맑은 고딕" pitchFamily="50" charset="-127"/>
                <a:ea typeface="맑은 고딕" pitchFamily="50" charset="-127"/>
              </a:rPr>
              <a:t>정렬을 위해 사용하는 메모리 공간이 부족하면 성능이 떨어질 수 있음</a:t>
            </a:r>
            <a:endParaRPr lang="ko-KR" altLang="ko-KR" sz="110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x-none" altLang="ko-KR" sz="1100">
                <a:latin typeface="맑은 고딕" pitchFamily="50" charset="-127"/>
                <a:ea typeface="맑은 고딕" pitchFamily="50" charset="-127"/>
              </a:rPr>
              <a:t>대용량 조인 작업은 일반적으로 Hash 조인의 성능이 더 좋으나 Sort Merge 조인은 </a:t>
            </a:r>
            <a:r>
              <a:rPr lang="ko-KR" altLang="ko-KR" sz="1100">
                <a:latin typeface="맑은 고딕" pitchFamily="50" charset="-127"/>
                <a:ea typeface="맑은 고딕" pitchFamily="50" charset="-127"/>
              </a:rPr>
              <a:t>비동</a:t>
            </a:r>
            <a:r>
              <a:rPr lang="x-none" altLang="ko-KR" sz="1100">
                <a:latin typeface="맑은 고딕" pitchFamily="50" charset="-127"/>
                <a:ea typeface="맑은 고딕" pitchFamily="50" charset="-127"/>
              </a:rPr>
              <a:t>등 조인(Non-Equal Join)도 수행 가능</a:t>
            </a:r>
            <a:endParaRPr lang="ko-KR" altLang="ko-KR"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조인의 종류와 특징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8875" y="102776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2.2.3 HASH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조인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4808" y="2550057"/>
            <a:ext cx="6408712" cy="37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504" y="1376772"/>
            <a:ext cx="9157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x-none" altLang="ko-KR" sz="1200">
                <a:latin typeface="맑은 고딕" pitchFamily="50" charset="-127"/>
                <a:ea typeface="맑은 고딕" pitchFamily="50" charset="-127"/>
              </a:rPr>
              <a:t>해싱 기법을 이용하여 조인 수행</a:t>
            </a:r>
            <a:endParaRPr lang="ko-KR" altLang="ko-KR" sz="120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x-none" altLang="ko-KR" sz="1200">
                <a:latin typeface="맑은 고딕" pitchFamily="50" charset="-127"/>
                <a:ea typeface="맑은 고딕" pitchFamily="50" charset="-127"/>
              </a:rPr>
              <a:t>조인 수행 테이블의 조인 컬럼을 기준으로 해시 함수를 수행하고 동일한 해시 값을 갖는 데이터들이 실제로 같은 값인지를 비교하면서 조인</a:t>
            </a:r>
            <a:endParaRPr lang="ko-KR" altLang="ko-KR" sz="120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x-none" altLang="ko-KR" sz="1200">
                <a:latin typeface="맑은 고딕" pitchFamily="50" charset="-127"/>
                <a:ea typeface="맑은 고딕" pitchFamily="50" charset="-127"/>
              </a:rPr>
              <a:t>Sort Merge 조인의 정렬 작업의 부</a:t>
            </a: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담 </a:t>
            </a:r>
            <a:r>
              <a:rPr lang="x-none" altLang="ko-KR" sz="1200">
                <a:latin typeface="맑은 고딕" pitchFamily="50" charset="-127"/>
                <a:ea typeface="맑은 고딕" pitchFamily="50" charset="-127"/>
              </a:rPr>
              <a:t>해결</a:t>
            </a:r>
            <a:endParaRPr lang="ko-KR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67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2952736" y="3212976"/>
            <a:ext cx="3974628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kumimoji="0" lang="en-US" altLang="ko-KR" sz="2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kumimoji="0" lang="ko-KR" altLang="en-US" sz="2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작성표준</a:t>
            </a:r>
            <a:endParaRPr kumimoji="0" lang="en-US" altLang="ko-KR" sz="2000" b="1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600"/>
              </a:spcBef>
              <a:buAutoNum type="arabicPeriod" startAt="2"/>
            </a:pPr>
            <a:r>
              <a:rPr kumimoji="0" lang="en-US" altLang="ko-KR" sz="2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kumimoji="0" lang="ko-KR" altLang="en-US" sz="2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작성 고려사항</a:t>
            </a:r>
            <a:r>
              <a:rPr kumimoji="0" lang="en-US" altLang="ko-KR" sz="2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457200" indent="-457200" eaLnBrk="1" hangingPunct="1">
              <a:lnSpc>
                <a:spcPct val="120000"/>
              </a:lnSpc>
              <a:spcBef>
                <a:spcPts val="600"/>
              </a:spcBef>
              <a:buAutoNum type="arabicPeriod" startAt="2"/>
            </a:pPr>
            <a:r>
              <a:rPr kumimoji="0" lang="ko-KR" altLang="en-US" sz="2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배치 </a:t>
            </a:r>
            <a:r>
              <a:rPr kumimoji="0" lang="en-US" altLang="ko-KR" sz="2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kumimoji="0" lang="ko-KR" altLang="en-US" sz="2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가이드</a:t>
            </a:r>
            <a:endParaRPr kumimoji="0" lang="en-US" altLang="ko-KR" sz="2000" b="1" dirty="0" smtClean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600"/>
              </a:spcBef>
              <a:buAutoNum type="arabicPeriod" startAt="2"/>
            </a:pPr>
            <a:r>
              <a:rPr kumimoji="0" lang="ko-KR" altLang="en-US" sz="20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기타</a:t>
            </a:r>
            <a:endParaRPr kumimoji="0" lang="en-US" altLang="ko-KR" sz="2000" b="1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 txBox="1">
            <a:spLocks/>
          </p:cNvSpPr>
          <p:nvPr/>
        </p:nvSpPr>
        <p:spPr>
          <a:xfrm>
            <a:off x="476250" y="1428736"/>
            <a:ext cx="1904982" cy="7858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목차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68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조인의 종류와 특징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8875" y="102776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2.2.4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조인 방법 요약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8504" y="1124744"/>
            <a:ext cx="8568952" cy="507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3522" y="4661683"/>
            <a:ext cx="2269888" cy="149699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53136"/>
            <a:ext cx="2088232" cy="150553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47627" y="4653136"/>
            <a:ext cx="1873825" cy="15055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직사각형 14"/>
          <p:cNvSpPr/>
          <p:nvPr/>
        </p:nvSpPr>
        <p:spPr bwMode="auto">
          <a:xfrm>
            <a:off x="578613" y="1256357"/>
            <a:ext cx="5194768" cy="2642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33350" marR="0" indent="-1333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900" b="0" i="0" u="none" strike="noStrike" cap="none" normalizeH="0" baseline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18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/>
              <a:t>조인의 종류와 특징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8875" y="102776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2.2.5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조인 방법 선정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2284" y="1376772"/>
            <a:ext cx="6076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altLang="ko-KR" sz="1200">
                <a:latin typeface="맑은 고딕" pitchFamily="50" charset="-127"/>
                <a:ea typeface="맑은 고딕" pitchFamily="50" charset="-127"/>
              </a:rPr>
              <a:t>요구 사항, 업무 특성 및 데이터 특성을 고려</a:t>
            </a: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x-none" altLang="ko-KR" sz="1200">
                <a:latin typeface="맑은 고딕" pitchFamily="50" charset="-127"/>
                <a:ea typeface="맑은 고딕" pitchFamily="50" charset="-127"/>
              </a:rPr>
              <a:t>조인 방법 선택</a:t>
            </a: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이 필수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0277" y="1736812"/>
            <a:ext cx="7677059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685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/>
              <a:t>조인의 종류와 특징</a:t>
            </a:r>
          </a:p>
          <a:p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8875" y="102776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2.2.6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조인 순서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12776"/>
            <a:ext cx="8198519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79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/>
              <a:t>조인의 종류와 특징</a:t>
            </a:r>
          </a:p>
          <a:p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8875" y="102776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2.2.7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조인 연결 고리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84784"/>
            <a:ext cx="8100900" cy="307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571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2.3 Paging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382678" y="981075"/>
            <a:ext cx="9178834" cy="575718"/>
          </a:xfrm>
          <a:prstGeom prst="rect">
            <a:avLst/>
          </a:prstGeom>
        </p:spPr>
        <p:txBody>
          <a:bodyPr/>
          <a:lstStyle>
            <a:lvl1pPr marL="360363" indent="-3603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400">
                <a:solidFill>
                  <a:srgbClr val="646464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17550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77800" indent="736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defRPr sz="2000" b="1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441450" indent="-3587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맑은 고딕" pitchFamily="50" charset="-127"/>
              </a:rPr>
              <a:t>RONUM</a:t>
            </a:r>
            <a:r>
              <a:rPr lang="ko-KR" altLang="en-US" sz="1200" b="1" dirty="0" smtClean="0">
                <a:latin typeface="맑은 고딕" pitchFamily="50" charset="-127"/>
              </a:rPr>
              <a:t>을 이용하여 부분범위 처리를 유도함으로써 대량 데이터에 대한 조회 시에도 화면 단위 만큼의 데이터만 먼저 처리하여 보여 주는 방식으로 성능 향상을 시키는 기법</a:t>
            </a:r>
            <a:r>
              <a:rPr lang="ko-KR" altLang="en-US" sz="1200" b="1" dirty="0">
                <a:latin typeface="맑은 고딕" pitchFamily="50" charset="-127"/>
              </a:rPr>
              <a:t>임</a:t>
            </a:r>
            <a:endParaRPr lang="ko-KR" altLang="ko-KR" sz="1200" b="1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 bwMode="auto">
          <a:xfrm>
            <a:off x="488504" y="1671767"/>
            <a:ext cx="8856984" cy="43962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19" y="1743774"/>
            <a:ext cx="91083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 &lt;select id="</a:t>
            </a:r>
            <a:r>
              <a:rPr lang="en-US" altLang="ko-KR" sz="1100" dirty="0" err="1">
                <a:latin typeface="+mj-lt"/>
              </a:rPr>
              <a:t>listTempBySearchCondition</a:t>
            </a:r>
            <a:r>
              <a:rPr lang="en-US" altLang="ko-KR" sz="1100" dirty="0">
                <a:latin typeface="+mj-lt"/>
              </a:rPr>
              <a:t>" </a:t>
            </a:r>
            <a:r>
              <a:rPr lang="en-US" altLang="ko-KR" sz="1100" dirty="0" err="1">
                <a:latin typeface="+mj-lt"/>
              </a:rPr>
              <a:t>parameterClass</a:t>
            </a:r>
            <a:r>
              <a:rPr lang="en-US" altLang="ko-KR" sz="1100" dirty="0" smtClean="0">
                <a:latin typeface="+mj-lt"/>
              </a:rPr>
              <a:t>=“</a:t>
            </a:r>
            <a:r>
              <a:rPr lang="en-US" altLang="ko-KR" sz="1100" dirty="0" err="1" smtClean="0">
                <a:latin typeface="+mj-lt"/>
              </a:rPr>
              <a:t>DocListVO</a:t>
            </a:r>
            <a:r>
              <a:rPr lang="en-US" altLang="ko-KR" sz="1100" dirty="0" smtClean="0">
                <a:latin typeface="+mj-lt"/>
              </a:rPr>
              <a:t>" </a:t>
            </a:r>
            <a:r>
              <a:rPr lang="en-US" altLang="ko-KR" sz="1100" dirty="0" err="1" smtClean="0">
                <a:latin typeface="+mj-lt"/>
              </a:rPr>
              <a:t>resultClass</a:t>
            </a:r>
            <a:r>
              <a:rPr lang="en-US" altLang="ko-KR" sz="1100" dirty="0" smtClean="0">
                <a:latin typeface="+mj-lt"/>
              </a:rPr>
              <a:t>=“</a:t>
            </a:r>
            <a:r>
              <a:rPr lang="en-US" altLang="ko-KR" sz="1100" dirty="0" err="1" smtClean="0">
                <a:latin typeface="+mj-lt"/>
              </a:rPr>
              <a:t>DocListVO</a:t>
            </a:r>
            <a:r>
              <a:rPr lang="en-US" altLang="ko-KR" sz="1100" dirty="0" smtClean="0">
                <a:latin typeface="+mj-lt"/>
              </a:rPr>
              <a:t>"&gt;  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b="1" dirty="0">
                <a:latin typeface="+mj-lt"/>
              </a:rPr>
              <a:t>   </a:t>
            </a:r>
            <a:r>
              <a:rPr lang="en-US" altLang="ko-KR" sz="1100" b="1" dirty="0" smtClean="0">
                <a:latin typeface="+mj-lt"/>
              </a:rPr>
              <a:t>        SELECT /* [ApvlDocList-SQL-Oracle.xml] com.enrise.office.apvl.workflow.service.impl.ApvlDocListDAO.selectPendingList */</a:t>
            </a:r>
            <a:endParaRPr lang="en-US" altLang="ko-KR" sz="1100" b="1" dirty="0">
              <a:latin typeface="+mj-lt"/>
            </a:endParaRPr>
          </a:p>
          <a:p>
            <a:r>
              <a:rPr lang="en-US" altLang="ko-KR" sz="1100" b="1" dirty="0">
                <a:latin typeface="+mj-lt"/>
              </a:rPr>
              <a:t>        </a:t>
            </a:r>
            <a:r>
              <a:rPr lang="en-US" altLang="ko-KR" sz="1100" b="1" dirty="0" smtClean="0">
                <a:latin typeface="+mj-lt"/>
              </a:rPr>
              <a:t>              MULTI_DOC_ID		</a:t>
            </a:r>
            <a:r>
              <a:rPr lang="en-US" altLang="ko-KR" sz="1100" b="1" dirty="0" err="1" smtClean="0">
                <a:latin typeface="+mj-lt"/>
              </a:rPr>
              <a:t>multiDocId</a:t>
            </a:r>
            <a:r>
              <a:rPr lang="en-US" altLang="ko-KR" sz="1100" b="1" dirty="0" smtClean="0">
                <a:latin typeface="+mj-lt"/>
              </a:rPr>
              <a:t>,</a:t>
            </a:r>
          </a:p>
          <a:p>
            <a:r>
              <a:rPr lang="en-US" altLang="ko-KR" sz="1100" b="1" dirty="0" smtClean="0">
                <a:latin typeface="+mj-lt"/>
              </a:rPr>
              <a:t>                      APLINE_ID			</a:t>
            </a:r>
            <a:r>
              <a:rPr lang="en-US" altLang="ko-KR" sz="1100" b="1" dirty="0" err="1" smtClean="0">
                <a:latin typeface="+mj-lt"/>
              </a:rPr>
              <a:t>aplineId</a:t>
            </a:r>
            <a:r>
              <a:rPr lang="en-US" altLang="ko-KR" sz="1100" b="1" dirty="0" smtClean="0">
                <a:latin typeface="+mj-lt"/>
              </a:rPr>
              <a:t>,</a:t>
            </a:r>
          </a:p>
          <a:p>
            <a:r>
              <a:rPr lang="en-US" altLang="ko-KR" sz="1100" b="1" dirty="0" smtClean="0">
                <a:latin typeface="+mj-lt"/>
              </a:rPr>
              <a:t>	   DOC_TITLE			</a:t>
            </a:r>
            <a:r>
              <a:rPr lang="en-US" altLang="ko-KR" sz="1100" b="1" dirty="0" err="1" smtClean="0">
                <a:latin typeface="+mj-lt"/>
              </a:rPr>
              <a:t>docTitle</a:t>
            </a:r>
            <a:endParaRPr lang="en-US" altLang="ko-KR" sz="1100" b="1" dirty="0">
              <a:latin typeface="+mj-lt"/>
            </a:endParaRPr>
          </a:p>
          <a:p>
            <a:r>
              <a:rPr lang="en-US" altLang="ko-KR" sz="1100" b="1" dirty="0">
                <a:latin typeface="+mj-lt"/>
              </a:rPr>
              <a:t>   </a:t>
            </a:r>
            <a:r>
              <a:rPr lang="en-US" altLang="ko-KR" sz="1100" b="1" dirty="0" smtClean="0">
                <a:latin typeface="+mj-lt"/>
              </a:rPr>
              <a:t>          </a:t>
            </a:r>
            <a:r>
              <a:rPr lang="en-US" altLang="ko-KR" sz="1100" b="1" dirty="0">
                <a:latin typeface="+mj-lt"/>
              </a:rPr>
              <a:t>FROM </a:t>
            </a:r>
          </a:p>
          <a:p>
            <a:r>
              <a:rPr lang="en-US" altLang="ko-KR" sz="1100" b="1" dirty="0">
                <a:latin typeface="+mj-lt"/>
              </a:rPr>
              <a:t>         </a:t>
            </a:r>
            <a:r>
              <a:rPr lang="en-US" altLang="ko-KR" sz="1100" b="1" dirty="0" smtClean="0">
                <a:latin typeface="+mj-lt"/>
              </a:rPr>
              <a:t>             </a:t>
            </a:r>
            <a:r>
              <a:rPr lang="en-US" altLang="ko-KR" sz="1100" b="1" dirty="0">
                <a:latin typeface="+mj-lt"/>
              </a:rPr>
              <a:t>(SELECT ROWNUM AS RNUM, </a:t>
            </a:r>
            <a:r>
              <a:rPr lang="en-US" altLang="ko-KR" sz="1100" b="1" dirty="0" smtClean="0">
                <a:latin typeface="+mj-lt"/>
              </a:rPr>
              <a:t>T.* </a:t>
            </a:r>
            <a:endParaRPr lang="en-US" altLang="ko-KR" sz="1100" b="1" dirty="0">
              <a:latin typeface="+mj-lt"/>
            </a:endParaRPr>
          </a:p>
          <a:p>
            <a:r>
              <a:rPr lang="en-US" altLang="ko-KR" sz="1100" b="1" dirty="0">
                <a:latin typeface="+mj-lt"/>
              </a:rPr>
              <a:t>        </a:t>
            </a:r>
            <a:r>
              <a:rPr lang="en-US" altLang="ko-KR" sz="1100" b="1" dirty="0" smtClean="0">
                <a:latin typeface="+mj-lt"/>
              </a:rPr>
              <a:t>                </a:t>
            </a:r>
            <a:r>
              <a:rPr lang="en-US" altLang="ko-KR" sz="1100" b="1" dirty="0">
                <a:latin typeface="+mj-lt"/>
              </a:rPr>
              <a:t>FROM </a:t>
            </a:r>
          </a:p>
          <a:p>
            <a:r>
              <a:rPr lang="en-US" altLang="ko-KR" sz="1100" b="1" dirty="0">
                <a:latin typeface="+mj-lt"/>
              </a:rPr>
              <a:t>                 </a:t>
            </a:r>
            <a:r>
              <a:rPr lang="en-US" altLang="ko-KR" sz="1100" b="1" dirty="0" smtClean="0">
                <a:latin typeface="+mj-lt"/>
              </a:rPr>
              <a:t>                </a:t>
            </a:r>
            <a:r>
              <a:rPr lang="en-US" altLang="ko-KR" sz="1100" b="1" dirty="0">
                <a:latin typeface="+mj-lt"/>
              </a:rPr>
              <a:t>(  </a:t>
            </a:r>
            <a:r>
              <a:rPr lang="en-US" altLang="ko-KR" sz="1100" dirty="0">
                <a:latin typeface="+mj-lt"/>
              </a:rPr>
              <a:t>SELECT </a:t>
            </a:r>
            <a:r>
              <a:rPr lang="en-US" altLang="ko-KR" sz="1100" dirty="0" smtClean="0">
                <a:latin typeface="+mj-lt"/>
              </a:rPr>
              <a:t>MD.MULTI_DOC_ID,</a:t>
            </a:r>
          </a:p>
          <a:p>
            <a:r>
              <a:rPr lang="en-US" altLang="ko-KR" sz="1100" dirty="0" smtClean="0">
                <a:latin typeface="+mj-lt"/>
              </a:rPr>
              <a:t>	  	          AL.APLINE_ID,</a:t>
            </a:r>
          </a:p>
          <a:p>
            <a:r>
              <a:rPr lang="en-US" altLang="ko-KR" sz="1100" dirty="0" smtClean="0">
                <a:latin typeface="+mj-lt"/>
              </a:rPr>
              <a:t>                                               DOC_TITLE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                  </a:t>
            </a:r>
            <a:r>
              <a:rPr lang="en-US" altLang="ko-KR" sz="1100" dirty="0" smtClean="0">
                <a:latin typeface="+mj-lt"/>
              </a:rPr>
              <a:t>                  </a:t>
            </a:r>
            <a:r>
              <a:rPr lang="en-US" altLang="ko-KR" sz="1100" dirty="0">
                <a:latin typeface="+mj-lt"/>
              </a:rPr>
              <a:t>FROM </a:t>
            </a:r>
            <a:r>
              <a:rPr lang="en-US" altLang="ko-KR" sz="1100" dirty="0" smtClean="0">
                <a:latin typeface="+mj-lt"/>
              </a:rPr>
              <a:t>MULTI_DRAFTDOCUMENT MD, FORM_LIST FL, FORM_CLASS FC, APPROVALLINE AL 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                  </a:t>
            </a:r>
            <a:r>
              <a:rPr lang="en-US" altLang="ko-KR" sz="1100" dirty="0" smtClean="0">
                <a:latin typeface="+mj-lt"/>
              </a:rPr>
              <a:t>                     </a:t>
            </a:r>
            <a:r>
              <a:rPr lang="en-US" altLang="ko-KR" sz="1100" dirty="0">
                <a:latin typeface="+mj-lt"/>
              </a:rPr>
              <a:t>ON </a:t>
            </a:r>
            <a:r>
              <a:rPr lang="en-US" altLang="ko-KR" sz="1100" dirty="0" err="1">
                <a:latin typeface="+mj-lt"/>
              </a:rPr>
              <a:t>item.REGISTER_ID</a:t>
            </a:r>
            <a:r>
              <a:rPr lang="en-US" altLang="ko-KR" sz="1100" dirty="0">
                <a:latin typeface="+mj-lt"/>
              </a:rPr>
              <a:t> = </a:t>
            </a:r>
            <a:r>
              <a:rPr lang="en-US" altLang="ko-KR" sz="1100" dirty="0" err="1">
                <a:latin typeface="+mj-lt"/>
              </a:rPr>
              <a:t>usr.USER_ID</a:t>
            </a:r>
            <a:r>
              <a:rPr lang="en-US" altLang="ko-KR" sz="1100" dirty="0">
                <a:latin typeface="+mj-lt"/>
              </a:rPr>
              <a:t> </a:t>
            </a:r>
          </a:p>
          <a:p>
            <a:r>
              <a:rPr lang="en-US" altLang="ko-KR" sz="1100" dirty="0">
                <a:latin typeface="+mj-lt"/>
              </a:rPr>
              <a:t>                   </a:t>
            </a:r>
            <a:r>
              <a:rPr lang="en-US" altLang="ko-KR" sz="1100" dirty="0" smtClean="0">
                <a:latin typeface="+mj-lt"/>
              </a:rPr>
              <a:t>                </a:t>
            </a:r>
            <a:r>
              <a:rPr lang="en-US" altLang="ko-KR" sz="1100" dirty="0">
                <a:latin typeface="+mj-lt"/>
              </a:rPr>
              <a:t>WHERE </a:t>
            </a:r>
            <a:r>
              <a:rPr lang="en-US" altLang="ko-KR" sz="1100" dirty="0" err="1" smtClean="0">
                <a:latin typeface="+mj-lt"/>
              </a:rPr>
              <a:t>WHERE</a:t>
            </a:r>
            <a:r>
              <a:rPr lang="en-US" altLang="ko-KR" sz="1100" dirty="0" smtClean="0">
                <a:latin typeface="+mj-lt"/>
              </a:rPr>
              <a:t> MD.MULTI_DOC_ID  = AL.MULTI_DOC_ID</a:t>
            </a:r>
          </a:p>
          <a:p>
            <a:r>
              <a:rPr lang="en-US" altLang="ko-KR" sz="1100" dirty="0" smtClean="0">
                <a:latin typeface="+mj-lt"/>
              </a:rPr>
              <a:t>		  AND MD.FORM_ID        		= FL.FORM_ID</a:t>
            </a:r>
          </a:p>
          <a:p>
            <a:r>
              <a:rPr lang="en-US" altLang="ko-KR" sz="1100" dirty="0" smtClean="0">
                <a:latin typeface="+mj-lt"/>
              </a:rPr>
              <a:t>		  AND MD.AUDIT_RESULT_YN                  = 'N'</a:t>
            </a:r>
          </a:p>
          <a:p>
            <a:r>
              <a:rPr lang="en-US" altLang="ko-KR" sz="1100" dirty="0" smtClean="0">
                <a:latin typeface="+mj-lt"/>
              </a:rPr>
              <a:t>		  AND FL.CLASS_ID		= FC.CLASS_ID                                   </a:t>
            </a:r>
          </a:p>
          <a:p>
            <a:r>
              <a:rPr lang="en-US" altLang="ko-KR" sz="1100" dirty="0" smtClean="0">
                <a:latin typeface="+mj-lt"/>
              </a:rPr>
              <a:t>                                    ORDER </a:t>
            </a:r>
            <a:r>
              <a:rPr lang="en-US" altLang="ko-KR" sz="1100" dirty="0">
                <a:latin typeface="+mj-lt"/>
              </a:rPr>
              <a:t>BY  </a:t>
            </a:r>
            <a:r>
              <a:rPr lang="en-US" altLang="ko-KR" sz="1100" dirty="0" smtClean="0">
                <a:latin typeface="+mj-lt"/>
              </a:rPr>
              <a:t>MD.DRAFT_DT $</a:t>
            </a:r>
            <a:r>
              <a:rPr lang="en-US" altLang="ko-KR" sz="1100" dirty="0" err="1" smtClean="0">
                <a:latin typeface="+mj-lt"/>
              </a:rPr>
              <a:t>sortType</a:t>
            </a:r>
            <a:r>
              <a:rPr lang="en-US" altLang="ko-KR" sz="1100" dirty="0" smtClean="0">
                <a:latin typeface="+mj-lt"/>
              </a:rPr>
              <a:t>$, DOC_TITLE ASC 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b="1" dirty="0">
                <a:latin typeface="+mj-lt"/>
              </a:rPr>
              <a:t>           </a:t>
            </a:r>
            <a:r>
              <a:rPr lang="en-US" altLang="ko-KR" sz="1100" b="1" dirty="0" smtClean="0">
                <a:latin typeface="+mj-lt"/>
              </a:rPr>
              <a:t>                      </a:t>
            </a:r>
            <a:r>
              <a:rPr lang="en-US" altLang="ko-KR" sz="1100" b="1" dirty="0">
                <a:latin typeface="+mj-lt"/>
              </a:rPr>
              <a:t>) </a:t>
            </a:r>
            <a:r>
              <a:rPr lang="en-US" altLang="ko-KR" sz="1100" b="1" dirty="0" smtClean="0">
                <a:latin typeface="+mj-lt"/>
              </a:rPr>
              <a:t>T </a:t>
            </a:r>
          </a:p>
          <a:p>
            <a:r>
              <a:rPr lang="en-US" altLang="ko-KR" sz="1100" b="1" dirty="0" smtClean="0">
                <a:latin typeface="+mj-lt"/>
              </a:rPr>
              <a:t>        &lt;![CDATA[</a:t>
            </a:r>
            <a:endParaRPr lang="en-US" altLang="ko-KR" sz="1100" b="1" dirty="0">
              <a:latin typeface="+mj-lt"/>
            </a:endParaRPr>
          </a:p>
          <a:p>
            <a:r>
              <a:rPr lang="en-US" altLang="ko-KR" sz="1100" b="1" dirty="0">
                <a:latin typeface="+mj-lt"/>
              </a:rPr>
              <a:t>          </a:t>
            </a:r>
            <a:r>
              <a:rPr lang="en-US" altLang="ko-KR" sz="1100" b="1" dirty="0" smtClean="0">
                <a:latin typeface="+mj-lt"/>
              </a:rPr>
              <a:t>            </a:t>
            </a:r>
            <a:r>
              <a:rPr lang="en-US" altLang="ko-KR" sz="1100" b="1" dirty="0">
                <a:latin typeface="+mj-lt"/>
              </a:rPr>
              <a:t>WHERE ROWNUM &lt;= #</a:t>
            </a:r>
            <a:r>
              <a:rPr lang="en-US" altLang="ko-KR" sz="1100" b="1" dirty="0" err="1" smtClean="0">
                <a:latin typeface="+mj-lt"/>
              </a:rPr>
              <a:t>endIndex</a:t>
            </a:r>
            <a:r>
              <a:rPr lang="en-US" altLang="ko-KR" sz="1100" b="1" dirty="0">
                <a:latin typeface="+mj-lt"/>
              </a:rPr>
              <a:t># /* </a:t>
            </a:r>
            <a:r>
              <a:rPr lang="ko-KR" altLang="en-US" sz="1100" b="1" dirty="0">
                <a:latin typeface="+mj-lt"/>
              </a:rPr>
              <a:t>종료 *</a:t>
            </a:r>
            <a:r>
              <a:rPr lang="en-US" altLang="ko-KR" sz="1100" b="1" dirty="0">
                <a:latin typeface="+mj-lt"/>
              </a:rPr>
              <a:t>/ </a:t>
            </a:r>
          </a:p>
          <a:p>
            <a:r>
              <a:rPr lang="en-US" altLang="ko-KR" sz="1100" b="1" dirty="0">
                <a:latin typeface="+mj-lt"/>
              </a:rPr>
              <a:t>          </a:t>
            </a:r>
            <a:r>
              <a:rPr lang="en-US" altLang="ko-KR" sz="1100" b="1" dirty="0" smtClean="0">
                <a:latin typeface="+mj-lt"/>
              </a:rPr>
              <a:t>            </a:t>
            </a:r>
            <a:r>
              <a:rPr lang="en-US" altLang="ko-KR" sz="1100" b="1" dirty="0">
                <a:latin typeface="+mj-lt"/>
              </a:rPr>
              <a:t>) </a:t>
            </a:r>
          </a:p>
          <a:p>
            <a:r>
              <a:rPr lang="en-US" altLang="ko-KR" sz="1100" b="1" dirty="0">
                <a:latin typeface="+mj-lt"/>
              </a:rPr>
              <a:t>   </a:t>
            </a:r>
            <a:r>
              <a:rPr lang="en-US" altLang="ko-KR" sz="1100" b="1" dirty="0" smtClean="0">
                <a:latin typeface="+mj-lt"/>
              </a:rPr>
              <a:t>         </a:t>
            </a:r>
            <a:r>
              <a:rPr lang="en-US" altLang="ko-KR" sz="1100" b="1" dirty="0">
                <a:latin typeface="+mj-lt"/>
              </a:rPr>
              <a:t>WHERE RNUM &gt; #</a:t>
            </a:r>
            <a:r>
              <a:rPr lang="en-US" altLang="ko-KR" sz="1100" b="1" dirty="0" err="1" smtClean="0">
                <a:latin typeface="+mj-lt"/>
              </a:rPr>
              <a:t>startIndex</a:t>
            </a:r>
            <a:r>
              <a:rPr lang="en-US" altLang="ko-KR" sz="1100" b="1" dirty="0">
                <a:latin typeface="+mj-lt"/>
              </a:rPr>
              <a:t># /* </a:t>
            </a:r>
            <a:r>
              <a:rPr lang="ko-KR" altLang="en-US" sz="1100" b="1" dirty="0">
                <a:latin typeface="+mj-lt"/>
              </a:rPr>
              <a:t>시작 *</a:t>
            </a:r>
            <a:r>
              <a:rPr lang="en-US" altLang="ko-KR" sz="1100" b="1" dirty="0">
                <a:latin typeface="+mj-lt"/>
              </a:rPr>
              <a:t>/ </a:t>
            </a:r>
            <a:endParaRPr lang="en-US" altLang="ko-KR" sz="1100" b="1" dirty="0" smtClean="0">
              <a:latin typeface="+mj-lt"/>
            </a:endParaRPr>
          </a:p>
          <a:p>
            <a:r>
              <a:rPr lang="en-US" altLang="ko-KR" sz="1100" b="1" dirty="0" smtClean="0">
                <a:latin typeface="+mj-lt"/>
              </a:rPr>
              <a:t>         ]]&gt;  </a:t>
            </a:r>
            <a:endParaRPr lang="en-US" altLang="ko-KR" sz="1100" b="1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 &lt;/select&gt;</a:t>
            </a:r>
          </a:p>
        </p:txBody>
      </p:sp>
      <p:sp>
        <p:nvSpPr>
          <p:cNvPr id="3" name="직사각형 2"/>
          <p:cNvSpPr/>
          <p:nvPr/>
        </p:nvSpPr>
        <p:spPr bwMode="auto">
          <a:xfrm>
            <a:off x="1676799" y="2731624"/>
            <a:ext cx="7488668" cy="2269011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95414" y="5786454"/>
            <a:ext cx="8532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전체 처리 결과 건수가 많은 경우 실질적인 내부 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은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부분범위 처리에 적합하게 작성해야 함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전체 범위처리가 필요한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AVG, SUM, COUNT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 그룹함수 및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DISTINCT, UNION ALL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등 집합연산 사용 자제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 ORDER BY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칼럼의 인덱스 구성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05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조건에 따른 동적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382678" y="981075"/>
            <a:ext cx="9178834" cy="575718"/>
          </a:xfrm>
          <a:prstGeom prst="rect">
            <a:avLst/>
          </a:prstGeom>
        </p:spPr>
        <p:txBody>
          <a:bodyPr/>
          <a:lstStyle>
            <a:lvl1pPr marL="360363" indent="-3603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400">
                <a:solidFill>
                  <a:srgbClr val="646464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17550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77800" indent="736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defRPr sz="2000" b="1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441450" indent="-3587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smtClean="0"/>
              <a:t>조건에 따라 하나의 </a:t>
            </a:r>
            <a:r>
              <a:rPr lang="en-US" altLang="ko-KR" sz="1200" b="1" dirty="0" smtClean="0"/>
              <a:t>DAO </a:t>
            </a:r>
            <a:r>
              <a:rPr lang="ko-KR" altLang="en-US" sz="1200" b="1" dirty="0" err="1" smtClean="0"/>
              <a:t>메소드로</a:t>
            </a:r>
            <a:r>
              <a:rPr lang="ko-KR" altLang="en-US" sz="1200" b="1" dirty="0" smtClean="0"/>
              <a:t> 여러 유형의 </a:t>
            </a:r>
            <a:r>
              <a:rPr lang="en-US" altLang="ko-KR" sz="1200" b="1" dirty="0" smtClean="0"/>
              <a:t>SQL</a:t>
            </a:r>
            <a:r>
              <a:rPr lang="ko-KR" altLang="en-US" sz="1200" b="1" dirty="0" smtClean="0"/>
              <a:t>을 수용할 수 있어 생산성 향상에는 크게 도움이 되지만 </a:t>
            </a:r>
            <a:r>
              <a:rPr lang="en-US" altLang="ko-KR" sz="1200" b="1" dirty="0" smtClean="0"/>
              <a:t>DB </a:t>
            </a:r>
            <a:r>
              <a:rPr lang="ko-KR" altLang="en-US" sz="1200" b="1" dirty="0" smtClean="0"/>
              <a:t>측면에서는 관리 및 성능적인 이슈가 빈번히 발생할 수 있으므로 제한적으로 주의하여 사용해야 함</a:t>
            </a:r>
            <a:endParaRPr lang="ko-KR" altLang="ko-KR" sz="1200" b="1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488504" y="1671766"/>
            <a:ext cx="8856984" cy="42055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520" y="174377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….. &lt;</a:t>
            </a:r>
            <a:r>
              <a:rPr lang="ko-KR" altLang="en-US" sz="1100" dirty="0" smtClean="0">
                <a:latin typeface="+mj-lt"/>
              </a:rPr>
              <a:t>생략</a:t>
            </a:r>
            <a:r>
              <a:rPr lang="en-US" altLang="ko-KR" sz="1100" dirty="0" smtClean="0">
                <a:latin typeface="+mj-lt"/>
              </a:rPr>
              <a:t>&gt; ……</a:t>
            </a:r>
          </a:p>
          <a:p>
            <a:r>
              <a:rPr lang="en-US" altLang="ko-KR" sz="1100" dirty="0" smtClean="0">
                <a:latin typeface="+mj-lt"/>
              </a:rPr>
              <a:t> WHERE </a:t>
            </a:r>
            <a:r>
              <a:rPr lang="en-US" altLang="ko-KR" sz="1100" dirty="0">
                <a:latin typeface="+mj-lt"/>
              </a:rPr>
              <a:t>B.USER_ID = #</a:t>
            </a:r>
            <a:r>
              <a:rPr lang="en-US" altLang="ko-KR" sz="1100" dirty="0" err="1">
                <a:latin typeface="+mj-lt"/>
              </a:rPr>
              <a:t>userId</a:t>
            </a:r>
            <a:r>
              <a:rPr lang="en-US" altLang="ko-KR" sz="1100" dirty="0">
                <a:latin typeface="+mj-lt"/>
              </a:rPr>
              <a:t>#</a:t>
            </a: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 </a:t>
            </a:r>
            <a:r>
              <a:rPr lang="en-US" altLang="ko-KR" sz="1100" dirty="0">
                <a:latin typeface="+mj-lt"/>
              </a:rPr>
              <a:t>AND B.FOLDER_ID = #</a:t>
            </a:r>
            <a:r>
              <a:rPr lang="en-US" altLang="ko-KR" sz="1100" dirty="0" err="1">
                <a:latin typeface="+mj-lt"/>
              </a:rPr>
              <a:t>folderId</a:t>
            </a:r>
            <a:r>
              <a:rPr lang="en-US" altLang="ko-KR" sz="1100" dirty="0">
                <a:latin typeface="+mj-lt"/>
              </a:rPr>
              <a:t>#</a:t>
            </a:r>
          </a:p>
          <a:p>
            <a:r>
              <a:rPr lang="en-US" altLang="ko-KR" sz="1100" b="1" dirty="0">
                <a:latin typeface="+mj-lt"/>
              </a:rPr>
              <a:t>  &lt;</a:t>
            </a:r>
            <a:r>
              <a:rPr lang="en-US" altLang="ko-KR" sz="1100" b="1" dirty="0" err="1">
                <a:latin typeface="+mj-lt"/>
              </a:rPr>
              <a:t>isNotEmpty</a:t>
            </a:r>
            <a:r>
              <a:rPr lang="en-US" altLang="ko-KR" sz="1100" b="1" dirty="0">
                <a:latin typeface="+mj-lt"/>
              </a:rPr>
              <a:t> property="</a:t>
            </a:r>
            <a:r>
              <a:rPr lang="en-US" altLang="ko-KR" sz="1100" b="1" dirty="0" err="1">
                <a:latin typeface="+mj-lt"/>
              </a:rPr>
              <a:t>myVcardFlag</a:t>
            </a:r>
            <a:r>
              <a:rPr lang="en-US" altLang="ko-KR" sz="1100" b="1" dirty="0">
                <a:latin typeface="+mj-lt"/>
              </a:rPr>
              <a:t>"&gt;</a:t>
            </a:r>
          </a:p>
          <a:p>
            <a:r>
              <a:rPr lang="en-US" altLang="ko-KR" sz="1100" dirty="0">
                <a:latin typeface="+mj-lt"/>
              </a:rPr>
              <a:t>    AND A.VISITINGCARD_GROUP_ID IN (SELECT VISITINGCARD_GROUP_ID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                                                    FROM IKEP4_VC_VISITINGCARD</a:t>
            </a: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                                                  </a:t>
            </a:r>
            <a:r>
              <a:rPr lang="en-US" altLang="ko-KR" sz="1100" dirty="0">
                <a:latin typeface="+mj-lt"/>
              </a:rPr>
              <a:t>WHERE VERSION = 0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                                                     AND </a:t>
            </a:r>
            <a:r>
              <a:rPr lang="en-US" altLang="ko-KR" sz="1100" dirty="0">
                <a:latin typeface="+mj-lt"/>
              </a:rPr>
              <a:t>REGISTER_ID = #</a:t>
            </a:r>
            <a:r>
              <a:rPr lang="en-US" altLang="ko-KR" sz="1100" dirty="0" err="1">
                <a:latin typeface="+mj-lt"/>
              </a:rPr>
              <a:t>userId</a:t>
            </a:r>
            <a:r>
              <a:rPr lang="en-US" altLang="ko-KR" sz="1100" dirty="0">
                <a:latin typeface="+mj-lt"/>
              </a:rPr>
              <a:t>#)</a:t>
            </a:r>
          </a:p>
          <a:p>
            <a:r>
              <a:rPr lang="en-US" altLang="ko-KR" sz="1100" dirty="0">
                <a:latin typeface="+mj-lt"/>
              </a:rPr>
              <a:t>  </a:t>
            </a:r>
            <a:r>
              <a:rPr lang="en-US" altLang="ko-KR" sz="1100" b="1" dirty="0">
                <a:latin typeface="+mj-lt"/>
              </a:rPr>
              <a:t>&lt;/</a:t>
            </a:r>
            <a:r>
              <a:rPr lang="en-US" altLang="ko-KR" sz="1100" b="1" dirty="0" err="1">
                <a:latin typeface="+mj-lt"/>
              </a:rPr>
              <a:t>isNotEmpty</a:t>
            </a:r>
            <a:r>
              <a:rPr lang="en-US" altLang="ko-KR" sz="1100" b="1" dirty="0">
                <a:latin typeface="+mj-lt"/>
              </a:rPr>
              <a:t>&gt; </a:t>
            </a:r>
          </a:p>
          <a:p>
            <a:r>
              <a:rPr lang="en-US" altLang="ko-KR" sz="1100" dirty="0">
                <a:latin typeface="+mj-lt"/>
              </a:rPr>
              <a:t>  </a:t>
            </a:r>
            <a:r>
              <a:rPr lang="en-US" altLang="ko-KR" sz="1100" b="1" dirty="0">
                <a:latin typeface="+mj-lt"/>
              </a:rPr>
              <a:t>&lt;</a:t>
            </a:r>
            <a:r>
              <a:rPr lang="en-US" altLang="ko-KR" sz="1100" b="1" dirty="0" err="1">
                <a:latin typeface="+mj-lt"/>
              </a:rPr>
              <a:t>isNotEmpty</a:t>
            </a:r>
            <a:r>
              <a:rPr lang="en-US" altLang="ko-KR" sz="1100" b="1" dirty="0">
                <a:latin typeface="+mj-lt"/>
              </a:rPr>
              <a:t> property="</a:t>
            </a:r>
            <a:r>
              <a:rPr lang="en-US" altLang="ko-KR" sz="1100" b="1" dirty="0" err="1">
                <a:latin typeface="+mj-lt"/>
              </a:rPr>
              <a:t>searchWord</a:t>
            </a:r>
            <a:r>
              <a:rPr lang="en-US" altLang="ko-KR" sz="1100" b="1" dirty="0">
                <a:latin typeface="+mj-lt"/>
              </a:rPr>
              <a:t>"&gt;</a:t>
            </a:r>
          </a:p>
          <a:p>
            <a:r>
              <a:rPr lang="en-US" altLang="ko-KR" sz="1100" b="1" dirty="0" smtClean="0">
                <a:latin typeface="+mj-lt"/>
              </a:rPr>
              <a:t>           &lt;</a:t>
            </a:r>
            <a:r>
              <a:rPr lang="en-US" altLang="ko-KR" sz="1100" b="1" dirty="0" err="1">
                <a:latin typeface="+mj-lt"/>
              </a:rPr>
              <a:t>isEqual</a:t>
            </a:r>
            <a:r>
              <a:rPr lang="en-US" altLang="ko-KR" sz="1100" b="1" dirty="0">
                <a:latin typeface="+mj-lt"/>
              </a:rPr>
              <a:t> property="</a:t>
            </a:r>
            <a:r>
              <a:rPr lang="en-US" altLang="ko-KR" sz="1100" b="1" dirty="0" err="1">
                <a:latin typeface="+mj-lt"/>
              </a:rPr>
              <a:t>searchColumn</a:t>
            </a:r>
            <a:r>
              <a:rPr lang="en-US" altLang="ko-KR" sz="1100" b="1" dirty="0">
                <a:latin typeface="+mj-lt"/>
              </a:rPr>
              <a:t>" </a:t>
            </a:r>
            <a:r>
              <a:rPr lang="en-US" altLang="ko-KR" sz="1100" b="1" dirty="0" err="1">
                <a:latin typeface="+mj-lt"/>
              </a:rPr>
              <a:t>compareValue</a:t>
            </a:r>
            <a:r>
              <a:rPr lang="en-US" altLang="ko-KR" sz="1100" b="1" dirty="0">
                <a:latin typeface="+mj-lt"/>
              </a:rPr>
              <a:t>="USER_NAME"&gt;</a:t>
            </a:r>
          </a:p>
          <a:p>
            <a:r>
              <a:rPr lang="en-US" altLang="ko-KR" sz="1100" dirty="0" smtClean="0">
                <a:latin typeface="+mj-lt"/>
              </a:rPr>
              <a:t>    AND ( </a:t>
            </a:r>
            <a:r>
              <a:rPr lang="en-US" altLang="ko-KR" sz="1100" dirty="0">
                <a:latin typeface="+mj-lt"/>
              </a:rPr>
              <a:t>UPPER(A.USER_NAME) LIKE CONCAT('%', UPPER(#</a:t>
            </a:r>
            <a:r>
              <a:rPr lang="en-US" altLang="ko-KR" sz="1100" dirty="0" err="1">
                <a:latin typeface="+mj-lt"/>
              </a:rPr>
              <a:t>searchWord</a:t>
            </a:r>
            <a:r>
              <a:rPr lang="en-US" altLang="ko-KR" sz="1100" dirty="0">
                <a:latin typeface="+mj-lt"/>
              </a:rPr>
              <a:t>#), </a:t>
            </a:r>
            <a:r>
              <a:rPr lang="en-US" altLang="ko-KR" sz="1100" dirty="0" smtClean="0">
                <a:latin typeface="+mj-lt"/>
              </a:rPr>
              <a:t>'%')</a:t>
            </a: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     </a:t>
            </a:r>
            <a:r>
              <a:rPr lang="en-US" altLang="ko-KR" sz="1100" dirty="0">
                <a:latin typeface="+mj-lt"/>
              </a:rPr>
              <a:t>OR UPPER(A.USER_NAME_READ) LIKE CONCAT('%', UPPER(#</a:t>
            </a:r>
            <a:r>
              <a:rPr lang="en-US" altLang="ko-KR" sz="1100" dirty="0" err="1">
                <a:latin typeface="+mj-lt"/>
              </a:rPr>
              <a:t>searchWord</a:t>
            </a:r>
            <a:r>
              <a:rPr lang="en-US" altLang="ko-KR" sz="1100" dirty="0">
                <a:latin typeface="+mj-lt"/>
              </a:rPr>
              <a:t>#), '%') )</a:t>
            </a:r>
          </a:p>
          <a:p>
            <a:r>
              <a:rPr lang="en-US" altLang="ko-KR" sz="1100" b="1" dirty="0" smtClean="0">
                <a:latin typeface="+mj-lt"/>
              </a:rPr>
              <a:t>           &lt;/</a:t>
            </a:r>
            <a:r>
              <a:rPr lang="en-US" altLang="ko-KR" sz="1100" b="1" dirty="0" err="1">
                <a:latin typeface="+mj-lt"/>
              </a:rPr>
              <a:t>isEqual</a:t>
            </a:r>
            <a:r>
              <a:rPr lang="en-US" altLang="ko-KR" sz="1100" b="1" dirty="0" smtClean="0">
                <a:latin typeface="+mj-lt"/>
              </a:rPr>
              <a:t>&gt;</a:t>
            </a:r>
          </a:p>
          <a:p>
            <a:r>
              <a:rPr lang="en-US" altLang="ko-KR" sz="1100" b="1" dirty="0">
                <a:latin typeface="+mj-lt"/>
              </a:rPr>
              <a:t> </a:t>
            </a:r>
            <a:r>
              <a:rPr lang="en-US" altLang="ko-KR" sz="1100" b="1" dirty="0" smtClean="0">
                <a:latin typeface="+mj-lt"/>
              </a:rPr>
              <a:t>          &lt;</a:t>
            </a:r>
            <a:r>
              <a:rPr lang="en-US" altLang="ko-KR" sz="1100" b="1" dirty="0" err="1">
                <a:latin typeface="+mj-lt"/>
              </a:rPr>
              <a:t>isEqual</a:t>
            </a:r>
            <a:r>
              <a:rPr lang="en-US" altLang="ko-KR" sz="1100" b="1" dirty="0">
                <a:latin typeface="+mj-lt"/>
              </a:rPr>
              <a:t> property="</a:t>
            </a:r>
            <a:r>
              <a:rPr lang="en-US" altLang="ko-KR" sz="1100" b="1" dirty="0" err="1">
                <a:latin typeface="+mj-lt"/>
              </a:rPr>
              <a:t>searchColumn</a:t>
            </a:r>
            <a:r>
              <a:rPr lang="en-US" altLang="ko-KR" sz="1100" b="1" dirty="0">
                <a:latin typeface="+mj-lt"/>
              </a:rPr>
              <a:t>" </a:t>
            </a:r>
            <a:r>
              <a:rPr lang="en-US" altLang="ko-KR" sz="1100" b="1" dirty="0" err="1">
                <a:latin typeface="+mj-lt"/>
              </a:rPr>
              <a:t>compareValue</a:t>
            </a:r>
            <a:r>
              <a:rPr lang="en-US" altLang="ko-KR" sz="1100" b="1" dirty="0">
                <a:latin typeface="+mj-lt"/>
              </a:rPr>
              <a:t>="COMPANY_NAME"&gt;</a:t>
            </a:r>
          </a:p>
          <a:p>
            <a:r>
              <a:rPr lang="en-US" altLang="ko-KR" sz="1100" dirty="0" smtClean="0">
                <a:latin typeface="+mj-lt"/>
              </a:rPr>
              <a:t>    AND UPPER(A.COMPANY_NAME</a:t>
            </a:r>
            <a:r>
              <a:rPr lang="en-US" altLang="ko-KR" sz="1100" dirty="0">
                <a:latin typeface="+mj-lt"/>
              </a:rPr>
              <a:t>) LIKE CONCAT('%', UPPER(#</a:t>
            </a:r>
            <a:r>
              <a:rPr lang="en-US" altLang="ko-KR" sz="1100" dirty="0" err="1">
                <a:latin typeface="+mj-lt"/>
              </a:rPr>
              <a:t>searchWord</a:t>
            </a:r>
            <a:r>
              <a:rPr lang="en-US" altLang="ko-KR" sz="1100" dirty="0">
                <a:latin typeface="+mj-lt"/>
              </a:rPr>
              <a:t>#), '%')</a:t>
            </a:r>
          </a:p>
          <a:p>
            <a:r>
              <a:rPr lang="en-US" altLang="ko-KR" sz="1100" b="1" dirty="0" smtClean="0">
                <a:latin typeface="+mj-lt"/>
              </a:rPr>
              <a:t>           &lt;/</a:t>
            </a:r>
            <a:r>
              <a:rPr lang="en-US" altLang="ko-KR" sz="1100" b="1" dirty="0" err="1">
                <a:latin typeface="+mj-lt"/>
              </a:rPr>
              <a:t>isEqual</a:t>
            </a:r>
            <a:r>
              <a:rPr lang="en-US" altLang="ko-KR" sz="1100" b="1" dirty="0">
                <a:latin typeface="+mj-lt"/>
              </a:rPr>
              <a:t>&gt;</a:t>
            </a:r>
          </a:p>
          <a:p>
            <a:r>
              <a:rPr lang="en-US" altLang="ko-KR" sz="1100" b="1" dirty="0" smtClean="0">
                <a:latin typeface="+mj-lt"/>
              </a:rPr>
              <a:t>           &lt;</a:t>
            </a:r>
            <a:r>
              <a:rPr lang="en-US" altLang="ko-KR" sz="1100" b="1" dirty="0" err="1">
                <a:latin typeface="+mj-lt"/>
              </a:rPr>
              <a:t>isEqual</a:t>
            </a:r>
            <a:r>
              <a:rPr lang="en-US" altLang="ko-KR" sz="1100" b="1" dirty="0">
                <a:latin typeface="+mj-lt"/>
              </a:rPr>
              <a:t> property="</a:t>
            </a:r>
            <a:r>
              <a:rPr lang="en-US" altLang="ko-KR" sz="1100" b="1" dirty="0" err="1">
                <a:latin typeface="+mj-lt"/>
              </a:rPr>
              <a:t>searchColumn</a:t>
            </a:r>
            <a:r>
              <a:rPr lang="en-US" altLang="ko-KR" sz="1100" b="1" dirty="0">
                <a:latin typeface="+mj-lt"/>
              </a:rPr>
              <a:t>" </a:t>
            </a:r>
            <a:r>
              <a:rPr lang="en-US" altLang="ko-KR" sz="1100" b="1" dirty="0" err="1">
                <a:latin typeface="+mj-lt"/>
              </a:rPr>
              <a:t>compareValue</a:t>
            </a:r>
            <a:r>
              <a:rPr lang="en-US" altLang="ko-KR" sz="1100" b="1" dirty="0">
                <a:latin typeface="+mj-lt"/>
              </a:rPr>
              <a:t>="MOBILE"&gt;</a:t>
            </a:r>
          </a:p>
          <a:p>
            <a:r>
              <a:rPr lang="en-US" altLang="ko-KR" sz="1100" dirty="0" smtClean="0">
                <a:latin typeface="+mj-lt"/>
              </a:rPr>
              <a:t>    AND A.MOBILE </a:t>
            </a:r>
            <a:r>
              <a:rPr lang="en-US" altLang="ko-KR" sz="1100" dirty="0">
                <a:latin typeface="+mj-lt"/>
              </a:rPr>
              <a:t>LIKE CONCAT('%', #</a:t>
            </a:r>
            <a:r>
              <a:rPr lang="en-US" altLang="ko-KR" sz="1100" dirty="0" err="1">
                <a:latin typeface="+mj-lt"/>
              </a:rPr>
              <a:t>searchWord</a:t>
            </a:r>
            <a:r>
              <a:rPr lang="en-US" altLang="ko-KR" sz="1100" dirty="0">
                <a:latin typeface="+mj-lt"/>
              </a:rPr>
              <a:t>#, '%')</a:t>
            </a:r>
          </a:p>
          <a:p>
            <a:r>
              <a:rPr lang="en-US" altLang="ko-KR" sz="1100" b="1" dirty="0" smtClean="0">
                <a:latin typeface="+mj-lt"/>
              </a:rPr>
              <a:t>           &lt;/</a:t>
            </a:r>
            <a:r>
              <a:rPr lang="en-US" altLang="ko-KR" sz="1100" b="1" dirty="0" err="1">
                <a:latin typeface="+mj-lt"/>
              </a:rPr>
              <a:t>isEqual</a:t>
            </a:r>
            <a:r>
              <a:rPr lang="en-US" altLang="ko-KR" sz="1100" b="1" dirty="0">
                <a:latin typeface="+mj-lt"/>
              </a:rPr>
              <a:t>&gt;</a:t>
            </a:r>
          </a:p>
          <a:p>
            <a:r>
              <a:rPr lang="en-US" altLang="ko-KR" sz="1100" b="1" dirty="0" smtClean="0">
                <a:latin typeface="+mj-lt"/>
              </a:rPr>
              <a:t>           &lt;</a:t>
            </a:r>
            <a:r>
              <a:rPr lang="en-US" altLang="ko-KR" sz="1100" b="1" dirty="0" err="1">
                <a:latin typeface="+mj-lt"/>
              </a:rPr>
              <a:t>isEqual</a:t>
            </a:r>
            <a:r>
              <a:rPr lang="en-US" altLang="ko-KR" sz="1100" b="1" dirty="0">
                <a:latin typeface="+mj-lt"/>
              </a:rPr>
              <a:t> property="</a:t>
            </a:r>
            <a:r>
              <a:rPr lang="en-US" altLang="ko-KR" sz="1100" b="1" dirty="0" err="1">
                <a:latin typeface="+mj-lt"/>
              </a:rPr>
              <a:t>searchColumn</a:t>
            </a:r>
            <a:r>
              <a:rPr lang="en-US" altLang="ko-KR" sz="1100" b="1" dirty="0">
                <a:latin typeface="+mj-lt"/>
              </a:rPr>
              <a:t>" </a:t>
            </a:r>
            <a:r>
              <a:rPr lang="en-US" altLang="ko-KR" sz="1100" b="1" dirty="0" err="1">
                <a:latin typeface="+mj-lt"/>
              </a:rPr>
              <a:t>compareValue</a:t>
            </a:r>
            <a:r>
              <a:rPr lang="en-US" altLang="ko-KR" sz="1100" b="1" dirty="0">
                <a:latin typeface="+mj-lt"/>
              </a:rPr>
              <a:t>="MAIL"&gt;</a:t>
            </a:r>
          </a:p>
          <a:p>
            <a:r>
              <a:rPr lang="en-US" altLang="ko-KR" sz="1100" dirty="0" smtClean="0">
                <a:latin typeface="+mj-lt"/>
              </a:rPr>
              <a:t>    AND UPPER(A.MAIL</a:t>
            </a:r>
            <a:r>
              <a:rPr lang="en-US" altLang="ko-KR" sz="1100" dirty="0">
                <a:latin typeface="+mj-lt"/>
              </a:rPr>
              <a:t>) LIKE CONCAT('%', UPPER(#</a:t>
            </a:r>
            <a:r>
              <a:rPr lang="en-US" altLang="ko-KR" sz="1100" dirty="0" err="1">
                <a:latin typeface="+mj-lt"/>
              </a:rPr>
              <a:t>searchWord</a:t>
            </a:r>
            <a:r>
              <a:rPr lang="en-US" altLang="ko-KR" sz="1100" dirty="0">
                <a:latin typeface="+mj-lt"/>
              </a:rPr>
              <a:t>#), '%')</a:t>
            </a:r>
          </a:p>
          <a:p>
            <a:r>
              <a:rPr lang="en-US" altLang="ko-KR" sz="1100" b="1" dirty="0" smtClean="0">
                <a:latin typeface="+mj-lt"/>
              </a:rPr>
              <a:t>          &lt;/</a:t>
            </a:r>
            <a:r>
              <a:rPr lang="en-US" altLang="ko-KR" sz="1100" b="1" dirty="0" err="1">
                <a:latin typeface="+mj-lt"/>
              </a:rPr>
              <a:t>isEqual</a:t>
            </a:r>
            <a:r>
              <a:rPr lang="en-US" altLang="ko-KR" sz="1100" b="1" dirty="0">
                <a:latin typeface="+mj-lt"/>
              </a:rPr>
              <a:t>&gt;</a:t>
            </a:r>
          </a:p>
          <a:p>
            <a:r>
              <a:rPr lang="en-US" altLang="ko-KR" sz="1100" b="1" dirty="0">
                <a:latin typeface="+mj-lt"/>
              </a:rPr>
              <a:t>  &lt;/</a:t>
            </a:r>
            <a:r>
              <a:rPr lang="en-US" altLang="ko-KR" sz="1100" b="1" dirty="0" err="1">
                <a:latin typeface="+mj-lt"/>
              </a:rPr>
              <a:t>isNotEmpty</a:t>
            </a:r>
            <a:r>
              <a:rPr lang="en-US" altLang="ko-KR" sz="1100" b="1" dirty="0">
                <a:latin typeface="+mj-lt"/>
              </a:rPr>
              <a:t>&gt;</a:t>
            </a: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39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 smtClean="0"/>
              <a:t>조건에 따른 동적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382678" y="981075"/>
            <a:ext cx="9178834" cy="575718"/>
          </a:xfrm>
          <a:prstGeom prst="rect">
            <a:avLst/>
          </a:prstGeom>
        </p:spPr>
        <p:txBody>
          <a:bodyPr/>
          <a:lstStyle>
            <a:lvl1pPr marL="360363" indent="-3603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400">
                <a:solidFill>
                  <a:srgbClr val="646464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17550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77800" indent="736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defRPr sz="2000" b="1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441450" indent="-3587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 smtClean="0"/>
              <a:t>조건에 따라 하나의 </a:t>
            </a:r>
            <a:r>
              <a:rPr lang="en-US" altLang="ko-KR" sz="1200" b="1" dirty="0" smtClean="0"/>
              <a:t>DAO </a:t>
            </a:r>
            <a:r>
              <a:rPr lang="ko-KR" altLang="en-US" sz="1200" b="1" dirty="0" err="1" smtClean="0"/>
              <a:t>메소드로</a:t>
            </a:r>
            <a:r>
              <a:rPr lang="ko-KR" altLang="en-US" sz="1200" b="1" dirty="0" smtClean="0"/>
              <a:t> 여러 유형의 </a:t>
            </a:r>
            <a:r>
              <a:rPr lang="en-US" altLang="ko-KR" sz="1200" b="1" dirty="0" smtClean="0"/>
              <a:t>SQL</a:t>
            </a:r>
            <a:r>
              <a:rPr lang="ko-KR" altLang="en-US" sz="1200" b="1" dirty="0" smtClean="0"/>
              <a:t>을 수용할 수 있어 생산성 향상에는 크게 도움이 되지만 </a:t>
            </a:r>
            <a:r>
              <a:rPr lang="en-US" altLang="ko-KR" sz="1200" b="1" dirty="0" smtClean="0"/>
              <a:t>DB </a:t>
            </a:r>
            <a:r>
              <a:rPr lang="ko-KR" altLang="en-US" sz="1200" b="1" dirty="0" smtClean="0"/>
              <a:t>측면에서는 관리 및 성능적인 이슈가 빈번히 발생할 수 있으므로 제한적으로 주의하여 사용해야 함</a:t>
            </a:r>
            <a:endParaRPr lang="ko-KR" altLang="ko-KR" sz="1200" b="1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53" y="1772816"/>
            <a:ext cx="8816235" cy="331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953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3. </a:t>
            </a:r>
            <a:r>
              <a:rPr lang="ko-KR" altLang="en-US" sz="1600" dirty="0" smtClean="0">
                <a:solidFill>
                  <a:schemeClr val="tx1"/>
                </a:solidFill>
              </a:rPr>
              <a:t>배치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SQL</a:t>
            </a:r>
            <a:r>
              <a:rPr lang="ko-KR" altLang="en-US" sz="1600" dirty="0" smtClean="0">
                <a:solidFill>
                  <a:schemeClr val="tx1"/>
                </a:solidFill>
              </a:rPr>
              <a:t>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064568" y="1268759"/>
            <a:ext cx="3528392" cy="201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208586" y="1340768"/>
            <a:ext cx="3106734" cy="2088232"/>
          </a:xfrm>
        </p:spPr>
        <p:txBody>
          <a:bodyPr/>
          <a:lstStyle/>
          <a:p>
            <a:r>
              <a:rPr lang="ko-KR" altLang="en-US" sz="2000" dirty="0" smtClean="0"/>
              <a:t>배치처리의 특징</a:t>
            </a:r>
            <a:endParaRPr lang="en-US" altLang="ko-KR" sz="2000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대용량 데이터 처리함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처리가 오래 걸림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처리 프로그램 </a:t>
            </a:r>
            <a:r>
              <a:rPr lang="ko-KR" altLang="en-US" dirty="0" err="1" smtClean="0"/>
              <a:t>로직이</a:t>
            </a:r>
            <a:r>
              <a:rPr lang="ko-KR" altLang="en-US" dirty="0" smtClean="0"/>
              <a:t> 복잡함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 bwMode="auto">
          <a:xfrm>
            <a:off x="5025006" y="3428999"/>
            <a:ext cx="3744418" cy="20162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3" name="텍스트 개체 틀 1"/>
          <p:cNvSpPr txBox="1">
            <a:spLocks/>
          </p:cNvSpPr>
          <p:nvPr/>
        </p:nvSpPr>
        <p:spPr>
          <a:xfrm>
            <a:off x="5169024" y="3501008"/>
            <a:ext cx="3384374" cy="1754904"/>
          </a:xfrm>
          <a:prstGeom prst="rect">
            <a:avLst/>
          </a:prstGeom>
        </p:spPr>
        <p:txBody>
          <a:bodyPr tIns="36000" bIns="36000"/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ct val="20000"/>
              </a:spcBef>
              <a:buFontTx/>
              <a:buNone/>
              <a:defRPr sz="1500" b="1" kern="120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효율적인 처리방안</a:t>
            </a:r>
            <a:endParaRPr lang="en-US" altLang="ko-KR" sz="2000" dirty="0" smtClean="0"/>
          </a:p>
          <a:p>
            <a:pPr marL="342900" indent="-342900">
              <a:buFontTx/>
              <a:buAutoNum type="arabicParenR"/>
            </a:pPr>
            <a:r>
              <a:rPr lang="ko-KR" altLang="en-US" dirty="0" smtClean="0"/>
              <a:t>단일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342900" indent="-342900">
              <a:buFontTx/>
              <a:buAutoNum type="arabicParenR"/>
            </a:pPr>
            <a:r>
              <a:rPr lang="ko-KR" altLang="en-US" dirty="0" smtClean="0"/>
              <a:t>테이블 </a:t>
            </a:r>
            <a:r>
              <a:rPr lang="en-US" altLang="ko-KR" dirty="0" smtClean="0"/>
              <a:t>FULLSCAN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HASH</a:t>
            </a:r>
            <a:r>
              <a:rPr lang="ko-KR" altLang="en-US" dirty="0" smtClean="0"/>
              <a:t>조인</a:t>
            </a:r>
            <a:endParaRPr lang="en-US" altLang="ko-KR" dirty="0" smtClean="0"/>
          </a:p>
          <a:p>
            <a:pPr marL="342900" indent="-342900">
              <a:buFontTx/>
              <a:buAutoNum type="arabicParenR"/>
            </a:pPr>
            <a:r>
              <a:rPr lang="ko-KR" altLang="en-US" dirty="0" smtClean="0"/>
              <a:t>테이블 </a:t>
            </a:r>
            <a:r>
              <a:rPr lang="ko-KR" altLang="en-US" dirty="0" err="1" smtClean="0"/>
              <a:t>파티셔닝</a:t>
            </a:r>
            <a:endParaRPr lang="en-US" altLang="ko-KR" dirty="0" smtClean="0"/>
          </a:p>
          <a:p>
            <a:pPr marL="342900" indent="-342900">
              <a:buFontTx/>
              <a:buAutoNum type="arabicParenR"/>
            </a:pPr>
            <a:r>
              <a:rPr lang="ko-KR" altLang="en-US" dirty="0" smtClean="0"/>
              <a:t>병렬 처리</a:t>
            </a:r>
            <a:endParaRPr lang="ko-KR" altLang="en-US" dirty="0"/>
          </a:p>
        </p:txBody>
      </p:sp>
      <p:sp>
        <p:nvSpPr>
          <p:cNvPr id="33" name="오른쪽으로 구부러진 화살표 32"/>
          <p:cNvSpPr/>
          <p:nvPr/>
        </p:nvSpPr>
        <p:spPr bwMode="auto">
          <a:xfrm rot="19260747">
            <a:off x="3547801" y="3499601"/>
            <a:ext cx="857415" cy="1788095"/>
          </a:xfrm>
          <a:prstGeom prst="curvedRightArrow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599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smtClean="0"/>
              <a:t>단일</a:t>
            </a:r>
            <a:r>
              <a:rPr lang="en-US" altLang="ko-KR" dirty="0" smtClean="0"/>
              <a:t> SQL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6516" y="1209526"/>
            <a:ext cx="8532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배치 수행 시 대량 건을 반복적으로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Looping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처리하는 구조를 가능한 하나의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로 일괄 처리하는 방식으로 작성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조건 확인 등을 위한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Loop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내부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는 조인 또는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IN, EXISTS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등을 사용하여 하나의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문에서 처리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배치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프레임웍을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사용할 경우 대량 건의 처리 시에 사용을 검토 </a:t>
            </a:r>
            <a:endParaRPr lang="ko-KR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3. </a:t>
            </a:r>
            <a:r>
              <a:rPr lang="ko-KR" altLang="en-US" sz="1600" dirty="0" smtClean="0">
                <a:solidFill>
                  <a:schemeClr val="tx1"/>
                </a:solidFill>
              </a:rPr>
              <a:t>배치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SQL</a:t>
            </a:r>
            <a:r>
              <a:rPr lang="ko-KR" altLang="en-US" sz="1600" dirty="0" smtClean="0">
                <a:solidFill>
                  <a:schemeClr val="tx1"/>
                </a:solidFill>
              </a:rPr>
              <a:t>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064568" y="2855555"/>
            <a:ext cx="3250751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2580" y="2990279"/>
            <a:ext cx="24874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DECLARE CURSOR CUR_1 IS</a:t>
            </a:r>
          </a:p>
          <a:p>
            <a:r>
              <a:rPr lang="en-US" altLang="ko-KR" sz="1400" dirty="0" smtClean="0"/>
              <a:t>  SELECT … FROM A …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BEGIN</a:t>
            </a:r>
          </a:p>
          <a:p>
            <a:r>
              <a:rPr lang="en-US" altLang="ko-KR" sz="1400" dirty="0" smtClean="0"/>
              <a:t>  FOR … LOOP</a:t>
            </a: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 FETCH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SELECT …. FROM B ….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IF …. THEN</a:t>
            </a:r>
          </a:p>
          <a:p>
            <a:r>
              <a:rPr lang="en-US" altLang="ko-KR" sz="1400" dirty="0" smtClean="0"/>
              <a:t>            INSERT INTO C ….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FI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END FOR</a:t>
            </a:r>
          </a:p>
          <a:p>
            <a:r>
              <a:rPr lang="en-US" altLang="ko-KR" sz="1400" dirty="0" smtClean="0"/>
              <a:t>END    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5015885" y="2852936"/>
            <a:ext cx="3543442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23897" y="2987660"/>
            <a:ext cx="329654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INSERT /* SQL_ID */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INTO C …</a:t>
            </a:r>
          </a:p>
          <a:p>
            <a:r>
              <a:rPr lang="en-US" altLang="ko-KR" sz="1400" dirty="0" smtClean="0"/>
              <a:t>SELECT …</a:t>
            </a:r>
          </a:p>
          <a:p>
            <a:r>
              <a:rPr lang="en-US" altLang="ko-KR" sz="1400" dirty="0" smtClean="0"/>
              <a:t> FROM B </a:t>
            </a:r>
          </a:p>
          <a:p>
            <a:r>
              <a:rPr lang="en-US" altLang="ko-KR" sz="1400" dirty="0" smtClean="0"/>
              <a:t>WHERE …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AND EXISTS (SELECT … FROM B … )</a:t>
            </a:r>
          </a:p>
          <a:p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120945" y="4581128"/>
            <a:ext cx="207108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INSERT /* SQL_ID */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INTO C …</a:t>
            </a:r>
          </a:p>
          <a:p>
            <a:r>
              <a:rPr lang="en-US" altLang="ko-KR" sz="1400" dirty="0" smtClean="0"/>
              <a:t>SELECT …</a:t>
            </a:r>
          </a:p>
          <a:p>
            <a:r>
              <a:rPr lang="en-US" altLang="ko-KR" sz="1400" dirty="0" smtClean="0"/>
              <a:t> FROM A, B</a:t>
            </a:r>
          </a:p>
          <a:p>
            <a:r>
              <a:rPr lang="en-US" altLang="ko-KR" sz="1400" dirty="0" smtClean="0"/>
              <a:t>WHERE A.COL = B.COL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AND ….</a:t>
            </a:r>
          </a:p>
          <a:p>
            <a:endParaRPr lang="ko-KR" altLang="en-US" sz="14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5123897" y="4437112"/>
            <a:ext cx="328371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 화살표 29"/>
          <p:cNvSpPr/>
          <p:nvPr/>
        </p:nvSpPr>
        <p:spPr bwMode="auto">
          <a:xfrm>
            <a:off x="4468935" y="4037731"/>
            <a:ext cx="394055" cy="79876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04050" y="2492896"/>
            <a:ext cx="2023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[LOOPING </a:t>
            </a:r>
            <a:r>
              <a:rPr lang="ko-KR" altLang="en-US" sz="1400" b="1" dirty="0" smtClean="0"/>
              <a:t>반복 처리</a:t>
            </a:r>
            <a:r>
              <a:rPr lang="en-US" altLang="ko-KR" sz="1400" b="1" dirty="0" smtClean="0"/>
              <a:t>]</a:t>
            </a:r>
            <a:endParaRPr lang="ko-KR" altLang="ko-KR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4953000" y="2500674"/>
            <a:ext cx="14879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단일 </a:t>
            </a:r>
            <a:r>
              <a:rPr lang="en-US" altLang="ko-KR" sz="1400" b="1" dirty="0" smtClean="0"/>
              <a:t>SQL </a:t>
            </a:r>
            <a:r>
              <a:rPr lang="ko-KR" altLang="en-US" sz="1400" b="1" dirty="0" smtClean="0"/>
              <a:t>작성</a:t>
            </a:r>
            <a:r>
              <a:rPr lang="en-US" altLang="ko-KR" sz="1400" b="1" dirty="0" smtClean="0"/>
              <a:t>]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411962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smtClean="0"/>
              <a:t>테이블 </a:t>
            </a:r>
            <a:r>
              <a:rPr lang="en-US" altLang="ko-KR" dirty="0" err="1" smtClean="0"/>
              <a:t>Fullscan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Hash Join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6516" y="1209526"/>
            <a:ext cx="85329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대량 데이터 처리 시에는 인덱스를 경유한 테이블 액세스가 처리 성능을 저하시킴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(Random Access)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대량 데이터 처리의 경우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Nested Loop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조인은 비효율적이므로 대량 처리에 적합한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Hash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조인 또는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Merge Sort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조인으로 처리함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조건절을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만족하는 처리 대상 건수를 고려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하여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작성 시 예외적으로 힌트를 사용함</a:t>
            </a:r>
            <a:endParaRPr lang="ko-KR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3. </a:t>
            </a:r>
            <a:r>
              <a:rPr lang="ko-KR" altLang="en-US" sz="1600" dirty="0" smtClean="0">
                <a:solidFill>
                  <a:schemeClr val="tx1"/>
                </a:solidFill>
              </a:rPr>
              <a:t>배치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SQL</a:t>
            </a:r>
            <a:r>
              <a:rPr lang="ko-KR" altLang="en-US" sz="1600" dirty="0" smtClean="0">
                <a:solidFill>
                  <a:schemeClr val="tx1"/>
                </a:solidFill>
              </a:rPr>
              <a:t>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704528" y="2564904"/>
            <a:ext cx="8352928" cy="32403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20552" y="2780928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SELECT /* SQL ID: ……………………..*/</a:t>
            </a:r>
            <a:endParaRPr lang="ko-KR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   /*+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FULL</a:t>
            </a:r>
            <a:r>
              <a:rPr lang="en-US" altLang="ko-KR" sz="1400" dirty="0" smtClean="0"/>
              <a:t>(BSR316L)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FULL</a:t>
            </a:r>
            <a:r>
              <a:rPr lang="en-US" altLang="ko-KR" sz="1400" dirty="0" smtClean="0"/>
              <a:t>(BSR001M)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USE_HASH</a:t>
            </a:r>
            <a:r>
              <a:rPr lang="en-US" altLang="ko-KR" sz="1400" dirty="0" smtClean="0"/>
              <a:t>(BSR316L BSR001M) */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   ACRS_YMD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  , OVDU_DCD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  , BRCD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FROM TB_RBT_BSR316L BSR316L</a:t>
            </a:r>
            <a:endParaRPr lang="ko-KR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       , TB_RBT_BSR001M BSR001M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 WHERE </a:t>
            </a:r>
            <a:r>
              <a:rPr lang="ko-KR" altLang="ko-KR" sz="1400" dirty="0" err="1" smtClean="0"/>
              <a:t>조건절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xmlns="" val="230711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8874" y="1027765"/>
            <a:ext cx="9170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>
              <a:spcAft>
                <a:spcPct val="0"/>
              </a:spcAft>
              <a:buSzPct val="75000"/>
              <a:buFont typeface="Wingdings" pitchFamily="2" charset="2"/>
              <a:buChar char="§"/>
              <a:defRPr/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/>
              <a:t>SQL</a:t>
            </a:r>
            <a:r>
              <a:rPr lang="ko-KR" altLang="en-US" sz="1400" dirty="0"/>
              <a:t>은 </a:t>
            </a:r>
            <a:r>
              <a:rPr lang="ko-KR" altLang="ko-KR" sz="1400" b="1" dirty="0"/>
              <a:t>대문자</a:t>
            </a:r>
            <a:r>
              <a:rPr lang="ko-KR" altLang="en-US" sz="1400" dirty="0"/>
              <a:t>로</a:t>
            </a:r>
            <a:r>
              <a:rPr lang="ko-KR" altLang="ko-KR" sz="1400" dirty="0"/>
              <a:t> </a:t>
            </a:r>
            <a:r>
              <a:rPr lang="ko-KR" altLang="en-US" sz="1400" dirty="0"/>
              <a:t>작성</a:t>
            </a:r>
            <a:r>
              <a:rPr lang="ko-KR" altLang="ko-KR" sz="1400" dirty="0"/>
              <a:t>한다</a:t>
            </a:r>
            <a:r>
              <a:rPr lang="en-US" altLang="ko-KR" sz="1400" dirty="0"/>
              <a:t>. (</a:t>
            </a:r>
            <a:r>
              <a:rPr lang="ko-KR" altLang="ko-KR" sz="1400" dirty="0"/>
              <a:t>변수는 소문자</a:t>
            </a:r>
            <a:r>
              <a:rPr lang="en-US" altLang="ko-KR" sz="1400" dirty="0" smtClean="0"/>
              <a:t>)</a:t>
            </a:r>
          </a:p>
          <a:p>
            <a:pPr lvl="0" fontAlgn="base" latinLnBrk="0">
              <a:spcAft>
                <a:spcPct val="0"/>
              </a:spcAft>
              <a:buSzPct val="75000"/>
              <a:buFont typeface="Wingdings" pitchFamily="2" charset="2"/>
              <a:buChar char="§"/>
              <a:defRPr/>
            </a:pPr>
            <a:r>
              <a:rPr lang="en-US" altLang="ko-KR" sz="1400" dirty="0"/>
              <a:t> </a:t>
            </a:r>
            <a:r>
              <a:rPr lang="ko-KR" altLang="en-US" sz="1400" dirty="0" err="1" smtClean="0"/>
              <a:t>변수값은</a:t>
            </a:r>
            <a:r>
              <a:rPr lang="ko-KR" altLang="en-US" sz="1400" dirty="0" smtClean="0"/>
              <a:t> 하드 코딩이 아닌 반드시 </a:t>
            </a:r>
            <a:r>
              <a:rPr lang="en-US" altLang="ko-KR" sz="1400" b="1" dirty="0" smtClean="0"/>
              <a:t>Bind Variable</a:t>
            </a:r>
            <a:r>
              <a:rPr lang="ko-KR" altLang="en-US" sz="1400" dirty="0" smtClean="0"/>
              <a:t>을 사용한다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0" fontAlgn="base" latinLnBrk="0">
              <a:spcAft>
                <a:spcPct val="0"/>
              </a:spcAft>
              <a:buSzPct val="75000"/>
              <a:buFont typeface="Wingdings" pitchFamily="2" charset="2"/>
              <a:buChar char="§"/>
              <a:defRPr/>
            </a:pPr>
            <a:r>
              <a:rPr lang="en-US" altLang="ko-KR" sz="1400" dirty="0"/>
              <a:t> </a:t>
            </a:r>
            <a:r>
              <a:rPr lang="en-US" altLang="ko-KR" sz="1400" b="1" dirty="0" smtClean="0"/>
              <a:t>SQL</a:t>
            </a:r>
            <a:r>
              <a:rPr lang="ko-KR" altLang="en-US" sz="1400" b="1" dirty="0" smtClean="0"/>
              <a:t>식별 주석</a:t>
            </a:r>
            <a:r>
              <a:rPr lang="ko-KR" altLang="en-US" sz="1400" dirty="0"/>
              <a:t>을</a:t>
            </a:r>
            <a:r>
              <a:rPr lang="ko-KR" altLang="ko-KR" sz="1400" dirty="0" smtClean="0"/>
              <a:t> </a:t>
            </a:r>
            <a:r>
              <a:rPr lang="ko-KR" altLang="ko-KR" sz="1400" dirty="0"/>
              <a:t>반드시</a:t>
            </a:r>
            <a:r>
              <a:rPr lang="en-US" altLang="ko-KR" sz="1400" dirty="0"/>
              <a:t> SQL</a:t>
            </a:r>
            <a:r>
              <a:rPr lang="ko-KR" altLang="ko-KR" sz="1400" dirty="0"/>
              <a:t>에 </a:t>
            </a:r>
            <a:r>
              <a:rPr lang="ko-KR" altLang="ko-KR" sz="1400" dirty="0" smtClean="0"/>
              <a:t>명시한다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8875" y="3212976"/>
            <a:ext cx="9170629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/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식별 주석은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SELECT, UPDATE, DELETE, INSERT 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같은 라인에 기입한다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140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base" latinLnBrk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/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다수 테이블을 사용할 경우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절에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</a:t>
            </a:r>
            <a:r>
              <a:rPr lang="ko-KR" altLang="en-US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기술 후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반드시 </a:t>
            </a:r>
            <a:r>
              <a:rPr lang="ko-KR" altLang="ko-KR" sz="1400" b="1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z="1400" b="1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ALIAS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정의한다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140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base" latinLnBrk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/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 err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예약어는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1~6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자리에 입력하고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오른쪽 정렬을 한다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140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base" latinLnBrk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/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기본적으로 </a:t>
            </a:r>
            <a:r>
              <a:rPr lang="ko-KR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라인에 하나의 </a:t>
            </a:r>
            <a:r>
              <a:rPr lang="ko-KR" altLang="ko-KR" sz="1400" dirty="0" err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컬럼만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ko-KR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한다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ko-KR" sz="140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fontAlgn="base" latinLnBrk="0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( 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예외적으로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구문의 라인수가 매우 많아 </a:t>
            </a:r>
            <a:r>
              <a:rPr lang="ko-KR" altLang="ko-KR" sz="1400" dirty="0" err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가독성이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떨어질 </a:t>
            </a:r>
            <a:r>
              <a:rPr lang="ko-KR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경우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 라인에</a:t>
            </a:r>
            <a:r>
              <a:rPr lang="en-US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ko-KR" sz="1400" dirty="0" err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컬럼을</a:t>
            </a:r>
            <a:r>
              <a:rPr lang="ko-KR" altLang="ko-KR" sz="140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여러 </a:t>
            </a:r>
            <a:r>
              <a:rPr lang="ko-KR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기술함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lvl="0" fontAlgn="base" latinLnBrk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/>
            </a:pP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주석이 필요한 경우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칼럼 </a:t>
            </a:r>
            <a:r>
              <a:rPr lang="ko-KR" altLang="en-US" sz="1400" b="1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주석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 경우에만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형태를 사용하고 나머지는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/* */ 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사용한다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0" fontAlgn="base" latinLnBrk="0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Char char="§"/>
              <a:defRPr/>
            </a:pP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sqlMap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반드시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namespace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지정하며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namespace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명은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DAO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클래스의 </a:t>
            </a:r>
            <a:r>
              <a:rPr lang="en-US" altLang="ko-KR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DAO</a:t>
            </a:r>
            <a:r>
              <a:rPr lang="ko-KR" altLang="en-US" sz="1400" dirty="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제외한 명칭과 동일하게 작성한다</a:t>
            </a:r>
            <a:r>
              <a:rPr lang="en-US" altLang="ko-KR" sz="1400" smtClean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7671" y="671491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/>
              <a:t>기본 </a:t>
            </a:r>
            <a:r>
              <a:rPr lang="ko-KR" altLang="en-US" dirty="0" smtClean="0"/>
              <a:t>표준 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텍스트 개체 틀 5"/>
          <p:cNvSpPr txBox="1">
            <a:spLocks/>
          </p:cNvSpPr>
          <p:nvPr/>
        </p:nvSpPr>
        <p:spPr>
          <a:xfrm>
            <a:off x="201266" y="5749"/>
            <a:ext cx="2303462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1. SQL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표준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88504" y="1735657"/>
            <a:ext cx="8712968" cy="147731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6516" y="1896333"/>
            <a:ext cx="87129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100" dirty="0" smtClean="0">
                <a:latin typeface="+mj-lt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SQL</a:t>
            </a:r>
            <a:r>
              <a:rPr lang="ko-KR" altLang="en-US" sz="1400" dirty="0">
                <a:solidFill>
                  <a:prstClr val="black"/>
                </a:solidFill>
              </a:rPr>
              <a:t>주석 </a:t>
            </a:r>
            <a:r>
              <a:rPr lang="ko-KR" altLang="ko-KR" sz="1400" dirty="0">
                <a:solidFill>
                  <a:prstClr val="black"/>
                </a:solidFill>
              </a:rPr>
              <a:t>형태</a:t>
            </a:r>
            <a:r>
              <a:rPr lang="en-US" altLang="ko-KR" sz="1400" dirty="0">
                <a:solidFill>
                  <a:prstClr val="black"/>
                </a:solidFill>
              </a:rPr>
              <a:t> :  /* [xml </a:t>
            </a:r>
            <a:r>
              <a:rPr lang="ko-KR" altLang="en-US" sz="1400" dirty="0">
                <a:solidFill>
                  <a:prstClr val="black"/>
                </a:solidFill>
              </a:rPr>
              <a:t>파일명</a:t>
            </a:r>
            <a:r>
              <a:rPr lang="en-US" altLang="ko-KR" sz="1400" dirty="0">
                <a:solidFill>
                  <a:prstClr val="black"/>
                </a:solidFill>
              </a:rPr>
              <a:t>] [</a:t>
            </a:r>
            <a:r>
              <a:rPr lang="ko-KR" altLang="ko-KR" sz="1400" dirty="0">
                <a:solidFill>
                  <a:prstClr val="black"/>
                </a:solidFill>
              </a:rPr>
              <a:t>클래스</a:t>
            </a:r>
            <a:r>
              <a:rPr lang="en-US" altLang="ko-KR" sz="1400" dirty="0">
                <a:solidFill>
                  <a:prstClr val="black"/>
                </a:solidFill>
              </a:rPr>
              <a:t>].[</a:t>
            </a:r>
            <a:r>
              <a:rPr lang="ko-KR" altLang="ko-KR" sz="1400" dirty="0" err="1">
                <a:solidFill>
                  <a:prstClr val="black"/>
                </a:solidFill>
              </a:rPr>
              <a:t>메</a:t>
            </a:r>
            <a:r>
              <a:rPr lang="ko-KR" altLang="en-US" sz="1400" dirty="0" err="1">
                <a:solidFill>
                  <a:prstClr val="black"/>
                </a:solidFill>
              </a:rPr>
              <a:t>소</a:t>
            </a:r>
            <a:r>
              <a:rPr lang="ko-KR" altLang="ko-KR" sz="1400" dirty="0" err="1">
                <a:solidFill>
                  <a:prstClr val="black"/>
                </a:solidFill>
              </a:rPr>
              <a:t>드</a:t>
            </a:r>
            <a:r>
              <a:rPr lang="en-US" altLang="ko-KR" sz="1400" dirty="0">
                <a:solidFill>
                  <a:prstClr val="black"/>
                </a:solidFill>
              </a:rPr>
              <a:t>] */</a:t>
            </a:r>
            <a:endParaRPr lang="ko-KR" altLang="ko-KR" sz="1400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 </a:t>
            </a:r>
            <a:endParaRPr lang="ko-KR" altLang="ko-KR" sz="1400" dirty="0">
              <a:solidFill>
                <a:prstClr val="black"/>
              </a:solidFill>
            </a:endParaRPr>
          </a:p>
          <a:p>
            <a:pPr lvl="0"/>
            <a:r>
              <a:rPr lang="ko-KR" altLang="ko-KR" sz="1400" dirty="0">
                <a:solidFill>
                  <a:prstClr val="black"/>
                </a:solidFill>
              </a:rPr>
              <a:t>예</a:t>
            </a:r>
            <a:r>
              <a:rPr lang="en-US" altLang="ko-KR" sz="1400" dirty="0">
                <a:solidFill>
                  <a:prstClr val="black"/>
                </a:solidFill>
              </a:rPr>
              <a:t>) /* </a:t>
            </a:r>
            <a:r>
              <a:rPr lang="en-US" altLang="ko-KR" sz="1400" dirty="0" smtClean="0">
                <a:solidFill>
                  <a:prstClr val="black"/>
                </a:solidFill>
              </a:rPr>
              <a:t>[ApvlCodeInfo-SQL-Oracle.xml</a:t>
            </a:r>
            <a:r>
              <a:rPr lang="en-US" altLang="ko-KR" sz="1400" dirty="0">
                <a:solidFill>
                  <a:prstClr val="black"/>
                </a:solidFill>
              </a:rPr>
              <a:t>] </a:t>
            </a:r>
            <a:r>
              <a:rPr lang="en-US" altLang="ko-KR" sz="1400" dirty="0" err="1" smtClean="0">
                <a:solidFill>
                  <a:prstClr val="black"/>
                </a:solidFill>
              </a:rPr>
              <a:t>com.enrise.office.apvl.service.impl.ApvlCodeInfoDAO.selectCode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>
                <a:solidFill>
                  <a:prstClr val="black"/>
                </a:solidFill>
              </a:rPr>
              <a:t>*/</a:t>
            </a:r>
            <a:endParaRPr lang="ko-KR" altLang="ko-KR" sz="1400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</a:t>
            </a:r>
            <a:endParaRPr lang="ko-KR" altLang="ko-KR" sz="1400" dirty="0">
              <a:solidFill>
                <a:prstClr val="black"/>
              </a:solidFill>
            </a:endParaRP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                  </a:t>
            </a:r>
            <a:r>
              <a:rPr lang="en-US" altLang="ko-KR" sz="1400" dirty="0" smtClean="0">
                <a:solidFill>
                  <a:prstClr val="black"/>
                </a:solidFill>
              </a:rPr>
              <a:t>   XML </a:t>
            </a:r>
            <a:r>
              <a:rPr lang="ko-KR" altLang="en-US" sz="1400" dirty="0">
                <a:solidFill>
                  <a:prstClr val="black"/>
                </a:solidFill>
              </a:rPr>
              <a:t>파일명</a:t>
            </a:r>
            <a:r>
              <a:rPr lang="en-US" altLang="ko-KR" sz="1400" dirty="0">
                <a:solidFill>
                  <a:prstClr val="black"/>
                </a:solidFill>
              </a:rPr>
              <a:t>     </a:t>
            </a:r>
            <a:r>
              <a:rPr lang="en-US" altLang="ko-KR" sz="1400" dirty="0" smtClean="0">
                <a:solidFill>
                  <a:prstClr val="black"/>
                </a:solidFill>
              </a:rPr>
              <a:t>                                  (</a:t>
            </a:r>
            <a:r>
              <a:rPr lang="ko-KR" altLang="en-US" sz="1400" dirty="0">
                <a:solidFill>
                  <a:prstClr val="black"/>
                </a:solidFill>
              </a:rPr>
              <a:t>패키지</a:t>
            </a:r>
            <a:r>
              <a:rPr lang="en-US" altLang="ko-KR" sz="1400" dirty="0">
                <a:solidFill>
                  <a:prstClr val="black"/>
                </a:solidFill>
              </a:rPr>
              <a:t>).</a:t>
            </a:r>
            <a:r>
              <a:rPr lang="ko-KR" altLang="ko-KR" sz="1400" dirty="0">
                <a:solidFill>
                  <a:prstClr val="black"/>
                </a:solidFill>
              </a:rPr>
              <a:t>클래스</a:t>
            </a:r>
            <a:r>
              <a:rPr lang="en-US" altLang="ko-KR" sz="1400" dirty="0">
                <a:solidFill>
                  <a:prstClr val="black"/>
                </a:solidFill>
              </a:rPr>
              <a:t>                    </a:t>
            </a:r>
            <a:r>
              <a:rPr lang="en-US" altLang="ko-KR" sz="1400" dirty="0" smtClean="0">
                <a:solidFill>
                  <a:prstClr val="black"/>
                </a:solidFill>
              </a:rPr>
              <a:t>     </a:t>
            </a:r>
            <a:r>
              <a:rPr lang="ko-KR" altLang="ko-KR" sz="1400" dirty="0" err="1" smtClean="0">
                <a:solidFill>
                  <a:prstClr val="black"/>
                </a:solidFill>
              </a:rPr>
              <a:t>메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소</a:t>
            </a:r>
            <a:r>
              <a:rPr lang="ko-KR" altLang="ko-KR" sz="1400" dirty="0" err="1" smtClean="0">
                <a:solidFill>
                  <a:prstClr val="black"/>
                </a:solidFill>
              </a:rPr>
              <a:t>드</a:t>
            </a:r>
            <a:endParaRPr lang="ko-KR" altLang="en-US" sz="1100" dirty="0">
              <a:latin typeface="+mj-lt"/>
            </a:endParaRPr>
          </a:p>
        </p:txBody>
      </p:sp>
      <p:sp>
        <p:nvSpPr>
          <p:cNvPr id="17" name="오른쪽 중괄호 16"/>
          <p:cNvSpPr/>
          <p:nvPr/>
        </p:nvSpPr>
        <p:spPr>
          <a:xfrm rot="5400000">
            <a:off x="2333024" y="1456725"/>
            <a:ext cx="210657" cy="246389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 rot="5400000">
            <a:off x="5690342" y="648443"/>
            <a:ext cx="247661" cy="411965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5400000">
            <a:off x="8236996" y="2245748"/>
            <a:ext cx="236058" cy="9112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91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파티셔닝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6516" y="1209526"/>
            <a:ext cx="8532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월단위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등의 데이터 적재 후 가공 또는 집계 작업이 많은 테이블은 기준 일자 칼럼으로 파티션을 적용함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인덱스가 없더라도 전체 범위가 아닌 기준일 구간에 속한 파티션만 처리하므로 대용량 데이터 처리에 필요함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(Partition Pruning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효과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작성 시 </a:t>
            </a:r>
            <a:r>
              <a:rPr lang="ko-KR" altLang="en-US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기준일자 칼럼의 조건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이 반드시 포함되어야 함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endParaRPr lang="ko-KR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3. </a:t>
            </a:r>
            <a:r>
              <a:rPr lang="ko-KR" altLang="en-US" sz="1600" dirty="0" smtClean="0">
                <a:solidFill>
                  <a:schemeClr val="tx1"/>
                </a:solidFill>
              </a:rPr>
              <a:t>배치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SQL</a:t>
            </a:r>
            <a:r>
              <a:rPr lang="ko-KR" altLang="en-US" sz="1600" dirty="0" smtClean="0">
                <a:solidFill>
                  <a:schemeClr val="tx1"/>
                </a:solidFill>
              </a:rPr>
              <a:t>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4448944" y="3032956"/>
            <a:ext cx="1584176" cy="21962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664967" y="3248979"/>
            <a:ext cx="1152128" cy="176419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algn="ctr" latinLnBrk="0">
              <a:lnSpc>
                <a:spcPts val="2400"/>
              </a:lnSpc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+mj-ea"/>
              </a:rPr>
              <a:t>2013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ea"/>
              </a:rPr>
              <a:t>년</a:t>
            </a:r>
            <a:r>
              <a:rPr lang="en-US" altLang="ko-KR" sz="1200" kern="0" dirty="0">
                <a:solidFill>
                  <a:sysClr val="windowText" lastClr="000000"/>
                </a:solidFill>
                <a:latin typeface="+mj-ea"/>
              </a:rPr>
              <a:t>08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ea"/>
              </a:rPr>
              <a:t>월</a:t>
            </a:r>
            <a:endParaRPr lang="en-US" altLang="ko-KR" sz="1200" kern="0" dirty="0" smtClean="0">
              <a:solidFill>
                <a:sysClr val="windowText" lastClr="000000"/>
              </a:solidFill>
              <a:latin typeface="+mj-ea"/>
            </a:endParaRPr>
          </a:p>
          <a:p>
            <a:pPr algn="ctr" latinLnBrk="0">
              <a:lnSpc>
                <a:spcPts val="2400"/>
              </a:lnSpc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+mj-ea"/>
              </a:rPr>
              <a:t>2013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ea"/>
              </a:rPr>
              <a:t>년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+mj-ea"/>
              </a:rPr>
              <a:t>07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ea"/>
              </a:rPr>
              <a:t>월</a:t>
            </a:r>
            <a:endParaRPr lang="en-US" altLang="ko-KR" sz="1200" kern="0" dirty="0" smtClean="0">
              <a:solidFill>
                <a:sysClr val="windowText" lastClr="000000"/>
              </a:solidFill>
              <a:latin typeface="+mj-ea"/>
            </a:endParaRPr>
          </a:p>
          <a:p>
            <a:pPr algn="ctr" latinLnBrk="0">
              <a:lnSpc>
                <a:spcPts val="2400"/>
              </a:lnSpc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+mj-ea"/>
              </a:rPr>
              <a:t>2013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ea"/>
              </a:rPr>
              <a:t>년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+mj-ea"/>
              </a:rPr>
              <a:t>06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ea"/>
              </a:rPr>
              <a:t>월</a:t>
            </a:r>
            <a:endParaRPr lang="en-US" altLang="ko-KR" sz="1200" kern="0" dirty="0" smtClean="0">
              <a:solidFill>
                <a:sysClr val="windowText" lastClr="000000"/>
              </a:solidFill>
              <a:latin typeface="+mj-ea"/>
            </a:endParaRPr>
          </a:p>
          <a:p>
            <a:pPr algn="ctr" latinLnBrk="0">
              <a:lnSpc>
                <a:spcPts val="2400"/>
              </a:lnSpc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+mj-ea"/>
              </a:rPr>
              <a:t>2013</a:t>
            </a:r>
            <a:r>
              <a:rPr lang="ko-KR" altLang="en-US" sz="1200" kern="0" dirty="0">
                <a:solidFill>
                  <a:sysClr val="windowText" lastClr="000000"/>
                </a:solidFill>
                <a:latin typeface="+mj-ea"/>
              </a:rPr>
              <a:t>년</a:t>
            </a:r>
            <a:r>
              <a:rPr lang="en-US" altLang="ko-KR" sz="1200" kern="0" dirty="0" smtClean="0">
                <a:solidFill>
                  <a:sysClr val="windowText" lastClr="000000"/>
                </a:solidFill>
                <a:latin typeface="+mj-ea"/>
              </a:rPr>
              <a:t>05</a:t>
            </a:r>
            <a:r>
              <a:rPr lang="ko-KR" altLang="en-US" sz="1200" kern="0" dirty="0" smtClean="0">
                <a:solidFill>
                  <a:sysClr val="windowText" lastClr="000000"/>
                </a:solidFill>
                <a:latin typeface="+mj-ea"/>
              </a:rPr>
              <a:t>월</a:t>
            </a:r>
            <a:endParaRPr lang="en-US" altLang="ko-KR" sz="1200" kern="0" dirty="0" smtClean="0">
              <a:solidFill>
                <a:sysClr val="windowText" lastClr="000000"/>
              </a:solidFill>
              <a:latin typeface="+mj-ea"/>
            </a:endParaRPr>
          </a:p>
          <a:p>
            <a:pPr algn="ctr" latinLnBrk="0">
              <a:lnSpc>
                <a:spcPts val="2400"/>
              </a:lnSpc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7015" y="4581128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555084" y="2645040"/>
            <a:ext cx="13340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일</a:t>
            </a:r>
            <a:r>
              <a:rPr lang="ko-KR" altLang="en-US" sz="1400" b="1" dirty="0"/>
              <a:t>반</a:t>
            </a:r>
            <a:r>
              <a:rPr lang="ko-KR" altLang="en-US" sz="1400" b="1" dirty="0" smtClean="0"/>
              <a:t> 테이블 </a:t>
            </a:r>
            <a:r>
              <a:rPr lang="en-US" altLang="ko-KR" sz="1400" b="1" dirty="0" smtClean="0"/>
              <a:t>A</a:t>
            </a:r>
            <a:endParaRPr lang="ko-KR" altLang="ko-KR" sz="1400" dirty="0"/>
          </a:p>
        </p:txBody>
      </p:sp>
      <p:sp>
        <p:nvSpPr>
          <p:cNvPr id="30" name="직사각형 29"/>
          <p:cNvSpPr/>
          <p:nvPr/>
        </p:nvSpPr>
        <p:spPr bwMode="auto">
          <a:xfrm>
            <a:off x="6825208" y="3024936"/>
            <a:ext cx="1584176" cy="22042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041231" y="3240961"/>
            <a:ext cx="1152128" cy="28803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2013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08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월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7041231" y="3601001"/>
            <a:ext cx="1152128" cy="28803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2013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07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월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7041231" y="3961041"/>
            <a:ext cx="1152128" cy="28803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2013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06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월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7041231" y="4321081"/>
            <a:ext cx="1152128" cy="28803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2013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년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05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73279" y="4653136"/>
            <a:ext cx="461665" cy="360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…..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825208" y="2637021"/>
            <a:ext cx="15007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파티션 테이블 </a:t>
            </a:r>
            <a:r>
              <a:rPr lang="en-US" altLang="ko-KR" sz="1400" b="1" dirty="0" smtClean="0"/>
              <a:t>B</a:t>
            </a:r>
            <a:endParaRPr lang="ko-KR" altLang="ko-KR" sz="1400" dirty="0"/>
          </a:p>
        </p:txBody>
      </p:sp>
      <p:sp>
        <p:nvSpPr>
          <p:cNvPr id="38" name="직사각형 37"/>
          <p:cNvSpPr/>
          <p:nvPr/>
        </p:nvSpPr>
        <p:spPr bwMode="auto">
          <a:xfrm>
            <a:off x="776537" y="3043594"/>
            <a:ext cx="2808312" cy="103347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4548" y="3187814"/>
            <a:ext cx="26282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SELECT </a:t>
            </a:r>
            <a:r>
              <a:rPr lang="en-US" altLang="ko-KR" sz="1400" i="1" dirty="0" smtClean="0"/>
              <a:t>COLUMN_LIST</a:t>
            </a:r>
          </a:p>
          <a:p>
            <a:r>
              <a:rPr lang="en-US" altLang="ko-KR" sz="1400" dirty="0" smtClean="0"/>
              <a:t> FROM  </a:t>
            </a:r>
            <a:r>
              <a:rPr lang="en-US" altLang="ko-KR" sz="1400" i="1" dirty="0" smtClean="0"/>
              <a:t>TABLE</a:t>
            </a:r>
          </a:p>
          <a:p>
            <a:r>
              <a:rPr lang="en-US" altLang="ko-KR" sz="1400" dirty="0" smtClean="0"/>
              <a:t>WHERE  YYYYMM = ‘201307'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92324" y="4221088"/>
            <a:ext cx="2476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공통 조건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조회 칼럼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YYYYMM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FULLSCAN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endParaRPr lang="ko-KR" altLang="en-US" sz="12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838748" y="3343801"/>
            <a:ext cx="7163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4617674" y="3356992"/>
            <a:ext cx="0" cy="16561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4016896" y="5013176"/>
            <a:ext cx="5381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517900" y="3610501"/>
            <a:ext cx="41515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978756" y="3623692"/>
            <a:ext cx="0" cy="2653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6377978" y="3914006"/>
            <a:ext cx="53818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720733" y="4631423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처리결과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204846" y="3964269"/>
            <a:ext cx="800219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처리결과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80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3.4 </a:t>
            </a:r>
            <a:r>
              <a:rPr lang="ko-KR" altLang="en-US" dirty="0" smtClean="0"/>
              <a:t>병렬 처리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6516" y="1209526"/>
            <a:ext cx="853294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대용량 데이터를 주어진 시간에 효율적으로 처리하기 위해서는 병렬처리가 필요함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병렬처리 방식은 배치 업무 및 처리할 데이터 크기에 따라 선택함 </a:t>
            </a:r>
            <a:endParaRPr lang="ko-KR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3. </a:t>
            </a:r>
            <a:r>
              <a:rPr lang="ko-KR" altLang="en-US" sz="1600" dirty="0" smtClean="0">
                <a:solidFill>
                  <a:schemeClr val="tx1"/>
                </a:solidFill>
              </a:rPr>
              <a:t>배치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SQL</a:t>
            </a:r>
            <a:r>
              <a:rPr lang="ko-KR" altLang="en-US" sz="1600" dirty="0" smtClean="0">
                <a:solidFill>
                  <a:schemeClr val="tx1"/>
                </a:solidFill>
              </a:rPr>
              <a:t>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5" name="그림 2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451" y="2276872"/>
            <a:ext cx="3810868" cy="179588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" name="그림 2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8895" y="4221088"/>
            <a:ext cx="3816424" cy="18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6" name="직사각형 25"/>
          <p:cNvSpPr/>
          <p:nvPr/>
        </p:nvSpPr>
        <p:spPr>
          <a:xfrm>
            <a:off x="632520" y="2132856"/>
            <a:ext cx="216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1) </a:t>
            </a:r>
            <a:r>
              <a:rPr lang="ko-KR" altLang="en-US" sz="1400" b="1" dirty="0" smtClean="0"/>
              <a:t>병렬 프로그램 방식</a:t>
            </a:r>
            <a:endParaRPr lang="ko-KR" altLang="ko-KR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775308" y="2397369"/>
            <a:ext cx="3817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배치 프로그램을 분할하여 동시에 수행하는 방식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매우 대용량의 처리에 적합하며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처리할 대용량 데이터가 균등하게 파티션으로 나눠져야 함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오류 시 단위 작업 별로 </a:t>
            </a:r>
            <a:r>
              <a:rPr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재작업이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 가능함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카드사 청구작업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등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632520" y="4077072"/>
            <a:ext cx="216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2) SQL </a:t>
            </a:r>
            <a:r>
              <a:rPr lang="ko-KR" altLang="en-US" sz="1400" b="1" dirty="0" smtClean="0"/>
              <a:t>병렬 처리 방식</a:t>
            </a:r>
            <a:endParaRPr lang="ko-KR" altLang="ko-KR" sz="1400" b="1" dirty="0"/>
          </a:p>
        </p:txBody>
      </p:sp>
      <p:sp>
        <p:nvSpPr>
          <p:cNvPr id="28" name="직사각형 27"/>
          <p:cNvSpPr/>
          <p:nvPr/>
        </p:nvSpPr>
        <p:spPr>
          <a:xfrm>
            <a:off x="775308" y="4341585"/>
            <a:ext cx="3817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대용량 처리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PARALLEL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힌트를 사용하여 병렬처리 하는 방식</a:t>
            </a:r>
            <a:endParaRPr lang="en-US" altLang="ko-KR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하나의 프로그램으로 쉽게 병렬처리를 </a:t>
            </a:r>
            <a:r>
              <a:rPr lang="ko-KR" altLang="en-US" sz="1200" dirty="0" err="1" smtClean="0"/>
              <a:t>할수</a:t>
            </a:r>
            <a:r>
              <a:rPr lang="ko-KR" altLang="en-US" sz="1200" dirty="0" smtClean="0"/>
              <a:t> 있으나 부작용이 많으므로 개발 시에는 사용을 제한함 </a:t>
            </a:r>
            <a:endParaRPr lang="en-US" altLang="ko-KR" sz="1200" dirty="0"/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smtClean="0"/>
              <a:t>배치 성능개선이 필요한 케이스에만 </a:t>
            </a:r>
            <a:r>
              <a:rPr lang="en-US" altLang="ko-KR" sz="1200" dirty="0" smtClean="0"/>
              <a:t>DBA </a:t>
            </a:r>
            <a:r>
              <a:rPr lang="ko-KR" altLang="en-US" sz="1200" dirty="0" smtClean="0"/>
              <a:t>검토 후 사용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259506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4.1 SQL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계획 보는 방법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8875" y="102776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4,1.1 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실행 계획 보는 간략한 예시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2520" y="1244660"/>
            <a:ext cx="88209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실행계획을 활용하여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SQL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문의 실행 경로를 파악하고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SQL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문의 성능척도로 활용할 수 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테이블의 조회 또는 조인 방법</a:t>
            </a:r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접근 순서</a:t>
            </a:r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형태</a:t>
            </a:r>
            <a:r>
              <a:rPr lang="en-US" altLang="ko-KR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사용되는 인덱스 등의 정보를 확인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할 수 있다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784" y="1908671"/>
            <a:ext cx="6375400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68524" y="1844824"/>
            <a:ext cx="4953000" cy="276999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lvl="0"/>
            <a:r>
              <a:rPr lang="ko-KR" altLang="ko-KR" sz="1200" b="1" dirty="0">
                <a:latin typeface="맑은 고딕" pitchFamily="50" charset="-127"/>
                <a:ea typeface="맑은 고딕" pitchFamily="50" charset="-127"/>
              </a:rPr>
              <a:t>맨 안쪽부터 바깥 쪽으로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200" b="1" dirty="0">
                <a:latin typeface="맑은 고딕" pitchFamily="50" charset="-127"/>
                <a:ea typeface="맑은 고딕" pitchFamily="50" charset="-127"/>
              </a:rPr>
              <a:t>위에서부터 아래의 순서로 읽음</a:t>
            </a:r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오른쪽으로 구부러진 화살표 3"/>
          <p:cNvSpPr/>
          <p:nvPr/>
        </p:nvSpPr>
        <p:spPr bwMode="auto">
          <a:xfrm rot="18759400">
            <a:off x="2110564" y="4798803"/>
            <a:ext cx="610801" cy="1542898"/>
          </a:xfrm>
          <a:prstGeom prst="curvedRightArrow">
            <a:avLst>
              <a:gd name="adj1" fmla="val 25000"/>
              <a:gd name="adj2" fmla="val 76186"/>
              <a:gd name="adj3" fmla="val 25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4. </a:t>
            </a:r>
            <a:r>
              <a:rPr lang="ko-KR" altLang="en-US" sz="1600" dirty="0" smtClean="0">
                <a:solidFill>
                  <a:schemeClr val="tx1"/>
                </a:solidFill>
              </a:rPr>
              <a:t>기타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355" y="2132856"/>
            <a:ext cx="5636797" cy="2531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2945" y="4055864"/>
            <a:ext cx="6462475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81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4.1 SQL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계획 보는 방법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8875" y="1027765"/>
            <a:ext cx="4140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4.1.2 Access Path(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액세스 경로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4808" y="692696"/>
            <a:ext cx="6192688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4508" y="1328732"/>
            <a:ext cx="2916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x-none" altLang="ko-KR" sz="1200">
                <a:latin typeface="맑은 고딕" pitchFamily="50" charset="-127"/>
                <a:ea typeface="맑은 고딕" pitchFamily="50" charset="-127"/>
              </a:rPr>
              <a:t>SQL문장 실행계획 </a:t>
            </a:r>
            <a:r>
              <a:rPr lang="ko-KR" altLang="ko-KR" sz="1200">
                <a:latin typeface="맑은 고딕" pitchFamily="50" charset="-127"/>
                <a:ea typeface="맑은 고딕" pitchFamily="50" charset="-127"/>
              </a:rPr>
              <a:t>중 가장 흔하게 볼 수 있는 </a:t>
            </a:r>
            <a:r>
              <a:rPr lang="x-none" altLang="ko-KR" sz="1200">
                <a:latin typeface="맑은 고딕" pitchFamily="50" charset="-127"/>
                <a:ea typeface="맑은 고딕" pitchFamily="50" charset="-127"/>
              </a:rPr>
              <a:t>액세스 경로(Access Path)</a:t>
            </a:r>
            <a:endParaRPr lang="ko-KR" altLang="ko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4. </a:t>
            </a:r>
            <a:r>
              <a:rPr lang="ko-KR" altLang="en-US" sz="1600" dirty="0" smtClean="0">
                <a:solidFill>
                  <a:schemeClr val="tx1"/>
                </a:solidFill>
              </a:rPr>
              <a:t>기타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901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기본 표준 </a:t>
            </a:r>
            <a:r>
              <a:rPr lang="en-US" altLang="ko-KR" dirty="0" smtClean="0"/>
              <a:t>(SELECT)</a:t>
            </a:r>
            <a:endParaRPr lang="ko-KR" altLang="en-US" dirty="0"/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382678" y="981074"/>
            <a:ext cx="9178834" cy="503239"/>
          </a:xfrm>
          <a:prstGeom prst="rect">
            <a:avLst/>
          </a:prstGeom>
        </p:spPr>
        <p:txBody>
          <a:bodyPr/>
          <a:lstStyle>
            <a:lvl1pPr marL="360363" indent="-3603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400">
                <a:solidFill>
                  <a:srgbClr val="646464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17550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77800" indent="736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defRPr sz="2000" b="1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441450" indent="-3587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맑은 고딕" pitchFamily="50" charset="-127"/>
              </a:rPr>
              <a:t>SQL </a:t>
            </a:r>
            <a:r>
              <a:rPr lang="ko-KR" altLang="ko-KR" sz="1200" b="1" dirty="0">
                <a:latin typeface="맑은 고딕" pitchFamily="50" charset="-127"/>
              </a:rPr>
              <a:t>작성 표준을 준수하여</a:t>
            </a:r>
            <a:r>
              <a:rPr lang="en-US" altLang="ko-KR" sz="1200" b="1" dirty="0">
                <a:latin typeface="맑은 고딕" pitchFamily="50" charset="-127"/>
              </a:rPr>
              <a:t>, SQL</a:t>
            </a:r>
            <a:r>
              <a:rPr lang="ko-KR" altLang="ko-KR" sz="1200" b="1" dirty="0">
                <a:latin typeface="맑은 고딕" pitchFamily="50" charset="-127"/>
              </a:rPr>
              <a:t>문 </a:t>
            </a:r>
            <a:r>
              <a:rPr lang="ko-KR" altLang="ko-KR" sz="1200" b="1" dirty="0" err="1">
                <a:solidFill>
                  <a:srgbClr val="FF0000"/>
                </a:solidFill>
                <a:latin typeface="맑은 고딕" pitchFamily="50" charset="-127"/>
              </a:rPr>
              <a:t>가독성</a:t>
            </a:r>
            <a:r>
              <a:rPr lang="ko-KR" altLang="ko-KR" sz="1200" b="1" dirty="0">
                <a:latin typeface="맑은 고딕" pitchFamily="50" charset="-127"/>
              </a:rPr>
              <a:t> 및 데이터베이스내의</a:t>
            </a:r>
            <a:r>
              <a:rPr lang="en-US" altLang="ko-KR" sz="1200" b="1" dirty="0">
                <a:latin typeface="맑은 고딕" pitchFamily="50" charset="-127"/>
              </a:rPr>
              <a:t> SGA</a:t>
            </a:r>
            <a:r>
              <a:rPr lang="ko-KR" altLang="ko-KR" sz="1200" b="1" dirty="0">
                <a:latin typeface="맑은 고딕" pitchFamily="50" charset="-127"/>
              </a:rPr>
              <a:t>영역에서 </a:t>
            </a:r>
            <a:r>
              <a:rPr lang="ko-KR" altLang="ko-KR" sz="1200" b="1" dirty="0">
                <a:solidFill>
                  <a:srgbClr val="FF0000"/>
                </a:solidFill>
                <a:latin typeface="맑은 고딕" pitchFamily="50" charset="-127"/>
              </a:rPr>
              <a:t>메모리 사용 감소</a:t>
            </a:r>
            <a:r>
              <a:rPr lang="ko-KR" altLang="ko-KR" sz="1200" b="1" dirty="0">
                <a:latin typeface="맑은 고딕" pitchFamily="50" charset="-127"/>
              </a:rPr>
              <a:t>와</a:t>
            </a:r>
            <a:r>
              <a:rPr lang="en-US" altLang="ko-KR" sz="1200" b="1" dirty="0"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hard parsing</a:t>
            </a:r>
            <a:r>
              <a:rPr lang="ko-KR" altLang="ko-KR" sz="1200" b="1" dirty="0">
                <a:solidFill>
                  <a:srgbClr val="FF0000"/>
                </a:solidFill>
                <a:latin typeface="맑은 고딕" pitchFamily="50" charset="-127"/>
              </a:rPr>
              <a:t>을 최소화</a:t>
            </a:r>
            <a:r>
              <a:rPr lang="ko-KR" altLang="ko-KR" sz="1200" b="1" dirty="0">
                <a:latin typeface="맑은 고딕" pitchFamily="50" charset="-127"/>
              </a:rPr>
              <a:t> </a:t>
            </a:r>
            <a:r>
              <a:rPr lang="x-none" altLang="ko-KR" sz="1200" b="1"/>
              <a:t>등이 가능하므로 아래 SQL 작성표준 </a:t>
            </a:r>
            <a:r>
              <a:rPr lang="x-none" altLang="ko-KR" sz="1200" b="1" smtClean="0"/>
              <a:t>준수함</a:t>
            </a:r>
            <a:endParaRPr lang="ko-KR" altLang="ko-KR" sz="1200" b="1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텍스트 개체 틀 5"/>
          <p:cNvSpPr txBox="1">
            <a:spLocks/>
          </p:cNvSpPr>
          <p:nvPr/>
        </p:nvSpPr>
        <p:spPr>
          <a:xfrm>
            <a:off x="201266" y="5749"/>
            <a:ext cx="2303462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1. SQL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표준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8504" y="1671766"/>
            <a:ext cx="8856984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743774"/>
            <a:ext cx="871296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lt"/>
              </a:rPr>
              <a:t>&lt;</a:t>
            </a:r>
            <a:r>
              <a:rPr lang="en-US" altLang="ko-KR" sz="1100" dirty="0">
                <a:latin typeface="+mj-lt"/>
              </a:rPr>
              <a:t>select id="</a:t>
            </a:r>
            <a:r>
              <a:rPr lang="en-US" altLang="ko-KR" sz="1100" dirty="0" err="1">
                <a:latin typeface="+mj-lt"/>
              </a:rPr>
              <a:t>listPortletCommonCheck</a:t>
            </a:r>
            <a:r>
              <a:rPr lang="en-US" altLang="ko-KR" sz="1100" dirty="0">
                <a:latin typeface="+mj-lt"/>
              </a:rPr>
              <a:t>" </a:t>
            </a:r>
            <a:r>
              <a:rPr lang="en-US" altLang="ko-KR" sz="1100" dirty="0" err="1">
                <a:latin typeface="+mj-lt"/>
              </a:rPr>
              <a:t>parameterClass</a:t>
            </a:r>
            <a:r>
              <a:rPr lang="en-US" altLang="ko-KR" sz="1100" dirty="0">
                <a:latin typeface="+mj-lt"/>
              </a:rPr>
              <a:t>="</a:t>
            </a:r>
            <a:r>
              <a:rPr lang="en-US" altLang="ko-KR" sz="1100" dirty="0" err="1">
                <a:latin typeface="+mj-lt"/>
              </a:rPr>
              <a:t>java.util.HashMap</a:t>
            </a:r>
            <a:r>
              <a:rPr lang="en-US" altLang="ko-KR" sz="1100" dirty="0">
                <a:latin typeface="+mj-lt"/>
              </a:rPr>
              <a:t>" </a:t>
            </a:r>
            <a:r>
              <a:rPr lang="en-US" altLang="ko-KR" sz="1100" dirty="0" err="1">
                <a:latin typeface="+mj-lt"/>
              </a:rPr>
              <a:t>resultClass</a:t>
            </a:r>
            <a:r>
              <a:rPr lang="en-US" altLang="ko-KR" sz="1100" dirty="0">
                <a:latin typeface="+mj-lt"/>
              </a:rPr>
              <a:t>="</a:t>
            </a:r>
            <a:r>
              <a:rPr lang="en-US" altLang="ko-KR" sz="1100" dirty="0" err="1">
                <a:latin typeface="+mj-lt"/>
              </a:rPr>
              <a:t>PortalPortlet</a:t>
            </a:r>
            <a:r>
              <a:rPr lang="en-US" altLang="ko-KR" sz="1100" dirty="0">
                <a:latin typeface="+mj-lt"/>
              </a:rPr>
              <a:t>"&gt;</a:t>
            </a:r>
            <a:endParaRPr lang="en-US" altLang="ko-KR" sz="1100" dirty="0" smtClean="0">
              <a:latin typeface="+mj-lt"/>
            </a:endParaRPr>
          </a:p>
          <a:p>
            <a:pPr lvl="1"/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SELECT  </a:t>
            </a:r>
            <a:r>
              <a:rPr lang="en-US" altLang="ko-KR" sz="1100" dirty="0">
                <a:latin typeface="+mj-lt"/>
              </a:rPr>
              <a:t>/* [PortalPortlet_SqlMap.xml] </a:t>
            </a:r>
            <a:r>
              <a:rPr lang="en-US" altLang="ko-KR" sz="1100" dirty="0" err="1">
                <a:latin typeface="+mj-lt"/>
              </a:rPr>
              <a:t>portal.admin.screen.portalPortlet.listPortletCommonCheck</a:t>
            </a:r>
            <a:r>
              <a:rPr lang="en-US" altLang="ko-KR" sz="1100" dirty="0">
                <a:latin typeface="+mj-lt"/>
              </a:rPr>
              <a:t> */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        </a:t>
            </a:r>
            <a:r>
              <a:rPr lang="en-US" altLang="ko-KR" sz="1100" dirty="0">
                <a:latin typeface="+mj-lt"/>
              </a:rPr>
              <a:t>A.PORTLET_ID         </a:t>
            </a:r>
            <a:r>
              <a:rPr lang="en-US" altLang="ko-KR" sz="1100" dirty="0" smtClean="0">
                <a:latin typeface="+mj-lt"/>
              </a:rPr>
              <a:t>         </a:t>
            </a:r>
            <a:r>
              <a:rPr lang="en-US" altLang="ko-KR" sz="1100" dirty="0" err="1">
                <a:latin typeface="+mj-lt"/>
              </a:rPr>
              <a:t>portletId</a:t>
            </a:r>
            <a:r>
              <a:rPr lang="en-US" altLang="ko-KR" sz="1100" dirty="0">
                <a:latin typeface="+mj-lt"/>
              </a:rPr>
              <a:t>, 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        </a:t>
            </a:r>
            <a:r>
              <a:rPr lang="en-US" altLang="ko-KR" sz="1100" dirty="0">
                <a:latin typeface="+mj-lt"/>
              </a:rPr>
              <a:t>D.ITEM_MESSAGE      </a:t>
            </a:r>
            <a:r>
              <a:rPr lang="en-US" altLang="ko-KR" sz="1100" dirty="0" smtClean="0">
                <a:latin typeface="+mj-lt"/>
              </a:rPr>
              <a:t>       </a:t>
            </a:r>
            <a:r>
              <a:rPr lang="en-US" altLang="ko-KR" sz="1100" dirty="0" err="1">
                <a:latin typeface="+mj-lt"/>
              </a:rPr>
              <a:t>portletName</a:t>
            </a:r>
            <a:r>
              <a:rPr lang="en-US" altLang="ko-KR" sz="1100" dirty="0">
                <a:latin typeface="+mj-lt"/>
              </a:rPr>
              <a:t>, 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        A.PORTLET_CATEGORY_ID   </a:t>
            </a:r>
            <a:r>
              <a:rPr lang="en-US" altLang="ko-KR" sz="1100" dirty="0" err="1">
                <a:latin typeface="+mj-lt"/>
              </a:rPr>
              <a:t>portletCategoryId</a:t>
            </a:r>
            <a:r>
              <a:rPr lang="en-US" altLang="ko-KR" sz="1100" dirty="0">
                <a:latin typeface="+mj-lt"/>
              </a:rPr>
              <a:t>,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        </a:t>
            </a:r>
            <a:r>
              <a:rPr lang="en-US" altLang="ko-KR" sz="1100" dirty="0">
                <a:latin typeface="+mj-lt"/>
              </a:rPr>
              <a:t>A.SYSTEM_CODE         </a:t>
            </a:r>
            <a:r>
              <a:rPr lang="en-US" altLang="ko-KR" sz="1100" dirty="0" smtClean="0">
                <a:latin typeface="+mj-lt"/>
              </a:rPr>
              <a:t>     </a:t>
            </a:r>
            <a:r>
              <a:rPr lang="en-US" altLang="ko-KR" sz="1100" dirty="0" err="1">
                <a:latin typeface="+mj-lt"/>
              </a:rPr>
              <a:t>systemCode</a:t>
            </a:r>
            <a:r>
              <a:rPr lang="en-US" altLang="ko-KR" sz="1100" dirty="0">
                <a:latin typeface="+mj-lt"/>
              </a:rPr>
              <a:t>,</a:t>
            </a:r>
          </a:p>
          <a:p>
            <a:pPr lvl="1"/>
            <a:r>
              <a:rPr lang="en-US" altLang="ko-KR" sz="1100" dirty="0"/>
              <a:t>  </a:t>
            </a:r>
            <a:r>
              <a:rPr lang="en-US" altLang="ko-KR" sz="1100" dirty="0" smtClean="0"/>
              <a:t>          </a:t>
            </a:r>
            <a:r>
              <a:rPr lang="en-US" altLang="ko-KR" sz="1100" dirty="0" smtClean="0">
                <a:latin typeface="+mj-lt"/>
              </a:rPr>
              <a:t>A.MOVEABLE                   </a:t>
            </a:r>
            <a:r>
              <a:rPr lang="en-US" altLang="ko-KR" sz="1100" dirty="0">
                <a:latin typeface="+mj-lt"/>
              </a:rPr>
              <a:t>moveable, 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        A.PREVIEW_IMAGE_ID        </a:t>
            </a:r>
            <a:r>
              <a:rPr lang="en-US" altLang="ko-KR" sz="1100" dirty="0" err="1" smtClean="0">
                <a:latin typeface="+mj-lt"/>
              </a:rPr>
              <a:t>previewImageId</a:t>
            </a:r>
            <a:r>
              <a:rPr lang="en-US" altLang="ko-KR" sz="1100" dirty="0">
                <a:latin typeface="+mj-lt"/>
              </a:rPr>
              <a:t>, </a:t>
            </a:r>
          </a:p>
          <a:p>
            <a:pPr lvl="1"/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…….. &lt;</a:t>
            </a:r>
            <a:r>
              <a:rPr lang="ko-KR" altLang="en-US" sz="1100" dirty="0">
                <a:latin typeface="+mj-lt"/>
              </a:rPr>
              <a:t>중략</a:t>
            </a:r>
            <a:r>
              <a:rPr lang="en-US" altLang="ko-KR" sz="1100" dirty="0" smtClean="0">
                <a:latin typeface="+mj-lt"/>
              </a:rPr>
              <a:t>&gt;………</a:t>
            </a:r>
            <a:endParaRPr lang="en-US" altLang="ko-KR" sz="1100" dirty="0">
              <a:latin typeface="+mj-lt"/>
            </a:endParaRPr>
          </a:p>
          <a:p>
            <a:pPr lvl="1"/>
            <a:r>
              <a:rPr lang="en-US" altLang="ko-KR" sz="1100" dirty="0" smtClean="0">
                <a:latin typeface="+mj-lt"/>
              </a:rPr>
              <a:t>  FROM  </a:t>
            </a:r>
            <a:r>
              <a:rPr lang="en-US" altLang="ko-KR" sz="1100" dirty="0">
                <a:latin typeface="+mj-lt"/>
              </a:rPr>
              <a:t>IKEP4_PO_PORTLET </a:t>
            </a:r>
            <a:r>
              <a:rPr lang="en-US" altLang="ko-KR" sz="1100" b="1" dirty="0">
                <a:latin typeface="+mj-lt"/>
              </a:rPr>
              <a:t>A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/>
              <a:t>INNER JOIN </a:t>
            </a:r>
            <a:endParaRPr lang="en-US" altLang="ko-KR" sz="1100" dirty="0" smtClean="0">
              <a:latin typeface="+mj-lt"/>
            </a:endParaRPr>
          </a:p>
          <a:p>
            <a:pPr lvl="1"/>
            <a:r>
              <a:rPr lang="en-US" altLang="ko-KR" sz="1100" dirty="0" smtClean="0">
                <a:latin typeface="+mj-lt"/>
              </a:rPr>
              <a:t>            IKEP4_PO_PORTLET_CATEGORY </a:t>
            </a:r>
            <a:r>
              <a:rPr lang="en-US" altLang="ko-KR" sz="1100" b="1" dirty="0">
                <a:latin typeface="+mj-lt"/>
              </a:rPr>
              <a:t>B</a:t>
            </a:r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</a:t>
            </a:r>
            <a:endParaRPr lang="en-US" altLang="ko-KR" sz="1100" dirty="0">
              <a:latin typeface="+mj-lt"/>
            </a:endParaRPr>
          </a:p>
          <a:p>
            <a:pPr lvl="1"/>
            <a:r>
              <a:rPr lang="en-US" altLang="ko-KR" sz="1100" dirty="0">
                <a:latin typeface="+mj-lt"/>
              </a:rPr>
              <a:t>  </a:t>
            </a:r>
            <a:r>
              <a:rPr lang="en-US" altLang="ko-KR" sz="1100" dirty="0" smtClean="0">
                <a:latin typeface="+mj-lt"/>
              </a:rPr>
              <a:t>   ON  </a:t>
            </a:r>
            <a:r>
              <a:rPr lang="en-US" altLang="ko-KR" sz="1100" dirty="0">
                <a:latin typeface="+mj-lt"/>
              </a:rPr>
              <a:t>A.PORTLET_CATEGORY_ID = B.PORTLET_CATEGORY_ID </a:t>
            </a:r>
            <a:r>
              <a:rPr lang="en-US" altLang="ko-KR" sz="1100" dirty="0"/>
              <a:t>INNER JOIN</a:t>
            </a:r>
            <a:endParaRPr lang="en-US" altLang="ko-KR" sz="1100" dirty="0" smtClean="0">
              <a:latin typeface="+mj-lt"/>
            </a:endParaRPr>
          </a:p>
          <a:p>
            <a:pPr lvl="1"/>
            <a:r>
              <a:rPr lang="en-US" altLang="ko-KR" sz="1100" dirty="0" smtClean="0">
                <a:latin typeface="+mj-lt"/>
              </a:rPr>
              <a:t>            IKEP4_VW_PERMIT_SYS_RESOURCE </a:t>
            </a:r>
            <a:r>
              <a:rPr lang="en-US" altLang="ko-KR" sz="1100" b="1" dirty="0">
                <a:latin typeface="+mj-lt"/>
              </a:rPr>
              <a:t>C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 </a:t>
            </a:r>
            <a:r>
              <a:rPr lang="en-US" altLang="ko-KR" sz="1100" dirty="0">
                <a:latin typeface="+mj-lt"/>
              </a:rPr>
              <a:t>ON </a:t>
            </a:r>
            <a:r>
              <a:rPr lang="en-US" altLang="ko-KR" sz="1100" dirty="0" smtClean="0">
                <a:latin typeface="+mj-lt"/>
              </a:rPr>
              <a:t> A.PORTLET_ID                = C.RESOURCE_NAME </a:t>
            </a:r>
            <a:r>
              <a:rPr lang="en-US" altLang="ko-KR" sz="1100" dirty="0"/>
              <a:t>INNER JOIN</a:t>
            </a:r>
            <a:endParaRPr lang="en-US" altLang="ko-KR" sz="1100" dirty="0" smtClean="0">
              <a:latin typeface="+mj-lt"/>
            </a:endParaRPr>
          </a:p>
          <a:p>
            <a:pPr lvl="1"/>
            <a:r>
              <a:rPr lang="en-US" altLang="ko-KR" sz="1100" dirty="0" smtClean="0">
                <a:latin typeface="+mj-lt"/>
              </a:rPr>
              <a:t>            IKEP4_I18N_MESSAGE </a:t>
            </a:r>
            <a:r>
              <a:rPr lang="en-US" altLang="ko-KR" sz="1100" b="1" dirty="0">
                <a:latin typeface="+mj-lt"/>
              </a:rPr>
              <a:t>D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 ON  </a:t>
            </a:r>
            <a:r>
              <a:rPr lang="en-US" altLang="ko-KR" sz="1100" dirty="0">
                <a:latin typeface="+mj-lt"/>
              </a:rPr>
              <a:t>A.PORTLET_ID </a:t>
            </a:r>
            <a:r>
              <a:rPr lang="en-US" altLang="ko-KR" sz="1100" dirty="0" smtClean="0">
                <a:latin typeface="+mj-lt"/>
              </a:rPr>
              <a:t>               = </a:t>
            </a:r>
            <a:r>
              <a:rPr lang="en-US" altLang="ko-KR" sz="1100" dirty="0">
                <a:latin typeface="+mj-lt"/>
              </a:rPr>
              <a:t>D.ITEM_ID</a:t>
            </a:r>
          </a:p>
          <a:p>
            <a:pPr lvl="1"/>
            <a:r>
              <a:rPr lang="en-US" altLang="ko-KR" sz="1100" dirty="0" smtClean="0">
                <a:latin typeface="+mj-lt"/>
              </a:rPr>
              <a:t>WHERE  </a:t>
            </a:r>
            <a:r>
              <a:rPr lang="en-US" altLang="ko-KR" sz="1100" dirty="0">
                <a:latin typeface="+mj-lt"/>
              </a:rPr>
              <a:t>A.SYSTEM_CODE </a:t>
            </a:r>
            <a:r>
              <a:rPr lang="en-US" altLang="ko-KR" sz="1100" dirty="0" smtClean="0">
                <a:latin typeface="+mj-lt"/>
              </a:rPr>
              <a:t>           =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systemCode</a:t>
            </a:r>
            <a:r>
              <a:rPr lang="en-US" altLang="ko-KR" sz="1100" dirty="0">
                <a:latin typeface="+mj-lt"/>
              </a:rPr>
              <a:t>#</a:t>
            </a:r>
          </a:p>
          <a:p>
            <a:pPr lvl="1"/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 AND  A.STATUS                     = </a:t>
            </a:r>
            <a:r>
              <a:rPr lang="en-US" altLang="ko-KR" sz="1100" dirty="0">
                <a:latin typeface="+mj-lt"/>
              </a:rPr>
              <a:t>1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AND  C.OPERATION_NAME      IN </a:t>
            </a:r>
            <a:r>
              <a:rPr lang="en-US" altLang="ko-KR" sz="1100" dirty="0">
                <a:latin typeface="+mj-lt"/>
              </a:rPr>
              <a:t>('READ')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AND  C.CLASS_NAME             = 'Portal-</a:t>
            </a:r>
            <a:r>
              <a:rPr lang="en-US" altLang="ko-KR" sz="1100" dirty="0" err="1" smtClean="0">
                <a:latin typeface="+mj-lt"/>
              </a:rPr>
              <a:t>Portlet</a:t>
            </a:r>
            <a:r>
              <a:rPr lang="en-US" altLang="ko-KR" sz="1100" dirty="0">
                <a:latin typeface="+mj-lt"/>
              </a:rPr>
              <a:t>'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AND  C.USER_ID                    IN </a:t>
            </a:r>
            <a:r>
              <a:rPr lang="en-US" altLang="ko-KR" sz="1100" dirty="0">
                <a:latin typeface="+mj-lt"/>
              </a:rPr>
              <a:t>(#</a:t>
            </a:r>
            <a:r>
              <a:rPr lang="en-US" altLang="ko-KR" sz="1100" dirty="0" err="1">
                <a:latin typeface="+mj-lt"/>
              </a:rPr>
              <a:t>userId</a:t>
            </a:r>
            <a:r>
              <a:rPr lang="en-US" altLang="ko-KR" sz="1100" dirty="0">
                <a:latin typeface="+mj-lt"/>
              </a:rPr>
              <a:t>#, 'OPEN')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AND  D.FIELD_NAME              =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fieldName</a:t>
            </a:r>
            <a:r>
              <a:rPr lang="en-US" altLang="ko-KR" sz="1100" dirty="0">
                <a:latin typeface="+mj-lt"/>
              </a:rPr>
              <a:t># </a:t>
            </a:r>
          </a:p>
          <a:p>
            <a:pPr lvl="1"/>
            <a:r>
              <a:rPr lang="en-US" altLang="ko-KR" sz="1100" dirty="0" smtClean="0">
                <a:latin typeface="+mj-lt"/>
              </a:rPr>
              <a:t>    AND  D.LOCALE_CODE            =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localeCode</a:t>
            </a:r>
            <a:r>
              <a:rPr lang="en-US" altLang="ko-KR" sz="1100" dirty="0">
                <a:latin typeface="+mj-lt"/>
              </a:rPr>
              <a:t>#  </a:t>
            </a:r>
          </a:p>
          <a:p>
            <a:pPr lvl="1"/>
            <a:r>
              <a:rPr lang="en-US" altLang="ko-KR" sz="1100" dirty="0" smtClean="0">
                <a:latin typeface="+mj-lt"/>
              </a:rPr>
              <a:t> ORDER  BY A.REGIST_DATE</a:t>
            </a:r>
          </a:p>
          <a:p>
            <a:r>
              <a:rPr lang="en-US" altLang="ko-KR" sz="1100" dirty="0" smtClean="0">
                <a:latin typeface="+mj-lt"/>
              </a:rPr>
              <a:t>&lt;/</a:t>
            </a:r>
            <a:r>
              <a:rPr lang="en-US" altLang="ko-KR" sz="1100" dirty="0">
                <a:latin typeface="+mj-lt"/>
              </a:rPr>
              <a:t>select</a:t>
            </a:r>
            <a:r>
              <a:rPr lang="en-US" altLang="ko-KR" sz="1100" dirty="0" smtClean="0">
                <a:latin typeface="+mj-lt"/>
              </a:rPr>
              <a:t>&gt;</a:t>
            </a:r>
            <a:endParaRPr lang="en-US" altLang="ko-KR" sz="1100" dirty="0">
              <a:latin typeface="+mj-lt"/>
            </a:endParaRPr>
          </a:p>
        </p:txBody>
      </p:sp>
      <p:sp>
        <p:nvSpPr>
          <p:cNvPr id="7" name="아래쪽 화살표 6"/>
          <p:cNvSpPr/>
          <p:nvPr/>
        </p:nvSpPr>
        <p:spPr bwMode="auto">
          <a:xfrm>
            <a:off x="1603230" y="1963574"/>
            <a:ext cx="216024" cy="3985706"/>
          </a:xfrm>
          <a:prstGeom prst="downArrow">
            <a:avLst/>
          </a:prstGeom>
          <a:solidFill>
            <a:schemeClr val="tx2">
              <a:lumMod val="60000"/>
              <a:lumOff val="40000"/>
              <a:alpha val="41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3" name="아래쪽 화살표 12"/>
          <p:cNvSpPr/>
          <p:nvPr/>
        </p:nvSpPr>
        <p:spPr bwMode="auto">
          <a:xfrm>
            <a:off x="3368824" y="2132856"/>
            <a:ext cx="216024" cy="1152128"/>
          </a:xfrm>
          <a:prstGeom prst="downArrow">
            <a:avLst/>
          </a:prstGeom>
          <a:solidFill>
            <a:schemeClr val="tx2">
              <a:lumMod val="60000"/>
              <a:lumOff val="40000"/>
              <a:alpha val="41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4" name="아래쪽 화살표 13"/>
          <p:cNvSpPr/>
          <p:nvPr/>
        </p:nvSpPr>
        <p:spPr bwMode="auto">
          <a:xfrm>
            <a:off x="3350236" y="3655591"/>
            <a:ext cx="216024" cy="2090539"/>
          </a:xfrm>
          <a:prstGeom prst="downArrow">
            <a:avLst/>
          </a:prstGeom>
          <a:solidFill>
            <a:schemeClr val="tx2">
              <a:lumMod val="60000"/>
              <a:lumOff val="40000"/>
              <a:alpha val="41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457056" y="2564904"/>
            <a:ext cx="4104456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9516" y="2708920"/>
            <a:ext cx="40119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</a:rPr>
              <a:t>SELECT</a:t>
            </a:r>
            <a:r>
              <a:rPr lang="ko-KR" altLang="en-US" sz="1200" b="1" dirty="0" smtClean="0">
                <a:latin typeface="+mj-lt"/>
              </a:rPr>
              <a:t>구문 작성 시 유의사항</a:t>
            </a:r>
            <a:endParaRPr lang="en-US" altLang="ko-KR" sz="1200" b="1" dirty="0" smtClean="0">
              <a:latin typeface="+mj-lt"/>
            </a:endParaRPr>
          </a:p>
          <a:p>
            <a:endParaRPr lang="en-US" altLang="ko-KR" sz="1200" b="1" dirty="0" smtClean="0">
              <a:latin typeface="+mj-lt"/>
            </a:endParaRPr>
          </a:p>
          <a:p>
            <a:endParaRPr lang="en-US" altLang="ko-KR" sz="1100" b="1" dirty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smtClean="0">
                <a:latin typeface="+mj-lt"/>
              </a:rPr>
              <a:t>여러 칼럼 기술 시 콤마</a:t>
            </a:r>
            <a:r>
              <a:rPr lang="en-US" altLang="ko-KR" sz="1100" dirty="0" smtClean="0">
                <a:latin typeface="+mj-lt"/>
              </a:rPr>
              <a:t>(,)</a:t>
            </a:r>
            <a:r>
              <a:rPr lang="ko-KR" altLang="en-US" sz="1100" dirty="0" smtClean="0">
                <a:latin typeface="+mj-lt"/>
              </a:rPr>
              <a:t>는 뒤에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붙임</a:t>
            </a:r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+mj-lt"/>
              </a:rPr>
              <a:t>SELECT</a:t>
            </a:r>
            <a:r>
              <a:rPr lang="ko-KR" altLang="en-US" sz="1100" dirty="0" smtClean="0">
                <a:latin typeface="+mj-lt"/>
              </a:rPr>
              <a:t>절에 </a:t>
            </a:r>
            <a:r>
              <a:rPr lang="en-US" altLang="ko-KR" sz="1100" dirty="0" smtClean="0">
                <a:latin typeface="+mj-lt"/>
              </a:rPr>
              <a:t>“*” </a:t>
            </a:r>
            <a:r>
              <a:rPr lang="ko-KR" altLang="en-US" sz="1100" dirty="0" smtClean="0">
                <a:latin typeface="+mj-lt"/>
              </a:rPr>
              <a:t>사용 금지</a:t>
            </a:r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smtClean="0">
                <a:latin typeface="+mj-lt"/>
              </a:rPr>
              <a:t>여러 테이블 사용 시 </a:t>
            </a:r>
            <a:r>
              <a:rPr lang="en-US" altLang="ko-KR" sz="1100" dirty="0" smtClean="0">
                <a:latin typeface="+mj-lt"/>
              </a:rPr>
              <a:t>Alias</a:t>
            </a:r>
            <a:r>
              <a:rPr lang="ko-KR" altLang="en-US" sz="1100" dirty="0" smtClean="0">
                <a:latin typeface="+mj-lt"/>
              </a:rPr>
              <a:t>는 반드시 정의함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  </a:t>
            </a:r>
            <a:r>
              <a:rPr lang="ko-KR" altLang="en-US" sz="1100" dirty="0" smtClean="0">
                <a:latin typeface="+mj-lt"/>
              </a:rPr>
              <a:t> </a:t>
            </a:r>
            <a:r>
              <a:rPr lang="en-US" altLang="ko-KR" sz="1100" dirty="0" smtClean="0">
                <a:latin typeface="+mj-lt"/>
              </a:rPr>
              <a:t>(A,B,C </a:t>
            </a:r>
            <a:r>
              <a:rPr lang="ko-KR" altLang="en-US" sz="1100" dirty="0" smtClean="0">
                <a:latin typeface="+mj-lt"/>
              </a:rPr>
              <a:t>등 알파벳 한자리</a:t>
            </a:r>
            <a:r>
              <a:rPr lang="en-US" altLang="ko-KR" sz="1100" dirty="0" smtClean="0">
                <a:latin typeface="+mj-lt"/>
              </a:rPr>
              <a:t>)</a:t>
            </a:r>
          </a:p>
          <a:p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smtClean="0">
                <a:latin typeface="+mj-lt"/>
              </a:rPr>
              <a:t>테이블 순서는 처리 순서대로 </a:t>
            </a:r>
            <a:r>
              <a:rPr lang="en-US" altLang="ko-KR" sz="1100" dirty="0" smtClean="0">
                <a:latin typeface="+mj-lt"/>
              </a:rPr>
              <a:t>(</a:t>
            </a:r>
            <a:r>
              <a:rPr lang="ko-KR" altLang="en-US" sz="1100" dirty="0" smtClean="0">
                <a:latin typeface="+mj-lt"/>
              </a:rPr>
              <a:t>권장</a:t>
            </a:r>
            <a:r>
              <a:rPr lang="en-US" altLang="ko-KR" sz="1100" dirty="0" smtClean="0">
                <a:latin typeface="+mj-lt"/>
              </a:rPr>
              <a:t>)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smtClean="0">
                <a:latin typeface="+mj-lt"/>
              </a:rPr>
              <a:t>조인은 </a:t>
            </a:r>
            <a:r>
              <a:rPr lang="en-US" altLang="ko-KR" sz="1100" dirty="0" smtClean="0">
                <a:latin typeface="+mj-lt"/>
              </a:rPr>
              <a:t>ANSI </a:t>
            </a:r>
            <a:r>
              <a:rPr lang="ko-KR" altLang="en-US" sz="1100" dirty="0" smtClean="0">
                <a:latin typeface="+mj-lt"/>
              </a:rPr>
              <a:t>표준 방식 사용함 </a:t>
            </a:r>
            <a:r>
              <a:rPr lang="en-US" altLang="ko-KR" sz="1100" dirty="0" smtClean="0">
                <a:latin typeface="+mj-lt"/>
              </a:rPr>
              <a:t>(</a:t>
            </a:r>
            <a:r>
              <a:rPr lang="ko-KR" altLang="en-US" sz="1100" u="sng" dirty="0" smtClean="0">
                <a:latin typeface="+mj-lt"/>
              </a:rPr>
              <a:t>오라클 방식 금지</a:t>
            </a:r>
            <a:r>
              <a:rPr lang="en-US" altLang="ko-KR" sz="1100" dirty="0" smtClean="0">
                <a:latin typeface="+mj-lt"/>
              </a:rPr>
              <a:t>)</a:t>
            </a:r>
          </a:p>
          <a:p>
            <a:r>
              <a:rPr lang="en-US" altLang="ko-KR" sz="1100" dirty="0" smtClean="0">
                <a:latin typeface="+mj-lt"/>
              </a:rPr>
              <a:t>   </a:t>
            </a:r>
            <a:r>
              <a:rPr lang="en-US" altLang="ko-KR" sz="1100" dirty="0" smtClean="0">
                <a:latin typeface="+mj-lt"/>
                <a:sym typeface="Wingdings" pitchFamily="2" charset="2"/>
              </a:rPr>
              <a:t> Inner Join</a:t>
            </a:r>
            <a:r>
              <a:rPr lang="ko-KR" altLang="en-US" sz="1100" dirty="0" smtClean="0">
                <a:latin typeface="+mj-lt"/>
                <a:sym typeface="Wingdings" pitchFamily="2" charset="2"/>
              </a:rPr>
              <a:t>은 작성 편의를 위해 </a:t>
            </a:r>
            <a:r>
              <a:rPr lang="en-US" altLang="ko-KR" sz="1100" dirty="0" smtClean="0">
                <a:latin typeface="+mj-lt"/>
                <a:sym typeface="Wingdings" pitchFamily="2" charset="2"/>
              </a:rPr>
              <a:t>“,”</a:t>
            </a:r>
            <a:r>
              <a:rPr lang="ko-KR" altLang="en-US" sz="1100" dirty="0" smtClean="0">
                <a:latin typeface="+mj-lt"/>
                <a:sym typeface="Wingdings" pitchFamily="2" charset="2"/>
              </a:rPr>
              <a:t>로 나열하는 일반적인</a:t>
            </a:r>
            <a:endParaRPr lang="en-US" altLang="ko-KR" sz="1100" dirty="0" smtClean="0">
              <a:latin typeface="+mj-lt"/>
              <a:sym typeface="Wingdings" pitchFamily="2" charset="2"/>
            </a:endParaRPr>
          </a:p>
          <a:p>
            <a:r>
              <a:rPr lang="en-US" altLang="ko-KR" sz="1100" dirty="0">
                <a:latin typeface="+mj-lt"/>
                <a:sym typeface="Wingdings" pitchFamily="2" charset="2"/>
              </a:rPr>
              <a:t> </a:t>
            </a:r>
            <a:r>
              <a:rPr lang="en-US" altLang="ko-KR" sz="1100" dirty="0" smtClean="0">
                <a:latin typeface="+mj-lt"/>
                <a:sym typeface="Wingdings" pitchFamily="2" charset="2"/>
              </a:rPr>
              <a:t>    </a:t>
            </a:r>
            <a:r>
              <a:rPr lang="ko-KR" altLang="en-US" sz="1100" dirty="0" smtClean="0">
                <a:latin typeface="+mj-lt"/>
                <a:sym typeface="Wingdings" pitchFamily="2" charset="2"/>
              </a:rPr>
              <a:t> 방식 허용 </a:t>
            </a:r>
            <a:r>
              <a:rPr lang="en-US" altLang="ko-KR" sz="1100" dirty="0" smtClean="0">
                <a:latin typeface="+mj-lt"/>
                <a:sym typeface="Wingdings" pitchFamily="2" charset="2"/>
              </a:rPr>
              <a:t>(</a:t>
            </a:r>
            <a:r>
              <a:rPr lang="ko-KR" altLang="en-US" sz="1100" dirty="0" smtClean="0">
                <a:latin typeface="+mj-lt"/>
                <a:sym typeface="Wingdings" pitchFamily="2" charset="2"/>
              </a:rPr>
              <a:t>조인 </a:t>
            </a:r>
            <a:r>
              <a:rPr lang="ko-KR" altLang="en-US" sz="1100" dirty="0" err="1" smtClean="0">
                <a:latin typeface="+mj-lt"/>
                <a:sym typeface="Wingdings" pitchFamily="2" charset="2"/>
              </a:rPr>
              <a:t>조건문</a:t>
            </a:r>
            <a:r>
              <a:rPr lang="ko-KR" altLang="en-US" sz="1100" dirty="0" smtClean="0">
                <a:latin typeface="+mj-lt"/>
                <a:sym typeface="Wingdings" pitchFamily="2" charset="2"/>
              </a:rPr>
              <a:t> 먼저</a:t>
            </a:r>
            <a:r>
              <a:rPr lang="en-US" altLang="ko-KR" sz="1100" dirty="0" smtClean="0">
                <a:latin typeface="+mj-lt"/>
                <a:sym typeface="Wingdings" pitchFamily="2" charset="2"/>
              </a:rPr>
              <a:t>, </a:t>
            </a:r>
            <a:r>
              <a:rPr lang="ko-KR" altLang="en-US" sz="1100" dirty="0" smtClean="0">
                <a:latin typeface="+mj-lt"/>
                <a:sym typeface="Wingdings" pitchFamily="2" charset="2"/>
              </a:rPr>
              <a:t>일반 조건은 뒤에</a:t>
            </a:r>
            <a:r>
              <a:rPr lang="en-US" altLang="ko-KR" sz="1100" dirty="0" smtClean="0">
                <a:latin typeface="+mj-lt"/>
                <a:sym typeface="Wingdings" pitchFamily="2" charset="2"/>
              </a:rPr>
              <a:t>)</a:t>
            </a:r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err="1"/>
              <a:t>조건절</a:t>
            </a:r>
            <a:r>
              <a:rPr lang="ko-KR" altLang="en-US" sz="1100" dirty="0"/>
              <a:t> 칼럼은 왼쪽</a:t>
            </a:r>
            <a:r>
              <a:rPr lang="en-US" altLang="ko-KR" sz="1100" dirty="0"/>
              <a:t>, </a:t>
            </a:r>
            <a:r>
              <a:rPr lang="ko-KR" altLang="en-US" sz="1100" dirty="0"/>
              <a:t>상수는 </a:t>
            </a:r>
            <a:r>
              <a:rPr lang="ko-KR" altLang="en-US" sz="1100" dirty="0" smtClean="0"/>
              <a:t>오른쪽</a:t>
            </a:r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err="1" smtClean="0">
                <a:latin typeface="+mj-lt"/>
              </a:rPr>
              <a:t>예약어</a:t>
            </a:r>
            <a:r>
              <a:rPr lang="en-US" altLang="ko-KR" sz="1100" dirty="0" smtClean="0">
                <a:latin typeface="+mj-lt"/>
              </a:rPr>
              <a:t>, </a:t>
            </a:r>
            <a:r>
              <a:rPr lang="ko-KR" altLang="en-US" sz="1100" dirty="0" err="1" smtClean="0">
                <a:latin typeface="+mj-lt"/>
              </a:rPr>
              <a:t>조건절</a:t>
            </a:r>
            <a:r>
              <a:rPr lang="ko-KR" altLang="en-US" sz="1100" dirty="0" smtClean="0">
                <a:latin typeface="+mj-lt"/>
              </a:rPr>
              <a:t> 연산자</a:t>
            </a:r>
            <a:r>
              <a:rPr lang="en-US" altLang="ko-KR" sz="1100" dirty="0" smtClean="0">
                <a:latin typeface="+mj-lt"/>
              </a:rPr>
              <a:t>, </a:t>
            </a:r>
            <a:r>
              <a:rPr lang="ko-KR" altLang="en-US" sz="1100" dirty="0" smtClean="0">
                <a:latin typeface="+mj-lt"/>
              </a:rPr>
              <a:t>칼럼 </a:t>
            </a:r>
            <a:r>
              <a:rPr lang="en-US" altLang="ko-KR" sz="1100" dirty="0" smtClean="0">
                <a:latin typeface="+mj-lt"/>
              </a:rPr>
              <a:t>Alias </a:t>
            </a:r>
            <a:r>
              <a:rPr lang="ko-KR" altLang="en-US" sz="1100" dirty="0" smtClean="0">
                <a:latin typeface="+mj-lt"/>
              </a:rPr>
              <a:t>등은 </a:t>
            </a:r>
            <a:r>
              <a:rPr lang="ko-KR" altLang="en-US" sz="1100" dirty="0" err="1" smtClean="0">
                <a:latin typeface="+mj-lt"/>
              </a:rPr>
              <a:t>열맞춤</a:t>
            </a:r>
            <a:r>
              <a:rPr lang="ko-KR" altLang="en-US" sz="1100" dirty="0" smtClean="0">
                <a:latin typeface="+mj-lt"/>
              </a:rPr>
              <a:t> 작성</a:t>
            </a:r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59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기본 표준 </a:t>
            </a:r>
            <a:r>
              <a:rPr lang="en-US" altLang="ko-KR" dirty="0" smtClean="0"/>
              <a:t>(INSERT)</a:t>
            </a:r>
            <a:endParaRPr lang="ko-KR" altLang="en-US" dirty="0"/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382678" y="981074"/>
            <a:ext cx="9178834" cy="503239"/>
          </a:xfrm>
          <a:prstGeom prst="rect">
            <a:avLst/>
          </a:prstGeom>
        </p:spPr>
        <p:txBody>
          <a:bodyPr/>
          <a:lstStyle>
            <a:lvl1pPr marL="360363" indent="-3603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400">
                <a:solidFill>
                  <a:srgbClr val="646464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17550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77800" indent="736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defRPr sz="2000" b="1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441450" indent="-3587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맑은 고딕" pitchFamily="50" charset="-127"/>
              </a:rPr>
              <a:t>SQL </a:t>
            </a:r>
            <a:r>
              <a:rPr lang="ko-KR" altLang="ko-KR" sz="1200" b="1" dirty="0">
                <a:latin typeface="맑은 고딕" pitchFamily="50" charset="-127"/>
              </a:rPr>
              <a:t>작성 표준을 준수하여</a:t>
            </a:r>
            <a:r>
              <a:rPr lang="en-US" altLang="ko-KR" sz="1200" b="1" dirty="0">
                <a:latin typeface="맑은 고딕" pitchFamily="50" charset="-127"/>
              </a:rPr>
              <a:t>, SQL</a:t>
            </a:r>
            <a:r>
              <a:rPr lang="ko-KR" altLang="ko-KR" sz="1200" b="1" dirty="0">
                <a:latin typeface="맑은 고딕" pitchFamily="50" charset="-127"/>
              </a:rPr>
              <a:t>문 </a:t>
            </a:r>
            <a:r>
              <a:rPr lang="ko-KR" altLang="ko-KR" sz="1200" b="1" dirty="0" err="1">
                <a:solidFill>
                  <a:srgbClr val="FF0000"/>
                </a:solidFill>
                <a:latin typeface="맑은 고딕" pitchFamily="50" charset="-127"/>
              </a:rPr>
              <a:t>가독성</a:t>
            </a:r>
            <a:r>
              <a:rPr lang="ko-KR" altLang="ko-KR" sz="1200" b="1" dirty="0">
                <a:latin typeface="맑은 고딕" pitchFamily="50" charset="-127"/>
              </a:rPr>
              <a:t> 및 데이터베이스내의</a:t>
            </a:r>
            <a:r>
              <a:rPr lang="en-US" altLang="ko-KR" sz="1200" b="1" dirty="0">
                <a:latin typeface="맑은 고딕" pitchFamily="50" charset="-127"/>
              </a:rPr>
              <a:t> SGA</a:t>
            </a:r>
            <a:r>
              <a:rPr lang="ko-KR" altLang="ko-KR" sz="1200" b="1" dirty="0">
                <a:latin typeface="맑은 고딕" pitchFamily="50" charset="-127"/>
              </a:rPr>
              <a:t>영역에서 </a:t>
            </a:r>
            <a:r>
              <a:rPr lang="ko-KR" altLang="ko-KR" sz="1200" b="1" dirty="0">
                <a:solidFill>
                  <a:srgbClr val="FF0000"/>
                </a:solidFill>
                <a:latin typeface="맑은 고딕" pitchFamily="50" charset="-127"/>
              </a:rPr>
              <a:t>메모리 사용 감소</a:t>
            </a:r>
            <a:r>
              <a:rPr lang="ko-KR" altLang="ko-KR" sz="1200" b="1" dirty="0">
                <a:latin typeface="맑은 고딕" pitchFamily="50" charset="-127"/>
              </a:rPr>
              <a:t>와</a:t>
            </a:r>
            <a:r>
              <a:rPr lang="en-US" altLang="ko-KR" sz="1200" b="1" dirty="0"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hard parsing</a:t>
            </a:r>
            <a:r>
              <a:rPr lang="ko-KR" altLang="ko-KR" sz="1200" b="1" dirty="0">
                <a:solidFill>
                  <a:srgbClr val="FF0000"/>
                </a:solidFill>
                <a:latin typeface="맑은 고딕" pitchFamily="50" charset="-127"/>
              </a:rPr>
              <a:t>을 최소화</a:t>
            </a:r>
            <a:r>
              <a:rPr lang="ko-KR" altLang="ko-KR" sz="1200" b="1" dirty="0">
                <a:latin typeface="맑은 고딕" pitchFamily="50" charset="-127"/>
              </a:rPr>
              <a:t> </a:t>
            </a:r>
            <a:r>
              <a:rPr lang="x-none" altLang="ko-KR" sz="1200" b="1"/>
              <a:t>등이 가능하므로 아래 SQL 작성표준 </a:t>
            </a:r>
            <a:r>
              <a:rPr lang="x-none" altLang="ko-KR" sz="1200" b="1" smtClean="0"/>
              <a:t>준수함</a:t>
            </a:r>
            <a:endParaRPr lang="ko-KR" altLang="ko-KR" sz="1200" b="1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텍스트 개체 틀 5"/>
          <p:cNvSpPr txBox="1">
            <a:spLocks/>
          </p:cNvSpPr>
          <p:nvPr/>
        </p:nvSpPr>
        <p:spPr>
          <a:xfrm>
            <a:off x="201266" y="5749"/>
            <a:ext cx="2303462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1. SQL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표준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8504" y="1671766"/>
            <a:ext cx="8856984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743774"/>
            <a:ext cx="87129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lt"/>
              </a:rPr>
              <a:t>&lt;</a:t>
            </a:r>
            <a:r>
              <a:rPr lang="en-US" altLang="ko-KR" sz="1100" dirty="0">
                <a:latin typeface="+mj-lt"/>
              </a:rPr>
              <a:t>insert id="create" </a:t>
            </a:r>
            <a:r>
              <a:rPr lang="en-US" altLang="ko-KR" sz="1100" dirty="0" err="1">
                <a:latin typeface="+mj-lt"/>
              </a:rPr>
              <a:t>parameterClass</a:t>
            </a:r>
            <a:r>
              <a:rPr lang="en-US" altLang="ko-KR" sz="1100" dirty="0">
                <a:latin typeface="+mj-lt"/>
              </a:rPr>
              <a:t>="</a:t>
            </a:r>
            <a:r>
              <a:rPr lang="en-US" altLang="ko-KR" sz="1100" dirty="0" err="1">
                <a:latin typeface="+mj-lt"/>
              </a:rPr>
              <a:t>MessageBox</a:t>
            </a:r>
            <a:r>
              <a:rPr lang="en-US" altLang="ko-KR" sz="1100" dirty="0" smtClean="0">
                <a:latin typeface="+mj-lt"/>
              </a:rPr>
              <a:t>"&gt;</a:t>
            </a:r>
          </a:p>
          <a:p>
            <a:r>
              <a:rPr lang="en-US" altLang="ko-KR" sz="1100" dirty="0" smtClean="0">
                <a:latin typeface="+mj-lt"/>
              </a:rPr>
              <a:t>          INSERT  </a:t>
            </a:r>
            <a:r>
              <a:rPr lang="en-US" altLang="ko-KR" sz="1100" dirty="0" smtClean="0"/>
              <a:t>/* </a:t>
            </a:r>
            <a:r>
              <a:rPr lang="en-US" altLang="ko-KR" sz="1100" dirty="0"/>
              <a:t>[SendBox_SqlMap.xml] </a:t>
            </a:r>
            <a:r>
              <a:rPr lang="en-US" altLang="ko-KR" sz="1100" dirty="0" err="1"/>
              <a:t>sendbox.create</a:t>
            </a:r>
            <a:r>
              <a:rPr lang="en-US" altLang="ko-KR" sz="1100" dirty="0"/>
              <a:t> */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             </a:t>
            </a:r>
            <a:r>
              <a:rPr lang="en-US" altLang="ko-KR" sz="1100" dirty="0">
                <a:latin typeface="+mj-lt"/>
              </a:rPr>
              <a:t>INTO </a:t>
            </a:r>
            <a:r>
              <a:rPr lang="en-US" altLang="ko-KR" sz="1100" dirty="0" smtClean="0">
                <a:latin typeface="+mj-lt"/>
              </a:rPr>
              <a:t>IKEP4_UM_SENDBOX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                    (MESSAGE_ID,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MESSAGE_TYPE,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TITLE,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ATTACH_COUNT,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RECEIVER_COUNT,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SENDER_ID,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SENDER_NAME,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SEND_DATE,</a:t>
            </a: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CONTENTS, 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MAIL_UID</a:t>
            </a:r>
            <a:r>
              <a:rPr lang="en-US" altLang="ko-KR" sz="1100" dirty="0">
                <a:latin typeface="+mj-lt"/>
              </a:rPr>
              <a:t>)</a:t>
            </a:r>
          </a:p>
          <a:p>
            <a:r>
              <a:rPr lang="en-US" altLang="ko-KR" sz="1100" dirty="0" smtClean="0">
                <a:latin typeface="+mj-lt"/>
              </a:rPr>
              <a:t>         VALUES  (#</a:t>
            </a:r>
            <a:r>
              <a:rPr lang="en-US" altLang="ko-KR" sz="1100" dirty="0" err="1" smtClean="0">
                <a:latin typeface="+mj-lt"/>
              </a:rPr>
              <a:t>messageId</a:t>
            </a:r>
            <a:r>
              <a:rPr lang="en-US" altLang="ko-KR" sz="1100" dirty="0" smtClean="0">
                <a:latin typeface="+mj-lt"/>
              </a:rPr>
              <a:t>#,</a:t>
            </a: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messageType</a:t>
            </a:r>
            <a:r>
              <a:rPr lang="en-US" altLang="ko-KR" sz="1100" dirty="0" smtClean="0">
                <a:latin typeface="+mj-lt"/>
              </a:rPr>
              <a:t>#,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</a:t>
            </a:r>
            <a:r>
              <a:rPr lang="en-US" altLang="ko-KR" sz="1100" dirty="0">
                <a:latin typeface="+mj-lt"/>
              </a:rPr>
              <a:t>#title</a:t>
            </a:r>
            <a:r>
              <a:rPr lang="en-US" altLang="ko-KR" sz="1100" dirty="0" smtClean="0">
                <a:latin typeface="+mj-lt"/>
              </a:rPr>
              <a:t>#,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#</a:t>
            </a:r>
            <a:r>
              <a:rPr lang="en-US" altLang="ko-KR" sz="1100" dirty="0" err="1" smtClean="0">
                <a:latin typeface="+mj-lt"/>
              </a:rPr>
              <a:t>attachCount</a:t>
            </a:r>
            <a:r>
              <a:rPr lang="en-US" altLang="ko-KR" sz="1100" dirty="0" smtClean="0">
                <a:latin typeface="+mj-lt"/>
              </a:rPr>
              <a:t>#,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receiverCount</a:t>
            </a:r>
            <a:r>
              <a:rPr lang="en-US" altLang="ko-KR" sz="1100" dirty="0" smtClean="0">
                <a:latin typeface="+mj-lt"/>
              </a:rPr>
              <a:t>#,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senderId</a:t>
            </a:r>
            <a:r>
              <a:rPr lang="en-US" altLang="ko-KR" sz="1100" dirty="0" smtClean="0">
                <a:latin typeface="+mj-lt"/>
              </a:rPr>
              <a:t>#,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senderName</a:t>
            </a:r>
            <a:r>
              <a:rPr lang="en-US" altLang="ko-KR" sz="1100" dirty="0" smtClean="0">
                <a:latin typeface="+mj-lt"/>
              </a:rPr>
              <a:t>#,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sendDate</a:t>
            </a:r>
            <a:r>
              <a:rPr lang="en-US" altLang="ko-KR" sz="1100" dirty="0" smtClean="0">
                <a:latin typeface="+mj-lt"/>
              </a:rPr>
              <a:t>#,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</a:t>
            </a:r>
            <a:r>
              <a:rPr lang="en-US" altLang="ko-KR" sz="1100" dirty="0">
                <a:latin typeface="+mj-lt"/>
              </a:rPr>
              <a:t>#contents</a:t>
            </a:r>
            <a:r>
              <a:rPr lang="en-US" altLang="ko-KR" sz="1100" dirty="0" smtClean="0">
                <a:latin typeface="+mj-lt"/>
              </a:rPr>
              <a:t>#,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mailUid</a:t>
            </a:r>
            <a:r>
              <a:rPr lang="en-US" altLang="ko-KR" sz="1100" dirty="0" smtClean="0">
                <a:latin typeface="+mj-lt"/>
              </a:rPr>
              <a:t>#)</a:t>
            </a:r>
          </a:p>
          <a:p>
            <a:r>
              <a:rPr lang="en-US" altLang="ko-KR" sz="1100" dirty="0" smtClean="0">
                <a:latin typeface="+mj-lt"/>
              </a:rPr>
              <a:t>&lt;/</a:t>
            </a:r>
            <a:r>
              <a:rPr lang="en-US" altLang="ko-KR" sz="1100" dirty="0">
                <a:latin typeface="+mj-lt"/>
              </a:rPr>
              <a:t>insert&gt;</a:t>
            </a: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1603230" y="1963574"/>
            <a:ext cx="216024" cy="3769682"/>
          </a:xfrm>
          <a:prstGeom prst="downArrow">
            <a:avLst/>
          </a:prstGeom>
          <a:solidFill>
            <a:schemeClr val="tx2">
              <a:lumMod val="60000"/>
              <a:lumOff val="40000"/>
              <a:alpha val="41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457056" y="3356992"/>
            <a:ext cx="4104456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49516" y="3512329"/>
            <a:ext cx="4011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</a:rPr>
              <a:t>INSERT</a:t>
            </a:r>
            <a:r>
              <a:rPr lang="ko-KR" altLang="en-US" sz="1200" b="1" dirty="0" smtClean="0">
                <a:latin typeface="+mj-lt"/>
              </a:rPr>
              <a:t>구문 작성 시 유의사항</a:t>
            </a:r>
            <a:endParaRPr lang="en-US" altLang="ko-KR" sz="1200" b="1" dirty="0" smtClean="0">
              <a:latin typeface="+mj-lt"/>
            </a:endParaRPr>
          </a:p>
          <a:p>
            <a:endParaRPr lang="en-US" altLang="ko-KR" sz="1200" b="1" dirty="0" smtClean="0">
              <a:latin typeface="+mj-lt"/>
            </a:endParaRPr>
          </a:p>
          <a:p>
            <a:endParaRPr lang="en-US" altLang="ko-KR" sz="1100" b="1" dirty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+mj-lt"/>
              </a:rPr>
              <a:t>INSERT</a:t>
            </a:r>
            <a:r>
              <a:rPr lang="ko-KR" altLang="en-US" sz="1100" dirty="0" smtClean="0">
                <a:latin typeface="+mj-lt"/>
              </a:rPr>
              <a:t>문에 반드시 칼럼 기술</a:t>
            </a:r>
            <a:endParaRPr lang="en-US" altLang="ko-KR" sz="1100" dirty="0" smtClean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smtClean="0">
                <a:latin typeface="+mj-lt"/>
              </a:rPr>
              <a:t>여러 칼럼 기술 시 콤마</a:t>
            </a:r>
            <a:r>
              <a:rPr lang="en-US" altLang="ko-KR" sz="1100" dirty="0" smtClean="0">
                <a:latin typeface="+mj-lt"/>
              </a:rPr>
              <a:t>(,)</a:t>
            </a:r>
            <a:r>
              <a:rPr lang="ko-KR" altLang="en-US" sz="1100" dirty="0" smtClean="0">
                <a:latin typeface="+mj-lt"/>
              </a:rPr>
              <a:t>는 뒤에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 smtClean="0">
                <a:latin typeface="+mj-lt"/>
              </a:rPr>
              <a:t>붙임</a:t>
            </a:r>
            <a:r>
              <a:rPr lang="en-US" altLang="ko-KR" sz="1100" dirty="0" smtClean="0">
                <a:latin typeface="+mj-lt"/>
              </a:rPr>
              <a:t>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100" dirty="0" smtClean="0">
                <a:latin typeface="+mj-lt"/>
              </a:rPr>
              <a:t>SELECT </a:t>
            </a:r>
            <a:r>
              <a:rPr lang="ko-KR" altLang="en-US" sz="1100" dirty="0" smtClean="0">
                <a:latin typeface="+mj-lt"/>
              </a:rPr>
              <a:t>문이 포함된 경우 </a:t>
            </a:r>
            <a:r>
              <a:rPr lang="en-US" altLang="ko-KR" sz="1100" dirty="0" smtClean="0">
                <a:latin typeface="+mj-lt"/>
              </a:rPr>
              <a:t>SELECT </a:t>
            </a:r>
            <a:r>
              <a:rPr lang="ko-KR" altLang="en-US" sz="1100" dirty="0" smtClean="0">
                <a:latin typeface="+mj-lt"/>
              </a:rPr>
              <a:t>작성 표준을 따름</a:t>
            </a: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96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기본 표준 </a:t>
            </a:r>
            <a:r>
              <a:rPr lang="en-US" altLang="ko-KR" dirty="0" smtClean="0"/>
              <a:t>(UPDATE)</a:t>
            </a:r>
            <a:endParaRPr lang="ko-KR" altLang="en-US" dirty="0"/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382678" y="981074"/>
            <a:ext cx="9178834" cy="503239"/>
          </a:xfrm>
          <a:prstGeom prst="rect">
            <a:avLst/>
          </a:prstGeom>
        </p:spPr>
        <p:txBody>
          <a:bodyPr/>
          <a:lstStyle>
            <a:lvl1pPr marL="360363" indent="-3603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400">
                <a:solidFill>
                  <a:srgbClr val="646464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17550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77800" indent="736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defRPr sz="2000" b="1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441450" indent="-3587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맑은 고딕" pitchFamily="50" charset="-127"/>
              </a:rPr>
              <a:t>SQL </a:t>
            </a:r>
            <a:r>
              <a:rPr lang="ko-KR" altLang="ko-KR" sz="1200" b="1" dirty="0">
                <a:latin typeface="맑은 고딕" pitchFamily="50" charset="-127"/>
              </a:rPr>
              <a:t>작성 표준을 준수하여</a:t>
            </a:r>
            <a:r>
              <a:rPr lang="en-US" altLang="ko-KR" sz="1200" b="1" dirty="0">
                <a:latin typeface="맑은 고딕" pitchFamily="50" charset="-127"/>
              </a:rPr>
              <a:t>, SQL</a:t>
            </a:r>
            <a:r>
              <a:rPr lang="ko-KR" altLang="ko-KR" sz="1200" b="1" dirty="0">
                <a:latin typeface="맑은 고딕" pitchFamily="50" charset="-127"/>
              </a:rPr>
              <a:t>문 </a:t>
            </a:r>
            <a:r>
              <a:rPr lang="ko-KR" altLang="ko-KR" sz="1200" b="1" dirty="0" err="1">
                <a:solidFill>
                  <a:srgbClr val="FF0000"/>
                </a:solidFill>
                <a:latin typeface="맑은 고딕" pitchFamily="50" charset="-127"/>
              </a:rPr>
              <a:t>가독성</a:t>
            </a:r>
            <a:r>
              <a:rPr lang="ko-KR" altLang="ko-KR" sz="1200" b="1" dirty="0">
                <a:latin typeface="맑은 고딕" pitchFamily="50" charset="-127"/>
              </a:rPr>
              <a:t> 및 데이터베이스내의</a:t>
            </a:r>
            <a:r>
              <a:rPr lang="en-US" altLang="ko-KR" sz="1200" b="1" dirty="0">
                <a:latin typeface="맑은 고딕" pitchFamily="50" charset="-127"/>
              </a:rPr>
              <a:t> SGA</a:t>
            </a:r>
            <a:r>
              <a:rPr lang="ko-KR" altLang="ko-KR" sz="1200" b="1" dirty="0">
                <a:latin typeface="맑은 고딕" pitchFamily="50" charset="-127"/>
              </a:rPr>
              <a:t>영역에서 </a:t>
            </a:r>
            <a:r>
              <a:rPr lang="ko-KR" altLang="ko-KR" sz="1200" b="1" dirty="0">
                <a:solidFill>
                  <a:srgbClr val="FF0000"/>
                </a:solidFill>
                <a:latin typeface="맑은 고딕" pitchFamily="50" charset="-127"/>
              </a:rPr>
              <a:t>메모리 사용 감소</a:t>
            </a:r>
            <a:r>
              <a:rPr lang="ko-KR" altLang="ko-KR" sz="1200" b="1" dirty="0">
                <a:latin typeface="맑은 고딕" pitchFamily="50" charset="-127"/>
              </a:rPr>
              <a:t>와</a:t>
            </a:r>
            <a:r>
              <a:rPr lang="en-US" altLang="ko-KR" sz="1200" b="1" dirty="0"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hard parsing</a:t>
            </a:r>
            <a:r>
              <a:rPr lang="ko-KR" altLang="ko-KR" sz="1200" b="1" dirty="0">
                <a:solidFill>
                  <a:srgbClr val="FF0000"/>
                </a:solidFill>
                <a:latin typeface="맑은 고딕" pitchFamily="50" charset="-127"/>
              </a:rPr>
              <a:t>을 최소화</a:t>
            </a:r>
            <a:r>
              <a:rPr lang="ko-KR" altLang="ko-KR" sz="1200" b="1" dirty="0">
                <a:latin typeface="맑은 고딕" pitchFamily="50" charset="-127"/>
              </a:rPr>
              <a:t> </a:t>
            </a:r>
            <a:r>
              <a:rPr lang="x-none" altLang="ko-KR" sz="1200" b="1"/>
              <a:t>등이 가능하므로 아래 SQL 작성표준 </a:t>
            </a:r>
            <a:r>
              <a:rPr lang="x-none" altLang="ko-KR" sz="1200" b="1" smtClean="0"/>
              <a:t>준수함</a:t>
            </a:r>
            <a:endParaRPr lang="ko-KR" altLang="ko-KR" sz="1200" b="1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텍스트 개체 틀 5"/>
          <p:cNvSpPr txBox="1">
            <a:spLocks/>
          </p:cNvSpPr>
          <p:nvPr/>
        </p:nvSpPr>
        <p:spPr>
          <a:xfrm>
            <a:off x="201266" y="5749"/>
            <a:ext cx="2303462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1. SQL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표준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8504" y="1671766"/>
            <a:ext cx="8856984" cy="19519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743774"/>
            <a:ext cx="871296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lt"/>
              </a:rPr>
              <a:t>&lt;</a:t>
            </a:r>
            <a:r>
              <a:rPr lang="en-US" altLang="ko-KR" sz="1100" dirty="0">
                <a:latin typeface="+mj-lt"/>
              </a:rPr>
              <a:t>update id="</a:t>
            </a:r>
            <a:r>
              <a:rPr lang="en-US" altLang="ko-KR" sz="1100" dirty="0" err="1">
                <a:latin typeface="+mj-lt"/>
              </a:rPr>
              <a:t>updateCurrentJob</a:t>
            </a:r>
            <a:r>
              <a:rPr lang="en-US" altLang="ko-KR" sz="1100" dirty="0">
                <a:latin typeface="+mj-lt"/>
              </a:rPr>
              <a:t>" </a:t>
            </a:r>
            <a:r>
              <a:rPr lang="en-US" altLang="ko-KR" sz="1100" dirty="0" err="1">
                <a:latin typeface="+mj-lt"/>
              </a:rPr>
              <a:t>parameterClass</a:t>
            </a:r>
            <a:r>
              <a:rPr lang="en-US" altLang="ko-KR" sz="1100" dirty="0">
                <a:latin typeface="+mj-lt"/>
              </a:rPr>
              <a:t>="User</a:t>
            </a:r>
            <a:r>
              <a:rPr lang="en-US" altLang="ko-KR" sz="1100" dirty="0" smtClean="0">
                <a:latin typeface="+mj-lt"/>
              </a:rPr>
              <a:t>"&gt; 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            UPDATE  /* </a:t>
            </a:r>
            <a:r>
              <a:rPr lang="en-US" altLang="ko-KR" sz="1100" dirty="0">
                <a:latin typeface="+mj-lt"/>
              </a:rPr>
              <a:t>[User_SqlMap.xml] </a:t>
            </a:r>
            <a:r>
              <a:rPr lang="en-US" altLang="ko-KR" sz="1100" dirty="0" err="1">
                <a:latin typeface="+mj-lt"/>
              </a:rPr>
              <a:t>support.user.member.dao.User.updateCurrentJob</a:t>
            </a:r>
            <a:r>
              <a:rPr lang="en-US" altLang="ko-KR" sz="1100" dirty="0">
                <a:latin typeface="+mj-lt"/>
              </a:rPr>
              <a:t> */  </a:t>
            </a:r>
            <a:endParaRPr lang="en-US" altLang="ko-KR" sz="1100" dirty="0" smtClean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    IKEP4_EV_USER 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 smtClean="0">
                <a:latin typeface="+mj-lt"/>
              </a:rPr>
              <a:t>                  SET  CURRENT_JOB     </a:t>
            </a:r>
            <a:r>
              <a:rPr lang="en-US" altLang="ko-KR" sz="1100" dirty="0">
                <a:latin typeface="+mj-lt"/>
              </a:rPr>
              <a:t>= #</a:t>
            </a:r>
            <a:r>
              <a:rPr lang="en-US" altLang="ko-KR" sz="1100" dirty="0" err="1">
                <a:latin typeface="+mj-lt"/>
              </a:rPr>
              <a:t>currentJob</a:t>
            </a:r>
            <a:r>
              <a:rPr lang="en-US" altLang="ko-KR" sz="1100" dirty="0">
                <a:latin typeface="+mj-lt"/>
              </a:rPr>
              <a:t>#, </a:t>
            </a: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    UPDATER_ID       </a:t>
            </a:r>
            <a:r>
              <a:rPr lang="en-US" altLang="ko-KR" sz="1100" dirty="0">
                <a:latin typeface="+mj-lt"/>
              </a:rPr>
              <a:t>= #</a:t>
            </a:r>
            <a:r>
              <a:rPr lang="en-US" altLang="ko-KR" sz="1100" dirty="0" err="1">
                <a:latin typeface="+mj-lt"/>
              </a:rPr>
              <a:t>updaterId</a:t>
            </a:r>
            <a:r>
              <a:rPr lang="en-US" altLang="ko-KR" sz="1100" dirty="0">
                <a:latin typeface="+mj-lt"/>
              </a:rPr>
              <a:t>#,</a:t>
            </a: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    UPDATER_NAME  =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updaterName</a:t>
            </a:r>
            <a:r>
              <a:rPr lang="en-US" altLang="ko-KR" sz="1100" dirty="0">
                <a:latin typeface="+mj-lt"/>
              </a:rPr>
              <a:t>#,</a:t>
            </a:r>
          </a:p>
          <a:p>
            <a:r>
              <a:rPr lang="en-US" altLang="ko-KR" sz="1100" dirty="0">
                <a:latin typeface="+mj-lt"/>
              </a:rPr>
              <a:t>	</a:t>
            </a:r>
            <a:r>
              <a:rPr lang="en-US" altLang="ko-KR" sz="1100" dirty="0" smtClean="0">
                <a:latin typeface="+mj-lt"/>
              </a:rPr>
              <a:t>      UPDATE_DATE     </a:t>
            </a:r>
            <a:r>
              <a:rPr lang="en-US" altLang="ko-KR" sz="1100" dirty="0">
                <a:latin typeface="+mj-lt"/>
              </a:rPr>
              <a:t>= SYSDATE</a:t>
            </a:r>
          </a:p>
          <a:p>
            <a:r>
              <a:rPr lang="en-US" altLang="ko-KR" sz="1100" dirty="0" smtClean="0">
                <a:latin typeface="+mj-lt"/>
              </a:rPr>
              <a:t>             WHERE  USER_ID             =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userId</a:t>
            </a:r>
            <a:r>
              <a:rPr lang="en-US" altLang="ko-KR" sz="1100" dirty="0" smtClean="0">
                <a:latin typeface="+mj-lt"/>
              </a:rPr>
              <a:t>#</a:t>
            </a:r>
          </a:p>
          <a:p>
            <a:r>
              <a:rPr lang="en-US" altLang="ko-KR" sz="1100" dirty="0" smtClean="0">
                <a:latin typeface="+mj-lt"/>
              </a:rPr>
              <a:t>&lt;/</a:t>
            </a:r>
            <a:r>
              <a:rPr lang="en-US" altLang="ko-KR" sz="1100" dirty="0">
                <a:latin typeface="+mj-lt"/>
              </a:rPr>
              <a:t>update&gt;</a:t>
            </a: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1769085" y="1963574"/>
            <a:ext cx="195182" cy="1265048"/>
          </a:xfrm>
          <a:prstGeom prst="downArrow">
            <a:avLst/>
          </a:prstGeom>
          <a:solidFill>
            <a:schemeClr val="tx2">
              <a:lumMod val="60000"/>
              <a:lumOff val="40000"/>
              <a:alpha val="41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3031362" y="2324405"/>
            <a:ext cx="195182" cy="904217"/>
          </a:xfrm>
          <a:prstGeom prst="downArrow">
            <a:avLst/>
          </a:prstGeom>
          <a:solidFill>
            <a:schemeClr val="tx2">
              <a:lumMod val="60000"/>
              <a:lumOff val="40000"/>
              <a:alpha val="41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457056" y="2492896"/>
            <a:ext cx="4104456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49516" y="2648233"/>
            <a:ext cx="4011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</a:rPr>
              <a:t>UPDATE</a:t>
            </a:r>
            <a:r>
              <a:rPr lang="ko-KR" altLang="en-US" sz="1200" b="1" dirty="0" smtClean="0">
                <a:latin typeface="+mj-lt"/>
              </a:rPr>
              <a:t>구문 작성 시 유의사항</a:t>
            </a:r>
            <a:endParaRPr lang="en-US" altLang="ko-KR" sz="1200" b="1" dirty="0" smtClean="0">
              <a:latin typeface="+mj-lt"/>
            </a:endParaRPr>
          </a:p>
          <a:p>
            <a:endParaRPr lang="en-US" altLang="ko-KR" sz="1200" b="1" dirty="0" smtClean="0">
              <a:latin typeface="+mj-lt"/>
            </a:endParaRPr>
          </a:p>
          <a:p>
            <a:endParaRPr lang="en-US" altLang="ko-KR" sz="1100" b="1" dirty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/>
              <a:t>여러 칼럼 기술 시 콤마</a:t>
            </a:r>
            <a:r>
              <a:rPr lang="en-US" altLang="ko-KR" sz="1100" dirty="0"/>
              <a:t>(,)</a:t>
            </a:r>
            <a:r>
              <a:rPr lang="ko-KR" altLang="en-US" sz="1100" dirty="0"/>
              <a:t>는 뒤에</a:t>
            </a:r>
            <a:r>
              <a:rPr lang="en-US" altLang="ko-KR" sz="1100" dirty="0"/>
              <a:t> </a:t>
            </a:r>
            <a:r>
              <a:rPr lang="ko-KR" altLang="en-US" sz="1100" dirty="0"/>
              <a:t>붙임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err="1"/>
              <a:t>예약어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SET, </a:t>
            </a:r>
            <a:r>
              <a:rPr lang="ko-KR" altLang="en-US" sz="1100" dirty="0" err="1" smtClean="0"/>
              <a:t>조건절</a:t>
            </a:r>
            <a:r>
              <a:rPr lang="ko-KR" altLang="en-US" sz="1100" dirty="0" smtClean="0"/>
              <a:t> 연산자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등은 </a:t>
            </a:r>
            <a:r>
              <a:rPr lang="ko-KR" altLang="en-US" sz="1100" dirty="0" err="1"/>
              <a:t>열맞춤</a:t>
            </a:r>
            <a:r>
              <a:rPr lang="ko-KR" altLang="en-US" sz="1100" dirty="0"/>
              <a:t> 작성</a:t>
            </a:r>
            <a:endParaRPr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err="1"/>
              <a:t>조건절</a:t>
            </a:r>
            <a:r>
              <a:rPr lang="ko-KR" altLang="en-US" sz="1100" dirty="0"/>
              <a:t> 칼럼은 왼쪽</a:t>
            </a:r>
            <a:r>
              <a:rPr lang="en-US" altLang="ko-KR" sz="1100" dirty="0"/>
              <a:t>, </a:t>
            </a:r>
            <a:r>
              <a:rPr lang="ko-KR" altLang="en-US" sz="1100" dirty="0"/>
              <a:t>상수는 오른쪽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32844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기본 표준 </a:t>
            </a:r>
            <a:r>
              <a:rPr lang="en-US" altLang="ko-KR" dirty="0" smtClean="0"/>
              <a:t>(DELETE)</a:t>
            </a:r>
            <a:endParaRPr lang="ko-KR" altLang="en-US" dirty="0"/>
          </a:p>
        </p:txBody>
      </p:sp>
      <p:sp>
        <p:nvSpPr>
          <p:cNvPr id="9" name="텍스트 개체 틀 6"/>
          <p:cNvSpPr txBox="1">
            <a:spLocks/>
          </p:cNvSpPr>
          <p:nvPr/>
        </p:nvSpPr>
        <p:spPr>
          <a:xfrm>
            <a:off x="382678" y="981074"/>
            <a:ext cx="9178834" cy="503239"/>
          </a:xfrm>
          <a:prstGeom prst="rect">
            <a:avLst/>
          </a:prstGeom>
        </p:spPr>
        <p:txBody>
          <a:bodyPr/>
          <a:lstStyle>
            <a:lvl1pPr marL="360363" indent="-3603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400">
                <a:solidFill>
                  <a:srgbClr val="646464"/>
                </a:solidFill>
                <a:latin typeface="+mn-lt"/>
                <a:ea typeface="맑은 고딕" pitchFamily="50" charset="-127"/>
                <a:cs typeface="+mn-cs"/>
              </a:defRPr>
            </a:lvl1pPr>
            <a:lvl2pPr marL="717550" indent="-355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77800" indent="736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defRPr sz="2000" b="1">
                <a:solidFill>
                  <a:srgbClr val="646464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441450" indent="-3587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▶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돋움" pitchFamily="50" charset="-127"/>
              <a:buChar char="►"/>
              <a:defRPr sz="1600"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맑은 고딕" pitchFamily="50" charset="-127"/>
              </a:rPr>
              <a:t>SQL </a:t>
            </a:r>
            <a:r>
              <a:rPr lang="ko-KR" altLang="ko-KR" sz="1200" b="1" dirty="0">
                <a:latin typeface="맑은 고딕" pitchFamily="50" charset="-127"/>
              </a:rPr>
              <a:t>작성 표준을 준수하여</a:t>
            </a:r>
            <a:r>
              <a:rPr lang="en-US" altLang="ko-KR" sz="1200" b="1" dirty="0">
                <a:latin typeface="맑은 고딕" pitchFamily="50" charset="-127"/>
              </a:rPr>
              <a:t>, SQL</a:t>
            </a:r>
            <a:r>
              <a:rPr lang="ko-KR" altLang="ko-KR" sz="1200" b="1" dirty="0">
                <a:latin typeface="맑은 고딕" pitchFamily="50" charset="-127"/>
              </a:rPr>
              <a:t>문 </a:t>
            </a:r>
            <a:r>
              <a:rPr lang="ko-KR" altLang="ko-KR" sz="1200" b="1" dirty="0" err="1">
                <a:solidFill>
                  <a:srgbClr val="FF0000"/>
                </a:solidFill>
                <a:latin typeface="맑은 고딕" pitchFamily="50" charset="-127"/>
              </a:rPr>
              <a:t>가독성</a:t>
            </a:r>
            <a:r>
              <a:rPr lang="ko-KR" altLang="ko-KR" sz="1200" b="1" dirty="0">
                <a:latin typeface="맑은 고딕" pitchFamily="50" charset="-127"/>
              </a:rPr>
              <a:t> 및 데이터베이스내의</a:t>
            </a:r>
            <a:r>
              <a:rPr lang="en-US" altLang="ko-KR" sz="1200" b="1" dirty="0">
                <a:latin typeface="맑은 고딕" pitchFamily="50" charset="-127"/>
              </a:rPr>
              <a:t> SGA</a:t>
            </a:r>
            <a:r>
              <a:rPr lang="ko-KR" altLang="ko-KR" sz="1200" b="1" dirty="0">
                <a:latin typeface="맑은 고딕" pitchFamily="50" charset="-127"/>
              </a:rPr>
              <a:t>영역에서 </a:t>
            </a:r>
            <a:r>
              <a:rPr lang="ko-KR" altLang="ko-KR" sz="1200" b="1" dirty="0">
                <a:solidFill>
                  <a:srgbClr val="FF0000"/>
                </a:solidFill>
                <a:latin typeface="맑은 고딕" pitchFamily="50" charset="-127"/>
              </a:rPr>
              <a:t>메모리 사용 감소</a:t>
            </a:r>
            <a:r>
              <a:rPr lang="ko-KR" altLang="ko-KR" sz="1200" b="1" dirty="0">
                <a:latin typeface="맑은 고딕" pitchFamily="50" charset="-127"/>
              </a:rPr>
              <a:t>와</a:t>
            </a:r>
            <a:r>
              <a:rPr lang="en-US" altLang="ko-KR" sz="1200" b="1" dirty="0"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hard parsing</a:t>
            </a:r>
            <a:r>
              <a:rPr lang="ko-KR" altLang="ko-KR" sz="1200" b="1" dirty="0">
                <a:solidFill>
                  <a:srgbClr val="FF0000"/>
                </a:solidFill>
                <a:latin typeface="맑은 고딕" pitchFamily="50" charset="-127"/>
              </a:rPr>
              <a:t>을 최소화</a:t>
            </a:r>
            <a:r>
              <a:rPr lang="ko-KR" altLang="ko-KR" sz="1200" b="1" dirty="0">
                <a:latin typeface="맑은 고딕" pitchFamily="50" charset="-127"/>
              </a:rPr>
              <a:t> </a:t>
            </a:r>
            <a:r>
              <a:rPr lang="x-none" altLang="ko-KR" sz="1200" b="1"/>
              <a:t>등이 가능하므로 아래 SQL 작성표준 </a:t>
            </a:r>
            <a:r>
              <a:rPr lang="x-none" altLang="ko-KR" sz="1200" b="1" smtClean="0"/>
              <a:t>준수함</a:t>
            </a:r>
            <a:endParaRPr lang="ko-KR" altLang="ko-KR" sz="1200" b="1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텍스트 개체 틀 5"/>
          <p:cNvSpPr txBox="1">
            <a:spLocks/>
          </p:cNvSpPr>
          <p:nvPr/>
        </p:nvSpPr>
        <p:spPr>
          <a:xfrm>
            <a:off x="201266" y="5749"/>
            <a:ext cx="2303462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1. SQL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표준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8504" y="1671767"/>
            <a:ext cx="8856984" cy="13971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2520" y="1743774"/>
            <a:ext cx="8712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+mj-lt"/>
              </a:rPr>
              <a:t>&lt;</a:t>
            </a:r>
            <a:r>
              <a:rPr lang="en-US" altLang="ko-KR" sz="1100" dirty="0">
                <a:latin typeface="+mj-lt"/>
              </a:rPr>
              <a:t>delete id="delete" </a:t>
            </a:r>
            <a:r>
              <a:rPr lang="en-US" altLang="ko-KR" sz="1100" dirty="0" err="1">
                <a:latin typeface="+mj-lt"/>
              </a:rPr>
              <a:t>parameterClass</a:t>
            </a:r>
            <a:r>
              <a:rPr lang="en-US" altLang="ko-KR" sz="1100" dirty="0">
                <a:latin typeface="+mj-lt"/>
              </a:rPr>
              <a:t>="</a:t>
            </a:r>
            <a:r>
              <a:rPr lang="en-US" altLang="ko-KR" sz="1100" dirty="0" err="1">
                <a:latin typeface="+mj-lt"/>
              </a:rPr>
              <a:t>java.lang.String</a:t>
            </a:r>
            <a:r>
              <a:rPr lang="en-US" altLang="ko-KR" sz="1100" dirty="0">
                <a:latin typeface="+mj-lt"/>
              </a:rPr>
              <a:t>"&gt;</a:t>
            </a:r>
          </a:p>
          <a:p>
            <a:r>
              <a:rPr lang="en-US" altLang="ko-KR" sz="1100" dirty="0" smtClean="0">
                <a:latin typeface="+mj-lt"/>
              </a:rPr>
              <a:t>           DELETE  </a:t>
            </a:r>
            <a:r>
              <a:rPr lang="en-US" altLang="ko-KR" sz="1100" dirty="0">
                <a:latin typeface="+mj-lt"/>
              </a:rPr>
              <a:t>/* [DBoard_Set_Board_SqlMap.xml] </a:t>
            </a:r>
            <a:r>
              <a:rPr lang="en-US" altLang="ko-KR" sz="1100" dirty="0" err="1">
                <a:latin typeface="+mj-lt"/>
              </a:rPr>
              <a:t>dynamicboard.board.dao.DBoardSetBoard.delete</a:t>
            </a:r>
            <a:r>
              <a:rPr lang="en-US" altLang="ko-KR" sz="1100" dirty="0">
                <a:latin typeface="+mj-lt"/>
              </a:rPr>
              <a:t>*/ </a:t>
            </a:r>
          </a:p>
          <a:p>
            <a:r>
              <a:rPr lang="en-US" altLang="ko-KR" sz="1100" dirty="0" smtClean="0">
                <a:latin typeface="+mj-lt"/>
              </a:rPr>
              <a:t>            FROM  </a:t>
            </a:r>
            <a:r>
              <a:rPr lang="en-US" altLang="ko-KR" sz="1100" dirty="0">
                <a:latin typeface="+mj-lt"/>
              </a:rPr>
              <a:t>IKEP4_DYNB_SET_BOARD</a:t>
            </a:r>
          </a:p>
          <a:p>
            <a:r>
              <a:rPr lang="en-US" altLang="ko-KR" sz="1100" dirty="0" smtClean="0">
                <a:latin typeface="+mj-lt"/>
              </a:rPr>
              <a:t>           WHERE  </a:t>
            </a:r>
            <a:r>
              <a:rPr lang="en-US" altLang="ko-KR" sz="1100" dirty="0">
                <a:latin typeface="+mj-lt"/>
              </a:rPr>
              <a:t>SET_ID </a:t>
            </a:r>
            <a:r>
              <a:rPr lang="en-US" altLang="ko-KR" sz="1100" dirty="0" smtClean="0">
                <a:latin typeface="+mj-lt"/>
              </a:rPr>
              <a:t>     =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setId</a:t>
            </a:r>
            <a:r>
              <a:rPr lang="en-US" altLang="ko-KR" sz="1100" dirty="0">
                <a:latin typeface="+mj-lt"/>
              </a:rPr>
              <a:t>#</a:t>
            </a:r>
          </a:p>
          <a:p>
            <a:r>
              <a:rPr lang="en-US" altLang="ko-KR" sz="1100" dirty="0" smtClean="0">
                <a:latin typeface="+mj-lt"/>
              </a:rPr>
              <a:t>              AND  BOARD_ID = </a:t>
            </a:r>
            <a:r>
              <a:rPr lang="en-US" altLang="ko-KR" sz="1100" dirty="0">
                <a:latin typeface="+mj-lt"/>
              </a:rPr>
              <a:t>#</a:t>
            </a:r>
            <a:r>
              <a:rPr lang="en-US" altLang="ko-KR" sz="1100" dirty="0" err="1">
                <a:latin typeface="+mj-lt"/>
              </a:rPr>
              <a:t>boardId</a:t>
            </a:r>
            <a:r>
              <a:rPr lang="en-US" altLang="ko-KR" sz="1100" dirty="0">
                <a:latin typeface="+mj-lt"/>
              </a:rPr>
              <a:t>#</a:t>
            </a:r>
          </a:p>
          <a:p>
            <a:r>
              <a:rPr lang="en-US" altLang="ko-KR" sz="1100" dirty="0" smtClean="0">
                <a:latin typeface="+mj-lt"/>
              </a:rPr>
              <a:t>&lt;/</a:t>
            </a:r>
            <a:r>
              <a:rPr lang="en-US" altLang="ko-KR" sz="1100" dirty="0">
                <a:latin typeface="+mj-lt"/>
              </a:rPr>
              <a:t>delete&gt;</a:t>
            </a:r>
          </a:p>
        </p:txBody>
      </p:sp>
      <p:sp>
        <p:nvSpPr>
          <p:cNvPr id="15" name="아래쪽 화살표 14"/>
          <p:cNvSpPr/>
          <p:nvPr/>
        </p:nvSpPr>
        <p:spPr bwMode="auto">
          <a:xfrm>
            <a:off x="1656195" y="1963574"/>
            <a:ext cx="195182" cy="786307"/>
          </a:xfrm>
          <a:prstGeom prst="downArrow">
            <a:avLst/>
          </a:prstGeom>
          <a:solidFill>
            <a:schemeClr val="tx2">
              <a:lumMod val="60000"/>
              <a:lumOff val="40000"/>
              <a:alpha val="41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6" name="아래쪽 화살표 15"/>
          <p:cNvSpPr/>
          <p:nvPr/>
        </p:nvSpPr>
        <p:spPr bwMode="auto">
          <a:xfrm>
            <a:off x="2482150" y="2309061"/>
            <a:ext cx="204606" cy="440819"/>
          </a:xfrm>
          <a:prstGeom prst="downArrow">
            <a:avLst/>
          </a:prstGeom>
          <a:solidFill>
            <a:schemeClr val="tx2">
              <a:lumMod val="60000"/>
              <a:lumOff val="40000"/>
              <a:alpha val="41000"/>
            </a:schemeClr>
          </a:solidFill>
          <a:ln w="9525" cap="flat" cmpd="sng">
            <a:noFill/>
            <a:prstDash val="solid"/>
            <a:round/>
            <a:headEnd/>
            <a:tailEnd/>
          </a:ln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457056" y="2492896"/>
            <a:ext cx="4104456" cy="28803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45720" rIns="45720"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9516" y="2648233"/>
            <a:ext cx="4011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+mj-lt"/>
              </a:rPr>
              <a:t>DELETE</a:t>
            </a:r>
            <a:r>
              <a:rPr lang="ko-KR" altLang="en-US" sz="1200" b="1" dirty="0" smtClean="0">
                <a:latin typeface="+mj-lt"/>
              </a:rPr>
              <a:t>구문 작성 시 유의사항</a:t>
            </a:r>
            <a:endParaRPr lang="en-US" altLang="ko-KR" sz="1200" b="1" dirty="0" smtClean="0">
              <a:latin typeface="+mj-lt"/>
            </a:endParaRPr>
          </a:p>
          <a:p>
            <a:endParaRPr lang="en-US" altLang="ko-KR" sz="1200" b="1" dirty="0" smtClean="0">
              <a:latin typeface="+mj-lt"/>
            </a:endParaRPr>
          </a:p>
          <a:p>
            <a:endParaRPr lang="en-US" altLang="ko-KR" sz="1100" b="1" dirty="0">
              <a:latin typeface="+mj-lt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/>
              <a:t>여러 칼럼 기술 시 콤마</a:t>
            </a:r>
            <a:r>
              <a:rPr lang="en-US" altLang="ko-KR" sz="1100" dirty="0"/>
              <a:t>(,)</a:t>
            </a:r>
            <a:r>
              <a:rPr lang="ko-KR" altLang="en-US" sz="1100" dirty="0"/>
              <a:t>는 뒤에</a:t>
            </a:r>
            <a:r>
              <a:rPr lang="en-US" altLang="ko-KR" sz="1100" dirty="0"/>
              <a:t> </a:t>
            </a:r>
            <a:r>
              <a:rPr lang="ko-KR" altLang="en-US" sz="1100" dirty="0"/>
              <a:t>붙임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err="1"/>
              <a:t>예약어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SET, </a:t>
            </a:r>
            <a:r>
              <a:rPr lang="ko-KR" altLang="en-US" sz="1100" dirty="0" err="1" smtClean="0"/>
              <a:t>조건절</a:t>
            </a:r>
            <a:r>
              <a:rPr lang="ko-KR" altLang="en-US" sz="1100" dirty="0" smtClean="0"/>
              <a:t> 연산자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등은 </a:t>
            </a:r>
            <a:r>
              <a:rPr lang="ko-KR" altLang="en-US" sz="1100" dirty="0" err="1"/>
              <a:t>열맞춤</a:t>
            </a:r>
            <a:r>
              <a:rPr lang="ko-KR" altLang="en-US" sz="1100" dirty="0"/>
              <a:t> 작성</a:t>
            </a:r>
            <a:endParaRPr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endParaRPr lang="en-US" altLang="ko-KR" sz="1100" dirty="0"/>
          </a:p>
          <a:p>
            <a:pPr marL="171450" indent="-171450">
              <a:buFont typeface="Wingdings" pitchFamily="2" charset="2"/>
              <a:buChar char="ü"/>
            </a:pPr>
            <a:r>
              <a:rPr lang="ko-KR" altLang="en-US" sz="1100" dirty="0" err="1"/>
              <a:t>조건절</a:t>
            </a:r>
            <a:r>
              <a:rPr lang="ko-KR" altLang="en-US" sz="1100" dirty="0"/>
              <a:t> 칼럼은 왼쪽</a:t>
            </a:r>
            <a:r>
              <a:rPr lang="en-US" altLang="ko-KR" sz="1100" dirty="0"/>
              <a:t>, </a:t>
            </a:r>
            <a:r>
              <a:rPr lang="ko-KR" altLang="en-US" sz="1100" dirty="0"/>
              <a:t>상수는 오른쪽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xmlns="" val="18712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504056" y="1412776"/>
            <a:ext cx="8733420" cy="25202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오라클 힌트는 개발 시에는 사용하지 않음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튜닝시점에 필요한 경우 적용 가이드 예정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오라클 방식의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OUTER JOIN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“(+)”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금지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WITH, MERGE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문 사용 금지</a:t>
            </a:r>
            <a:endParaRPr lang="en-US" altLang="ko-KR" sz="140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다중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Subquery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지양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가능한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레벨만 사용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불필요한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Inline View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 지양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일반 테이블 조인으로 풀어서 사용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Scalar </a:t>
            </a:r>
            <a:r>
              <a:rPr lang="en-US" altLang="ko-KR" sz="1400" dirty="0" err="1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Subquery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는 조인으로 변경 권장 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성능적인 면에서 조인 방식이 우수한 경우가 더 많음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endParaRPr lang="ko-KR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1.3 SQL </a:t>
            </a:r>
            <a:r>
              <a:rPr lang="ko-KR" altLang="en-US" dirty="0" smtClean="0"/>
              <a:t>작성 시 제한 사항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4056" y="1016732"/>
            <a:ext cx="8733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작성시 표준을 준수하고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SQL </a:t>
            </a:r>
            <a:r>
              <a:rPr lang="ko-KR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성능향상을 위해서 아래 사항을 고려하여 </a:t>
            </a:r>
            <a:r>
              <a:rPr lang="ko-KR" altLang="ko-KR" sz="140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140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함</a:t>
            </a:r>
            <a:r>
              <a:rPr lang="en-US" altLang="ko-KR" sz="140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텍스트 개체 틀 5"/>
          <p:cNvSpPr txBox="1">
            <a:spLocks/>
          </p:cNvSpPr>
          <p:nvPr/>
        </p:nvSpPr>
        <p:spPr>
          <a:xfrm>
            <a:off x="201266" y="5749"/>
            <a:ext cx="2303462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1. SQL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표준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3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504056" y="1412776"/>
            <a:ext cx="8733420" cy="4655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조인 </a:t>
            </a:r>
            <a:r>
              <a:rPr lang="ko-KR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조건절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이외 </a:t>
            </a:r>
            <a:r>
              <a:rPr lang="ko-KR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조건절은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변수 처리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(Binding)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하여 사용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코드성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값은 변수 처리 대신 상수로 처리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ko-KR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 내의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DATE / NUMBER / TIMESTAMP 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타입 </a:t>
            </a:r>
            <a:r>
              <a:rPr lang="ko-KR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컬럼애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LIKE 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사용 지양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DATE / NUMBER / TIMESTAMP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타입의 데이터 </a:t>
            </a:r>
            <a:r>
              <a:rPr lang="ko-KR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범위 </a:t>
            </a:r>
            <a:r>
              <a:rPr lang="ko-KR" altLang="ko-KR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검색</a:t>
            </a:r>
            <a:r>
              <a:rPr lang="en-US" altLang="ko-KR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b="1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BETWEEN </a:t>
            </a:r>
            <a:r>
              <a:rPr lang="ko-KR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구문 사용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BETWEEN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구문과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IN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구문을 다 사용할 수 있는 경우라면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IN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구문 사용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LIKE </a:t>
            </a:r>
            <a:r>
              <a:rPr lang="ko-KR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시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상수부의 첫 문자로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‘%’,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‘_’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의 사용을 지양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 내 부정 연산자 사용금지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 내 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인덱스 구성 </a:t>
            </a:r>
            <a:r>
              <a:rPr lang="ko-KR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및 변수 </a:t>
            </a:r>
            <a:r>
              <a:rPr lang="ko-KR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조건절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컬럼의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변형 금지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WHERE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절 내 가급적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OR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대신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UNION (ALL)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활용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조인 </a:t>
            </a:r>
            <a:r>
              <a:rPr lang="ko-KR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조건절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컬럼에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대한 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함수 사용 및 변형 금지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조인 </a:t>
            </a:r>
            <a:r>
              <a:rPr lang="ko-KR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조건절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ko-KR" sz="14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컬럼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연산 시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ko-KR" sz="1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동일 데이터 타입인지 확인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UNION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또는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UNION ALL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을 다 사용 가능한 경우라면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UNION ALL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DISTINCT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대신에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EXISTS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테이블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ALIAS 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명은 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Unique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하게 기재</a:t>
            </a:r>
          </a:p>
          <a:p>
            <a:pPr marL="171450" lvl="0" indent="-171450" latinLnBrk="0">
              <a:lnSpc>
                <a:spcPts val="2500"/>
              </a:lnSpc>
              <a:buFont typeface="Arial" pitchFamily="34" charset="0"/>
              <a:buChar char="•"/>
            </a:pP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모든 테이블에</a:t>
            </a:r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ALIAS</a:t>
            </a:r>
            <a:r>
              <a:rPr lang="ko-KR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명 기재</a:t>
            </a: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4"/>
          </p:nvPr>
        </p:nvSpPr>
        <p:spPr>
          <a:xfrm>
            <a:off x="172586" y="671837"/>
            <a:ext cx="9572659" cy="309237"/>
          </a:xfrm>
        </p:spPr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성능 기준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작성 가이드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4056" y="1016732"/>
            <a:ext cx="8733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SQL </a:t>
            </a:r>
            <a:r>
              <a:rPr lang="ko-KR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작성시 표준을 준수하고</a:t>
            </a:r>
            <a:r>
              <a:rPr lang="en-US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 SQL </a:t>
            </a:r>
            <a:r>
              <a:rPr lang="ko-KR" altLang="ko-KR" sz="14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성능향상을 위해서 아래 사항을 고려하여 </a:t>
            </a:r>
            <a:r>
              <a:rPr lang="ko-KR" altLang="ko-KR" sz="140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140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함</a:t>
            </a:r>
            <a:r>
              <a:rPr lang="en-US" altLang="ko-KR" sz="1400" dirty="0" smtClean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ko-KR" sz="1400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7437439" y="30835"/>
            <a:ext cx="2303462" cy="542931"/>
          </a:xfrm>
        </p:spPr>
        <p:txBody>
          <a:bodyPr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작성가이드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텍스트 개체 틀 5"/>
          <p:cNvSpPr txBox="1">
            <a:spLocks/>
          </p:cNvSpPr>
          <p:nvPr/>
        </p:nvSpPr>
        <p:spPr>
          <a:xfrm>
            <a:off x="201266" y="5749"/>
            <a:ext cx="2735510" cy="542931"/>
          </a:xfrm>
          <a:prstGeom prst="rect">
            <a:avLst/>
          </a:prstGeom>
        </p:spPr>
        <p:txBody>
          <a:bodyPr tIns="36000" bIns="36000" anchor="b" anchorCtr="0"/>
          <a:lstStyle>
            <a:lvl1pPr marL="0" indent="0" algn="r" defTabSz="914400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kumimoji="1" lang="ko-KR" altLang="en-US" sz="1200" b="1" kern="1200" baseline="0" smtClean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 smtClean="0">
                <a:solidFill>
                  <a:schemeClr val="tx1"/>
                </a:solidFill>
              </a:rPr>
              <a:t>2. SQL </a:t>
            </a:r>
            <a:r>
              <a:rPr lang="ko-KR" altLang="en-US" sz="1600" dirty="0" smtClean="0">
                <a:solidFill>
                  <a:schemeClr val="tx1"/>
                </a:solidFill>
              </a:rPr>
              <a:t>작성 고려사항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69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>
          <a:solidFill>
            <a:schemeClr val="tx1"/>
          </a:solidFill>
          <a:prstDash val="solid"/>
          <a:round/>
          <a:headEnd/>
          <a:tailEnd/>
        </a:ln>
      </a:spPr>
      <a:bodyPr wrap="none" lIns="45720" rIns="45720" rtlCol="0" anchor="ctr"/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00" b="0" i="0" u="none" strike="noStrike" kern="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j-ea"/>
            <a:ea typeface="+mj-ea"/>
          </a:defRPr>
        </a:defPPr>
      </a:lstStyle>
    </a:spDef>
    <a:lnDef>
      <a:spPr>
        <a:ln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30910</TotalTime>
  <Words>2291</Words>
  <Application>Microsoft Office PowerPoint</Application>
  <PresentationFormat>A4 용지(210x297mm)</PresentationFormat>
  <Paragraphs>428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IBK</dc:creator>
  <cp:lastModifiedBy>SNT</cp:lastModifiedBy>
  <cp:revision>3134</cp:revision>
  <cp:lastPrinted>2013-06-27T02:31:47Z</cp:lastPrinted>
  <dcterms:created xsi:type="dcterms:W3CDTF">2012-07-05T06:45:34Z</dcterms:created>
  <dcterms:modified xsi:type="dcterms:W3CDTF">2020-05-22T00:21:41Z</dcterms:modified>
</cp:coreProperties>
</file>