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3" r:id="rId4"/>
    <p:sldId id="259" r:id="rId5"/>
    <p:sldId id="266" r:id="rId6"/>
    <p:sldId id="260" r:id="rId7"/>
    <p:sldId id="271" r:id="rId8"/>
    <p:sldId id="270" r:id="rId9"/>
    <p:sldId id="290" r:id="rId10"/>
    <p:sldId id="281" r:id="rId11"/>
    <p:sldId id="261" r:id="rId12"/>
    <p:sldId id="272" r:id="rId13"/>
    <p:sldId id="273" r:id="rId14"/>
    <p:sldId id="274" r:id="rId15"/>
    <p:sldId id="262" r:id="rId16"/>
    <p:sldId id="287" r:id="rId17"/>
    <p:sldId id="276" r:id="rId18"/>
    <p:sldId id="275" r:id="rId19"/>
    <p:sldId id="283" r:id="rId20"/>
    <p:sldId id="284" r:id="rId21"/>
    <p:sldId id="277" r:id="rId22"/>
    <p:sldId id="264" r:id="rId23"/>
    <p:sldId id="285" r:id="rId24"/>
    <p:sldId id="265" r:id="rId25"/>
    <p:sldId id="286" r:id="rId26"/>
    <p:sldId id="269" r:id="rId27"/>
    <p:sldId id="278" r:id="rId28"/>
    <p:sldId id="267" r:id="rId29"/>
    <p:sldId id="279" r:id="rId30"/>
    <p:sldId id="280" r:id="rId31"/>
    <p:sldId id="293" r:id="rId32"/>
    <p:sldId id="292" r:id="rId33"/>
    <p:sldId id="294" r:id="rId34"/>
    <p:sldId id="295" r:id="rId35"/>
    <p:sldId id="296" r:id="rId36"/>
    <p:sldId id="297" r:id="rId37"/>
    <p:sldId id="289" r:id="rId38"/>
    <p:sldId id="288" r:id="rId39"/>
    <p:sldId id="291" r:id="rId4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5EBAB-0EA0-A946-99F3-6C842F372548}" type="datetimeFigureOut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F2C29-082F-204C-A416-BAF25A6BB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160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61CF-F958-1443-A429-658DE435ACC4}" type="datetimeFigureOut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060F3-45AB-1F41-B3BE-1CED34D9D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8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F603-C49A-634F-8706-0FAC728AF235}" type="datetime1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3F746C-8217-E04F-AE64-3A75E5D5E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3" name="図 12" descr="ごま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06" y="6549293"/>
            <a:ext cx="300898" cy="300899"/>
          </a:xfrm>
          <a:prstGeom prst="rect">
            <a:avLst/>
          </a:prstGeom>
        </p:spPr>
      </p:pic>
      <p:sp>
        <p:nvSpPr>
          <p:cNvPr id="15" name="Rectangle 6"/>
          <p:cNvSpPr/>
          <p:nvPr userDrawn="1"/>
        </p:nvSpPr>
        <p:spPr>
          <a:xfrm rot="16200000">
            <a:off x="831156" y="5585758"/>
            <a:ext cx="142876" cy="1805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/>
          <p:cNvSpPr/>
          <p:nvPr userDrawn="1"/>
        </p:nvSpPr>
        <p:spPr>
          <a:xfrm rot="16200000">
            <a:off x="5344121" y="2877979"/>
            <a:ext cx="142876" cy="7220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36E6-3BFD-BF43-B900-1FE64C196641}" type="datetime1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746C-8217-E04F-AE64-3A75E5D5E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A909-E9C0-BC42-9CA0-0A9430ABDB8A}" type="datetime1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746C-8217-E04F-AE64-3A75E5D5E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656-35B8-8F46-B5E4-DFDC07EF3E6A}" type="datetime1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746C-8217-E04F-AE64-3A75E5D5E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D707-C841-C14F-BD18-DAC5169992E0}" type="datetime1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F746C-8217-E04F-AE64-3A75E5D5E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A88A-DAC2-174A-AD25-4F90467A20CF}" type="datetime1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746C-8217-E04F-AE64-3A75E5D5E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0A9-43BD-0240-96E2-48CC232175B6}" type="datetime1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746C-8217-E04F-AE64-3A75E5D5E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EA03-D4AF-3D4F-95C2-F192F6483E69}" type="datetime1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746C-8217-E04F-AE64-3A75E5D5E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4C57-1737-B04A-AFF7-35ADA24FF61B}" type="datetime1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746C-8217-E04F-AE64-3A75E5D5E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08F-B6DF-7047-B968-16E7950293C7}" type="datetime1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746C-8217-E04F-AE64-3A75E5D5E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0B71-3CA1-DD48-ABB0-B52628CF6131}" type="datetime1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3F746C-8217-E04F-AE64-3A75E5D5E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図 12" descr="ごま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06" y="6549293"/>
            <a:ext cx="300898" cy="300899"/>
          </a:xfrm>
          <a:prstGeom prst="rect">
            <a:avLst/>
          </a:prstGeom>
        </p:spPr>
      </p:pic>
      <p:sp>
        <p:nvSpPr>
          <p:cNvPr id="15" name="Rectangle 6"/>
          <p:cNvSpPr/>
          <p:nvPr userDrawn="1"/>
        </p:nvSpPr>
        <p:spPr>
          <a:xfrm rot="16200000">
            <a:off x="831156" y="5585758"/>
            <a:ext cx="142876" cy="1805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/>
          <p:cNvSpPr/>
          <p:nvPr userDrawn="1"/>
        </p:nvSpPr>
        <p:spPr>
          <a:xfrm rot="16200000">
            <a:off x="5344121" y="2877979"/>
            <a:ext cx="142876" cy="7220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D700CB7-31B5-CD4B-A453-2513F59F282D}" type="datetime1">
              <a:rPr kumimoji="1" lang="ja-JP" altLang="en-US" smtClean="0"/>
              <a:t>16/09/13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9806" y="6559790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Copyright © Yuki Kitagishi 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9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23F746C-8217-E04F-AE64-3A75E5D5E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図 9" descr="ごま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06" y="6549293"/>
            <a:ext cx="300898" cy="300899"/>
          </a:xfrm>
          <a:prstGeom prst="rect">
            <a:avLst/>
          </a:prstGeom>
        </p:spPr>
      </p:pic>
      <p:sp>
        <p:nvSpPr>
          <p:cNvPr id="15" name="Rectangle 6"/>
          <p:cNvSpPr/>
          <p:nvPr userDrawn="1"/>
        </p:nvSpPr>
        <p:spPr>
          <a:xfrm rot="16200000">
            <a:off x="831156" y="5585758"/>
            <a:ext cx="142876" cy="1805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/>
          <p:cNvSpPr/>
          <p:nvPr userDrawn="1"/>
        </p:nvSpPr>
        <p:spPr>
          <a:xfrm rot="16200000">
            <a:off x="5344121" y="2877979"/>
            <a:ext cx="142876" cy="7220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pn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機械学習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classification</a:t>
            </a:r>
            <a:r>
              <a:rPr lang="ja-JP" altLang="en-US" dirty="0"/>
              <a:t>（分類）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357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iris</a:t>
            </a:r>
            <a:r>
              <a:rPr kumimoji="1" lang="ja-JP" altLang="en-US" dirty="0"/>
              <a:t>データセット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pic>
        <p:nvPicPr>
          <p:cNvPr id="12" name="図 11" descr="ir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10" y="190157"/>
            <a:ext cx="1778882" cy="133416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3213460" y="3482201"/>
            <a:ext cx="5720249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iris = </a:t>
            </a:r>
            <a:r>
              <a:rPr lang="en-US" altLang="ja-JP" dirty="0" err="1">
                <a:solidFill>
                  <a:schemeClr val="bg1"/>
                </a:solidFill>
              </a:rPr>
              <a:t>datasets.load_iris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print</a:t>
            </a:r>
            <a:r>
              <a:rPr lang="en-US" altLang="ja-JP" dirty="0">
                <a:solidFill>
                  <a:schemeClr val="bg1"/>
                </a:solidFill>
              </a:rPr>
              <a:t>(iris)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{'</a:t>
            </a:r>
            <a:r>
              <a:rPr lang="en-US" altLang="ja-JP" dirty="0" err="1">
                <a:solidFill>
                  <a:schemeClr val="bg1"/>
                </a:solidFill>
              </a:rPr>
              <a:t>target_names</a:t>
            </a:r>
            <a:r>
              <a:rPr lang="en-US" altLang="ja-JP" dirty="0">
                <a:solidFill>
                  <a:schemeClr val="bg1"/>
                </a:solidFill>
              </a:rPr>
              <a:t>': array(['</a:t>
            </a:r>
            <a:r>
              <a:rPr lang="en-US" altLang="ja-JP" dirty="0" err="1">
                <a:solidFill>
                  <a:schemeClr val="bg1"/>
                </a:solidFill>
              </a:rPr>
              <a:t>setosa</a:t>
            </a:r>
            <a:r>
              <a:rPr lang="en-US" altLang="ja-JP" dirty="0">
                <a:solidFill>
                  <a:schemeClr val="bg1"/>
                </a:solidFill>
              </a:rPr>
              <a:t>', 'versicolor', '</a:t>
            </a:r>
            <a:r>
              <a:rPr lang="en-US" altLang="ja-JP" dirty="0" err="1">
                <a:solidFill>
                  <a:schemeClr val="bg1"/>
                </a:solidFill>
              </a:rPr>
              <a:t>virginica</a:t>
            </a:r>
            <a:r>
              <a:rPr lang="en-US" altLang="ja-JP" dirty="0">
                <a:solidFill>
                  <a:schemeClr val="bg1"/>
                </a:solidFill>
              </a:rPr>
              <a:t>'], 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      </a:t>
            </a:r>
            <a:r>
              <a:rPr lang="tr-TR" altLang="ja-JP" dirty="0" err="1">
                <a:solidFill>
                  <a:schemeClr val="bg1"/>
                </a:solidFill>
              </a:rPr>
              <a:t>dtype</a:t>
            </a:r>
            <a:r>
              <a:rPr lang="tr-TR" altLang="ja-JP" dirty="0">
                <a:solidFill>
                  <a:schemeClr val="bg1"/>
                </a:solidFill>
              </a:rPr>
              <a:t>='|S10'), 'data': </a:t>
            </a:r>
            <a:r>
              <a:rPr lang="tr-TR" altLang="ja-JP" dirty="0" err="1">
                <a:solidFill>
                  <a:schemeClr val="bg1"/>
                </a:solidFill>
              </a:rPr>
              <a:t>array</a:t>
            </a:r>
            <a:r>
              <a:rPr lang="tr-TR" altLang="ja-JP" dirty="0">
                <a:solidFill>
                  <a:schemeClr val="bg1"/>
                </a:solidFill>
              </a:rPr>
              <a:t>([[ 5.1,  3.5,  1.4,  0.2],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       [ 4.9,  3. ,  1.4,  0.2],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       [ 4.7,  3.2,  1.3,  0.2],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…</a:t>
            </a:r>
            <a:endParaRPr lang="tr-TR" altLang="ja-JP" dirty="0">
              <a:solidFill>
                <a:schemeClr val="bg1"/>
              </a:solidFill>
            </a:endParaRPr>
          </a:p>
          <a:p>
            <a:r>
              <a:rPr lang="tr-TR" altLang="ja-JP" dirty="0">
                <a:solidFill>
                  <a:schemeClr val="bg1"/>
                </a:solidFill>
              </a:rPr>
              <a:t>       [ 6.2,  3.4,  5.4,  2.3],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       [ 5.9,  3. ,  5.1,  1.8]]), 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'</a:t>
            </a:r>
            <a:r>
              <a:rPr lang="tr-TR" altLang="ja-JP" dirty="0" err="1">
                <a:solidFill>
                  <a:schemeClr val="bg1"/>
                </a:solidFill>
              </a:rPr>
              <a:t>target</a:t>
            </a:r>
            <a:r>
              <a:rPr lang="tr-TR" altLang="ja-JP" dirty="0">
                <a:solidFill>
                  <a:schemeClr val="bg1"/>
                </a:solidFill>
              </a:rPr>
              <a:t>': </a:t>
            </a:r>
            <a:r>
              <a:rPr lang="tr-TR" altLang="ja-JP" dirty="0" err="1">
                <a:solidFill>
                  <a:schemeClr val="bg1"/>
                </a:solidFill>
              </a:rPr>
              <a:t>array</a:t>
            </a:r>
            <a:r>
              <a:rPr lang="tr-TR" altLang="ja-JP" dirty="0">
                <a:solidFill>
                  <a:schemeClr val="bg1"/>
                </a:solidFill>
              </a:rPr>
              <a:t>([0, 0, 0, </a:t>
            </a:r>
            <a:r>
              <a:rPr lang="en-US" altLang="ja-JP" dirty="0">
                <a:solidFill>
                  <a:schemeClr val="bg1"/>
                </a:solidFill>
              </a:rPr>
              <a:t>…</a:t>
            </a:r>
            <a:r>
              <a:rPr lang="tr-TR" altLang="ja-JP" dirty="0">
                <a:solidFill>
                  <a:schemeClr val="bg1"/>
                </a:solidFill>
              </a:rPr>
              <a:t>1, 1, 1,</a:t>
            </a:r>
            <a:r>
              <a:rPr lang="en-US" altLang="ja-JP" dirty="0">
                <a:solidFill>
                  <a:schemeClr val="bg1"/>
                </a:solidFill>
              </a:rPr>
              <a:t>…</a:t>
            </a:r>
            <a:r>
              <a:rPr lang="tr-TR" altLang="ja-JP" dirty="0">
                <a:solidFill>
                  <a:schemeClr val="bg1"/>
                </a:solidFill>
              </a:rPr>
              <a:t>, 2, 2])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69297" y="1742532"/>
            <a:ext cx="7192584" cy="549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種類の</a:t>
            </a:r>
            <a:r>
              <a:rPr lang="en-US" altLang="ja-JP" dirty="0"/>
              <a:t>iris</a:t>
            </a:r>
            <a:r>
              <a:rPr lang="ja-JP" altLang="en-US" dirty="0"/>
              <a:t>（アヤメ）の萼（がく）片と花弁の長さ・幅のデータの集まり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6386" y="2805807"/>
            <a:ext cx="3690652" cy="549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統計学の分野で使われたりしている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386546" y="2805807"/>
            <a:ext cx="4547163" cy="549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今回は機械学習のサンプルデータとして利用</a:t>
            </a:r>
          </a:p>
        </p:txBody>
      </p:sp>
      <p:sp>
        <p:nvSpPr>
          <p:cNvPr id="20" name="右矢印 19"/>
          <p:cNvSpPr/>
          <p:nvPr/>
        </p:nvSpPr>
        <p:spPr>
          <a:xfrm>
            <a:off x="3893210" y="2598426"/>
            <a:ext cx="389250" cy="95061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>
          <a:xfrm>
            <a:off x="36386" y="4327072"/>
            <a:ext cx="3104379" cy="1172580"/>
          </a:xfrm>
          <a:prstGeom prst="wedgeEllipseCallout">
            <a:avLst>
              <a:gd name="adj1" fmla="val 48749"/>
              <a:gd name="adj2" fmla="val 500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種類の</a:t>
            </a:r>
            <a:r>
              <a:rPr lang="en-US" altLang="ja-JP" dirty="0"/>
              <a:t>iris</a:t>
            </a:r>
            <a:r>
              <a:rPr lang="ja-JP" altLang="en-US" dirty="0" err="1"/>
              <a:t>，</a:t>
            </a:r>
            <a:endParaRPr lang="en-US" altLang="ja-JP" dirty="0"/>
          </a:p>
          <a:p>
            <a:pPr algn="ctr"/>
            <a:r>
              <a:rPr lang="en-US" altLang="ja-JP" dirty="0"/>
              <a:t>4</a:t>
            </a:r>
            <a:r>
              <a:rPr lang="ja-JP" altLang="en-US" dirty="0"/>
              <a:t>次元データが</a:t>
            </a:r>
            <a:endParaRPr lang="en-US" altLang="ja-JP" dirty="0"/>
          </a:p>
          <a:p>
            <a:pPr algn="ctr"/>
            <a:r>
              <a:rPr lang="en-US" altLang="ja-JP" dirty="0"/>
              <a:t>50</a:t>
            </a:r>
            <a:r>
              <a:rPr lang="ja-JP" altLang="en-US" dirty="0"/>
              <a:t>個ずつ</a:t>
            </a:r>
          </a:p>
        </p:txBody>
      </p:sp>
      <p:sp>
        <p:nvSpPr>
          <p:cNvPr id="3" name="楕円 2"/>
          <p:cNvSpPr/>
          <p:nvPr/>
        </p:nvSpPr>
        <p:spPr>
          <a:xfrm>
            <a:off x="1346255" y="2598426"/>
            <a:ext cx="6438668" cy="19998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この</a:t>
            </a:r>
            <a:r>
              <a:rPr lang="en-US" altLang="ja-JP" sz="2400" dirty="0"/>
              <a:t>3</a:t>
            </a:r>
            <a:r>
              <a:rPr lang="ja-JP" altLang="en-US" sz="2400" dirty="0"/>
              <a:t>種類の</a:t>
            </a:r>
            <a:r>
              <a:rPr lang="en-US" altLang="ja-JP" sz="2400" dirty="0"/>
              <a:t>iris</a:t>
            </a:r>
            <a:r>
              <a:rPr lang="ja-JP" altLang="en-US" sz="2400" dirty="0" err="1"/>
              <a:t>の萼</a:t>
            </a:r>
            <a:r>
              <a:rPr lang="ja-JP" altLang="en-US" sz="2400" dirty="0"/>
              <a:t>片と花弁の</a:t>
            </a:r>
            <a:endParaRPr lang="en-US" altLang="ja-JP" sz="2400" dirty="0"/>
          </a:p>
          <a:p>
            <a:pPr algn="ctr"/>
            <a:r>
              <a:rPr lang="ja-JP" altLang="en-US" sz="2400" dirty="0"/>
              <a:t>長さ・幅を使って分類を行う</a:t>
            </a:r>
            <a:endParaRPr lang="en-US" altLang="ja-JP" sz="2400" dirty="0"/>
          </a:p>
        </p:txBody>
      </p:sp>
      <p:sp>
        <p:nvSpPr>
          <p:cNvPr id="13" name="円形吹き出し 12"/>
          <p:cNvSpPr/>
          <p:nvPr/>
        </p:nvSpPr>
        <p:spPr>
          <a:xfrm>
            <a:off x="228984" y="852185"/>
            <a:ext cx="3664226" cy="1172580"/>
          </a:xfrm>
          <a:prstGeom prst="wedgeEllipseCallout">
            <a:avLst>
              <a:gd name="adj1" fmla="val 35089"/>
              <a:gd name="adj2" fmla="val 817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萼片と花弁の長さ・幅が</a:t>
            </a:r>
            <a:endParaRPr lang="en-US" altLang="ja-JP" dirty="0"/>
          </a:p>
          <a:p>
            <a:pPr algn="ctr"/>
            <a:r>
              <a:rPr lang="ja-JP" altLang="en-US" dirty="0"/>
              <a:t>特徴量ということ</a:t>
            </a:r>
          </a:p>
        </p:txBody>
      </p:sp>
    </p:spTree>
    <p:extLst>
      <p:ext uri="{BB962C8B-B14F-4D97-AF65-F5344CB8AC3E}">
        <p14:creationId xmlns:p14="http://schemas.microsoft.com/office/powerpoint/2010/main" val="15354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分類機を作成する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" y="1733730"/>
            <a:ext cx="7235687" cy="3416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学習の用意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svm</a:t>
            </a:r>
            <a:r>
              <a:rPr lang="en-US" altLang="ja-JP" dirty="0">
                <a:solidFill>
                  <a:schemeClr val="bg1"/>
                </a:solidFill>
              </a:rPr>
              <a:t> = SVC(</a:t>
            </a:r>
            <a:r>
              <a:rPr lang="en-US" altLang="ja-JP" dirty="0">
                <a:solidFill>
                  <a:srgbClr val="FFC000"/>
                </a:solidFill>
              </a:rPr>
              <a:t>probability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en-US" altLang="ja-JP" dirty="0">
                <a:solidFill>
                  <a:srgbClr val="7030A0"/>
                </a:solidFill>
              </a:rPr>
              <a:t>True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FFC000"/>
                </a:solidFill>
              </a:rPr>
              <a:t>decision_function_shape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 err="1">
                <a:solidFill>
                  <a:srgbClr val="FFFF00"/>
                </a:solidFill>
              </a:rPr>
              <a:t>ovr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学習データを学習させる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svm.fit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x_train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chemeClr val="bg1"/>
                </a:solidFill>
              </a:rPr>
              <a:t>y_train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分類器にテストデータを分類させる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predict = </a:t>
            </a:r>
            <a:r>
              <a:rPr lang="en-US" altLang="ja-JP" dirty="0" err="1">
                <a:solidFill>
                  <a:schemeClr val="bg1"/>
                </a:solidFill>
              </a:rPr>
              <a:t>svm.predict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x_test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print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>
                <a:solidFill>
                  <a:srgbClr val="FFFF00"/>
                </a:solidFill>
              </a:rPr>
              <a:t>"Predict = </a:t>
            </a:r>
            <a:r>
              <a:rPr lang="en-US" altLang="ja-JP" dirty="0">
                <a:solidFill>
                  <a:srgbClr val="7030A0"/>
                </a:solidFill>
              </a:rPr>
              <a:t>%s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>
                <a:solidFill>
                  <a:schemeClr val="bg1"/>
                </a:solidFill>
              </a:rPr>
              <a:t>predict)</a:t>
            </a:r>
          </a:p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/>
                </a:solidFill>
              </a:rPr>
              <a:t>Predict =</a:t>
            </a:r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en-US" altLang="ja-JP" dirty="0">
                <a:solidFill>
                  <a:schemeClr val="bg1"/>
                </a:solidFill>
              </a:rPr>
              <a:t>[0 0 0 0 0 0 0 0 0 0 0 0 0 0 0 0 0 0 0 0 0 0 0 0 0 1 1 1 1 1 1 1 1 1 1 1 1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1 1 1 1 2 1 1 1 1 1 1 1 1 2 2 2 2 2 2 2 2 2 1 2 1 2 1 2 2 1 2 2 2 2 2 2 2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2]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41325" y="5214582"/>
            <a:ext cx="305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Predict</a:t>
            </a:r>
            <a:r>
              <a:rPr kumimoji="1" lang="ja-JP" altLang="en-US" dirty="0"/>
              <a:t>というのが，分類結果</a:t>
            </a:r>
          </a:p>
        </p:txBody>
      </p:sp>
    </p:spTree>
    <p:extLst>
      <p:ext uri="{BB962C8B-B14F-4D97-AF65-F5344CB8AC3E}">
        <p14:creationId xmlns:p14="http://schemas.microsoft.com/office/powerpoint/2010/main" val="423044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024191" cy="1371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分類器を作成する：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グリッドサーチによるチューニング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1733730"/>
            <a:ext cx="8024190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分類器の設定を確認する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 err="1">
                <a:solidFill>
                  <a:schemeClr val="bg1"/>
                </a:solidFill>
              </a:rPr>
              <a:t>svm.get_params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print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>
                <a:solidFill>
                  <a:srgbClr val="FFFF00"/>
                </a:solidFill>
              </a:rPr>
              <a:t>"Parameters = </a:t>
            </a:r>
            <a:r>
              <a:rPr lang="en-US" altLang="ja-JP" dirty="0">
                <a:solidFill>
                  <a:srgbClr val="7030A0"/>
                </a:solidFill>
              </a:rPr>
              <a:t>%s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Parameters = {'kernel': '</a:t>
            </a:r>
            <a:r>
              <a:rPr lang="en-US" altLang="ja-JP" dirty="0" err="1">
                <a:solidFill>
                  <a:schemeClr val="bg1"/>
                </a:solidFill>
              </a:rPr>
              <a:t>rbf</a:t>
            </a:r>
            <a:r>
              <a:rPr lang="en-US" altLang="ja-JP" dirty="0">
                <a:solidFill>
                  <a:schemeClr val="bg1"/>
                </a:solidFill>
              </a:rPr>
              <a:t>', 'C': 1.0, 'verbose': False, 'probability': True, 'degree': 3, 'shrinking': True, '</a:t>
            </a:r>
            <a:r>
              <a:rPr lang="en-US" altLang="ja-JP" dirty="0" err="1">
                <a:solidFill>
                  <a:schemeClr val="bg1"/>
                </a:solidFill>
              </a:rPr>
              <a:t>max_iter</a:t>
            </a:r>
            <a:r>
              <a:rPr lang="en-US" altLang="ja-JP" dirty="0">
                <a:solidFill>
                  <a:schemeClr val="bg1"/>
                </a:solidFill>
              </a:rPr>
              <a:t>': -1, '</a:t>
            </a:r>
            <a:r>
              <a:rPr lang="en-US" altLang="ja-JP" dirty="0" err="1">
                <a:solidFill>
                  <a:schemeClr val="bg1"/>
                </a:solidFill>
              </a:rPr>
              <a:t>decision_function_shape</a:t>
            </a:r>
            <a:r>
              <a:rPr lang="en-US" altLang="ja-JP" dirty="0">
                <a:solidFill>
                  <a:schemeClr val="bg1"/>
                </a:solidFill>
              </a:rPr>
              <a:t>': '</a:t>
            </a:r>
            <a:r>
              <a:rPr lang="en-US" altLang="ja-JP" dirty="0" err="1">
                <a:solidFill>
                  <a:schemeClr val="bg1"/>
                </a:solidFill>
              </a:rPr>
              <a:t>ovr</a:t>
            </a:r>
            <a:r>
              <a:rPr lang="en-US" altLang="ja-JP" dirty="0">
                <a:solidFill>
                  <a:schemeClr val="bg1"/>
                </a:solidFill>
              </a:rPr>
              <a:t>', '</a:t>
            </a:r>
            <a:r>
              <a:rPr lang="en-US" altLang="ja-JP" dirty="0" err="1">
                <a:solidFill>
                  <a:schemeClr val="bg1"/>
                </a:solidFill>
              </a:rPr>
              <a:t>random_state</a:t>
            </a:r>
            <a:r>
              <a:rPr lang="en-US" altLang="ja-JP" dirty="0">
                <a:solidFill>
                  <a:schemeClr val="bg1"/>
                </a:solidFill>
              </a:rPr>
              <a:t>': None, '</a:t>
            </a:r>
            <a:r>
              <a:rPr lang="en-US" altLang="ja-JP" dirty="0" err="1">
                <a:solidFill>
                  <a:schemeClr val="bg1"/>
                </a:solidFill>
              </a:rPr>
              <a:t>tol</a:t>
            </a:r>
            <a:r>
              <a:rPr lang="en-US" altLang="ja-JP" dirty="0">
                <a:solidFill>
                  <a:schemeClr val="bg1"/>
                </a:solidFill>
              </a:rPr>
              <a:t>': 0.001, '</a:t>
            </a:r>
            <a:r>
              <a:rPr lang="en-US" altLang="ja-JP" dirty="0" err="1">
                <a:solidFill>
                  <a:schemeClr val="bg1"/>
                </a:solidFill>
              </a:rPr>
              <a:t>cache_size</a:t>
            </a:r>
            <a:r>
              <a:rPr lang="en-US" altLang="ja-JP" dirty="0">
                <a:solidFill>
                  <a:schemeClr val="bg1"/>
                </a:solidFill>
              </a:rPr>
              <a:t>': 200, 'coef0': 0.0, 'gamma': 'auto', '</a:t>
            </a:r>
            <a:r>
              <a:rPr lang="en-US" altLang="ja-JP" dirty="0" err="1">
                <a:solidFill>
                  <a:schemeClr val="bg1"/>
                </a:solidFill>
              </a:rPr>
              <a:t>class_weight</a:t>
            </a:r>
            <a:r>
              <a:rPr lang="en-US" altLang="ja-JP" dirty="0">
                <a:solidFill>
                  <a:schemeClr val="bg1"/>
                </a:solidFill>
              </a:rPr>
              <a:t>': None}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086678" y="4346764"/>
            <a:ext cx="6559826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“kernel”</a:t>
            </a:r>
            <a:r>
              <a:rPr kumimoji="1" lang="ja-JP" altLang="en-US" dirty="0"/>
              <a:t>や</a:t>
            </a:r>
            <a:r>
              <a:rPr kumimoji="1" lang="en-US" altLang="ja-JP" dirty="0"/>
              <a:t>”C”</a:t>
            </a:r>
            <a:r>
              <a:rPr kumimoji="1" lang="ja-JP" altLang="en-US" dirty="0"/>
              <a:t>などあるのは，分類器を作成するためのパラメータ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01147" y="5453277"/>
            <a:ext cx="6930887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このパラメータが最適とは限らないのでチューニングしないといけない</a:t>
            </a:r>
          </a:p>
        </p:txBody>
      </p:sp>
      <p:sp>
        <p:nvSpPr>
          <p:cNvPr id="10" name="下矢印 9"/>
          <p:cNvSpPr/>
          <p:nvPr/>
        </p:nvSpPr>
        <p:spPr>
          <a:xfrm>
            <a:off x="3932643" y="5078925"/>
            <a:ext cx="867893" cy="27829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5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024191" cy="1371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分類器を作成する：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グリッドサーチによるチューニング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1675147" y="1622920"/>
            <a:ext cx="5717506" cy="1478089"/>
            <a:chOff x="1133868" y="2516317"/>
            <a:chExt cx="5717506" cy="1478089"/>
          </a:xfrm>
        </p:grpSpPr>
        <p:sp>
          <p:nvSpPr>
            <p:cNvPr id="11" name="正方形/長方形 10"/>
            <p:cNvSpPr/>
            <p:nvPr/>
          </p:nvSpPr>
          <p:spPr>
            <a:xfrm>
              <a:off x="1133868" y="2728352"/>
              <a:ext cx="5717506" cy="1266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318994" y="2516317"/>
              <a:ext cx="2194891" cy="424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グリッドサーチとは？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799588" y="3058882"/>
              <a:ext cx="4386066" cy="8083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パラメータに対して複数候補を用意して，</a:t>
              </a:r>
              <a:endParaRPr lang="en-US" altLang="ja-JP" dirty="0"/>
            </a:p>
            <a:p>
              <a:pPr algn="ctr"/>
              <a:r>
                <a:rPr lang="ja-JP" altLang="en-US" dirty="0"/>
                <a:t>その候補ごとに分類器を作成して</a:t>
              </a:r>
              <a:endParaRPr lang="en-US" altLang="ja-JP" dirty="0"/>
            </a:p>
            <a:p>
              <a:pPr algn="ctr"/>
              <a:r>
                <a:rPr lang="ja-JP" altLang="en-US" dirty="0"/>
                <a:t>精度を確認する手法</a:t>
              </a: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521805" y="3609197"/>
            <a:ext cx="8024190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グリッドサーチするパラメータの選択肢を決定する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para_svm</a:t>
            </a:r>
            <a:r>
              <a:rPr lang="en-US" altLang="ja-JP" dirty="0">
                <a:solidFill>
                  <a:schemeClr val="bg1"/>
                </a:solidFill>
              </a:rPr>
              <a:t> = </a:t>
            </a:r>
            <a:r>
              <a:rPr lang="en-US" altLang="ja-JP" dirty="0">
                <a:solidFill>
                  <a:srgbClr val="FFFF00"/>
                </a:solidFill>
              </a:rPr>
              <a:t>{"kernel"</a:t>
            </a:r>
            <a:r>
              <a:rPr lang="en-US" altLang="ja-JP" dirty="0">
                <a:solidFill>
                  <a:schemeClr val="bg1"/>
                </a:solidFill>
              </a:rPr>
              <a:t>:[</a:t>
            </a:r>
            <a:r>
              <a:rPr lang="en-US" altLang="ja-JP" dirty="0">
                <a:solidFill>
                  <a:srgbClr val="FFFF00"/>
                </a:solidFill>
              </a:rPr>
              <a:t>"linear"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 err="1">
                <a:solidFill>
                  <a:srgbClr val="FFFF00"/>
                </a:solidFill>
              </a:rPr>
              <a:t>rbf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>
                <a:solidFill>
                  <a:schemeClr val="bg1"/>
                </a:solidFill>
              </a:rPr>
              <a:t>], </a:t>
            </a:r>
            <a:r>
              <a:rPr lang="en-US" altLang="ja-JP" dirty="0">
                <a:solidFill>
                  <a:srgbClr val="FFFF00"/>
                </a:solidFill>
              </a:rPr>
              <a:t>"C"</a:t>
            </a:r>
            <a:r>
              <a:rPr lang="en-US" altLang="ja-JP" dirty="0">
                <a:solidFill>
                  <a:schemeClr val="bg1"/>
                </a:solidFill>
              </a:rPr>
              <a:t>:[</a:t>
            </a:r>
            <a:r>
              <a:rPr lang="en-US" altLang="ja-JP" dirty="0">
                <a:solidFill>
                  <a:srgbClr val="7030A0"/>
                </a:solidFill>
              </a:rPr>
              <a:t>1.0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>
                <a:solidFill>
                  <a:srgbClr val="7030A0"/>
                </a:solidFill>
              </a:rPr>
              <a:t>2.0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>
                <a:solidFill>
                  <a:srgbClr val="7030A0"/>
                </a:solidFill>
              </a:rPr>
              <a:t>3.0</a:t>
            </a:r>
            <a:r>
              <a:rPr lang="en-US" altLang="ja-JP" dirty="0">
                <a:solidFill>
                  <a:schemeClr val="bg1"/>
                </a:solidFill>
              </a:rPr>
              <a:t>]}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cv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は交差検定回数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svm</a:t>
            </a:r>
            <a:r>
              <a:rPr lang="en-US" altLang="ja-JP" dirty="0">
                <a:solidFill>
                  <a:schemeClr val="bg1"/>
                </a:solidFill>
              </a:rPr>
              <a:t> = </a:t>
            </a:r>
            <a:r>
              <a:rPr lang="en-US" altLang="ja-JP" dirty="0" err="1">
                <a:solidFill>
                  <a:schemeClr val="bg1"/>
                </a:solidFill>
              </a:rPr>
              <a:t>GridSearchCV</a:t>
            </a:r>
            <a:r>
              <a:rPr lang="en-US" altLang="ja-JP" dirty="0">
                <a:solidFill>
                  <a:schemeClr val="bg1"/>
                </a:solidFill>
              </a:rPr>
              <a:t>(SVM(), </a:t>
            </a:r>
            <a:r>
              <a:rPr lang="en-US" altLang="ja-JP" dirty="0" err="1">
                <a:solidFill>
                  <a:schemeClr val="bg1"/>
                </a:solidFill>
              </a:rPr>
              <a:t>para_svm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>
                <a:solidFill>
                  <a:srgbClr val="FFC000"/>
                </a:solidFill>
              </a:rPr>
              <a:t>cv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en-US" altLang="ja-JP" dirty="0">
                <a:solidFill>
                  <a:srgbClr val="7030A0"/>
                </a:solidFill>
              </a:rPr>
              <a:t>10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svm.fit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iris.data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chemeClr val="bg1"/>
                </a:solidFill>
              </a:rPr>
              <a:t>iris.target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各パラメータの平均正解率とその標準偏差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each_score</a:t>
            </a:r>
            <a:r>
              <a:rPr lang="en-US" altLang="ja-JP" dirty="0">
                <a:solidFill>
                  <a:schemeClr val="bg1"/>
                </a:solidFill>
              </a:rPr>
              <a:t> = </a:t>
            </a:r>
            <a:r>
              <a:rPr lang="en-US" altLang="ja-JP" dirty="0" err="1">
                <a:solidFill>
                  <a:schemeClr val="bg1"/>
                </a:solidFill>
              </a:rPr>
              <a:t>svm.grid_scores</a:t>
            </a:r>
            <a:r>
              <a:rPr lang="en-US" altLang="ja-JP" dirty="0">
                <a:solidFill>
                  <a:schemeClr val="bg1"/>
                </a:solidFill>
              </a:rPr>
              <a:t>_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print(</a:t>
            </a:r>
            <a:r>
              <a:rPr lang="en-US" altLang="ja-JP" dirty="0">
                <a:solidFill>
                  <a:srgbClr val="FFFF00"/>
                </a:solidFill>
              </a:rPr>
              <a:t>"Each </a:t>
            </a:r>
            <a:r>
              <a:rPr lang="en-US" altLang="ja-JP" dirty="0" err="1">
                <a:solidFill>
                  <a:srgbClr val="FFFF00"/>
                </a:solidFill>
              </a:rPr>
              <a:t>socores</a:t>
            </a:r>
            <a:r>
              <a:rPr lang="en-US" altLang="ja-JP" dirty="0">
                <a:solidFill>
                  <a:srgbClr val="FFFF00"/>
                </a:solidFill>
              </a:rPr>
              <a:t> = </a:t>
            </a:r>
            <a:r>
              <a:rPr lang="en-US" altLang="ja-JP" dirty="0">
                <a:solidFill>
                  <a:srgbClr val="7030A0"/>
                </a:solidFill>
              </a:rPr>
              <a:t>%s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 err="1">
                <a:solidFill>
                  <a:schemeClr val="bg1"/>
                </a:solidFill>
              </a:rPr>
              <a:t>each_score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909806" y="6559790"/>
            <a:ext cx="3429000" cy="283845"/>
          </a:xfrm>
        </p:spPr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97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024191" cy="1371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分類器を作成する：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グリッドサーチによるチューニング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1805" y="1899126"/>
            <a:ext cx="8024190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Each </a:t>
            </a:r>
            <a:r>
              <a:rPr lang="en-US" altLang="ja-JP" dirty="0" err="1">
                <a:solidFill>
                  <a:schemeClr val="bg1"/>
                </a:solidFill>
              </a:rPr>
              <a:t>socores</a:t>
            </a:r>
            <a:r>
              <a:rPr lang="en-US" altLang="ja-JP" dirty="0">
                <a:solidFill>
                  <a:schemeClr val="bg1"/>
                </a:solidFill>
              </a:rPr>
              <a:t> = [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mean: 0.97333, </a:t>
            </a:r>
            <a:r>
              <a:rPr lang="en-US" altLang="ja-JP" dirty="0" err="1">
                <a:solidFill>
                  <a:schemeClr val="bg1"/>
                </a:solidFill>
              </a:rPr>
              <a:t>std</a:t>
            </a:r>
            <a:r>
              <a:rPr lang="en-US" altLang="ja-JP" dirty="0">
                <a:solidFill>
                  <a:schemeClr val="bg1"/>
                </a:solidFill>
              </a:rPr>
              <a:t>: 0.04422, </a:t>
            </a:r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: {'kernel': 'linear', 'C': 1.0}, 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mean: 0.98000, </a:t>
            </a:r>
            <a:r>
              <a:rPr lang="en-US" altLang="ja-JP" dirty="0" err="1">
                <a:solidFill>
                  <a:schemeClr val="bg1"/>
                </a:solidFill>
              </a:rPr>
              <a:t>std</a:t>
            </a:r>
            <a:r>
              <a:rPr lang="en-US" altLang="ja-JP" dirty="0">
                <a:solidFill>
                  <a:schemeClr val="bg1"/>
                </a:solidFill>
              </a:rPr>
              <a:t>: 0.03055, </a:t>
            </a:r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: {'kernel': '</a:t>
            </a:r>
            <a:r>
              <a:rPr lang="en-US" altLang="ja-JP" dirty="0" err="1">
                <a:solidFill>
                  <a:schemeClr val="bg1"/>
                </a:solidFill>
              </a:rPr>
              <a:t>rbf</a:t>
            </a:r>
            <a:r>
              <a:rPr lang="en-US" altLang="ja-JP" dirty="0">
                <a:solidFill>
                  <a:schemeClr val="bg1"/>
                </a:solidFill>
              </a:rPr>
              <a:t>', 'C': 1.0}, 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mean: 0.98000, </a:t>
            </a:r>
            <a:r>
              <a:rPr lang="en-US" altLang="ja-JP" dirty="0" err="1">
                <a:solidFill>
                  <a:schemeClr val="bg1"/>
                </a:solidFill>
              </a:rPr>
              <a:t>std</a:t>
            </a:r>
            <a:r>
              <a:rPr lang="en-US" altLang="ja-JP" dirty="0">
                <a:solidFill>
                  <a:schemeClr val="bg1"/>
                </a:solidFill>
              </a:rPr>
              <a:t>: 0.04269, </a:t>
            </a:r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: {'kernel': 'linear', 'C': 2.0}, 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mean: 0.98000, </a:t>
            </a:r>
            <a:r>
              <a:rPr lang="en-US" altLang="ja-JP" dirty="0" err="1">
                <a:solidFill>
                  <a:schemeClr val="bg1"/>
                </a:solidFill>
              </a:rPr>
              <a:t>std</a:t>
            </a:r>
            <a:r>
              <a:rPr lang="en-US" altLang="ja-JP" dirty="0">
                <a:solidFill>
                  <a:schemeClr val="bg1"/>
                </a:solidFill>
              </a:rPr>
              <a:t>: 0.03055, </a:t>
            </a:r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: {'kernel': '</a:t>
            </a:r>
            <a:r>
              <a:rPr lang="en-US" altLang="ja-JP" dirty="0" err="1">
                <a:solidFill>
                  <a:schemeClr val="bg1"/>
                </a:solidFill>
              </a:rPr>
              <a:t>rbf</a:t>
            </a:r>
            <a:r>
              <a:rPr lang="en-US" altLang="ja-JP" dirty="0">
                <a:solidFill>
                  <a:schemeClr val="bg1"/>
                </a:solidFill>
              </a:rPr>
              <a:t>', 'C': 2.0}, 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mean: 0.97333, </a:t>
            </a:r>
            <a:r>
              <a:rPr lang="en-US" altLang="ja-JP" dirty="0" err="1">
                <a:solidFill>
                  <a:schemeClr val="bg1"/>
                </a:solidFill>
              </a:rPr>
              <a:t>std</a:t>
            </a:r>
            <a:r>
              <a:rPr lang="en-US" altLang="ja-JP" dirty="0">
                <a:solidFill>
                  <a:schemeClr val="bg1"/>
                </a:solidFill>
              </a:rPr>
              <a:t>: 0.04422, </a:t>
            </a:r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: {'kernel': 'linear', 'C': 3.0}, 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mean: 0.97333, </a:t>
            </a:r>
            <a:r>
              <a:rPr lang="en-US" altLang="ja-JP" dirty="0" err="1">
                <a:solidFill>
                  <a:schemeClr val="bg1"/>
                </a:solidFill>
              </a:rPr>
              <a:t>std</a:t>
            </a:r>
            <a:r>
              <a:rPr lang="en-US" altLang="ja-JP" dirty="0">
                <a:solidFill>
                  <a:schemeClr val="bg1"/>
                </a:solidFill>
              </a:rPr>
              <a:t>: 0.03266, </a:t>
            </a:r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: {'kernel': '</a:t>
            </a:r>
            <a:r>
              <a:rPr lang="en-US" altLang="ja-JP" dirty="0" err="1">
                <a:solidFill>
                  <a:schemeClr val="bg1"/>
                </a:solidFill>
              </a:rPr>
              <a:t>rbf</a:t>
            </a:r>
            <a:r>
              <a:rPr lang="en-US" altLang="ja-JP" dirty="0">
                <a:solidFill>
                  <a:schemeClr val="bg1"/>
                </a:solidFill>
              </a:rPr>
              <a:t>', 'C': 3.0}]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086678" y="4305258"/>
            <a:ext cx="6559826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パラメータとして設定した</a:t>
            </a:r>
            <a:r>
              <a:rPr lang="en-US" altLang="ja-JP" dirty="0"/>
              <a:t>kernel{linear, </a:t>
            </a:r>
            <a:r>
              <a:rPr lang="en-US" altLang="ja-JP" dirty="0" err="1"/>
              <a:t>rbf</a:t>
            </a:r>
            <a:r>
              <a:rPr lang="en-US" altLang="ja-JP" dirty="0"/>
              <a:t>}</a:t>
            </a:r>
            <a:r>
              <a:rPr lang="ja-JP" altLang="en-US" dirty="0"/>
              <a:t>と</a:t>
            </a:r>
            <a:r>
              <a:rPr lang="en-US" altLang="ja-JP" dirty="0"/>
              <a:t>C{1.0, 2.0, 3.0}</a:t>
            </a:r>
            <a:r>
              <a:rPr lang="ja-JP" altLang="en-US" dirty="0"/>
              <a:t>の</a:t>
            </a:r>
            <a:endParaRPr lang="en-US" altLang="ja-JP" dirty="0"/>
          </a:p>
          <a:p>
            <a:pPr algn="ctr"/>
            <a:r>
              <a:rPr kumimoji="1" lang="ja-JP" altLang="en-US" dirty="0"/>
              <a:t>それぞれの組み合わせが試されている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086678" y="5459947"/>
            <a:ext cx="6559826" cy="6361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最良パラメータは，</a:t>
            </a:r>
            <a:r>
              <a:rPr lang="en-US" altLang="ja-JP" dirty="0"/>
              <a:t>kernel=“</a:t>
            </a:r>
            <a:r>
              <a:rPr lang="en-US" altLang="ja-JP" dirty="0" err="1"/>
              <a:t>rbf</a:t>
            </a:r>
            <a:r>
              <a:rPr lang="en-US" altLang="ja-JP" dirty="0"/>
              <a:t>”, C=1.0</a:t>
            </a:r>
            <a:r>
              <a:rPr lang="ja-JP" altLang="en-US" dirty="0"/>
              <a:t>の時となっている</a:t>
            </a:r>
            <a:endParaRPr kumimoji="1"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909806" y="6559790"/>
            <a:ext cx="3429000" cy="283845"/>
          </a:xfrm>
        </p:spPr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3932643" y="5078925"/>
            <a:ext cx="867893" cy="27829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13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8541026" cy="1371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分類器の精度検証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適合率（</a:t>
            </a:r>
            <a:r>
              <a:rPr lang="en-US" altLang="ja-JP" dirty="0" err="1"/>
              <a:t>Precion</a:t>
            </a:r>
            <a:r>
              <a:rPr lang="ja-JP" altLang="en-US" dirty="0"/>
              <a:t>）と再現率（</a:t>
            </a:r>
            <a:r>
              <a:rPr lang="en-US" altLang="ja-JP" dirty="0"/>
              <a:t>recall</a:t>
            </a:r>
            <a:r>
              <a:rPr lang="ja-JP" altLang="en-US" dirty="0"/>
              <a:t>）と</a:t>
            </a:r>
            <a:r>
              <a:rPr lang="en-US" altLang="ja-JP" dirty="0"/>
              <a:t>F</a:t>
            </a:r>
            <a:r>
              <a:rPr lang="ja-JP" altLang="en-US" dirty="0"/>
              <a:t>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70451" y="1824921"/>
            <a:ext cx="5192895" cy="1355601"/>
            <a:chOff x="1133868" y="2516317"/>
            <a:chExt cx="5192895" cy="1355601"/>
          </a:xfrm>
        </p:grpSpPr>
        <p:sp>
          <p:nvSpPr>
            <p:cNvPr id="6" name="正方形/長方形 5"/>
            <p:cNvSpPr/>
            <p:nvPr/>
          </p:nvSpPr>
          <p:spPr>
            <a:xfrm>
              <a:off x="1133868" y="2728352"/>
              <a:ext cx="5192895" cy="11435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318994" y="2516317"/>
              <a:ext cx="2194891" cy="424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適合率とは？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18994" y="3152422"/>
              <a:ext cx="4791066" cy="512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検索結果の中で，どの程度が正解に含まれるか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57200" y="3885634"/>
            <a:ext cx="5206146" cy="1355601"/>
            <a:chOff x="1133868" y="2516317"/>
            <a:chExt cx="5206146" cy="1355601"/>
          </a:xfrm>
        </p:grpSpPr>
        <p:sp>
          <p:nvSpPr>
            <p:cNvPr id="10" name="正方形/長方形 9"/>
            <p:cNvSpPr/>
            <p:nvPr/>
          </p:nvSpPr>
          <p:spPr>
            <a:xfrm>
              <a:off x="1133868" y="2728352"/>
              <a:ext cx="5206146" cy="11435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318994" y="2516317"/>
              <a:ext cx="2194891" cy="424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再現率とは？</a:t>
              </a: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318993" y="3152422"/>
              <a:ext cx="4804317" cy="512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正解の中で，どの程度が検索にヒットするか</a:t>
              </a:r>
            </a:p>
          </p:txBody>
        </p:sp>
      </p:grpSp>
      <p:pic>
        <p:nvPicPr>
          <p:cNvPr id="1026" name="Picture 2" descr="20120214075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68" y="1946938"/>
            <a:ext cx="3243442" cy="4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457200" y="6488668"/>
            <a:ext cx="62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[1]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u="sng" dirty="0">
                <a:solidFill>
                  <a:srgbClr val="0070C0"/>
                </a:solidFill>
              </a:rPr>
              <a:t>http://d.hatena.ne.jp/Zellij/20120214/p1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11814" y="1524319"/>
            <a:ext cx="253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図で表すとこんな感じ</a:t>
            </a:r>
            <a:r>
              <a:rPr lang="en-US" altLang="ja-JP" dirty="0"/>
              <a:t>[1]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632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8541026" cy="1371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分類器の精度検証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適合率（</a:t>
            </a:r>
            <a:r>
              <a:rPr lang="en-US" altLang="ja-JP" dirty="0" err="1"/>
              <a:t>Precion</a:t>
            </a:r>
            <a:r>
              <a:rPr lang="ja-JP" altLang="en-US" dirty="0"/>
              <a:t>）と再現率（</a:t>
            </a:r>
            <a:r>
              <a:rPr lang="en-US" altLang="ja-JP" dirty="0"/>
              <a:t>recall</a:t>
            </a:r>
            <a:r>
              <a:rPr lang="ja-JP" altLang="en-US" dirty="0"/>
              <a:t>）と</a:t>
            </a:r>
            <a:r>
              <a:rPr lang="en-US" altLang="ja-JP" dirty="0"/>
              <a:t>F</a:t>
            </a:r>
            <a:r>
              <a:rPr lang="ja-JP" altLang="en-US" dirty="0"/>
              <a:t>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70451" y="1824921"/>
            <a:ext cx="5192895" cy="1355601"/>
            <a:chOff x="1133868" y="2516317"/>
            <a:chExt cx="5192895" cy="1355601"/>
          </a:xfrm>
        </p:grpSpPr>
        <p:sp>
          <p:nvSpPr>
            <p:cNvPr id="6" name="正方形/長方形 5"/>
            <p:cNvSpPr/>
            <p:nvPr/>
          </p:nvSpPr>
          <p:spPr>
            <a:xfrm>
              <a:off x="1133868" y="2728352"/>
              <a:ext cx="5192895" cy="11435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318994" y="2516317"/>
              <a:ext cx="2194891" cy="424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適合率とは？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18994" y="3152422"/>
              <a:ext cx="4791066" cy="512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検索結果の中で，どの程度が正解に含まれるか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57200" y="3885634"/>
            <a:ext cx="5206146" cy="1355601"/>
            <a:chOff x="1133868" y="2516317"/>
            <a:chExt cx="5206146" cy="1355601"/>
          </a:xfrm>
        </p:grpSpPr>
        <p:sp>
          <p:nvSpPr>
            <p:cNvPr id="10" name="正方形/長方形 9"/>
            <p:cNvSpPr/>
            <p:nvPr/>
          </p:nvSpPr>
          <p:spPr>
            <a:xfrm>
              <a:off x="1133868" y="2728352"/>
              <a:ext cx="5206146" cy="11435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318994" y="2516317"/>
              <a:ext cx="2194891" cy="424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再現率とは？</a:t>
              </a: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318993" y="3152422"/>
              <a:ext cx="4804317" cy="512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正解の中で，どの程度が検索にヒットするか</a:t>
              </a:r>
            </a:p>
          </p:txBody>
        </p:sp>
      </p:grpSp>
      <p:pic>
        <p:nvPicPr>
          <p:cNvPr id="1026" name="Picture 2" descr="20120214075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68" y="1946938"/>
            <a:ext cx="3243442" cy="4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457200" y="6488668"/>
            <a:ext cx="62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[1]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u="sng" dirty="0">
                <a:solidFill>
                  <a:srgbClr val="0070C0"/>
                </a:solidFill>
              </a:rPr>
              <a:t>http://d.hatena.ne.jp/Zellij/20120214/p1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11814" y="1524319"/>
            <a:ext cx="253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図で表すとこんな感じ</a:t>
            </a:r>
            <a:r>
              <a:rPr lang="en-US" altLang="ja-JP" dirty="0"/>
              <a:t>[1]</a:t>
            </a:r>
            <a:endParaRPr kumimoji="1" lang="en-US" altLang="ja-JP" dirty="0"/>
          </a:p>
        </p:txBody>
      </p:sp>
      <p:sp>
        <p:nvSpPr>
          <p:cNvPr id="3" name="楕円 2"/>
          <p:cNvSpPr/>
          <p:nvPr/>
        </p:nvSpPr>
        <p:spPr>
          <a:xfrm>
            <a:off x="723093" y="1893651"/>
            <a:ext cx="8009239" cy="36070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/>
              <a:t>これだけではわかりにくいと思うので，</a:t>
            </a:r>
            <a:br>
              <a:rPr lang="ja-JP" altLang="en-US" sz="2800"/>
            </a:br>
            <a:r>
              <a:rPr lang="ja-JP" altLang="en-US" sz="2800"/>
              <a:t>混合行列で適合率と再現率を解説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24676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8541026" cy="1371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分類器の精度検証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適合率（</a:t>
            </a:r>
            <a:r>
              <a:rPr lang="en-US" altLang="ja-JP" dirty="0" err="1"/>
              <a:t>Precion</a:t>
            </a:r>
            <a:r>
              <a:rPr lang="ja-JP" altLang="en-US" dirty="0"/>
              <a:t>）と再現率（</a:t>
            </a:r>
            <a:r>
              <a:rPr lang="en-US" altLang="ja-JP" dirty="0"/>
              <a:t>recall</a:t>
            </a:r>
            <a:r>
              <a:rPr lang="ja-JP" altLang="en-US" dirty="0"/>
              <a:t>）と</a:t>
            </a:r>
            <a:r>
              <a:rPr lang="en-US" altLang="ja-JP" dirty="0"/>
              <a:t>F</a:t>
            </a:r>
            <a:r>
              <a:rPr lang="ja-JP" altLang="en-US" dirty="0"/>
              <a:t>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57200" y="1824921"/>
            <a:ext cx="6751983" cy="1355601"/>
            <a:chOff x="1133868" y="2516317"/>
            <a:chExt cx="6751983" cy="1355601"/>
          </a:xfrm>
        </p:grpSpPr>
        <p:sp>
          <p:nvSpPr>
            <p:cNvPr id="6" name="正方形/長方形 5"/>
            <p:cNvSpPr/>
            <p:nvPr/>
          </p:nvSpPr>
          <p:spPr>
            <a:xfrm>
              <a:off x="1133868" y="2728352"/>
              <a:ext cx="6751983" cy="11435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318994" y="2516317"/>
              <a:ext cx="3730893" cy="424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混合行列（</a:t>
              </a:r>
              <a:r>
                <a:rPr lang="en-US" altLang="ja-JP" dirty="0">
                  <a:solidFill>
                    <a:schemeClr val="tx1"/>
                  </a:solidFill>
                </a:rPr>
                <a:t>Confusion Matrix</a:t>
              </a:r>
              <a:r>
                <a:rPr lang="ja-JP" altLang="en-US" dirty="0">
                  <a:solidFill>
                    <a:schemeClr val="tx1"/>
                  </a:solidFill>
                </a:rPr>
                <a:t>）とは？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18993" y="3152422"/>
              <a:ext cx="6315065" cy="512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テストデータがどのラベルにどれだけ分類されたかを表す行列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457200" y="3577494"/>
            <a:ext cx="7765774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混合行列を計算する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配列横，ラベル順に予測されたもの（予測結果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1→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予測結果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2→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予測結果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配列縦，順に正解ラベル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matrix = </a:t>
            </a:r>
            <a:r>
              <a:rPr lang="en-US" altLang="ja-JP" dirty="0" err="1">
                <a:solidFill>
                  <a:schemeClr val="bg1"/>
                </a:solidFill>
              </a:rPr>
              <a:t>confusion_matrix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y_test</a:t>
            </a:r>
            <a:r>
              <a:rPr lang="en-US" altLang="ja-JP" dirty="0">
                <a:solidFill>
                  <a:schemeClr val="bg1"/>
                </a:solidFill>
              </a:rPr>
              <a:t>, predict)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print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>
                <a:solidFill>
                  <a:srgbClr val="FFFF00"/>
                </a:solidFill>
              </a:rPr>
              <a:t>"Confusion Matrix = </a:t>
            </a:r>
            <a:r>
              <a:rPr lang="en-US" altLang="ja-JP" dirty="0">
                <a:solidFill>
                  <a:srgbClr val="7030A0"/>
                </a:solidFill>
              </a:rPr>
              <a:t>%s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>
                <a:solidFill>
                  <a:schemeClr val="bg1"/>
                </a:solidFill>
              </a:rPr>
              <a:t>matrix)</a:t>
            </a:r>
          </a:p>
          <a:p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fr-FR" altLang="ja-JP" dirty="0">
                <a:solidFill>
                  <a:schemeClr val="bg1"/>
                </a:solidFill>
              </a:rPr>
              <a:t>Confusion Matrix = [	[25  0  0]</a:t>
            </a:r>
          </a:p>
          <a:p>
            <a:r>
              <a:rPr lang="fr-FR" altLang="ja-JP" dirty="0">
                <a:solidFill>
                  <a:schemeClr val="bg1"/>
                </a:solidFill>
              </a:rPr>
              <a:t> 					[ 0 24  1]</a:t>
            </a:r>
          </a:p>
          <a:p>
            <a:r>
              <a:rPr lang="fr-FR" altLang="ja-JP" dirty="0">
                <a:solidFill>
                  <a:schemeClr val="bg1"/>
                </a:solidFill>
              </a:rPr>
              <a:t> 					[ 0  4 21]]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7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39467"/>
            <a:ext cx="8541026" cy="1371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分類器の精度検証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適合率（</a:t>
            </a:r>
            <a:r>
              <a:rPr lang="en-US" altLang="ja-JP" dirty="0" err="1"/>
              <a:t>Precion</a:t>
            </a:r>
            <a:r>
              <a:rPr lang="ja-JP" altLang="en-US" dirty="0"/>
              <a:t>）と再現率（</a:t>
            </a:r>
            <a:r>
              <a:rPr lang="en-US" altLang="ja-JP" dirty="0"/>
              <a:t>recall</a:t>
            </a:r>
            <a:r>
              <a:rPr lang="ja-JP" altLang="en-US" dirty="0"/>
              <a:t>）と</a:t>
            </a:r>
            <a:r>
              <a:rPr lang="en-US" altLang="ja-JP" dirty="0"/>
              <a:t>F</a:t>
            </a:r>
            <a:r>
              <a:rPr lang="ja-JP" altLang="en-US" dirty="0"/>
              <a:t>値</a:t>
            </a:r>
            <a:endParaRPr kumimoji="1" lang="ja-JP" altLang="en-US" dirty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75413"/>
              </p:ext>
            </p:extLst>
          </p:nvPr>
        </p:nvGraphicFramePr>
        <p:xfrm>
          <a:off x="457200" y="1833487"/>
          <a:ext cx="6327265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7543">
                  <a:extLst>
                    <a:ext uri="{9D8B030D-6E8A-4147-A177-3AD203B41FA5}">
                      <a16:colId xmlns:a16="http://schemas.microsoft.com/office/drawing/2014/main" xmlns="" val="503911723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xmlns="" val="16452826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5465554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639219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分類結果</a:t>
                      </a: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分類結果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分類結果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01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正解ラベル</a:t>
                      </a:r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の内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688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正解ラベル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の内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12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正解ラベル</a:t>
                      </a: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の内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7990314"/>
                  </a:ext>
                </a:extLst>
              </a:tr>
            </a:tbl>
          </a:graphicData>
        </a:graphic>
      </p:graphicFrame>
      <p:sp>
        <p:nvSpPr>
          <p:cNvPr id="22" name="楕円 21"/>
          <p:cNvSpPr/>
          <p:nvPr/>
        </p:nvSpPr>
        <p:spPr>
          <a:xfrm>
            <a:off x="2849216" y="2186609"/>
            <a:ext cx="463827" cy="1130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2623930" y="2186609"/>
            <a:ext cx="3906403" cy="42406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2764245" y="2098328"/>
            <a:ext cx="615058" cy="600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57200" y="4810539"/>
            <a:ext cx="1139687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適合率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604769" y="4797286"/>
            <a:ext cx="1139687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再現率</a:t>
            </a:r>
            <a:endParaRPr kumimoji="1" lang="ja-JP" altLang="en-US" dirty="0"/>
          </a:p>
        </p:txBody>
      </p:sp>
      <p:sp>
        <p:nvSpPr>
          <p:cNvPr id="28" name="楕円 27"/>
          <p:cNvSpPr/>
          <p:nvPr/>
        </p:nvSpPr>
        <p:spPr>
          <a:xfrm>
            <a:off x="2042780" y="5221355"/>
            <a:ext cx="1612870" cy="365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減算 25"/>
          <p:cNvSpPr/>
          <p:nvPr/>
        </p:nvSpPr>
        <p:spPr>
          <a:xfrm>
            <a:off x="1539555" y="4929808"/>
            <a:ext cx="2619321" cy="2385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2570352" y="4346713"/>
            <a:ext cx="615058" cy="600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6693575" y="4320410"/>
            <a:ext cx="615058" cy="600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減算 32"/>
          <p:cNvSpPr/>
          <p:nvPr/>
        </p:nvSpPr>
        <p:spPr>
          <a:xfrm>
            <a:off x="5702749" y="4929806"/>
            <a:ext cx="2619321" cy="2385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6226828" y="5221355"/>
            <a:ext cx="1612870" cy="36569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909806" y="6559790"/>
            <a:ext cx="3429000" cy="283845"/>
          </a:xfrm>
        </p:spPr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262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28036"/>
              </p:ext>
            </p:extLst>
          </p:nvPr>
        </p:nvGraphicFramePr>
        <p:xfrm>
          <a:off x="457200" y="1833487"/>
          <a:ext cx="6327265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7543">
                  <a:extLst>
                    <a:ext uri="{9D8B030D-6E8A-4147-A177-3AD203B41FA5}">
                      <a16:colId xmlns:a16="http://schemas.microsoft.com/office/drawing/2014/main" xmlns="" val="503911723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xmlns="" val="16452826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5465554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639219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分類結果</a:t>
                      </a: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分類結果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分類結果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01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正解ラベル</a:t>
                      </a:r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の内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688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正解ラベル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の内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12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正解ラベル</a:t>
                      </a: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の内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79903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39467"/>
            <a:ext cx="8541026" cy="1371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分類器の精度検証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適合率（</a:t>
            </a:r>
            <a:r>
              <a:rPr lang="en-US" altLang="ja-JP" dirty="0" err="1"/>
              <a:t>Precion</a:t>
            </a:r>
            <a:r>
              <a:rPr lang="ja-JP" altLang="en-US" dirty="0"/>
              <a:t>）と再現率（</a:t>
            </a:r>
            <a:r>
              <a:rPr lang="en-US" altLang="ja-JP" dirty="0"/>
              <a:t>recall</a:t>
            </a:r>
            <a:r>
              <a:rPr lang="ja-JP" altLang="en-US" dirty="0"/>
              <a:t>）と</a:t>
            </a:r>
            <a:r>
              <a:rPr lang="en-US" altLang="ja-JP" dirty="0"/>
              <a:t>F</a:t>
            </a:r>
            <a:r>
              <a:rPr lang="ja-JP" altLang="en-US" dirty="0"/>
              <a:t>値</a:t>
            </a: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4247742" y="2186609"/>
            <a:ext cx="463827" cy="1130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2623930" y="2558430"/>
            <a:ext cx="3906403" cy="42406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4172127" y="2456579"/>
            <a:ext cx="615058" cy="600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57200" y="4810539"/>
            <a:ext cx="1139687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適合率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604769" y="4797286"/>
            <a:ext cx="1139687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再現率</a:t>
            </a:r>
            <a:endParaRPr kumimoji="1" lang="ja-JP" altLang="en-US" dirty="0"/>
          </a:p>
        </p:txBody>
      </p:sp>
      <p:sp>
        <p:nvSpPr>
          <p:cNvPr id="28" name="楕円 27"/>
          <p:cNvSpPr/>
          <p:nvPr/>
        </p:nvSpPr>
        <p:spPr>
          <a:xfrm>
            <a:off x="2042780" y="5221355"/>
            <a:ext cx="1612870" cy="365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減算 25"/>
          <p:cNvSpPr/>
          <p:nvPr/>
        </p:nvSpPr>
        <p:spPr>
          <a:xfrm>
            <a:off x="1539555" y="4929808"/>
            <a:ext cx="2619321" cy="2385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2570352" y="4346713"/>
            <a:ext cx="615058" cy="600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6693575" y="4320410"/>
            <a:ext cx="615058" cy="600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減算 32"/>
          <p:cNvSpPr/>
          <p:nvPr/>
        </p:nvSpPr>
        <p:spPr>
          <a:xfrm>
            <a:off x="5702749" y="4929806"/>
            <a:ext cx="2619321" cy="2385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6226828" y="5221355"/>
            <a:ext cx="1612870" cy="36569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909806" y="6559790"/>
            <a:ext cx="3429000" cy="283845"/>
          </a:xfrm>
        </p:spPr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24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6273800" cy="1371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機械学習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Machine Learning</a:t>
            </a:r>
            <a:r>
              <a:rPr kumimoji="1" lang="ja-JP" altLang="en-US" dirty="0"/>
              <a:t>）とは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82801" y="1739902"/>
            <a:ext cx="484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与えられたデータ群から規則性を見つけ出して，</a:t>
            </a:r>
            <a:endParaRPr kumimoji="1" lang="en-US" altLang="ja-JP" dirty="0"/>
          </a:p>
          <a:p>
            <a:r>
              <a:rPr lang="ja-JP" altLang="en-US" dirty="0"/>
              <a:t>人間の学習能力をコンピュータ上で</a:t>
            </a:r>
            <a:r>
              <a:rPr kumimoji="1" lang="ja-JP" altLang="en-US" dirty="0"/>
              <a:t>再現すること</a:t>
            </a:r>
          </a:p>
        </p:txBody>
      </p:sp>
      <p:sp>
        <p:nvSpPr>
          <p:cNvPr id="7" name="円/楕円 6"/>
          <p:cNvSpPr/>
          <p:nvPr/>
        </p:nvSpPr>
        <p:spPr>
          <a:xfrm>
            <a:off x="1136650" y="2805669"/>
            <a:ext cx="2679700" cy="8001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教師あり学習</a:t>
            </a:r>
          </a:p>
        </p:txBody>
      </p:sp>
      <p:sp>
        <p:nvSpPr>
          <p:cNvPr id="8" name="円/楕円 7"/>
          <p:cNvSpPr/>
          <p:nvPr/>
        </p:nvSpPr>
        <p:spPr>
          <a:xfrm>
            <a:off x="5567617" y="2805669"/>
            <a:ext cx="2679700" cy="8001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教師なし学習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3617" y="3787339"/>
            <a:ext cx="395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データに対して，答えが付与されている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67617" y="3784243"/>
            <a:ext cx="310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アルゴリズムによって，</a:t>
            </a:r>
            <a:endParaRPr kumimoji="1" lang="en-US" altLang="ja-JP" dirty="0"/>
          </a:p>
          <a:p>
            <a:r>
              <a:rPr kumimoji="1" lang="ja-JP" altLang="en-US" dirty="0"/>
              <a:t>答えをコンピュータが計算する</a:t>
            </a:r>
          </a:p>
        </p:txBody>
      </p:sp>
      <p:sp>
        <p:nvSpPr>
          <p:cNvPr id="11" name="円/楕円 10"/>
          <p:cNvSpPr/>
          <p:nvPr/>
        </p:nvSpPr>
        <p:spPr>
          <a:xfrm>
            <a:off x="233619" y="4341337"/>
            <a:ext cx="2242883" cy="800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ja-JP" dirty="0"/>
              <a:t>c</a:t>
            </a:r>
            <a:r>
              <a:rPr lang="en-US" altLang="ja-JP" dirty="0" err="1"/>
              <a:t>lassification</a:t>
            </a:r>
            <a:endParaRPr lang="en-US" altLang="ja-JP" dirty="0"/>
          </a:p>
          <a:p>
            <a:pPr algn="ctr"/>
            <a:r>
              <a:rPr kumimoji="1" lang="ja-JP" altLang="en-US" dirty="0"/>
              <a:t>（分類）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652295" y="2629333"/>
            <a:ext cx="79378" cy="3796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3357008" y="4430574"/>
            <a:ext cx="2679700" cy="8001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半教師あり学習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44585" y="15382"/>
            <a:ext cx="417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ディープラーニングはここでは扱わない</a:t>
            </a:r>
            <a:endParaRPr kumimoji="1" lang="en-US" altLang="ja-JP" dirty="0"/>
          </a:p>
        </p:txBody>
      </p:sp>
      <p:sp>
        <p:nvSpPr>
          <p:cNvPr id="16" name="円/楕円 15"/>
          <p:cNvSpPr/>
          <p:nvPr/>
        </p:nvSpPr>
        <p:spPr>
          <a:xfrm>
            <a:off x="1651002" y="5141437"/>
            <a:ext cx="2242883" cy="800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regression</a:t>
            </a:r>
          </a:p>
          <a:p>
            <a:pPr algn="ctr"/>
            <a:r>
              <a:rPr kumimoji="1" lang="ja-JP" altLang="en-US" dirty="0"/>
              <a:t>（回帰）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070728" y="4482254"/>
            <a:ext cx="2679700" cy="800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clustering</a:t>
            </a:r>
          </a:p>
          <a:p>
            <a:pPr algn="ctr"/>
            <a:r>
              <a:rPr lang="ja-JP" altLang="en-US" dirty="0"/>
              <a:t>（クラスタリング）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67598" y="6033882"/>
            <a:ext cx="155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その他色々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00668" y="6056562"/>
            <a:ext cx="155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その他色々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012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21336"/>
              </p:ext>
            </p:extLst>
          </p:nvPr>
        </p:nvGraphicFramePr>
        <p:xfrm>
          <a:off x="457200" y="1833487"/>
          <a:ext cx="6327265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7543">
                  <a:extLst>
                    <a:ext uri="{9D8B030D-6E8A-4147-A177-3AD203B41FA5}">
                      <a16:colId xmlns:a16="http://schemas.microsoft.com/office/drawing/2014/main" xmlns="" val="503911723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xmlns="" val="16452826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5465554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639219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分類結果</a:t>
                      </a: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分類結果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分類結果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01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正解ラベル</a:t>
                      </a:r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の内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688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正解ラベル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の内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12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正解ラベル</a:t>
                      </a: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の内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79903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39467"/>
            <a:ext cx="8541026" cy="1371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分類器の精度検証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適合率（</a:t>
            </a:r>
            <a:r>
              <a:rPr lang="en-US" altLang="ja-JP" dirty="0" err="1"/>
              <a:t>Precion</a:t>
            </a:r>
            <a:r>
              <a:rPr lang="ja-JP" altLang="en-US" dirty="0"/>
              <a:t>）と再現率（</a:t>
            </a:r>
            <a:r>
              <a:rPr lang="en-US" altLang="ja-JP" dirty="0"/>
              <a:t>recall</a:t>
            </a:r>
            <a:r>
              <a:rPr lang="ja-JP" altLang="en-US" dirty="0"/>
              <a:t>）と</a:t>
            </a:r>
            <a:r>
              <a:rPr lang="en-US" altLang="ja-JP" dirty="0"/>
              <a:t>F</a:t>
            </a:r>
            <a:r>
              <a:rPr lang="ja-JP" altLang="en-US" dirty="0"/>
              <a:t>値</a:t>
            </a: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5778364" y="2186609"/>
            <a:ext cx="463827" cy="1130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2623930" y="2945786"/>
            <a:ext cx="3906403" cy="42406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5702749" y="2848737"/>
            <a:ext cx="615058" cy="600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57200" y="4810539"/>
            <a:ext cx="1139687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適合率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604769" y="4797286"/>
            <a:ext cx="1139687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再現率</a:t>
            </a:r>
            <a:endParaRPr kumimoji="1" lang="ja-JP" altLang="en-US" dirty="0"/>
          </a:p>
        </p:txBody>
      </p:sp>
      <p:sp>
        <p:nvSpPr>
          <p:cNvPr id="28" name="楕円 27"/>
          <p:cNvSpPr/>
          <p:nvPr/>
        </p:nvSpPr>
        <p:spPr>
          <a:xfrm>
            <a:off x="2042780" y="5221355"/>
            <a:ext cx="1612870" cy="365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減算 25"/>
          <p:cNvSpPr/>
          <p:nvPr/>
        </p:nvSpPr>
        <p:spPr>
          <a:xfrm>
            <a:off x="1539555" y="4929808"/>
            <a:ext cx="2619321" cy="2385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2570352" y="4346713"/>
            <a:ext cx="615058" cy="600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6693575" y="4320410"/>
            <a:ext cx="615058" cy="600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減算 32"/>
          <p:cNvSpPr/>
          <p:nvPr/>
        </p:nvSpPr>
        <p:spPr>
          <a:xfrm>
            <a:off x="5702749" y="4929806"/>
            <a:ext cx="2619321" cy="2385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6226828" y="5221355"/>
            <a:ext cx="1612870" cy="36569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909806" y="6559790"/>
            <a:ext cx="3429000" cy="283845"/>
          </a:xfrm>
        </p:spPr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822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39467"/>
            <a:ext cx="8541026" cy="1371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分類器の精度検証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適合率（</a:t>
            </a:r>
            <a:r>
              <a:rPr lang="en-US" altLang="ja-JP" dirty="0" err="1"/>
              <a:t>Precion</a:t>
            </a:r>
            <a:r>
              <a:rPr lang="ja-JP" altLang="en-US" dirty="0"/>
              <a:t>）と再現率（</a:t>
            </a:r>
            <a:r>
              <a:rPr lang="en-US" altLang="ja-JP" dirty="0"/>
              <a:t>recall</a:t>
            </a:r>
            <a:r>
              <a:rPr lang="ja-JP" altLang="en-US" dirty="0"/>
              <a:t>）と</a:t>
            </a:r>
            <a:r>
              <a:rPr lang="en-US" altLang="ja-JP" dirty="0"/>
              <a:t>F</a:t>
            </a:r>
            <a:r>
              <a:rPr lang="ja-JP" altLang="en-US" dirty="0"/>
              <a:t>値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940903" y="1780641"/>
            <a:ext cx="5055704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適合率と再現率は負の相関関係にあることが多い</a:t>
            </a:r>
            <a:endParaRPr lang="en-US" altLang="ja-JP" dirty="0"/>
          </a:p>
        </p:txBody>
      </p:sp>
      <p:sp>
        <p:nvSpPr>
          <p:cNvPr id="16" name="正方形/長方形 15"/>
          <p:cNvSpPr/>
          <p:nvPr/>
        </p:nvSpPr>
        <p:spPr>
          <a:xfrm>
            <a:off x="536711" y="2774554"/>
            <a:ext cx="5864087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適合率と再現率の調和平均，</a:t>
            </a:r>
            <a:r>
              <a:rPr lang="en-US" altLang="ja-JP" dirty="0"/>
              <a:t>F</a:t>
            </a:r>
            <a:r>
              <a:rPr lang="ja-JP" altLang="en-US" dirty="0"/>
              <a:t>値（</a:t>
            </a:r>
            <a:r>
              <a:rPr lang="en-US" altLang="ja-JP" dirty="0"/>
              <a:t>F-measure</a:t>
            </a:r>
            <a:r>
              <a:rPr lang="ja-JP" altLang="en-US" dirty="0"/>
              <a:t>）で評価する</a:t>
            </a:r>
            <a:endParaRPr lang="en-US" altLang="ja-JP" dirty="0"/>
          </a:p>
        </p:txBody>
      </p:sp>
      <p:sp>
        <p:nvSpPr>
          <p:cNvPr id="17" name="下矢印 16"/>
          <p:cNvSpPr/>
          <p:nvPr/>
        </p:nvSpPr>
        <p:spPr>
          <a:xfrm>
            <a:off x="3034807" y="2376988"/>
            <a:ext cx="867893" cy="27829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3491260"/>
            <a:ext cx="8381999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report = </a:t>
            </a:r>
            <a:r>
              <a:rPr lang="en-US" altLang="ja-JP" dirty="0" err="1">
                <a:solidFill>
                  <a:schemeClr val="bg1"/>
                </a:solidFill>
              </a:rPr>
              <a:t>classification_report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y_test</a:t>
            </a:r>
            <a:r>
              <a:rPr lang="en-US" altLang="ja-JP" dirty="0">
                <a:solidFill>
                  <a:schemeClr val="bg1"/>
                </a:solidFill>
              </a:rPr>
              <a:t>, predict,</a:t>
            </a:r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en-US" altLang="ja-JP" dirty="0" err="1">
                <a:solidFill>
                  <a:srgbClr val="FFC000"/>
                </a:solidFill>
              </a:rPr>
              <a:t>target_names</a:t>
            </a:r>
            <a:r>
              <a:rPr lang="en-US" altLang="ja-JP" dirty="0">
                <a:solidFill>
                  <a:schemeClr val="bg1"/>
                </a:solidFill>
              </a:rPr>
              <a:t>=</a:t>
            </a:r>
            <a:r>
              <a:rPr lang="en-US" altLang="ja-JP" dirty="0" err="1">
                <a:solidFill>
                  <a:schemeClr val="bg1"/>
                </a:solidFill>
              </a:rPr>
              <a:t>iris.target_name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print</a:t>
            </a:r>
            <a:r>
              <a:rPr lang="en-US" altLang="ja-JP" dirty="0">
                <a:solidFill>
                  <a:schemeClr val="bg1"/>
                </a:solidFill>
              </a:rPr>
              <a:t>(report)</a:t>
            </a:r>
          </a:p>
          <a:p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 			precision    recall  f1-score   support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     </a:t>
            </a:r>
            <a:r>
              <a:rPr lang="en-US" altLang="ja-JP" dirty="0" err="1">
                <a:solidFill>
                  <a:schemeClr val="bg1"/>
                </a:solidFill>
              </a:rPr>
              <a:t>setosa</a:t>
            </a:r>
            <a:r>
              <a:rPr lang="en-US" altLang="ja-JP" dirty="0">
                <a:solidFill>
                  <a:schemeClr val="bg1"/>
                </a:solidFill>
              </a:rPr>
              <a:t>       1.00      1.00      1.00        25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versicolor      0.86      0.96      0.91        25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</a:t>
            </a:r>
            <a:r>
              <a:rPr lang="en-US" altLang="ja-JP" dirty="0" err="1">
                <a:solidFill>
                  <a:schemeClr val="bg1"/>
                </a:solidFill>
              </a:rPr>
              <a:t>virginica</a:t>
            </a:r>
            <a:r>
              <a:rPr lang="en-US" altLang="ja-JP" dirty="0">
                <a:solidFill>
                  <a:schemeClr val="bg1"/>
                </a:solidFill>
              </a:rPr>
              <a:t>       0.95      0.84      0.89        25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lang="en-US" altLang="ja-JP" dirty="0" err="1">
                <a:solidFill>
                  <a:schemeClr val="bg1"/>
                </a:solidFill>
              </a:rPr>
              <a:t>avg</a:t>
            </a:r>
            <a:r>
              <a:rPr lang="en-US" altLang="ja-JP" dirty="0">
                <a:solidFill>
                  <a:schemeClr val="bg1"/>
                </a:solidFill>
              </a:rPr>
              <a:t> / total       0.94      0.93      0.93        75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909806" y="6559790"/>
            <a:ext cx="3429000" cy="283845"/>
          </a:xfrm>
        </p:spPr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378905" y="1475841"/>
            <a:ext cx="2619321" cy="1775791"/>
            <a:chOff x="5889726" y="3981573"/>
            <a:chExt cx="2619321" cy="1775791"/>
          </a:xfrm>
        </p:grpSpPr>
        <p:sp>
          <p:nvSpPr>
            <p:cNvPr id="5" name="円形吹き出し 4"/>
            <p:cNvSpPr/>
            <p:nvPr/>
          </p:nvSpPr>
          <p:spPr>
            <a:xfrm>
              <a:off x="5996607" y="3981573"/>
              <a:ext cx="2405560" cy="1775791"/>
            </a:xfrm>
            <a:prstGeom prst="wedgeEllipseCallout">
              <a:avLst>
                <a:gd name="adj1" fmla="val -48929"/>
                <a:gd name="adj2" fmla="val 3638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5889726" y="4406234"/>
              <a:ext cx="2619321" cy="926468"/>
              <a:chOff x="3418050" y="3565699"/>
              <a:chExt cx="2619321" cy="926468"/>
            </a:xfrm>
          </p:grpSpPr>
          <p:sp>
            <p:nvSpPr>
              <p:cNvPr id="3" name="テキスト ボックス 2"/>
              <p:cNvSpPr txBox="1"/>
              <p:nvPr/>
            </p:nvSpPr>
            <p:spPr>
              <a:xfrm>
                <a:off x="3740424" y="3565699"/>
                <a:ext cx="1974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solidFill>
                      <a:schemeClr val="bg1"/>
                    </a:solidFill>
                  </a:rPr>
                  <a:t>2precion * recall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3854722" y="4122835"/>
                <a:ext cx="1745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err="1">
                    <a:solidFill>
                      <a:schemeClr val="bg1"/>
                    </a:solidFill>
                  </a:rPr>
                  <a:t>precion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 + recall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減算 28"/>
              <p:cNvSpPr/>
              <p:nvPr/>
            </p:nvSpPr>
            <p:spPr>
              <a:xfrm>
                <a:off x="3418050" y="3935031"/>
                <a:ext cx="2619321" cy="238539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447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527775" cy="1371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分類器の精度検証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lang="en-US" altLang="ja-JP" dirty="0"/>
              <a:t>K-</a:t>
            </a:r>
            <a:r>
              <a:rPr lang="ja-JP" altLang="en-US" dirty="0"/>
              <a:t>分割交差検定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K-fold cross-validation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643270" y="1485032"/>
            <a:ext cx="5857461" cy="50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学習データの数がそんなに多くない場合に使用したりする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2887" y="2297355"/>
            <a:ext cx="1046922" cy="3127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学習</a:t>
            </a:r>
            <a:endParaRPr kumimoji="1" lang="en-US" altLang="ja-JP" dirty="0"/>
          </a:p>
          <a:p>
            <a:pPr algn="ctr"/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357233" y="2111825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fold1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357233" y="2626445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fold2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357233" y="3141065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fold3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357233" y="3655685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fold4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357233" y="4170305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fold5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357233" y="4684925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fold6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357233" y="5199545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fold7</a:t>
            </a:r>
            <a:endParaRPr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1197667" y="3218363"/>
            <a:ext cx="1081708" cy="12987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</a:t>
            </a:r>
            <a:r>
              <a:rPr kumimoji="1" lang="ja-JP" altLang="en-US" dirty="0"/>
              <a:t>分割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96009" y="4589115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※K = 7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3482013" y="3211736"/>
            <a:ext cx="387626" cy="12987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947497" y="2628642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学習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947497" y="3143262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947497" y="3657882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947497" y="4172502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947497" y="4687122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3947497" y="5201742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947497" y="2118752"/>
            <a:ext cx="1046922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テスト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>
            <a:off x="5072275" y="3218364"/>
            <a:ext cx="387626" cy="12987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535976" y="2109610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学習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535976" y="3149587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535976" y="3664207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535976" y="4178827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535976" y="4693447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535976" y="5208067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535976" y="2634169"/>
            <a:ext cx="1046922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テスト</a:t>
            </a:r>
            <a:endParaRPr kumimoji="1" lang="ja-JP" altLang="en-US" dirty="0"/>
          </a:p>
        </p:txBody>
      </p:sp>
      <p:sp>
        <p:nvSpPr>
          <p:cNvPr id="33" name="右矢印 32"/>
          <p:cNvSpPr/>
          <p:nvPr/>
        </p:nvSpPr>
        <p:spPr>
          <a:xfrm>
            <a:off x="6667376" y="3240137"/>
            <a:ext cx="1080051" cy="12987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最後まで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7831905" y="2118752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学習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7831905" y="2634169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7831905" y="3148789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831905" y="3663409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831905" y="4178029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7831905" y="4692649"/>
            <a:ext cx="1046922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学習</a:t>
            </a:r>
            <a:endParaRPr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7831905" y="5201742"/>
            <a:ext cx="1046922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テスト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358348" y="5843704"/>
            <a:ext cx="6427304" cy="5035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理論上は未知のデータに対して</a:t>
            </a:r>
            <a:r>
              <a:rPr kumimoji="1" lang="en-US" altLang="ja-JP" dirty="0"/>
              <a:t>K</a:t>
            </a:r>
            <a:r>
              <a:rPr kumimoji="1" lang="ja-JP" altLang="en-US" dirty="0"/>
              <a:t>回の検証をしていることになる</a:t>
            </a:r>
          </a:p>
        </p:txBody>
      </p:sp>
    </p:spTree>
    <p:extLst>
      <p:ext uri="{BB962C8B-B14F-4D97-AF65-F5344CB8AC3E}">
        <p14:creationId xmlns:p14="http://schemas.microsoft.com/office/powerpoint/2010/main" val="3145773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315739" cy="1371600"/>
          </a:xfrm>
        </p:spPr>
        <p:txBody>
          <a:bodyPr>
            <a:normAutofit/>
          </a:bodyPr>
          <a:lstStyle/>
          <a:p>
            <a:r>
              <a:rPr lang="ja-JP" altLang="en-US" dirty="0"/>
              <a:t>分類器の精度検証</a:t>
            </a:r>
            <a:r>
              <a:rPr lang="en-US" altLang="ja-JP" dirty="0"/>
              <a:t>2</a:t>
            </a:r>
            <a:r>
              <a:rPr lang="ja-JP" altLang="en-US" dirty="0"/>
              <a:t>：</a:t>
            </a:r>
            <a:r>
              <a:rPr lang="en-US" altLang="ja-JP" dirty="0"/>
              <a:t>K-</a:t>
            </a:r>
            <a:r>
              <a:rPr lang="ja-JP" altLang="en-US" dirty="0"/>
              <a:t>分割交差検定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K-fold cross-validation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1575023"/>
            <a:ext cx="8024190" cy="4801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グリッドサーチするパラメータの選択肢を決定する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para_svm</a:t>
            </a:r>
            <a:r>
              <a:rPr lang="en-US" altLang="ja-JP" dirty="0">
                <a:solidFill>
                  <a:schemeClr val="bg1"/>
                </a:solidFill>
              </a:rPr>
              <a:t> = </a:t>
            </a:r>
            <a:r>
              <a:rPr lang="en-US" altLang="ja-JP" dirty="0">
                <a:solidFill>
                  <a:srgbClr val="FFFF00"/>
                </a:solidFill>
              </a:rPr>
              <a:t>{"kernel"</a:t>
            </a:r>
            <a:r>
              <a:rPr lang="en-US" altLang="ja-JP" dirty="0">
                <a:solidFill>
                  <a:schemeClr val="bg1"/>
                </a:solidFill>
              </a:rPr>
              <a:t>:[</a:t>
            </a:r>
            <a:r>
              <a:rPr lang="en-US" altLang="ja-JP" dirty="0">
                <a:solidFill>
                  <a:srgbClr val="FFFF00"/>
                </a:solidFill>
              </a:rPr>
              <a:t>"linear"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 err="1">
                <a:solidFill>
                  <a:srgbClr val="FFFF00"/>
                </a:solidFill>
              </a:rPr>
              <a:t>rbf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>
                <a:solidFill>
                  <a:schemeClr val="bg1"/>
                </a:solidFill>
              </a:rPr>
              <a:t>], </a:t>
            </a:r>
            <a:r>
              <a:rPr lang="en-US" altLang="ja-JP" dirty="0">
                <a:solidFill>
                  <a:srgbClr val="FFFF00"/>
                </a:solidFill>
              </a:rPr>
              <a:t>"C"</a:t>
            </a:r>
            <a:r>
              <a:rPr lang="en-US" altLang="ja-JP" dirty="0">
                <a:solidFill>
                  <a:schemeClr val="bg1"/>
                </a:solidFill>
              </a:rPr>
              <a:t>:[</a:t>
            </a:r>
            <a:r>
              <a:rPr lang="en-US" altLang="ja-JP" dirty="0">
                <a:solidFill>
                  <a:srgbClr val="7030A0"/>
                </a:solidFill>
              </a:rPr>
              <a:t>1.0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>
                <a:solidFill>
                  <a:srgbClr val="7030A0"/>
                </a:solidFill>
              </a:rPr>
              <a:t>2.0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>
                <a:solidFill>
                  <a:srgbClr val="7030A0"/>
                </a:solidFill>
              </a:rPr>
              <a:t>3.0</a:t>
            </a:r>
            <a:r>
              <a:rPr lang="en-US" altLang="ja-JP" dirty="0">
                <a:solidFill>
                  <a:schemeClr val="bg1"/>
                </a:solidFill>
              </a:rPr>
              <a:t>]}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cv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は交差検定回数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svm</a:t>
            </a:r>
            <a:r>
              <a:rPr lang="en-US" altLang="ja-JP" dirty="0">
                <a:solidFill>
                  <a:schemeClr val="bg1"/>
                </a:solidFill>
              </a:rPr>
              <a:t> = </a:t>
            </a:r>
            <a:r>
              <a:rPr lang="en-US" altLang="ja-JP" dirty="0" err="1">
                <a:solidFill>
                  <a:schemeClr val="bg1"/>
                </a:solidFill>
              </a:rPr>
              <a:t>GridSearchCV</a:t>
            </a:r>
            <a:r>
              <a:rPr lang="en-US" altLang="ja-JP" dirty="0">
                <a:solidFill>
                  <a:schemeClr val="bg1"/>
                </a:solidFill>
              </a:rPr>
              <a:t>(SVM(), </a:t>
            </a:r>
            <a:r>
              <a:rPr lang="en-US" altLang="ja-JP" dirty="0" err="1">
                <a:solidFill>
                  <a:schemeClr val="bg1"/>
                </a:solidFill>
              </a:rPr>
              <a:t>para_svm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>
                <a:solidFill>
                  <a:srgbClr val="FFC000"/>
                </a:solidFill>
              </a:rPr>
              <a:t>cv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en-US" altLang="ja-JP" dirty="0">
                <a:solidFill>
                  <a:srgbClr val="7030A0"/>
                </a:solidFill>
              </a:rPr>
              <a:t>10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svm.fit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iris.data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chemeClr val="bg1"/>
                </a:solidFill>
              </a:rPr>
              <a:t>iris.target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各パラメータの平均正解率とその標準偏差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each_score</a:t>
            </a:r>
            <a:r>
              <a:rPr lang="en-US" altLang="ja-JP" dirty="0">
                <a:solidFill>
                  <a:schemeClr val="bg1"/>
                </a:solidFill>
              </a:rPr>
              <a:t> = </a:t>
            </a:r>
            <a:r>
              <a:rPr lang="en-US" altLang="ja-JP" dirty="0" err="1">
                <a:solidFill>
                  <a:schemeClr val="bg1"/>
                </a:solidFill>
              </a:rPr>
              <a:t>svm.grid_scores</a:t>
            </a:r>
            <a:r>
              <a:rPr lang="en-US" altLang="ja-JP" dirty="0">
                <a:solidFill>
                  <a:schemeClr val="bg1"/>
                </a:solidFill>
              </a:rPr>
              <a:t>_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print(</a:t>
            </a:r>
            <a:r>
              <a:rPr lang="en-US" altLang="ja-JP" dirty="0">
                <a:solidFill>
                  <a:srgbClr val="FFFF00"/>
                </a:solidFill>
              </a:rPr>
              <a:t>"Each </a:t>
            </a:r>
            <a:r>
              <a:rPr lang="en-US" altLang="ja-JP" dirty="0" err="1">
                <a:solidFill>
                  <a:srgbClr val="FFFF00"/>
                </a:solidFill>
              </a:rPr>
              <a:t>socores</a:t>
            </a:r>
            <a:r>
              <a:rPr lang="en-US" altLang="ja-JP" dirty="0">
                <a:solidFill>
                  <a:srgbClr val="FFFF00"/>
                </a:solidFill>
              </a:rPr>
              <a:t> = </a:t>
            </a:r>
            <a:r>
              <a:rPr lang="en-US" altLang="ja-JP" dirty="0">
                <a:solidFill>
                  <a:srgbClr val="7030A0"/>
                </a:solidFill>
              </a:rPr>
              <a:t>%s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 err="1">
                <a:solidFill>
                  <a:schemeClr val="bg1"/>
                </a:solidFill>
              </a:rPr>
              <a:t>each_score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Each </a:t>
            </a:r>
            <a:r>
              <a:rPr lang="en-US" altLang="ja-JP" dirty="0" err="1">
                <a:solidFill>
                  <a:schemeClr val="bg1"/>
                </a:solidFill>
              </a:rPr>
              <a:t>socores</a:t>
            </a:r>
            <a:r>
              <a:rPr lang="en-US" altLang="ja-JP" dirty="0">
                <a:solidFill>
                  <a:schemeClr val="bg1"/>
                </a:solidFill>
              </a:rPr>
              <a:t> = [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mean: 0.97333, </a:t>
            </a:r>
            <a:r>
              <a:rPr lang="en-US" altLang="ja-JP" dirty="0" err="1">
                <a:solidFill>
                  <a:schemeClr val="bg1"/>
                </a:solidFill>
              </a:rPr>
              <a:t>std</a:t>
            </a:r>
            <a:r>
              <a:rPr lang="en-US" altLang="ja-JP" dirty="0">
                <a:solidFill>
                  <a:schemeClr val="bg1"/>
                </a:solidFill>
              </a:rPr>
              <a:t>: 0.04422, </a:t>
            </a:r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: {'kernel': 'linear', 'C': 1.0}, 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mean: 0.98000, </a:t>
            </a:r>
            <a:r>
              <a:rPr lang="en-US" altLang="ja-JP" dirty="0" err="1">
                <a:solidFill>
                  <a:schemeClr val="bg1"/>
                </a:solidFill>
              </a:rPr>
              <a:t>std</a:t>
            </a:r>
            <a:r>
              <a:rPr lang="en-US" altLang="ja-JP" dirty="0">
                <a:solidFill>
                  <a:schemeClr val="bg1"/>
                </a:solidFill>
              </a:rPr>
              <a:t>: 0.03055, </a:t>
            </a:r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: {'kernel': '</a:t>
            </a:r>
            <a:r>
              <a:rPr lang="en-US" altLang="ja-JP" dirty="0" err="1">
                <a:solidFill>
                  <a:schemeClr val="bg1"/>
                </a:solidFill>
              </a:rPr>
              <a:t>rbf</a:t>
            </a:r>
            <a:r>
              <a:rPr lang="en-US" altLang="ja-JP" dirty="0">
                <a:solidFill>
                  <a:schemeClr val="bg1"/>
                </a:solidFill>
              </a:rPr>
              <a:t>', 'C': 1.0}, 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mean: 0.98000, </a:t>
            </a:r>
            <a:r>
              <a:rPr lang="en-US" altLang="ja-JP" dirty="0" err="1">
                <a:solidFill>
                  <a:schemeClr val="bg1"/>
                </a:solidFill>
              </a:rPr>
              <a:t>std</a:t>
            </a:r>
            <a:r>
              <a:rPr lang="en-US" altLang="ja-JP" dirty="0">
                <a:solidFill>
                  <a:schemeClr val="bg1"/>
                </a:solidFill>
              </a:rPr>
              <a:t>: 0.04269, </a:t>
            </a:r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: {'kernel': 'linear', 'C': 2.0}, 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mean: 0.98000, </a:t>
            </a:r>
            <a:r>
              <a:rPr lang="en-US" altLang="ja-JP" dirty="0" err="1">
                <a:solidFill>
                  <a:schemeClr val="bg1"/>
                </a:solidFill>
              </a:rPr>
              <a:t>std</a:t>
            </a:r>
            <a:r>
              <a:rPr lang="en-US" altLang="ja-JP" dirty="0">
                <a:solidFill>
                  <a:schemeClr val="bg1"/>
                </a:solidFill>
              </a:rPr>
              <a:t>: 0.03055, </a:t>
            </a:r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: {'kernel': '</a:t>
            </a:r>
            <a:r>
              <a:rPr lang="en-US" altLang="ja-JP" dirty="0" err="1">
                <a:solidFill>
                  <a:schemeClr val="bg1"/>
                </a:solidFill>
              </a:rPr>
              <a:t>rbf</a:t>
            </a:r>
            <a:r>
              <a:rPr lang="en-US" altLang="ja-JP" dirty="0">
                <a:solidFill>
                  <a:schemeClr val="bg1"/>
                </a:solidFill>
              </a:rPr>
              <a:t>', 'C': 2.0}, 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mean: 0.97333, </a:t>
            </a:r>
            <a:r>
              <a:rPr lang="en-US" altLang="ja-JP" dirty="0" err="1">
                <a:solidFill>
                  <a:schemeClr val="bg1"/>
                </a:solidFill>
              </a:rPr>
              <a:t>std</a:t>
            </a:r>
            <a:r>
              <a:rPr lang="en-US" altLang="ja-JP" dirty="0">
                <a:solidFill>
                  <a:schemeClr val="bg1"/>
                </a:solidFill>
              </a:rPr>
              <a:t>: 0.04422, </a:t>
            </a:r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: {'kernel': 'linear', 'C': 3.0}, 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mean: 0.97333, </a:t>
            </a:r>
            <a:r>
              <a:rPr lang="en-US" altLang="ja-JP" dirty="0" err="1">
                <a:solidFill>
                  <a:schemeClr val="bg1"/>
                </a:solidFill>
              </a:rPr>
              <a:t>std</a:t>
            </a:r>
            <a:r>
              <a:rPr lang="en-US" altLang="ja-JP" dirty="0">
                <a:solidFill>
                  <a:schemeClr val="bg1"/>
                </a:solidFill>
              </a:rPr>
              <a:t>: 0.03266, </a:t>
            </a:r>
            <a:r>
              <a:rPr lang="en-US" altLang="ja-JP" dirty="0" err="1">
                <a:solidFill>
                  <a:schemeClr val="bg1"/>
                </a:solidFill>
              </a:rPr>
              <a:t>params</a:t>
            </a:r>
            <a:r>
              <a:rPr lang="en-US" altLang="ja-JP" dirty="0">
                <a:solidFill>
                  <a:schemeClr val="bg1"/>
                </a:solidFill>
              </a:rPr>
              <a:t>: {'kernel': '</a:t>
            </a:r>
            <a:r>
              <a:rPr lang="en-US" altLang="ja-JP" dirty="0" err="1">
                <a:solidFill>
                  <a:schemeClr val="bg1"/>
                </a:solidFill>
              </a:rPr>
              <a:t>rbf</a:t>
            </a:r>
            <a:r>
              <a:rPr lang="en-US" altLang="ja-JP" dirty="0">
                <a:solidFill>
                  <a:schemeClr val="bg1"/>
                </a:solidFill>
              </a:rPr>
              <a:t>', 'C': 3.0}]</a:t>
            </a:r>
          </a:p>
          <a:p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円形吹き出し 6"/>
          <p:cNvSpPr/>
          <p:nvPr/>
        </p:nvSpPr>
        <p:spPr>
          <a:xfrm>
            <a:off x="4605004" y="2835965"/>
            <a:ext cx="4386469" cy="748775"/>
          </a:xfrm>
          <a:prstGeom prst="wedgeEllipseCallout">
            <a:avLst>
              <a:gd name="adj1" fmla="val -38989"/>
              <a:gd name="adj2" fmla="val -6079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交差検定の回数なので</a:t>
            </a:r>
            <a:endParaRPr kumimoji="1" lang="en-US" altLang="ja-JP" dirty="0"/>
          </a:p>
          <a:p>
            <a:pPr algn="ctr"/>
            <a:r>
              <a:rPr lang="ja-JP" altLang="en-US" dirty="0"/>
              <a:t>これは</a:t>
            </a:r>
            <a:r>
              <a:rPr lang="en-US" altLang="ja-JP" dirty="0"/>
              <a:t>10</a:t>
            </a:r>
            <a:r>
              <a:rPr lang="ja-JP" altLang="en-US" dirty="0"/>
              <a:t>分割交差検定となる</a:t>
            </a:r>
            <a:endParaRPr kumimoji="1" lang="ja-JP" altLang="en-US" dirty="0"/>
          </a:p>
        </p:txBody>
      </p:sp>
      <p:sp>
        <p:nvSpPr>
          <p:cNvPr id="8" name="円形吹き出し 7"/>
          <p:cNvSpPr/>
          <p:nvPr/>
        </p:nvSpPr>
        <p:spPr>
          <a:xfrm>
            <a:off x="3935771" y="4845682"/>
            <a:ext cx="3485448" cy="1407064"/>
          </a:xfrm>
          <a:prstGeom prst="wedgeEllipseCallout">
            <a:avLst>
              <a:gd name="adj1" fmla="val -74441"/>
              <a:gd name="adj2" fmla="val -200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</a:t>
            </a:r>
            <a:r>
              <a:rPr kumimoji="1" lang="ja-JP" altLang="en-US" dirty="0"/>
              <a:t>回の交差検定の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平均正解率（</a:t>
            </a:r>
            <a:r>
              <a:rPr kumimoji="1" lang="en-US" altLang="ja-JP" dirty="0"/>
              <a:t>mean</a:t>
            </a:r>
            <a:r>
              <a:rPr kumimoji="1" lang="ja-JP" altLang="en-US" dirty="0"/>
              <a:t>）と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その標準偏差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std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4922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8058868" cy="1371600"/>
          </a:xfrm>
        </p:spPr>
        <p:txBody>
          <a:bodyPr>
            <a:normAutofit/>
          </a:bodyPr>
          <a:lstStyle/>
          <a:p>
            <a:r>
              <a:rPr lang="ja-JP" altLang="en-US" dirty="0"/>
              <a:t>次元削減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dimension</a:t>
            </a:r>
            <a:r>
              <a:rPr lang="ja-JP" altLang="en-US" dirty="0"/>
              <a:t>　</a:t>
            </a:r>
            <a:r>
              <a:rPr lang="en-US" altLang="ja-JP" dirty="0"/>
              <a:t>reduction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18592" y="2027583"/>
            <a:ext cx="6506817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高次元のデータは計算コストが多くなり，速度低下の一因に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318592" y="2934721"/>
            <a:ext cx="6506817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</a:t>
            </a:r>
            <a:r>
              <a:rPr kumimoji="1" lang="ja-JP" altLang="en-US" dirty="0"/>
              <a:t>近傍法では，高次元になると次元の呪いにより不具合が発生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318592" y="3749730"/>
            <a:ext cx="6506817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次元数が</a:t>
            </a:r>
            <a:r>
              <a:rPr kumimoji="1" lang="en-US" altLang="ja-JP" dirty="0"/>
              <a:t>4</a:t>
            </a:r>
            <a:r>
              <a:rPr kumimoji="1" lang="ja-JP" altLang="en-US" dirty="0"/>
              <a:t>を超えると，特徴量のグラフ化が難しくなる</a:t>
            </a:r>
          </a:p>
        </p:txBody>
      </p:sp>
      <p:sp>
        <p:nvSpPr>
          <p:cNvPr id="8" name="下矢印 7"/>
          <p:cNvSpPr/>
          <p:nvPr/>
        </p:nvSpPr>
        <p:spPr>
          <a:xfrm>
            <a:off x="4052687" y="4564739"/>
            <a:ext cx="867893" cy="58643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449111" y="5546129"/>
            <a:ext cx="4075043" cy="4505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次元削減を行って問題を解決する</a:t>
            </a:r>
          </a:p>
        </p:txBody>
      </p:sp>
    </p:spTree>
    <p:extLst>
      <p:ext uri="{BB962C8B-B14F-4D97-AF65-F5344CB8AC3E}">
        <p14:creationId xmlns:p14="http://schemas.microsoft.com/office/powerpoint/2010/main" val="475521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772400" cy="1371600"/>
          </a:xfrm>
        </p:spPr>
        <p:txBody>
          <a:bodyPr>
            <a:normAutofit/>
          </a:bodyPr>
          <a:lstStyle/>
          <a:p>
            <a:r>
              <a:rPr lang="ja-JP" altLang="en-US" dirty="0"/>
              <a:t>次元削減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dimension</a:t>
            </a:r>
            <a:r>
              <a:rPr lang="ja-JP" altLang="en-US" dirty="0"/>
              <a:t>　</a:t>
            </a:r>
            <a:r>
              <a:rPr lang="en-US" altLang="ja-JP" dirty="0"/>
              <a:t>reduction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57200" y="1824921"/>
            <a:ext cx="6751983" cy="1474869"/>
            <a:chOff x="1133868" y="2516317"/>
            <a:chExt cx="6751983" cy="1474869"/>
          </a:xfrm>
        </p:grpSpPr>
        <p:sp>
          <p:nvSpPr>
            <p:cNvPr id="7" name="正方形/長方形 6"/>
            <p:cNvSpPr/>
            <p:nvPr/>
          </p:nvSpPr>
          <p:spPr>
            <a:xfrm>
              <a:off x="1133868" y="2728351"/>
              <a:ext cx="6751983" cy="1262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18994" y="2516317"/>
              <a:ext cx="4267480" cy="424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次元削減（</a:t>
              </a:r>
              <a:r>
                <a:rPr lang="en-US" altLang="ja-JP" dirty="0">
                  <a:solidFill>
                    <a:schemeClr val="tx1"/>
                  </a:solidFill>
                </a:rPr>
                <a:t>Dimension Reduction</a:t>
              </a:r>
              <a:r>
                <a:rPr lang="ja-JP" altLang="en-US" dirty="0">
                  <a:solidFill>
                    <a:schemeClr val="tx1"/>
                  </a:solidFill>
                </a:rPr>
                <a:t>）とは？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318993" y="3082282"/>
              <a:ext cx="6315065" cy="71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特徴量の内，分類に役立っていない次元のデータを取り除いて，</a:t>
              </a:r>
              <a:endParaRPr lang="en-US" altLang="ja-JP" dirty="0"/>
            </a:p>
            <a:p>
              <a:pPr algn="ctr"/>
              <a:r>
                <a:rPr lang="ja-JP" altLang="en-US" dirty="0"/>
                <a:t>計算コストを低減させたり，認識率を向上させる</a:t>
              </a:r>
            </a:p>
          </p:txBody>
        </p:sp>
      </p:grp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62143"/>
              </p:ext>
            </p:extLst>
          </p:nvPr>
        </p:nvGraphicFramePr>
        <p:xfrm>
          <a:off x="314739" y="3343301"/>
          <a:ext cx="3570932" cy="3003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733">
                  <a:extLst>
                    <a:ext uri="{9D8B030D-6E8A-4147-A177-3AD203B41FA5}">
                      <a16:colId xmlns:a16="http://schemas.microsoft.com/office/drawing/2014/main" xmlns="" val="3223467666"/>
                    </a:ext>
                  </a:extLst>
                </a:gridCol>
                <a:gridCol w="892733">
                  <a:extLst>
                    <a:ext uri="{9D8B030D-6E8A-4147-A177-3AD203B41FA5}">
                      <a16:colId xmlns:a16="http://schemas.microsoft.com/office/drawing/2014/main" xmlns="" val="2366741878"/>
                    </a:ext>
                  </a:extLst>
                </a:gridCol>
                <a:gridCol w="892733">
                  <a:extLst>
                    <a:ext uri="{9D8B030D-6E8A-4147-A177-3AD203B41FA5}">
                      <a16:colId xmlns:a16="http://schemas.microsoft.com/office/drawing/2014/main" xmlns="" val="1136136868"/>
                    </a:ext>
                  </a:extLst>
                </a:gridCol>
                <a:gridCol w="892733">
                  <a:extLst>
                    <a:ext uri="{9D8B030D-6E8A-4147-A177-3AD203B41FA5}">
                      <a16:colId xmlns:a16="http://schemas.microsoft.com/office/drawing/2014/main" xmlns="" val="2795271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label1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label2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label3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label4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9415802"/>
                  </a:ext>
                </a:extLst>
              </a:tr>
              <a:tr h="40728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36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079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03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96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60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85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9161489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70789"/>
              </p:ext>
            </p:extLst>
          </p:nvPr>
        </p:nvGraphicFramePr>
        <p:xfrm>
          <a:off x="5171924" y="3343301"/>
          <a:ext cx="35709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733">
                  <a:extLst>
                    <a:ext uri="{9D8B030D-6E8A-4147-A177-3AD203B41FA5}">
                      <a16:colId xmlns:a16="http://schemas.microsoft.com/office/drawing/2014/main" xmlns="" val="3223467666"/>
                    </a:ext>
                  </a:extLst>
                </a:gridCol>
                <a:gridCol w="892733">
                  <a:extLst>
                    <a:ext uri="{9D8B030D-6E8A-4147-A177-3AD203B41FA5}">
                      <a16:colId xmlns:a16="http://schemas.microsoft.com/office/drawing/2014/main" xmlns="" val="2366741878"/>
                    </a:ext>
                  </a:extLst>
                </a:gridCol>
                <a:gridCol w="892733">
                  <a:extLst>
                    <a:ext uri="{9D8B030D-6E8A-4147-A177-3AD203B41FA5}">
                      <a16:colId xmlns:a16="http://schemas.microsoft.com/office/drawing/2014/main" xmlns="" val="1136136868"/>
                    </a:ext>
                  </a:extLst>
                </a:gridCol>
                <a:gridCol w="892733">
                  <a:extLst>
                    <a:ext uri="{9D8B030D-6E8A-4147-A177-3AD203B41FA5}">
                      <a16:colId xmlns:a16="http://schemas.microsoft.com/office/drawing/2014/main" xmlns="" val="2795271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label1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label2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label3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label4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941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36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079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03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96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60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85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9161489"/>
                  </a:ext>
                </a:extLst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 rot="16200000">
            <a:off x="4052687" y="4564739"/>
            <a:ext cx="867893" cy="58643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 12"/>
          <p:cNvSpPr/>
          <p:nvPr/>
        </p:nvSpPr>
        <p:spPr>
          <a:xfrm>
            <a:off x="6003234" y="2812421"/>
            <a:ext cx="954156" cy="43677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乗算 14"/>
          <p:cNvSpPr/>
          <p:nvPr/>
        </p:nvSpPr>
        <p:spPr>
          <a:xfrm>
            <a:off x="7800305" y="2812421"/>
            <a:ext cx="954156" cy="43677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形吹き出し 15"/>
          <p:cNvSpPr/>
          <p:nvPr/>
        </p:nvSpPr>
        <p:spPr>
          <a:xfrm>
            <a:off x="5506278" y="1392329"/>
            <a:ext cx="3405809" cy="901593"/>
          </a:xfrm>
          <a:prstGeom prst="wedgeEllipseCallout">
            <a:avLst>
              <a:gd name="adj1" fmla="val -43012"/>
              <a:gd name="adj2" fmla="val 5515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不必要なデータは学習の妨げとなることも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4621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8535132" cy="1371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次元</a:t>
            </a:r>
            <a:r>
              <a:rPr lang="ja-JP" altLang="en-US" dirty="0"/>
              <a:t>削減</a:t>
            </a:r>
            <a:r>
              <a:rPr kumimoji="1" lang="ja-JP" altLang="en-US" dirty="0"/>
              <a:t>：</a:t>
            </a:r>
            <a:r>
              <a:rPr lang="ja-JP" altLang="en-US" dirty="0"/>
              <a:t>主成分分析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 err="1"/>
              <a:t>prinpical</a:t>
            </a:r>
            <a:r>
              <a:rPr lang="en-US" altLang="ja-JP" dirty="0"/>
              <a:t> component analysis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57200" y="1775792"/>
            <a:ext cx="8302487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主成分分析で，特徴量の寄与率＝分類への影響力を調べて不要な次元を削減する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2266136"/>
            <a:ext cx="8302487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chemeClr val="bg1"/>
                </a:solidFill>
              </a:rPr>
              <a:t>num</a:t>
            </a:r>
            <a:r>
              <a:rPr lang="en-US" altLang="ja-JP" dirty="0">
                <a:solidFill>
                  <a:schemeClr val="bg1"/>
                </a:solidFill>
              </a:rPr>
              <a:t> = [i</a:t>
            </a:r>
            <a:r>
              <a:rPr lang="en-US" altLang="ja-JP" dirty="0">
                <a:solidFill>
                  <a:srgbClr val="FF0000"/>
                </a:solidFill>
              </a:rPr>
              <a:t>+</a:t>
            </a:r>
            <a:r>
              <a:rPr lang="en-US" altLang="ja-JP" dirty="0">
                <a:solidFill>
                  <a:srgbClr val="7030A0"/>
                </a:solidFill>
              </a:rPr>
              <a:t>1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for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 err="1">
                <a:solidFill>
                  <a:schemeClr val="bg1"/>
                </a:solidFill>
              </a:rPr>
              <a:t>i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xrange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iris.data.shape</a:t>
            </a:r>
            <a:r>
              <a:rPr lang="en-US" altLang="ja-JP" dirty="0">
                <a:solidFill>
                  <a:schemeClr val="bg1"/>
                </a:solidFill>
              </a:rPr>
              <a:t>[</a:t>
            </a:r>
            <a:r>
              <a:rPr lang="en-US" altLang="ja-JP" dirty="0">
                <a:solidFill>
                  <a:srgbClr val="7030A0"/>
                </a:solidFill>
              </a:rPr>
              <a:t>1</a:t>
            </a:r>
            <a:r>
              <a:rPr lang="en-US" altLang="ja-JP" dirty="0">
                <a:solidFill>
                  <a:schemeClr val="bg1"/>
                </a:solidFill>
              </a:rPr>
              <a:t>])]	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1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～次元数まで順にリスト作成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for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 err="1">
                <a:solidFill>
                  <a:schemeClr val="bg1"/>
                </a:solidFill>
              </a:rPr>
              <a:t>i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 err="1">
                <a:solidFill>
                  <a:schemeClr val="bg1"/>
                </a:solidFill>
              </a:rPr>
              <a:t>num</a:t>
            </a:r>
            <a:r>
              <a:rPr lang="en-US" altLang="ja-JP" dirty="0">
                <a:solidFill>
                  <a:schemeClr val="bg1"/>
                </a:solidFill>
              </a:rPr>
              <a:t> :	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次元の数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文でループ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	</a:t>
            </a:r>
            <a:r>
              <a:rPr lang="en-US" altLang="ja-JP" dirty="0">
                <a:solidFill>
                  <a:schemeClr val="bg1"/>
                </a:solidFill>
              </a:rPr>
              <a:t>iris = </a:t>
            </a:r>
            <a:r>
              <a:rPr lang="en-US" altLang="ja-JP" dirty="0" err="1">
                <a:solidFill>
                  <a:schemeClr val="bg1"/>
                </a:solidFill>
              </a:rPr>
              <a:t>datasets.load_iris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　削減後の次元数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	</a:t>
            </a:r>
            <a:r>
              <a:rPr lang="en-US" altLang="ja-JP" dirty="0">
                <a:solidFill>
                  <a:srgbClr val="FF0000"/>
                </a:solidFill>
              </a:rPr>
              <a:t>print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 err="1">
                <a:solidFill>
                  <a:srgbClr val="FFFF00"/>
                </a:solidFill>
              </a:rPr>
              <a:t>n_components</a:t>
            </a:r>
            <a:r>
              <a:rPr lang="en-US" altLang="ja-JP" dirty="0">
                <a:solidFill>
                  <a:srgbClr val="FFFF00"/>
                </a:solidFill>
              </a:rPr>
              <a:t> = </a:t>
            </a:r>
            <a:r>
              <a:rPr lang="en-US" altLang="ja-JP" dirty="0">
                <a:solidFill>
                  <a:srgbClr val="7030A0"/>
                </a:solidFill>
              </a:rPr>
              <a:t>%d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 err="1">
                <a:solidFill>
                  <a:schemeClr val="bg1"/>
                </a:solidFill>
              </a:rPr>
              <a:t>i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en-US" altLang="ja-JP" dirty="0" err="1">
                <a:solidFill>
                  <a:schemeClr val="bg1"/>
                </a:solidFill>
              </a:rPr>
              <a:t>pca</a:t>
            </a:r>
            <a:r>
              <a:rPr lang="en-US" altLang="ja-JP" dirty="0">
                <a:solidFill>
                  <a:schemeClr val="bg1"/>
                </a:solidFill>
              </a:rPr>
              <a:t> = PCA(</a:t>
            </a:r>
            <a:r>
              <a:rPr lang="en-US" altLang="ja-JP" dirty="0" err="1">
                <a:solidFill>
                  <a:schemeClr val="bg1"/>
                </a:solidFill>
              </a:rPr>
              <a:t>n_components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en-US" altLang="ja-JP" dirty="0" err="1">
                <a:solidFill>
                  <a:schemeClr val="bg1"/>
                </a:solidFill>
              </a:rPr>
              <a:t>i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　主成分分析を行って，特徴量が推定結果に及ぼす影響を調査する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	</a:t>
            </a:r>
            <a:r>
              <a:rPr lang="en-US" altLang="ja-JP" dirty="0" err="1">
                <a:solidFill>
                  <a:schemeClr val="bg1"/>
                </a:solidFill>
              </a:rPr>
              <a:t>pca.fit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iris.data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en-US" altLang="ja-JP" dirty="0">
                <a:solidFill>
                  <a:srgbClr val="FF0000"/>
                </a:solidFill>
              </a:rPr>
              <a:t>print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ja-JP" altLang="en-US" dirty="0">
                <a:solidFill>
                  <a:srgbClr val="FFFF00"/>
                </a:solidFill>
              </a:rPr>
              <a:t>特徴寄与率 </a:t>
            </a:r>
            <a:r>
              <a:rPr lang="en-US" altLang="ja-JP" dirty="0">
                <a:solidFill>
                  <a:srgbClr val="FFFF00"/>
                </a:solidFill>
              </a:rPr>
              <a:t>= </a:t>
            </a:r>
            <a:r>
              <a:rPr lang="en-US" altLang="ja-JP" dirty="0">
                <a:solidFill>
                  <a:srgbClr val="7030A0"/>
                </a:solidFill>
              </a:rPr>
              <a:t>%s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 err="1">
                <a:solidFill>
                  <a:schemeClr val="bg1"/>
                </a:solidFill>
              </a:rPr>
              <a:t>pca.explained_variance_ratio</a:t>
            </a:r>
            <a:r>
              <a:rPr lang="en-US" altLang="ja-JP" dirty="0">
                <a:solidFill>
                  <a:schemeClr val="bg1"/>
                </a:solidFill>
              </a:rPr>
              <a:t>_)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次元削減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	</a:t>
            </a:r>
            <a:r>
              <a:rPr lang="en-US" altLang="ja-JP" dirty="0" err="1">
                <a:solidFill>
                  <a:schemeClr val="bg1"/>
                </a:solidFill>
              </a:rPr>
              <a:t>pca_data</a:t>
            </a:r>
            <a:r>
              <a:rPr lang="en-US" altLang="ja-JP" dirty="0">
                <a:solidFill>
                  <a:schemeClr val="bg1"/>
                </a:solidFill>
              </a:rPr>
              <a:t> = </a:t>
            </a:r>
            <a:r>
              <a:rPr lang="en-US" altLang="ja-JP" dirty="0" err="1">
                <a:solidFill>
                  <a:schemeClr val="bg1"/>
                </a:solidFill>
              </a:rPr>
              <a:t>pca.transform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iris.data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次元削減した結果に応じて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データを作り変える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	</a:t>
            </a:r>
            <a:r>
              <a:rPr lang="en-US" altLang="ja-JP" dirty="0" err="1">
                <a:solidFill>
                  <a:schemeClr val="bg1"/>
                </a:solidFill>
              </a:rPr>
              <a:t>x_train</a:t>
            </a:r>
            <a:r>
              <a:rPr lang="en-US" altLang="ja-JP" dirty="0">
                <a:solidFill>
                  <a:schemeClr val="bg1"/>
                </a:solidFill>
              </a:rPr>
              <a:t> = </a:t>
            </a:r>
            <a:r>
              <a:rPr lang="en-US" altLang="ja-JP" dirty="0" err="1">
                <a:solidFill>
                  <a:schemeClr val="bg1"/>
                </a:solidFill>
              </a:rPr>
              <a:t>pca_data</a:t>
            </a:r>
            <a:r>
              <a:rPr lang="en-US" altLang="ja-JP" dirty="0">
                <a:solidFill>
                  <a:schemeClr val="bg1"/>
                </a:solidFill>
              </a:rPr>
              <a:t>[</a:t>
            </a:r>
            <a:r>
              <a:rPr lang="en-US" altLang="ja-JP" dirty="0" err="1">
                <a:solidFill>
                  <a:srgbClr val="00B0F0"/>
                </a:solidFill>
              </a:rPr>
              <a:t>xrange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>
                <a:solidFill>
                  <a:srgbClr val="7030A0"/>
                </a:solidFill>
              </a:rPr>
              <a:t>0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len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iris.data</a:t>
            </a:r>
            <a:r>
              <a:rPr lang="en-US" altLang="ja-JP" dirty="0">
                <a:solidFill>
                  <a:schemeClr val="bg1"/>
                </a:solidFill>
              </a:rPr>
              <a:t>), </a:t>
            </a:r>
            <a:r>
              <a:rPr lang="en-US" altLang="ja-JP" dirty="0">
                <a:solidFill>
                  <a:srgbClr val="7030A0"/>
                </a:solidFill>
              </a:rPr>
              <a:t>2</a:t>
            </a:r>
            <a:r>
              <a:rPr lang="en-US" altLang="ja-JP" dirty="0">
                <a:solidFill>
                  <a:schemeClr val="bg1"/>
                </a:solidFill>
              </a:rPr>
              <a:t>)]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en-US" altLang="ja-JP" dirty="0" err="1">
                <a:solidFill>
                  <a:schemeClr val="bg1"/>
                </a:solidFill>
              </a:rPr>
              <a:t>x_test</a:t>
            </a:r>
            <a:r>
              <a:rPr lang="en-US" altLang="ja-JP" dirty="0">
                <a:solidFill>
                  <a:schemeClr val="bg1"/>
                </a:solidFill>
              </a:rPr>
              <a:t> = </a:t>
            </a:r>
            <a:r>
              <a:rPr lang="en-US" altLang="ja-JP" dirty="0" err="1">
                <a:solidFill>
                  <a:schemeClr val="bg1"/>
                </a:solidFill>
              </a:rPr>
              <a:t>pca_data</a:t>
            </a:r>
            <a:r>
              <a:rPr lang="en-US" altLang="ja-JP" dirty="0">
                <a:solidFill>
                  <a:schemeClr val="bg1"/>
                </a:solidFill>
              </a:rPr>
              <a:t>[</a:t>
            </a:r>
            <a:r>
              <a:rPr lang="en-US" altLang="ja-JP" dirty="0" err="1">
                <a:solidFill>
                  <a:srgbClr val="00B0F0"/>
                </a:solidFill>
              </a:rPr>
              <a:t>xrange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>
                <a:solidFill>
                  <a:srgbClr val="7030A0"/>
                </a:solidFill>
              </a:rPr>
              <a:t>1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len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iris.data</a:t>
            </a:r>
            <a:r>
              <a:rPr lang="en-US" altLang="ja-JP" dirty="0">
                <a:solidFill>
                  <a:schemeClr val="bg1"/>
                </a:solidFill>
              </a:rPr>
              <a:t>), </a:t>
            </a:r>
            <a:r>
              <a:rPr lang="en-US" altLang="ja-JP" dirty="0">
                <a:solidFill>
                  <a:srgbClr val="7030A0"/>
                </a:solidFill>
              </a:rPr>
              <a:t>2</a:t>
            </a:r>
            <a:r>
              <a:rPr lang="en-US" altLang="ja-JP" dirty="0">
                <a:solidFill>
                  <a:schemeClr val="bg1"/>
                </a:solidFill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372578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57200" y="183907"/>
            <a:ext cx="850127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次元削減した特徴で学習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	</a:t>
            </a:r>
            <a:r>
              <a:rPr lang="en-US" altLang="ja-JP" dirty="0" err="1">
                <a:solidFill>
                  <a:schemeClr val="bg1"/>
                </a:solidFill>
              </a:rPr>
              <a:t>svm</a:t>
            </a:r>
            <a:r>
              <a:rPr lang="en-US" altLang="ja-JP" dirty="0">
                <a:solidFill>
                  <a:schemeClr val="bg1"/>
                </a:solidFill>
              </a:rPr>
              <a:t> = SVC(</a:t>
            </a:r>
            <a:r>
              <a:rPr lang="en-US" altLang="ja-JP" dirty="0">
                <a:solidFill>
                  <a:srgbClr val="FFC000"/>
                </a:solidFill>
              </a:rPr>
              <a:t>probability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en-US" altLang="ja-JP" dirty="0">
                <a:solidFill>
                  <a:srgbClr val="7030A0"/>
                </a:solidFill>
              </a:rPr>
              <a:t>True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rgbClr val="FFC000"/>
                </a:solidFill>
              </a:rPr>
              <a:t>decision_function_shape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 err="1">
                <a:solidFill>
                  <a:srgbClr val="FFFF00"/>
                </a:solidFill>
              </a:rPr>
              <a:t>ovr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en-US" altLang="ja-JP" dirty="0" err="1">
                <a:solidFill>
                  <a:schemeClr val="bg1"/>
                </a:solidFill>
              </a:rPr>
              <a:t>svm.fit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x_train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chemeClr val="bg1"/>
                </a:solidFill>
              </a:rPr>
              <a:t>y_train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	predict = </a:t>
            </a:r>
            <a:r>
              <a:rPr lang="en-US" altLang="ja-JP" dirty="0" err="1">
                <a:solidFill>
                  <a:schemeClr val="bg1"/>
                </a:solidFill>
              </a:rPr>
              <a:t>svm.predict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x_test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	matrix = </a:t>
            </a:r>
            <a:r>
              <a:rPr lang="en-US" altLang="ja-JP" dirty="0" err="1">
                <a:solidFill>
                  <a:schemeClr val="bg1"/>
                </a:solidFill>
              </a:rPr>
              <a:t>confusion_matrix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y_test</a:t>
            </a:r>
            <a:r>
              <a:rPr lang="en-US" altLang="ja-JP" dirty="0">
                <a:solidFill>
                  <a:schemeClr val="bg1"/>
                </a:solidFill>
              </a:rPr>
              <a:t>, predict)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en-US" altLang="ja-JP" dirty="0">
                <a:solidFill>
                  <a:srgbClr val="FF0000"/>
                </a:solidFill>
              </a:rPr>
              <a:t>print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>
                <a:solidFill>
                  <a:srgbClr val="FFFF00"/>
                </a:solidFill>
              </a:rPr>
              <a:t>"Confusion Matrix = </a:t>
            </a:r>
            <a:r>
              <a:rPr lang="en-US" altLang="ja-JP" dirty="0">
                <a:solidFill>
                  <a:srgbClr val="7030A0"/>
                </a:solidFill>
              </a:rPr>
              <a:t>%s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>
                <a:solidFill>
                  <a:schemeClr val="bg1"/>
                </a:solidFill>
              </a:rPr>
              <a:t>matrix)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	report = </a:t>
            </a:r>
            <a:r>
              <a:rPr lang="en-US" altLang="ja-JP" dirty="0" err="1">
                <a:solidFill>
                  <a:schemeClr val="bg1"/>
                </a:solidFill>
              </a:rPr>
              <a:t>classification_report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y_test</a:t>
            </a:r>
            <a:r>
              <a:rPr lang="en-US" altLang="ja-JP" dirty="0">
                <a:solidFill>
                  <a:schemeClr val="bg1"/>
                </a:solidFill>
              </a:rPr>
              <a:t>, predict, </a:t>
            </a:r>
            <a:r>
              <a:rPr lang="en-US" altLang="ja-JP" dirty="0" err="1">
                <a:solidFill>
                  <a:srgbClr val="FFC000"/>
                </a:solidFill>
              </a:rPr>
              <a:t>target_names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en-US" altLang="ja-JP" dirty="0" err="1">
                <a:solidFill>
                  <a:schemeClr val="bg1"/>
                </a:solidFill>
              </a:rPr>
              <a:t>iris.target_name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en-US" altLang="ja-JP" dirty="0">
                <a:solidFill>
                  <a:srgbClr val="FF0000"/>
                </a:solidFill>
              </a:rPr>
              <a:t>print</a:t>
            </a:r>
            <a:r>
              <a:rPr lang="en-US" altLang="ja-JP" dirty="0">
                <a:solidFill>
                  <a:schemeClr val="bg1"/>
                </a:solidFill>
              </a:rPr>
              <a:t>(report)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（</a:t>
            </a:r>
            <a:r>
              <a:rPr lang="en-US" altLang="ja-JP" dirty="0">
                <a:solidFill>
                  <a:schemeClr val="bg1"/>
                </a:solidFill>
              </a:rPr>
              <a:t>print</a:t>
            </a:r>
            <a:r>
              <a:rPr lang="ja-JP" altLang="en-US" dirty="0">
                <a:solidFill>
                  <a:schemeClr val="bg1"/>
                </a:solidFill>
              </a:rPr>
              <a:t>文結果抜粋）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en-US" altLang="ja-JP" dirty="0" err="1">
                <a:solidFill>
                  <a:schemeClr val="bg1"/>
                </a:solidFill>
              </a:rPr>
              <a:t>n_components</a:t>
            </a:r>
            <a:r>
              <a:rPr lang="en-US" altLang="ja-JP" dirty="0">
                <a:solidFill>
                  <a:schemeClr val="bg1"/>
                </a:solidFill>
              </a:rPr>
              <a:t> = 2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特徴寄与率 </a:t>
            </a:r>
            <a:r>
              <a:rPr lang="en-US" altLang="ja-JP" dirty="0">
                <a:solidFill>
                  <a:schemeClr val="bg1"/>
                </a:solidFill>
              </a:rPr>
              <a:t>= [ 0.92461621  0.05301557]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Confusion Matrix = [	[25  0  0]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					[ 0 24  1]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					[ 0  1 24]]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          precision    recall  f1-score   support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     </a:t>
            </a:r>
            <a:r>
              <a:rPr lang="en-US" altLang="ja-JP" dirty="0" err="1">
                <a:solidFill>
                  <a:schemeClr val="bg1"/>
                </a:solidFill>
              </a:rPr>
              <a:t>setosa</a:t>
            </a:r>
            <a:r>
              <a:rPr lang="en-US" altLang="ja-JP" dirty="0">
                <a:solidFill>
                  <a:schemeClr val="bg1"/>
                </a:solidFill>
              </a:rPr>
              <a:t>       1.00      1.00      1.00        25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versicolor       0.96      0.96      0.96        25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</a:t>
            </a:r>
            <a:r>
              <a:rPr lang="en-US" altLang="ja-JP" dirty="0" err="1">
                <a:solidFill>
                  <a:schemeClr val="bg1"/>
                </a:solidFill>
              </a:rPr>
              <a:t>virginica</a:t>
            </a:r>
            <a:r>
              <a:rPr lang="en-US" altLang="ja-JP" dirty="0">
                <a:solidFill>
                  <a:schemeClr val="bg1"/>
                </a:solidFill>
              </a:rPr>
              <a:t>       0.96      0.96      0.96        25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lang="en-US" altLang="ja-JP" dirty="0" err="1">
                <a:solidFill>
                  <a:schemeClr val="bg1"/>
                </a:solidFill>
              </a:rPr>
              <a:t>avg</a:t>
            </a:r>
            <a:r>
              <a:rPr lang="en-US" altLang="ja-JP" dirty="0">
                <a:solidFill>
                  <a:schemeClr val="bg1"/>
                </a:solidFill>
              </a:rPr>
              <a:t> / total       0.97      0.97      0.97        75</a:t>
            </a:r>
          </a:p>
        </p:txBody>
      </p:sp>
      <p:sp>
        <p:nvSpPr>
          <p:cNvPr id="8" name="円形吹き出し 7"/>
          <p:cNvSpPr/>
          <p:nvPr/>
        </p:nvSpPr>
        <p:spPr>
          <a:xfrm>
            <a:off x="5261114" y="3591340"/>
            <a:ext cx="3405809" cy="1736034"/>
          </a:xfrm>
          <a:prstGeom prst="wedgeEllipseCallout">
            <a:avLst>
              <a:gd name="adj1" fmla="val -49660"/>
              <a:gd name="adj2" fmla="val 505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次元数も減って，</a:t>
            </a:r>
            <a:endParaRPr kumimoji="1" lang="en-US" altLang="ja-JP" dirty="0"/>
          </a:p>
          <a:p>
            <a:pPr algn="ctr"/>
            <a:r>
              <a:rPr lang="en-US" altLang="ja-JP" dirty="0"/>
              <a:t>F</a:t>
            </a:r>
            <a:r>
              <a:rPr lang="ja-JP" altLang="en-US" dirty="0"/>
              <a:t>値も上昇した</a:t>
            </a:r>
            <a:endParaRPr lang="en-US" altLang="ja-JP" dirty="0"/>
          </a:p>
          <a:p>
            <a:pPr algn="ctr"/>
            <a:r>
              <a:rPr kumimoji="1" lang="en-US" altLang="ja-JP" dirty="0"/>
              <a:t>※</a:t>
            </a:r>
            <a:r>
              <a:rPr kumimoji="1" lang="ja-JP" altLang="en-US" dirty="0"/>
              <a:t>削減前の</a:t>
            </a:r>
            <a:r>
              <a:rPr kumimoji="1" lang="en-US" altLang="ja-JP" dirty="0"/>
              <a:t>F</a:t>
            </a:r>
            <a:r>
              <a:rPr kumimoji="1" lang="ja-JP" altLang="en-US" dirty="0"/>
              <a:t>値</a:t>
            </a:r>
            <a:r>
              <a:rPr lang="ja-JP" altLang="en-US" dirty="0"/>
              <a:t>は</a:t>
            </a:r>
            <a:r>
              <a:rPr lang="en-US" altLang="ja-JP" dirty="0"/>
              <a:t>0.93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960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8535132" cy="1371600"/>
          </a:xfrm>
        </p:spPr>
        <p:txBody>
          <a:bodyPr/>
          <a:lstStyle/>
          <a:p>
            <a:r>
              <a:rPr kumimoji="1" lang="ja-JP" altLang="en-US" dirty="0"/>
              <a:t>事後確率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posterior Probability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974035" y="1672295"/>
            <a:ext cx="7195930" cy="50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あるデータを考慮に入れた条件で，ある変数について知られている度合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74035" y="2589752"/>
            <a:ext cx="7195930" cy="50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これを使った笑顔度推定システム</a:t>
            </a:r>
            <a:r>
              <a:rPr lang="ja-JP" altLang="en-US" dirty="0"/>
              <a:t>がある</a:t>
            </a:r>
            <a:r>
              <a:rPr lang="en-US" altLang="ja-JP" dirty="0"/>
              <a:t>[2]</a:t>
            </a:r>
            <a:endParaRPr kumimoji="1" lang="ja-JP" altLang="en-US" dirty="0"/>
          </a:p>
        </p:txBody>
      </p:sp>
      <p:sp>
        <p:nvSpPr>
          <p:cNvPr id="6" name="スマイル 5"/>
          <p:cNvSpPr/>
          <p:nvPr/>
        </p:nvSpPr>
        <p:spPr>
          <a:xfrm>
            <a:off x="7898698" y="4727051"/>
            <a:ext cx="808382" cy="80838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542937" y="4727051"/>
            <a:ext cx="808382" cy="808382"/>
            <a:chOff x="974035" y="4668211"/>
            <a:chExt cx="808382" cy="80838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74035" y="4668211"/>
              <a:ext cx="808382" cy="808382"/>
              <a:chOff x="974035" y="4668211"/>
              <a:chExt cx="808382" cy="808382"/>
            </a:xfrm>
          </p:grpSpPr>
          <p:sp>
            <p:nvSpPr>
              <p:cNvPr id="7" name="スマイル 6"/>
              <p:cNvSpPr/>
              <p:nvPr/>
            </p:nvSpPr>
            <p:spPr>
              <a:xfrm>
                <a:off x="974035" y="4668211"/>
                <a:ext cx="808382" cy="80838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146313" y="5135218"/>
                <a:ext cx="483704" cy="2353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cxnSp>
          <p:nvCxnSpPr>
            <p:cNvPr id="11" name="直線コネクタ 10"/>
            <p:cNvCxnSpPr/>
            <p:nvPr/>
          </p:nvCxnSpPr>
          <p:spPr>
            <a:xfrm>
              <a:off x="1212574" y="5241497"/>
              <a:ext cx="3313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正方形/長方形 12"/>
          <p:cNvSpPr/>
          <p:nvPr/>
        </p:nvSpPr>
        <p:spPr>
          <a:xfrm>
            <a:off x="7865567" y="5704549"/>
            <a:ext cx="87464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笑顔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71267" y="5704266"/>
            <a:ext cx="1371600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笑顔でない</a:t>
            </a:r>
          </a:p>
        </p:txBody>
      </p:sp>
      <p:sp>
        <p:nvSpPr>
          <p:cNvPr id="15" name="左右矢印 14"/>
          <p:cNvSpPr/>
          <p:nvPr/>
        </p:nvSpPr>
        <p:spPr>
          <a:xfrm>
            <a:off x="1523597" y="4892297"/>
            <a:ext cx="6222701" cy="480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スマイル 15"/>
          <p:cNvSpPr/>
          <p:nvPr/>
        </p:nvSpPr>
        <p:spPr>
          <a:xfrm>
            <a:off x="4358462" y="3657451"/>
            <a:ext cx="808382" cy="808382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 rot="4500000">
            <a:off x="2846957" y="3498296"/>
            <a:ext cx="346068" cy="176779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/>
          <p:cNvSpPr/>
          <p:nvPr/>
        </p:nvSpPr>
        <p:spPr>
          <a:xfrm rot="17100000">
            <a:off x="6332281" y="3505957"/>
            <a:ext cx="346068" cy="176779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形吹き出し 19"/>
          <p:cNvSpPr/>
          <p:nvPr/>
        </p:nvSpPr>
        <p:spPr>
          <a:xfrm>
            <a:off x="5704887" y="3167460"/>
            <a:ext cx="3154018" cy="944199"/>
          </a:xfrm>
          <a:prstGeom prst="wedgeEllipseCallout">
            <a:avLst>
              <a:gd name="adj1" fmla="val -55707"/>
              <a:gd name="adj2" fmla="val 288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それぞれのラベルに</a:t>
            </a:r>
            <a:endParaRPr kumimoji="1" lang="en-US" altLang="ja-JP" dirty="0"/>
          </a:p>
          <a:p>
            <a:pPr algn="ctr"/>
            <a:r>
              <a:rPr lang="ja-JP" altLang="en-US" dirty="0"/>
              <a:t>属する度合いは？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167636" y="5465276"/>
            <a:ext cx="5114260" cy="6312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事後確率は合計が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になるので，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属する度合いを</a:t>
            </a:r>
            <a:r>
              <a:rPr lang="ja-JP" altLang="en-US" dirty="0"/>
              <a:t>笑顔</a:t>
            </a:r>
            <a:r>
              <a:rPr lang="en-US" altLang="ja-JP" dirty="0"/>
              <a:t>/</a:t>
            </a:r>
            <a:r>
              <a:rPr lang="ja-JP" altLang="en-US" dirty="0"/>
              <a:t>非笑顔率として考えられる</a:t>
            </a:r>
            <a:endParaRPr kumimoji="1" lang="ja-JP" altLang="en-US" dirty="0"/>
          </a:p>
        </p:txBody>
      </p:sp>
      <p:sp>
        <p:nvSpPr>
          <p:cNvPr id="22" name="下矢印 21"/>
          <p:cNvSpPr/>
          <p:nvPr/>
        </p:nvSpPr>
        <p:spPr>
          <a:xfrm>
            <a:off x="4290819" y="2268332"/>
            <a:ext cx="867893" cy="22896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1267" y="6057870"/>
            <a:ext cx="891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[2] </a:t>
            </a:r>
            <a:r>
              <a:rPr lang="en-US" altLang="ja-JP" u="sng" dirty="0">
                <a:solidFill>
                  <a:srgbClr val="0070C0"/>
                </a:solidFill>
              </a:rPr>
              <a:t>http://www.interaction-ipsj.org/archives/paper2008/interactive/0089/paper0089.pdf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245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8382000" cy="1371600"/>
          </a:xfrm>
        </p:spPr>
        <p:txBody>
          <a:bodyPr>
            <a:normAutofit/>
          </a:bodyPr>
          <a:lstStyle/>
          <a:p>
            <a:r>
              <a:rPr lang="ja-JP" altLang="en-US" dirty="0"/>
              <a:t>事後確率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posterior Probability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1913181"/>
            <a:ext cx="838200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#sigmoid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関数によるキャリブレーションとキャリブレーションによる事後確率算出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sigmoid = </a:t>
            </a:r>
            <a:r>
              <a:rPr lang="en-US" altLang="ja-JP" dirty="0" err="1">
                <a:solidFill>
                  <a:schemeClr val="bg1"/>
                </a:solidFill>
              </a:rPr>
              <a:t>CalibratedClassifierCV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svm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>
                <a:solidFill>
                  <a:schemeClr val="accent2"/>
                </a:solidFill>
              </a:rPr>
              <a:t>cv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en-US" altLang="ja-JP" dirty="0">
                <a:solidFill>
                  <a:srgbClr val="7030A0"/>
                </a:solidFill>
              </a:rPr>
              <a:t>2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>
                <a:solidFill>
                  <a:srgbClr val="FFC000"/>
                </a:solidFill>
              </a:rPr>
              <a:t>method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en-US" altLang="ja-JP" dirty="0">
                <a:solidFill>
                  <a:srgbClr val="FFFF00"/>
                </a:solidFill>
              </a:rPr>
              <a:t>'sigmoid'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sigmoid.fit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x_train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chemeClr val="bg1"/>
                </a:solidFill>
              </a:rPr>
              <a:t>y_train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print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 err="1">
                <a:solidFill>
                  <a:srgbClr val="FFFF00"/>
                </a:solidFill>
              </a:rPr>
              <a:t>Sigmoid_Ppsterior</a:t>
            </a:r>
            <a:r>
              <a:rPr lang="en-US" altLang="ja-JP" dirty="0">
                <a:solidFill>
                  <a:srgbClr val="FFFF00"/>
                </a:solidFill>
              </a:rPr>
              <a:t> Probability = </a:t>
            </a:r>
            <a:r>
              <a:rPr lang="en-US" altLang="ja-JP" dirty="0">
                <a:solidFill>
                  <a:srgbClr val="7030A0"/>
                </a:solidFill>
              </a:rPr>
              <a:t>%s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 err="1">
                <a:solidFill>
                  <a:schemeClr val="bg1"/>
                </a:solidFill>
              </a:rPr>
              <a:t>sigmoid.predict_proba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x_test</a:t>
            </a:r>
            <a:r>
              <a:rPr lang="en-US" altLang="ja-JP" dirty="0">
                <a:solidFill>
                  <a:schemeClr val="bg1"/>
                </a:solidFill>
              </a:rPr>
              <a:t>))</a:t>
            </a:r>
          </a:p>
          <a:p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#isotonic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回帰によるキャリブレーションとキャリブレーションによる事後確率算出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/>
                </a:solidFill>
              </a:rPr>
              <a:t>isotonic = </a:t>
            </a:r>
            <a:r>
              <a:rPr lang="en-US" altLang="ja-JP" dirty="0" err="1">
                <a:solidFill>
                  <a:schemeClr val="bg1"/>
                </a:solidFill>
              </a:rPr>
              <a:t>CalibratedClassifierCV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svm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>
                <a:solidFill>
                  <a:srgbClr val="FFC000"/>
                </a:solidFill>
              </a:rPr>
              <a:t>cv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en-US" altLang="ja-JP" dirty="0">
                <a:solidFill>
                  <a:srgbClr val="7030A0"/>
                </a:solidFill>
              </a:rPr>
              <a:t>2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>
                <a:solidFill>
                  <a:srgbClr val="FFC000"/>
                </a:solidFill>
              </a:rPr>
              <a:t>method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en-US" altLang="ja-JP" dirty="0">
                <a:solidFill>
                  <a:srgbClr val="FFFF00"/>
                </a:solidFill>
              </a:rPr>
              <a:t>'isotonic'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isotonic.fit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x_train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en-US" altLang="ja-JP" dirty="0" err="1">
                <a:solidFill>
                  <a:schemeClr val="bg1"/>
                </a:solidFill>
              </a:rPr>
              <a:t>y_train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print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>
                <a:solidFill>
                  <a:srgbClr val="FFFF00"/>
                </a:solidFill>
              </a:rPr>
              <a:t>"</a:t>
            </a:r>
            <a:r>
              <a:rPr lang="en-US" altLang="ja-JP" dirty="0" err="1">
                <a:solidFill>
                  <a:srgbClr val="FFFF00"/>
                </a:solidFill>
              </a:rPr>
              <a:t>isotonic_Posterior</a:t>
            </a:r>
            <a:r>
              <a:rPr lang="en-US" altLang="ja-JP" dirty="0">
                <a:solidFill>
                  <a:srgbClr val="FFFF00"/>
                </a:solidFill>
              </a:rPr>
              <a:t> Probability = </a:t>
            </a:r>
            <a:r>
              <a:rPr lang="en-US" altLang="ja-JP" dirty="0">
                <a:solidFill>
                  <a:srgbClr val="7030A0"/>
                </a:solidFill>
              </a:rPr>
              <a:t>%s</a:t>
            </a:r>
            <a:r>
              <a:rPr lang="en-US" altLang="ja-JP" dirty="0">
                <a:solidFill>
                  <a:srgbClr val="FFFF00"/>
                </a:solidFill>
              </a:rPr>
              <a:t>" 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 err="1">
                <a:solidFill>
                  <a:schemeClr val="bg1"/>
                </a:solidFill>
              </a:rPr>
              <a:t>isotonic.predict_proba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en-US" altLang="ja-JP" dirty="0" err="1">
                <a:solidFill>
                  <a:schemeClr val="bg1"/>
                </a:solidFill>
              </a:rPr>
              <a:t>x_test</a:t>
            </a:r>
            <a:r>
              <a:rPr lang="en-US" altLang="ja-JP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915209" y="6560507"/>
            <a:ext cx="3429000" cy="283845"/>
          </a:xfrm>
        </p:spPr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3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652295" y="2629333"/>
            <a:ext cx="79378" cy="3796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6273800" cy="1371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機械学習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Machine Learning</a:t>
            </a:r>
            <a:r>
              <a:rPr kumimoji="1" lang="ja-JP" altLang="en-US" dirty="0"/>
              <a:t>）とは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82801" y="1739902"/>
            <a:ext cx="484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与えられたデータ群から規則性を見つけ出して，</a:t>
            </a:r>
            <a:endParaRPr kumimoji="1" lang="en-US" altLang="ja-JP" dirty="0"/>
          </a:p>
          <a:p>
            <a:r>
              <a:rPr lang="ja-JP" altLang="en-US" dirty="0"/>
              <a:t>人間の学習能力をコンピュータ上で</a:t>
            </a:r>
            <a:r>
              <a:rPr kumimoji="1" lang="ja-JP" altLang="en-US" dirty="0"/>
              <a:t>再現すること</a:t>
            </a:r>
          </a:p>
        </p:txBody>
      </p:sp>
      <p:sp>
        <p:nvSpPr>
          <p:cNvPr id="7" name="円/楕円 6"/>
          <p:cNvSpPr/>
          <p:nvPr/>
        </p:nvSpPr>
        <p:spPr>
          <a:xfrm>
            <a:off x="1136650" y="2805669"/>
            <a:ext cx="2679700" cy="8001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教師あり学習</a:t>
            </a:r>
          </a:p>
        </p:txBody>
      </p:sp>
      <p:sp>
        <p:nvSpPr>
          <p:cNvPr id="8" name="円/楕円 7"/>
          <p:cNvSpPr/>
          <p:nvPr/>
        </p:nvSpPr>
        <p:spPr>
          <a:xfrm>
            <a:off x="5567617" y="2805669"/>
            <a:ext cx="2679700" cy="8001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教師なし学習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3617" y="3787339"/>
            <a:ext cx="395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データに対して，答えが付与されている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67617" y="3784243"/>
            <a:ext cx="310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アルゴリズムによって，</a:t>
            </a:r>
            <a:endParaRPr kumimoji="1" lang="en-US" altLang="ja-JP" dirty="0"/>
          </a:p>
          <a:p>
            <a:r>
              <a:rPr kumimoji="1" lang="ja-JP" altLang="en-US" dirty="0"/>
              <a:t>答えをコンピュータが計算する</a:t>
            </a:r>
          </a:p>
        </p:txBody>
      </p:sp>
      <p:sp>
        <p:nvSpPr>
          <p:cNvPr id="11" name="円/楕円 10"/>
          <p:cNvSpPr/>
          <p:nvPr/>
        </p:nvSpPr>
        <p:spPr>
          <a:xfrm>
            <a:off x="233619" y="4341337"/>
            <a:ext cx="2242883" cy="8001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ja-JP" dirty="0"/>
              <a:t>c</a:t>
            </a:r>
            <a:r>
              <a:rPr lang="en-US" altLang="ja-JP" dirty="0" err="1"/>
              <a:t>lassification</a:t>
            </a:r>
            <a:endParaRPr lang="en-US" altLang="ja-JP" dirty="0"/>
          </a:p>
          <a:p>
            <a:pPr algn="ctr"/>
            <a:r>
              <a:rPr kumimoji="1" lang="ja-JP" altLang="en-US" dirty="0"/>
              <a:t>（分類）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1651002" y="5141437"/>
            <a:ext cx="2242883" cy="800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regression</a:t>
            </a:r>
          </a:p>
          <a:p>
            <a:pPr algn="ctr"/>
            <a:r>
              <a:rPr kumimoji="1" lang="ja-JP" altLang="en-US" dirty="0"/>
              <a:t>（回帰）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6070728" y="4482254"/>
            <a:ext cx="2679700" cy="800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clustering</a:t>
            </a:r>
          </a:p>
          <a:p>
            <a:pPr algn="ctr"/>
            <a:r>
              <a:rPr lang="ja-JP" altLang="en-US" dirty="0"/>
              <a:t>（クラスタリング）</a:t>
            </a:r>
            <a:endParaRPr kumimoji="1" lang="ja-JP" altLang="en-US" dirty="0"/>
          </a:p>
        </p:txBody>
      </p:sp>
      <p:sp>
        <p:nvSpPr>
          <p:cNvPr id="4" name="円形吹き出し 3"/>
          <p:cNvSpPr/>
          <p:nvPr/>
        </p:nvSpPr>
        <p:spPr>
          <a:xfrm>
            <a:off x="2857591" y="3532591"/>
            <a:ext cx="4456477" cy="2685944"/>
          </a:xfrm>
          <a:prstGeom prst="wedgeEllipseCallout">
            <a:avLst>
              <a:gd name="adj1" fmla="val -57737"/>
              <a:gd name="adj2" fmla="val -116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与えらえたデータを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事前に学習したデータ＆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ラベルに基づいて，分類する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lang="en-US" altLang="ja-JP" dirty="0"/>
              <a:t>SVM</a:t>
            </a:r>
            <a:r>
              <a:rPr lang="ja-JP" altLang="en-US" dirty="0"/>
              <a:t>，</a:t>
            </a:r>
            <a:r>
              <a:rPr lang="en-US" altLang="ja-JP" dirty="0"/>
              <a:t>k</a:t>
            </a:r>
            <a:r>
              <a:rPr lang="ja-JP" altLang="en-US" dirty="0"/>
              <a:t>近傍法など）</a:t>
            </a:r>
            <a:endParaRPr kumimoji="1" lang="en-US" altLang="ja-JP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67598" y="6033882"/>
            <a:ext cx="155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その他色々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00668" y="6056562"/>
            <a:ext cx="155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その他色々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4585" y="15382"/>
            <a:ext cx="417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ディープラーニングはここでは扱わない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03604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7676" t="4751" r="8552" b="6067"/>
          <a:stretch/>
        </p:blipFill>
        <p:spPr>
          <a:xfrm>
            <a:off x="0" y="3071878"/>
            <a:ext cx="4146410" cy="33106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6732" t="5174" r="9058" b="4945"/>
          <a:stretch/>
        </p:blipFill>
        <p:spPr>
          <a:xfrm>
            <a:off x="5117910" y="21473"/>
            <a:ext cx="3861923" cy="309150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l="7552" t="5593" r="8676" b="5811"/>
          <a:stretch/>
        </p:blipFill>
        <p:spPr>
          <a:xfrm>
            <a:off x="5117910" y="3290990"/>
            <a:ext cx="3861923" cy="3063254"/>
          </a:xfrm>
          <a:prstGeom prst="rect">
            <a:avLst/>
          </a:prstGeom>
        </p:spPr>
      </p:pic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8382000" cy="1371600"/>
          </a:xfrm>
        </p:spPr>
        <p:txBody>
          <a:bodyPr>
            <a:normAutofit/>
          </a:bodyPr>
          <a:lstStyle/>
          <a:p>
            <a:r>
              <a:rPr lang="ja-JP" altLang="en-US" dirty="0"/>
              <a:t>事後確率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10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915209" y="6560507"/>
            <a:ext cx="3429000" cy="283845"/>
          </a:xfrm>
        </p:spPr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" name="楕円 1"/>
          <p:cNvSpPr/>
          <p:nvPr/>
        </p:nvSpPr>
        <p:spPr>
          <a:xfrm>
            <a:off x="152401" y="1102698"/>
            <a:ext cx="4660710" cy="17023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予測確率と，</a:t>
            </a:r>
            <a:r>
              <a:rPr lang="en-US" altLang="ja-JP" dirty="0"/>
              <a:t>sigmoid</a:t>
            </a:r>
            <a:r>
              <a:rPr lang="ja-JP" altLang="en-US" dirty="0"/>
              <a:t>・</a:t>
            </a:r>
            <a:r>
              <a:rPr lang="en-US" altLang="ja-JP" dirty="0"/>
              <a:t>isotonic</a:t>
            </a:r>
            <a:r>
              <a:rPr lang="ja-JP" altLang="en-US" dirty="0"/>
              <a:t>によるキャリブレーションで算出された各正解ラベルに対する</a:t>
            </a:r>
            <a:endParaRPr lang="en-US" altLang="ja-JP" dirty="0"/>
          </a:p>
          <a:p>
            <a:pPr algn="ctr"/>
            <a:r>
              <a:rPr lang="ja-JP" altLang="en-US" dirty="0"/>
              <a:t>事後確率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88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7676" t="4751" r="8552" b="6067"/>
          <a:stretch/>
        </p:blipFill>
        <p:spPr>
          <a:xfrm>
            <a:off x="0" y="3071878"/>
            <a:ext cx="4146410" cy="33106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6732" t="5174" r="9058" b="4945"/>
          <a:stretch/>
        </p:blipFill>
        <p:spPr>
          <a:xfrm>
            <a:off x="5117910" y="21473"/>
            <a:ext cx="3861923" cy="309150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l="7552" t="5593" r="8676" b="5811"/>
          <a:stretch/>
        </p:blipFill>
        <p:spPr>
          <a:xfrm>
            <a:off x="5117910" y="3290990"/>
            <a:ext cx="3861923" cy="3063254"/>
          </a:xfrm>
          <a:prstGeom prst="rect">
            <a:avLst/>
          </a:prstGeom>
        </p:spPr>
      </p:pic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8382000" cy="1371600"/>
          </a:xfrm>
        </p:spPr>
        <p:txBody>
          <a:bodyPr>
            <a:normAutofit/>
          </a:bodyPr>
          <a:lstStyle/>
          <a:p>
            <a:r>
              <a:rPr lang="ja-JP" altLang="en-US" dirty="0"/>
              <a:t>事後確率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10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915209" y="6560507"/>
            <a:ext cx="3429000" cy="283845"/>
          </a:xfrm>
        </p:spPr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2" name="楕円 1"/>
          <p:cNvSpPr/>
          <p:nvPr/>
        </p:nvSpPr>
        <p:spPr>
          <a:xfrm>
            <a:off x="152401" y="1102698"/>
            <a:ext cx="4660710" cy="17023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予測確率と，</a:t>
            </a:r>
            <a:r>
              <a:rPr lang="en-US" altLang="ja-JP" dirty="0"/>
              <a:t>sigmoid</a:t>
            </a:r>
            <a:r>
              <a:rPr lang="ja-JP" altLang="en-US" dirty="0"/>
              <a:t>・</a:t>
            </a:r>
            <a:r>
              <a:rPr lang="en-US" altLang="ja-JP" dirty="0"/>
              <a:t>isotonic</a:t>
            </a:r>
            <a:r>
              <a:rPr lang="ja-JP" altLang="en-US" dirty="0"/>
              <a:t>によるキャリブレーションで算出された各正解ラベルに対する</a:t>
            </a:r>
            <a:endParaRPr lang="en-US" altLang="ja-JP" dirty="0"/>
          </a:p>
          <a:p>
            <a:pPr algn="ctr"/>
            <a:r>
              <a:rPr lang="ja-JP" altLang="en-US" dirty="0"/>
              <a:t>事後確率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642287" y="1463934"/>
            <a:ext cx="6011826" cy="371060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よくわからん！</a:t>
            </a:r>
            <a:endParaRPr lang="en-US" altLang="ja-JP" sz="3200" dirty="0"/>
          </a:p>
          <a:p>
            <a:pPr algn="ctr"/>
            <a:r>
              <a:rPr lang="ja-JP" altLang="en-US" sz="3200" dirty="0"/>
              <a:t>となりそうなので，</a:t>
            </a:r>
            <a:endParaRPr lang="en-US" altLang="ja-JP" sz="3200" dirty="0"/>
          </a:p>
          <a:p>
            <a:pPr algn="ctr"/>
            <a:r>
              <a:rPr kumimoji="1" lang="ja-JP" altLang="en-US" sz="3200" dirty="0"/>
              <a:t>少し極端な例を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727779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37" y="1796340"/>
            <a:ext cx="4329955" cy="324746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7" y="1792658"/>
            <a:ext cx="4334864" cy="32511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事後確率による度合推定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1106342" y="4876799"/>
            <a:ext cx="2319131" cy="1146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r>
              <a:rPr lang="ja-JP" altLang="en-US" dirty="0"/>
              <a:t>の変化幅</a:t>
            </a:r>
            <a:endParaRPr lang="en-US" altLang="ja-JP" dirty="0"/>
          </a:p>
          <a:p>
            <a:pPr algn="ctr"/>
            <a:r>
              <a:rPr kumimoji="1" lang="en-US" altLang="ja-JP" dirty="0"/>
              <a:t>A=0~10,</a:t>
            </a:r>
          </a:p>
          <a:p>
            <a:pPr algn="ctr"/>
            <a:r>
              <a:rPr kumimoji="1" lang="en-US" altLang="ja-JP" dirty="0"/>
              <a:t> B=100~110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5525518" y="4876799"/>
            <a:ext cx="2319131" cy="1146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r>
              <a:rPr kumimoji="1" lang="ja-JP" altLang="en-US" dirty="0"/>
              <a:t>の変化幅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A=0~50,</a:t>
            </a:r>
          </a:p>
          <a:p>
            <a:pPr algn="ctr"/>
            <a:r>
              <a:rPr kumimoji="1" lang="en-US" altLang="ja-JP" dirty="0"/>
              <a:t> B=60~100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91264" y="1427008"/>
            <a:ext cx="17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学習用データ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10443" y="1423326"/>
            <a:ext cx="17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学習用データ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3536567" y="5416842"/>
            <a:ext cx="1877856" cy="874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</a:t>
            </a:r>
            <a:r>
              <a:rPr kumimoji="1" lang="ja-JP" altLang="en-US" dirty="0"/>
              <a:t>はどちらも</a:t>
            </a:r>
            <a:r>
              <a:rPr kumimoji="1" lang="en-US" altLang="ja-JP" dirty="0"/>
              <a:t>0~0.5</a:t>
            </a:r>
          </a:p>
        </p:txBody>
      </p:sp>
    </p:spTree>
    <p:extLst>
      <p:ext uri="{BB962C8B-B14F-4D97-AF65-F5344CB8AC3E}">
        <p14:creationId xmlns:p14="http://schemas.microsoft.com/office/powerpoint/2010/main" val="517000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事後確率による度合推定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3" y="1524319"/>
            <a:ext cx="4307415" cy="3230561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561264" y="5075574"/>
            <a:ext cx="7831314" cy="60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r>
              <a:rPr lang="ja-JP" altLang="en-US" dirty="0"/>
              <a:t>*</a:t>
            </a:r>
            <a:r>
              <a:rPr lang="en-US" altLang="ja-JP" dirty="0"/>
              <a:t>2</a:t>
            </a:r>
            <a:r>
              <a:rPr lang="ja-JP" altLang="en-US" dirty="0"/>
              <a:t>個のテストデータをぶつけて，その時の予測</a:t>
            </a:r>
            <a:r>
              <a:rPr lang="en-US" altLang="ja-JP" dirty="0"/>
              <a:t>/</a:t>
            </a:r>
            <a:r>
              <a:rPr lang="ja-JP" altLang="en-US" dirty="0"/>
              <a:t>事後確率を見てみる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21" y="1557684"/>
            <a:ext cx="4218439" cy="31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41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事後確率による度合推定：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学習用データ</a:t>
            </a:r>
            <a:r>
              <a:rPr lang="en-US" altLang="ja-JP" dirty="0"/>
              <a:t>1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55374" y="5261113"/>
            <a:ext cx="7411154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isotonic</a:t>
            </a:r>
            <a:r>
              <a:rPr kumimoji="1" lang="ja-JP" altLang="en-US" dirty="0"/>
              <a:t>回帰により曲線からカクっとした形に</a:t>
            </a:r>
            <a:endParaRPr kumimoji="1" lang="en-US" altLang="ja-JP" dirty="0"/>
          </a:p>
          <a:p>
            <a:pPr algn="ctr"/>
            <a:r>
              <a:rPr lang="ja-JP" altLang="en-US" dirty="0"/>
              <a:t>数値は徐々に上昇</a:t>
            </a:r>
            <a:r>
              <a:rPr lang="en-US" altLang="ja-JP" dirty="0"/>
              <a:t>/</a:t>
            </a:r>
            <a:r>
              <a:rPr lang="ja-JP" altLang="en-US" dirty="0"/>
              <a:t>下降＝度合になっていると考えられる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2622"/>
            <a:ext cx="2979730" cy="223479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52" y="2862316"/>
            <a:ext cx="2975397" cy="223154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211" y="2867637"/>
            <a:ext cx="2973042" cy="22297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070" y="109325"/>
            <a:ext cx="3447655" cy="25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77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事後確率による度合推定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学習用データ</a:t>
            </a:r>
            <a:r>
              <a:rPr lang="en-US" altLang="ja-JP" dirty="0"/>
              <a:t>2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55374" y="5261113"/>
            <a:ext cx="7411154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学習用データ</a:t>
            </a:r>
            <a:r>
              <a:rPr kumimoji="1" lang="en-US" altLang="ja-JP" dirty="0"/>
              <a:t>1</a:t>
            </a:r>
            <a:r>
              <a:rPr kumimoji="1" lang="ja-JP" altLang="en-US" dirty="0"/>
              <a:t>の場合と比べて，</a:t>
            </a:r>
            <a:r>
              <a:rPr kumimoji="1" lang="en-US" altLang="ja-JP" dirty="0"/>
              <a:t>1.0</a:t>
            </a:r>
            <a:r>
              <a:rPr kumimoji="1" lang="ja-JP" altLang="en-US" dirty="0"/>
              <a:t>に近い値が多い＝</a:t>
            </a:r>
            <a:endParaRPr kumimoji="1" lang="en-US" altLang="ja-JP" dirty="0"/>
          </a:p>
          <a:p>
            <a:pPr algn="ctr"/>
            <a:r>
              <a:rPr lang="ja-JP" altLang="en-US" dirty="0"/>
              <a:t>度合推定できていないと考えられる（</a:t>
            </a:r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en-US" altLang="ja-JP" dirty="0"/>
              <a:t>0</a:t>
            </a:r>
            <a:r>
              <a:rPr lang="ja-JP" altLang="en-US" dirty="0"/>
              <a:t>かという判断がほとんど）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" y="2465472"/>
            <a:ext cx="3162146" cy="237160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78" y="2465471"/>
            <a:ext cx="3162146" cy="237160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080" y="2465472"/>
            <a:ext cx="3162145" cy="237160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930" y="0"/>
            <a:ext cx="3287295" cy="24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4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事後確率による度合推定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55374" y="3117469"/>
            <a:ext cx="7411154" cy="78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ただし，学習器のチューニングはどちらかというと～，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のデータがきちんと　分類されるように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55374" y="4346360"/>
            <a:ext cx="7411154" cy="78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予測確率でいいのか，事後確率にしなければいけないのか，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キャリブレーションの種類はどうしたらいいのかは場合によって判断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55374" y="1888578"/>
            <a:ext cx="7411154" cy="78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度合推定のためには，極端なデータを集めることが望ましい</a:t>
            </a:r>
          </a:p>
        </p:txBody>
      </p:sp>
    </p:spTree>
    <p:extLst>
      <p:ext uri="{BB962C8B-B14F-4D97-AF65-F5344CB8AC3E}">
        <p14:creationId xmlns:p14="http://schemas.microsoft.com/office/powerpoint/2010/main" val="2496413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951843" cy="1371600"/>
          </a:xfrm>
        </p:spPr>
        <p:txBody>
          <a:bodyPr/>
          <a:lstStyle/>
          <a:p>
            <a:r>
              <a:rPr lang="ja-JP" altLang="en-US" dirty="0"/>
              <a:t>補足：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機械学習をしたいけど，手法がわからない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pic>
        <p:nvPicPr>
          <p:cNvPr id="1026" name="Picture 2" descr="Move mouse ov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07" y="1872911"/>
            <a:ext cx="7180386" cy="447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710070" y="1503579"/>
            <a:ext cx="372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Choosing the right estimator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1973" y="6513581"/>
            <a:ext cx="64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>
                <a:solidFill>
                  <a:srgbClr val="0070C0"/>
                </a:solidFill>
              </a:rPr>
              <a:t>http://scikit-learn.org/stable/tutorial/machine_learning_map/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45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7096539" cy="1371600"/>
          </a:xfrm>
        </p:spPr>
        <p:txBody>
          <a:bodyPr/>
          <a:lstStyle/>
          <a:p>
            <a:r>
              <a:rPr kumimoji="1" lang="ja-JP" altLang="en-US" dirty="0"/>
              <a:t>補足：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Python</a:t>
            </a:r>
            <a:r>
              <a:rPr kumimoji="1" lang="ja-JP" altLang="en-US" dirty="0"/>
              <a:t>以外で</a:t>
            </a:r>
            <a:r>
              <a:rPr lang="ja-JP" altLang="en-US" dirty="0"/>
              <a:t>機械学習がしたい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199" y="1882673"/>
            <a:ext cx="26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言語</a:t>
            </a:r>
            <a:r>
              <a:rPr lang="en-US" altLang="ja-JP" dirty="0"/>
              <a:t>】【</a:t>
            </a:r>
            <a:r>
              <a:rPr lang="ja-JP" altLang="en-US" dirty="0"/>
              <a:t>手法</a:t>
            </a:r>
            <a:r>
              <a:rPr lang="en-US" altLang="ja-JP" dirty="0"/>
              <a:t>】</a:t>
            </a:r>
            <a:r>
              <a:rPr lang="ja-JP" altLang="en-US" dirty="0"/>
              <a:t>で検索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1684315"/>
            <a:ext cx="5995933" cy="47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81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7070035" cy="1371600"/>
          </a:xfrm>
        </p:spPr>
        <p:txBody>
          <a:bodyPr/>
          <a:lstStyle/>
          <a:p>
            <a:r>
              <a:rPr kumimoji="1" lang="ja-JP" altLang="en-US" dirty="0"/>
              <a:t>補足：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自作のデータで機械学習したい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5617" y="1895061"/>
            <a:ext cx="652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ファイルを</a:t>
            </a:r>
            <a:r>
              <a:rPr kumimoji="1" lang="en-US" altLang="ja-JP" dirty="0" err="1"/>
              <a:t>numpy</a:t>
            </a:r>
            <a:r>
              <a:rPr kumimoji="1" lang="ja-JP" altLang="en-US" dirty="0"/>
              <a:t>で読み込むことができるので，</a:t>
            </a:r>
            <a:endParaRPr kumimoji="1" lang="en-US" altLang="ja-JP" dirty="0"/>
          </a:p>
          <a:p>
            <a:r>
              <a:rPr kumimoji="1" lang="en-US" altLang="ja-JP" dirty="0"/>
              <a:t>csv</a:t>
            </a:r>
            <a:r>
              <a:rPr lang="ja-JP" altLang="en-US" dirty="0" err="1"/>
              <a:t>で保</a:t>
            </a:r>
            <a:r>
              <a:rPr lang="ja-JP" altLang="en-US" dirty="0"/>
              <a:t>存した特徴量を読み込んで学習する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46749"/>
              </p:ext>
            </p:extLst>
          </p:nvPr>
        </p:nvGraphicFramePr>
        <p:xfrm>
          <a:off x="715617" y="2862468"/>
          <a:ext cx="349857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191">
                  <a:extLst>
                    <a:ext uri="{9D8B030D-6E8A-4147-A177-3AD203B41FA5}">
                      <a16:colId xmlns:a16="http://schemas.microsoft.com/office/drawing/2014/main" xmlns="" val="58545214"/>
                    </a:ext>
                  </a:extLst>
                </a:gridCol>
                <a:gridCol w="1166191">
                  <a:extLst>
                    <a:ext uri="{9D8B030D-6E8A-4147-A177-3AD203B41FA5}">
                      <a16:colId xmlns:a16="http://schemas.microsoft.com/office/drawing/2014/main" xmlns="" val="2787586320"/>
                    </a:ext>
                  </a:extLst>
                </a:gridCol>
                <a:gridCol w="1166191">
                  <a:extLst>
                    <a:ext uri="{9D8B030D-6E8A-4147-A177-3AD203B41FA5}">
                      <a16:colId xmlns:a16="http://schemas.microsoft.com/office/drawing/2014/main" xmlns="" val="201847926"/>
                    </a:ext>
                  </a:extLst>
                </a:gridCol>
              </a:tblGrid>
              <a:tr h="35449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feature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feature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label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475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???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???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19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???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???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461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???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???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3206669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715617" y="4827100"/>
            <a:ext cx="508220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data = np.genfromtxt(</a:t>
            </a:r>
            <a:r>
              <a:rPr lang="ja-JP" altLang="en-US" dirty="0">
                <a:solidFill>
                  <a:srgbClr val="FFFF00"/>
                </a:solidFill>
              </a:rPr>
              <a:t>"learn.csv"</a:t>
            </a:r>
            <a:r>
              <a:rPr lang="ja-JP" altLang="en-US" dirty="0">
                <a:solidFill>
                  <a:schemeClr val="bg1"/>
                </a:solidFill>
              </a:rPr>
              <a:t>, </a:t>
            </a:r>
            <a:r>
              <a:rPr lang="ja-JP" altLang="en-US" dirty="0">
                <a:solidFill>
                  <a:srgbClr val="FFC000"/>
                </a:solidFill>
              </a:rPr>
              <a:t>delimiter</a:t>
            </a:r>
            <a:r>
              <a:rPr lang="ja-JP" altLang="en-US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FF00"/>
                </a:solidFill>
              </a:rPr>
              <a:t>','</a:t>
            </a:r>
            <a:r>
              <a:rPr lang="ja-JP" alt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円形吹き出し 7"/>
          <p:cNvSpPr/>
          <p:nvPr/>
        </p:nvSpPr>
        <p:spPr>
          <a:xfrm>
            <a:off x="4909806" y="2596244"/>
            <a:ext cx="3942522" cy="1549177"/>
          </a:xfrm>
          <a:prstGeom prst="wedgeEllipseCallout">
            <a:avLst>
              <a:gd name="adj1" fmla="val -61494"/>
              <a:gd name="adj2" fmla="val -22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ただし，実際の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ルはデータの羅列のみ</a:t>
            </a:r>
            <a:endParaRPr kumimoji="1" lang="en-US" altLang="ja-JP" dirty="0"/>
          </a:p>
          <a:p>
            <a:pPr algn="ctr"/>
            <a:r>
              <a:rPr lang="ja-JP" altLang="en-US" dirty="0"/>
              <a:t>列の要素の説明は</a:t>
            </a:r>
            <a:endParaRPr lang="en-US" altLang="ja-JP" dirty="0"/>
          </a:p>
          <a:p>
            <a:pPr algn="ctr"/>
            <a:r>
              <a:rPr lang="ja-JP" altLang="en-US" dirty="0"/>
              <a:t>無しにしておく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45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467600" cy="13716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classification</a:t>
            </a:r>
            <a:r>
              <a:rPr lang="ja-JP" altLang="en-US" dirty="0"/>
              <a:t>の例：</a:t>
            </a:r>
            <a:r>
              <a:rPr kumimoji="1" lang="en-US" altLang="ja-JP" dirty="0" err="1"/>
              <a:t>svm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Support vector machine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5" name="図 4" descr="liner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42" t="14727" r="13514" b="13731"/>
          <a:stretch/>
        </p:blipFill>
        <p:spPr>
          <a:xfrm>
            <a:off x="139700" y="3648180"/>
            <a:ext cx="2565400" cy="1951288"/>
          </a:xfrm>
          <a:prstGeom prst="rect">
            <a:avLst/>
          </a:prstGeom>
        </p:spPr>
      </p:pic>
      <p:pic>
        <p:nvPicPr>
          <p:cNvPr id="6" name="図 5" descr="poly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8" t="14406" r="13409" b="13758"/>
          <a:stretch/>
        </p:blipFill>
        <p:spPr>
          <a:xfrm>
            <a:off x="3090189" y="3656368"/>
            <a:ext cx="2565400" cy="1943101"/>
          </a:xfrm>
          <a:prstGeom prst="rect">
            <a:avLst/>
          </a:prstGeom>
        </p:spPr>
      </p:pic>
      <p:pic>
        <p:nvPicPr>
          <p:cNvPr id="7" name="図 6" descr="rbf.png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87" t="14547" r="13381" b="13146"/>
          <a:stretch/>
        </p:blipFill>
        <p:spPr>
          <a:xfrm>
            <a:off x="6155411" y="3643668"/>
            <a:ext cx="2565400" cy="19558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49130" y="5612396"/>
            <a:ext cx="114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線形</a:t>
            </a:r>
            <a:r>
              <a:rPr kumimoji="1" lang="en-US" altLang="ja-JP" dirty="0"/>
              <a:t>SVM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47291" y="5598436"/>
            <a:ext cx="31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非線形</a:t>
            </a:r>
            <a:r>
              <a:rPr kumimoji="1" lang="en-US" altLang="ja-JP" dirty="0"/>
              <a:t>SVM</a:t>
            </a:r>
            <a:r>
              <a:rPr kumimoji="1" lang="ja-JP" altLang="en-US" dirty="0"/>
              <a:t>（多項式カーネル）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88711" y="5599468"/>
            <a:ext cx="31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非線形</a:t>
            </a:r>
            <a:r>
              <a:rPr lang="en-US" altLang="ja-JP" dirty="0"/>
              <a:t>SVM</a:t>
            </a:r>
            <a:r>
              <a:rPr lang="ja-JP" altLang="en-US" dirty="0"/>
              <a:t>（ガウスカーネル）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1668462" y="1621653"/>
            <a:ext cx="5306283" cy="469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複数のデータ群を分類（分割）する境界線を作り出す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395412" y="2634368"/>
            <a:ext cx="5852383" cy="469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つまり，与えられたデータがどの分類に属するかがわかる</a:t>
            </a:r>
          </a:p>
        </p:txBody>
      </p:sp>
      <p:sp>
        <p:nvSpPr>
          <p:cNvPr id="4" name="下矢印 3"/>
          <p:cNvSpPr/>
          <p:nvPr/>
        </p:nvSpPr>
        <p:spPr>
          <a:xfrm>
            <a:off x="3923598" y="2240053"/>
            <a:ext cx="796011" cy="29356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381323" y="3233637"/>
            <a:ext cx="391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境界線の引き方にも色々と種類がある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4909806" y="6574155"/>
            <a:ext cx="3429000" cy="283845"/>
          </a:xfrm>
        </p:spPr>
        <p:txBody>
          <a:bodyPr/>
          <a:lstStyle/>
          <a:p>
            <a:r>
              <a:rPr lang="en-US" altLang="ja-JP" dirty="0"/>
              <a:t>Copyright © Yuki </a:t>
            </a:r>
            <a:r>
              <a:rPr lang="en-US" altLang="ja-JP" dirty="0" err="1"/>
              <a:t>Kitagishi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98943" y="6085779"/>
            <a:ext cx="7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solidFill>
                  <a:srgbClr val="0070C0"/>
                </a:solidFill>
              </a:rPr>
              <a:t>http://scikit-learn.org/stable/auto_examples/exercises/plot_iris_exercise.html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8557812" cy="1371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classification</a:t>
            </a:r>
            <a:r>
              <a:rPr lang="ja-JP" altLang="en-US" dirty="0"/>
              <a:t>の例：</a:t>
            </a:r>
            <a:r>
              <a:rPr lang="en-US" altLang="ja-JP" dirty="0"/>
              <a:t>k</a:t>
            </a:r>
            <a:r>
              <a:rPr lang="ja-JP" altLang="en-US" dirty="0"/>
              <a:t>近傍法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K-nearest neighbor algorithm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41058" y="1621653"/>
            <a:ext cx="5990518" cy="469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分類されたデータ上に，与えらえたデータを配置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606188" y="2526698"/>
            <a:ext cx="5990518" cy="469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与えられたデータから近い</a:t>
            </a:r>
            <a:r>
              <a:rPr lang="en-US" altLang="ja-JP" dirty="0"/>
              <a:t>k</a:t>
            </a:r>
            <a:r>
              <a:rPr lang="ja-JP" altLang="en-US" dirty="0"/>
              <a:t>個のデータのラベルを見る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624673" y="3431743"/>
            <a:ext cx="5990518" cy="469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k</a:t>
            </a:r>
            <a:r>
              <a:rPr lang="ja-JP" altLang="en-US" dirty="0"/>
              <a:t>個のデータのラベルのうち，最も多いものを分類結果とする</a:t>
            </a:r>
          </a:p>
        </p:txBody>
      </p:sp>
      <p:sp>
        <p:nvSpPr>
          <p:cNvPr id="8" name="下矢印 7"/>
          <p:cNvSpPr/>
          <p:nvPr/>
        </p:nvSpPr>
        <p:spPr>
          <a:xfrm>
            <a:off x="4235914" y="2164239"/>
            <a:ext cx="796011" cy="28958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4235914" y="3069284"/>
            <a:ext cx="796011" cy="28958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651731" y="4434717"/>
            <a:ext cx="278875" cy="278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1" name="円/楕円 10"/>
          <p:cNvSpPr/>
          <p:nvPr/>
        </p:nvSpPr>
        <p:spPr>
          <a:xfrm>
            <a:off x="2257920" y="4806281"/>
            <a:ext cx="278875" cy="2788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12" name="円/楕円 11"/>
          <p:cNvSpPr/>
          <p:nvPr/>
        </p:nvSpPr>
        <p:spPr>
          <a:xfrm>
            <a:off x="3128099" y="4938316"/>
            <a:ext cx="278875" cy="2788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13" name="円/楕円 12"/>
          <p:cNvSpPr/>
          <p:nvPr/>
        </p:nvSpPr>
        <p:spPr>
          <a:xfrm>
            <a:off x="2267987" y="5278177"/>
            <a:ext cx="278875" cy="2788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14" name="円/楕円 13"/>
          <p:cNvSpPr/>
          <p:nvPr/>
        </p:nvSpPr>
        <p:spPr>
          <a:xfrm>
            <a:off x="897453" y="5224593"/>
            <a:ext cx="278875" cy="278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5" name="円/楕円 14"/>
          <p:cNvSpPr/>
          <p:nvPr/>
        </p:nvSpPr>
        <p:spPr>
          <a:xfrm>
            <a:off x="1350153" y="4798878"/>
            <a:ext cx="278875" cy="278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6" name="円/楕円 15"/>
          <p:cNvSpPr/>
          <p:nvPr/>
        </p:nvSpPr>
        <p:spPr>
          <a:xfrm>
            <a:off x="1512294" y="5364031"/>
            <a:ext cx="278875" cy="278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7" name="円/楕円 16"/>
          <p:cNvSpPr/>
          <p:nvPr/>
        </p:nvSpPr>
        <p:spPr>
          <a:xfrm>
            <a:off x="1791169" y="5085156"/>
            <a:ext cx="278875" cy="2788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?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866081" y="4160068"/>
            <a:ext cx="2129049" cy="212904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889496" y="4806281"/>
            <a:ext cx="1496832" cy="95061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A=4, B=2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6583563" y="4434717"/>
            <a:ext cx="278875" cy="278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22" name="円/楕円 21"/>
          <p:cNvSpPr/>
          <p:nvPr/>
        </p:nvSpPr>
        <p:spPr>
          <a:xfrm>
            <a:off x="7189752" y="4806281"/>
            <a:ext cx="278875" cy="2788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23" name="円/楕円 22"/>
          <p:cNvSpPr/>
          <p:nvPr/>
        </p:nvSpPr>
        <p:spPr>
          <a:xfrm>
            <a:off x="8059931" y="4938316"/>
            <a:ext cx="278875" cy="2788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24" name="円/楕円 23"/>
          <p:cNvSpPr/>
          <p:nvPr/>
        </p:nvSpPr>
        <p:spPr>
          <a:xfrm>
            <a:off x="7199819" y="5278177"/>
            <a:ext cx="278875" cy="2788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25" name="円/楕円 24"/>
          <p:cNvSpPr/>
          <p:nvPr/>
        </p:nvSpPr>
        <p:spPr>
          <a:xfrm>
            <a:off x="5829285" y="5224593"/>
            <a:ext cx="278875" cy="278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26" name="円/楕円 25"/>
          <p:cNvSpPr/>
          <p:nvPr/>
        </p:nvSpPr>
        <p:spPr>
          <a:xfrm>
            <a:off x="6281985" y="4798878"/>
            <a:ext cx="278875" cy="278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27" name="円/楕円 26"/>
          <p:cNvSpPr/>
          <p:nvPr/>
        </p:nvSpPr>
        <p:spPr>
          <a:xfrm>
            <a:off x="6444126" y="5364031"/>
            <a:ext cx="278875" cy="278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28" name="円/楕円 27"/>
          <p:cNvSpPr/>
          <p:nvPr/>
        </p:nvSpPr>
        <p:spPr>
          <a:xfrm>
            <a:off x="6723001" y="5085156"/>
            <a:ext cx="278875" cy="2788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</a:t>
            </a:r>
          </a:p>
        </p:txBody>
      </p:sp>
      <p:sp>
        <p:nvSpPr>
          <p:cNvPr id="29" name="円/楕円 28"/>
          <p:cNvSpPr/>
          <p:nvPr/>
        </p:nvSpPr>
        <p:spPr>
          <a:xfrm>
            <a:off x="5797913" y="4160068"/>
            <a:ext cx="2129049" cy="212904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09565" y="5915845"/>
            <a:ext cx="92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※k = 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248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8153400" cy="1371600"/>
          </a:xfrm>
        </p:spPr>
        <p:txBody>
          <a:bodyPr/>
          <a:lstStyle/>
          <a:p>
            <a:r>
              <a:rPr kumimoji="1" lang="ja-JP" altLang="en-US" dirty="0"/>
              <a:t>特徴量（</a:t>
            </a:r>
            <a:r>
              <a:rPr kumimoji="1" lang="en-US" altLang="ja-JP" dirty="0"/>
              <a:t>Features</a:t>
            </a:r>
            <a:r>
              <a:rPr kumimoji="1" lang="ja-JP" altLang="en-US" dirty="0"/>
              <a:t>）を抽出する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809864" y="1772166"/>
            <a:ext cx="3448072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分類のためには特徴量が必要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1675147" y="2372914"/>
            <a:ext cx="5717506" cy="1478089"/>
            <a:chOff x="1133868" y="2516317"/>
            <a:chExt cx="5717506" cy="1478089"/>
          </a:xfrm>
        </p:grpSpPr>
        <p:sp>
          <p:nvSpPr>
            <p:cNvPr id="11" name="正方形/長方形 10"/>
            <p:cNvSpPr/>
            <p:nvPr/>
          </p:nvSpPr>
          <p:spPr>
            <a:xfrm>
              <a:off x="1133868" y="2728352"/>
              <a:ext cx="5717506" cy="1266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318995" y="2516317"/>
              <a:ext cx="1675996" cy="424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特徴量とは？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799588" y="3227993"/>
              <a:ext cx="4386066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コンピュータが理解できる，データ上の違い</a:t>
              </a:r>
            </a:p>
          </p:txBody>
        </p:sp>
      </p:grpSp>
      <p:sp>
        <p:nvSpPr>
          <p:cNvPr id="14" name="正方形/長方形 13"/>
          <p:cNvSpPr/>
          <p:nvPr/>
        </p:nvSpPr>
        <p:spPr>
          <a:xfrm>
            <a:off x="2809864" y="4556767"/>
            <a:ext cx="3448072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データ上の違いで分類していく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596949" y="5505771"/>
            <a:ext cx="5873902" cy="4240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つまり，特徴量抽出のためにはデータを集めることが必要</a:t>
            </a:r>
          </a:p>
        </p:txBody>
      </p:sp>
      <p:sp>
        <p:nvSpPr>
          <p:cNvPr id="16" name="下矢印 15"/>
          <p:cNvSpPr/>
          <p:nvPr/>
        </p:nvSpPr>
        <p:spPr>
          <a:xfrm>
            <a:off x="4099953" y="4134678"/>
            <a:ext cx="867893" cy="27829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79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697137"/>
            <a:ext cx="8262731" cy="1371600"/>
          </a:xfrm>
        </p:spPr>
        <p:txBody>
          <a:bodyPr>
            <a:noAutofit/>
          </a:bodyPr>
          <a:lstStyle/>
          <a:p>
            <a:r>
              <a:rPr kumimoji="1" lang="ja-JP" altLang="en-US" dirty="0"/>
              <a:t>ここからは</a:t>
            </a:r>
            <a:r>
              <a:rPr kumimoji="1" lang="en-US" altLang="ja-JP" dirty="0"/>
              <a:t>iris</a:t>
            </a:r>
            <a:r>
              <a:rPr kumimoji="1" lang="ja-JP" altLang="en-US" dirty="0"/>
              <a:t>データを特徴量として，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err="1"/>
              <a:t>svm</a:t>
            </a:r>
            <a:r>
              <a:rPr kumimoji="1" lang="ja-JP" altLang="en-US" dirty="0"/>
              <a:t>を使った分類の事例についてです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30632" y="4081989"/>
            <a:ext cx="410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with Python2.7.12 &amp; scikit-learn0.17.1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515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iris</a:t>
            </a:r>
            <a:r>
              <a:rPr kumimoji="1" lang="ja-JP" altLang="en-US" dirty="0"/>
              <a:t>データセット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pic>
        <p:nvPicPr>
          <p:cNvPr id="12" name="図 11" descr="ir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10" y="190157"/>
            <a:ext cx="1778882" cy="133416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3213460" y="3482201"/>
            <a:ext cx="5720249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iris = </a:t>
            </a:r>
            <a:r>
              <a:rPr lang="en-US" altLang="ja-JP" dirty="0" err="1">
                <a:solidFill>
                  <a:schemeClr val="bg1"/>
                </a:solidFill>
              </a:rPr>
              <a:t>datasets.load_iris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print</a:t>
            </a:r>
            <a:r>
              <a:rPr lang="en-US" altLang="ja-JP" dirty="0">
                <a:solidFill>
                  <a:schemeClr val="bg1"/>
                </a:solidFill>
              </a:rPr>
              <a:t>(iris)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{'</a:t>
            </a:r>
            <a:r>
              <a:rPr lang="en-US" altLang="ja-JP" dirty="0" err="1">
                <a:solidFill>
                  <a:schemeClr val="bg1"/>
                </a:solidFill>
              </a:rPr>
              <a:t>target_names</a:t>
            </a:r>
            <a:r>
              <a:rPr lang="en-US" altLang="ja-JP" dirty="0">
                <a:solidFill>
                  <a:schemeClr val="bg1"/>
                </a:solidFill>
              </a:rPr>
              <a:t>': array(['</a:t>
            </a:r>
            <a:r>
              <a:rPr lang="en-US" altLang="ja-JP" dirty="0" err="1">
                <a:solidFill>
                  <a:schemeClr val="bg1"/>
                </a:solidFill>
              </a:rPr>
              <a:t>setosa</a:t>
            </a:r>
            <a:r>
              <a:rPr lang="en-US" altLang="ja-JP" dirty="0">
                <a:solidFill>
                  <a:schemeClr val="bg1"/>
                </a:solidFill>
              </a:rPr>
              <a:t>', 'versicolor', '</a:t>
            </a:r>
            <a:r>
              <a:rPr lang="en-US" altLang="ja-JP" dirty="0" err="1">
                <a:solidFill>
                  <a:schemeClr val="bg1"/>
                </a:solidFill>
              </a:rPr>
              <a:t>virginica</a:t>
            </a:r>
            <a:r>
              <a:rPr lang="en-US" altLang="ja-JP" dirty="0">
                <a:solidFill>
                  <a:schemeClr val="bg1"/>
                </a:solidFill>
              </a:rPr>
              <a:t>'], 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      </a:t>
            </a:r>
            <a:r>
              <a:rPr lang="tr-TR" altLang="ja-JP" dirty="0" err="1">
                <a:solidFill>
                  <a:schemeClr val="bg1"/>
                </a:solidFill>
              </a:rPr>
              <a:t>dtype</a:t>
            </a:r>
            <a:r>
              <a:rPr lang="tr-TR" altLang="ja-JP" dirty="0">
                <a:solidFill>
                  <a:schemeClr val="bg1"/>
                </a:solidFill>
              </a:rPr>
              <a:t>='|S10'), 'data': </a:t>
            </a:r>
            <a:r>
              <a:rPr lang="tr-TR" altLang="ja-JP" dirty="0" err="1">
                <a:solidFill>
                  <a:schemeClr val="bg1"/>
                </a:solidFill>
              </a:rPr>
              <a:t>array</a:t>
            </a:r>
            <a:r>
              <a:rPr lang="tr-TR" altLang="ja-JP" dirty="0">
                <a:solidFill>
                  <a:schemeClr val="bg1"/>
                </a:solidFill>
              </a:rPr>
              <a:t>([[ 5.1,  3.5,  1.4,  0.2],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       [ 4.9,  3. ,  1.4,  0.2],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       [ 4.7,  3.2,  1.3,  0.2],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…</a:t>
            </a:r>
            <a:endParaRPr lang="tr-TR" altLang="ja-JP" dirty="0">
              <a:solidFill>
                <a:schemeClr val="bg1"/>
              </a:solidFill>
            </a:endParaRPr>
          </a:p>
          <a:p>
            <a:r>
              <a:rPr lang="tr-TR" altLang="ja-JP" dirty="0">
                <a:solidFill>
                  <a:schemeClr val="bg1"/>
                </a:solidFill>
              </a:rPr>
              <a:t>       [ 6.2,  3.4,  5.4,  2.3],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       [ 5.9,  3. ,  5.1,  1.8]]), 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'</a:t>
            </a:r>
            <a:r>
              <a:rPr lang="tr-TR" altLang="ja-JP" dirty="0" err="1">
                <a:solidFill>
                  <a:schemeClr val="bg1"/>
                </a:solidFill>
              </a:rPr>
              <a:t>target</a:t>
            </a:r>
            <a:r>
              <a:rPr lang="tr-TR" altLang="ja-JP" dirty="0">
                <a:solidFill>
                  <a:schemeClr val="bg1"/>
                </a:solidFill>
              </a:rPr>
              <a:t>': </a:t>
            </a:r>
            <a:r>
              <a:rPr lang="tr-TR" altLang="ja-JP" dirty="0" err="1">
                <a:solidFill>
                  <a:schemeClr val="bg1"/>
                </a:solidFill>
              </a:rPr>
              <a:t>array</a:t>
            </a:r>
            <a:r>
              <a:rPr lang="tr-TR" altLang="ja-JP" dirty="0">
                <a:solidFill>
                  <a:schemeClr val="bg1"/>
                </a:solidFill>
              </a:rPr>
              <a:t>([0, 0, 0, </a:t>
            </a:r>
            <a:r>
              <a:rPr lang="en-US" altLang="ja-JP" dirty="0">
                <a:solidFill>
                  <a:schemeClr val="bg1"/>
                </a:solidFill>
              </a:rPr>
              <a:t>…</a:t>
            </a:r>
            <a:r>
              <a:rPr lang="tr-TR" altLang="ja-JP" dirty="0">
                <a:solidFill>
                  <a:schemeClr val="bg1"/>
                </a:solidFill>
              </a:rPr>
              <a:t>1, 1, 1,</a:t>
            </a:r>
            <a:r>
              <a:rPr lang="en-US" altLang="ja-JP" dirty="0">
                <a:solidFill>
                  <a:schemeClr val="bg1"/>
                </a:solidFill>
              </a:rPr>
              <a:t>…</a:t>
            </a:r>
            <a:r>
              <a:rPr lang="tr-TR" altLang="ja-JP" dirty="0">
                <a:solidFill>
                  <a:schemeClr val="bg1"/>
                </a:solidFill>
              </a:rPr>
              <a:t>, 2, 2])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69297" y="1742532"/>
            <a:ext cx="7192584" cy="549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種類の</a:t>
            </a:r>
            <a:r>
              <a:rPr lang="en-US" altLang="ja-JP" dirty="0"/>
              <a:t>iris</a:t>
            </a:r>
            <a:r>
              <a:rPr lang="ja-JP" altLang="en-US" dirty="0"/>
              <a:t>（アヤメ）の萼（がく）片と花弁の長さ・幅のデータの集まり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6386" y="2805807"/>
            <a:ext cx="3690652" cy="549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統計学の分野で使われたりしている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386546" y="2805807"/>
            <a:ext cx="4547163" cy="549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今回は機械学習のサンプルデータとして利用</a:t>
            </a:r>
          </a:p>
        </p:txBody>
      </p:sp>
      <p:sp>
        <p:nvSpPr>
          <p:cNvPr id="20" name="右矢印 19"/>
          <p:cNvSpPr/>
          <p:nvPr/>
        </p:nvSpPr>
        <p:spPr>
          <a:xfrm>
            <a:off x="3893210" y="2598426"/>
            <a:ext cx="389250" cy="95061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>
          <a:xfrm>
            <a:off x="36386" y="4327072"/>
            <a:ext cx="3104379" cy="1172580"/>
          </a:xfrm>
          <a:prstGeom prst="wedgeEllipseCallout">
            <a:avLst>
              <a:gd name="adj1" fmla="val 48749"/>
              <a:gd name="adj2" fmla="val 500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種類の</a:t>
            </a:r>
            <a:r>
              <a:rPr lang="en-US" altLang="ja-JP" dirty="0"/>
              <a:t>iris</a:t>
            </a:r>
            <a:r>
              <a:rPr lang="ja-JP" altLang="en-US" dirty="0" err="1"/>
              <a:t>，</a:t>
            </a:r>
            <a:endParaRPr lang="en-US" altLang="ja-JP" dirty="0"/>
          </a:p>
          <a:p>
            <a:pPr algn="ctr"/>
            <a:r>
              <a:rPr lang="en-US" altLang="ja-JP" dirty="0"/>
              <a:t>4</a:t>
            </a:r>
            <a:r>
              <a:rPr lang="ja-JP" altLang="en-US" dirty="0"/>
              <a:t>次元データが</a:t>
            </a:r>
            <a:endParaRPr lang="en-US" altLang="ja-JP" dirty="0"/>
          </a:p>
          <a:p>
            <a:pPr algn="ctr"/>
            <a:r>
              <a:rPr lang="en-US" altLang="ja-JP" dirty="0"/>
              <a:t>50</a:t>
            </a:r>
            <a:r>
              <a:rPr lang="ja-JP" altLang="en-US" dirty="0"/>
              <a:t>個ずつ</a:t>
            </a:r>
          </a:p>
        </p:txBody>
      </p:sp>
    </p:spTree>
    <p:extLst>
      <p:ext uri="{BB962C8B-B14F-4D97-AF65-F5344CB8AC3E}">
        <p14:creationId xmlns:p14="http://schemas.microsoft.com/office/powerpoint/2010/main" val="322878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iris</a:t>
            </a:r>
            <a:r>
              <a:rPr kumimoji="1" lang="ja-JP" altLang="en-US" dirty="0"/>
              <a:t>データセット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© Yuki Kitagishi</a:t>
            </a:r>
            <a:endParaRPr lang="ja-JP" altLang="en-US"/>
          </a:p>
          <a:p>
            <a:endParaRPr lang="ja-JP" altLang="en-US" dirty="0"/>
          </a:p>
        </p:txBody>
      </p:sp>
      <p:pic>
        <p:nvPicPr>
          <p:cNvPr id="12" name="図 11" descr="ir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10" y="190157"/>
            <a:ext cx="1778882" cy="133416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3213460" y="3482201"/>
            <a:ext cx="5720249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iris = </a:t>
            </a:r>
            <a:r>
              <a:rPr lang="en-US" altLang="ja-JP" dirty="0" err="1">
                <a:solidFill>
                  <a:schemeClr val="bg1"/>
                </a:solidFill>
              </a:rPr>
              <a:t>datasets.load_iris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print</a:t>
            </a:r>
            <a:r>
              <a:rPr lang="en-US" altLang="ja-JP" dirty="0">
                <a:solidFill>
                  <a:schemeClr val="bg1"/>
                </a:solidFill>
              </a:rPr>
              <a:t>(iris)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{'</a:t>
            </a:r>
            <a:r>
              <a:rPr lang="en-US" altLang="ja-JP" dirty="0" err="1">
                <a:solidFill>
                  <a:schemeClr val="bg1"/>
                </a:solidFill>
              </a:rPr>
              <a:t>target_names</a:t>
            </a:r>
            <a:r>
              <a:rPr lang="en-US" altLang="ja-JP" dirty="0">
                <a:solidFill>
                  <a:schemeClr val="bg1"/>
                </a:solidFill>
              </a:rPr>
              <a:t>': array(['</a:t>
            </a:r>
            <a:r>
              <a:rPr lang="en-US" altLang="ja-JP" dirty="0" err="1">
                <a:solidFill>
                  <a:schemeClr val="bg1"/>
                </a:solidFill>
              </a:rPr>
              <a:t>setosa</a:t>
            </a:r>
            <a:r>
              <a:rPr lang="en-US" altLang="ja-JP" dirty="0">
                <a:solidFill>
                  <a:schemeClr val="bg1"/>
                </a:solidFill>
              </a:rPr>
              <a:t>', 'versicolor', '</a:t>
            </a:r>
            <a:r>
              <a:rPr lang="en-US" altLang="ja-JP" dirty="0" err="1">
                <a:solidFill>
                  <a:schemeClr val="bg1"/>
                </a:solidFill>
              </a:rPr>
              <a:t>virginica</a:t>
            </a:r>
            <a:r>
              <a:rPr lang="en-US" altLang="ja-JP" dirty="0">
                <a:solidFill>
                  <a:schemeClr val="bg1"/>
                </a:solidFill>
              </a:rPr>
              <a:t>'], 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      </a:t>
            </a:r>
            <a:r>
              <a:rPr lang="tr-TR" altLang="ja-JP" dirty="0" err="1">
                <a:solidFill>
                  <a:schemeClr val="bg1"/>
                </a:solidFill>
              </a:rPr>
              <a:t>dtype</a:t>
            </a:r>
            <a:r>
              <a:rPr lang="tr-TR" altLang="ja-JP" dirty="0">
                <a:solidFill>
                  <a:schemeClr val="bg1"/>
                </a:solidFill>
              </a:rPr>
              <a:t>='|S10'), 'data': </a:t>
            </a:r>
            <a:r>
              <a:rPr lang="tr-TR" altLang="ja-JP" dirty="0" err="1">
                <a:solidFill>
                  <a:schemeClr val="bg1"/>
                </a:solidFill>
              </a:rPr>
              <a:t>array</a:t>
            </a:r>
            <a:r>
              <a:rPr lang="tr-TR" altLang="ja-JP" dirty="0">
                <a:solidFill>
                  <a:schemeClr val="bg1"/>
                </a:solidFill>
              </a:rPr>
              <a:t>([[ 5.1,  3.5,  1.4,  0.2],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       [ 4.9,  3. ,  1.4,  0.2],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       [ 4.7,  3.2,  1.3,  0.2],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…</a:t>
            </a:r>
            <a:endParaRPr lang="tr-TR" altLang="ja-JP" dirty="0">
              <a:solidFill>
                <a:schemeClr val="bg1"/>
              </a:solidFill>
            </a:endParaRPr>
          </a:p>
          <a:p>
            <a:r>
              <a:rPr lang="tr-TR" altLang="ja-JP" dirty="0">
                <a:solidFill>
                  <a:schemeClr val="bg1"/>
                </a:solidFill>
              </a:rPr>
              <a:t>       [ 6.2,  3.4,  5.4,  2.3],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       [ 5.9,  3. ,  5.1,  1.8]]), </a:t>
            </a:r>
          </a:p>
          <a:p>
            <a:r>
              <a:rPr lang="tr-TR" altLang="ja-JP" dirty="0">
                <a:solidFill>
                  <a:schemeClr val="bg1"/>
                </a:solidFill>
              </a:rPr>
              <a:t>'</a:t>
            </a:r>
            <a:r>
              <a:rPr lang="tr-TR" altLang="ja-JP" dirty="0" err="1">
                <a:solidFill>
                  <a:schemeClr val="bg1"/>
                </a:solidFill>
              </a:rPr>
              <a:t>target</a:t>
            </a:r>
            <a:r>
              <a:rPr lang="tr-TR" altLang="ja-JP" dirty="0">
                <a:solidFill>
                  <a:schemeClr val="bg1"/>
                </a:solidFill>
              </a:rPr>
              <a:t>': </a:t>
            </a:r>
            <a:r>
              <a:rPr lang="tr-TR" altLang="ja-JP" dirty="0" err="1">
                <a:solidFill>
                  <a:schemeClr val="bg1"/>
                </a:solidFill>
              </a:rPr>
              <a:t>array</a:t>
            </a:r>
            <a:r>
              <a:rPr lang="tr-TR" altLang="ja-JP" dirty="0">
                <a:solidFill>
                  <a:schemeClr val="bg1"/>
                </a:solidFill>
              </a:rPr>
              <a:t>([0, 0, 0, </a:t>
            </a:r>
            <a:r>
              <a:rPr lang="en-US" altLang="ja-JP" dirty="0">
                <a:solidFill>
                  <a:schemeClr val="bg1"/>
                </a:solidFill>
              </a:rPr>
              <a:t>…</a:t>
            </a:r>
            <a:r>
              <a:rPr lang="tr-TR" altLang="ja-JP" dirty="0">
                <a:solidFill>
                  <a:schemeClr val="bg1"/>
                </a:solidFill>
              </a:rPr>
              <a:t>1, 1, 1,</a:t>
            </a:r>
            <a:r>
              <a:rPr lang="en-US" altLang="ja-JP" dirty="0">
                <a:solidFill>
                  <a:schemeClr val="bg1"/>
                </a:solidFill>
              </a:rPr>
              <a:t>…</a:t>
            </a:r>
            <a:r>
              <a:rPr lang="tr-TR" altLang="ja-JP" dirty="0">
                <a:solidFill>
                  <a:schemeClr val="bg1"/>
                </a:solidFill>
              </a:rPr>
              <a:t>, 2, 2])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69297" y="1742532"/>
            <a:ext cx="7192584" cy="549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種類の</a:t>
            </a:r>
            <a:r>
              <a:rPr lang="en-US" altLang="ja-JP" dirty="0"/>
              <a:t>iris</a:t>
            </a:r>
            <a:r>
              <a:rPr lang="ja-JP" altLang="en-US" dirty="0"/>
              <a:t>（アヤメ）の萼（がく）片と花弁の長さ・幅のデータの集まり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6386" y="2805807"/>
            <a:ext cx="3690652" cy="549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統計学の分野で使われたりしている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386546" y="2805807"/>
            <a:ext cx="4547163" cy="549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今回は機械学習のサンプルデータとして利用</a:t>
            </a:r>
          </a:p>
        </p:txBody>
      </p:sp>
      <p:sp>
        <p:nvSpPr>
          <p:cNvPr id="20" name="右矢印 19"/>
          <p:cNvSpPr/>
          <p:nvPr/>
        </p:nvSpPr>
        <p:spPr>
          <a:xfrm>
            <a:off x="3893210" y="2598426"/>
            <a:ext cx="389250" cy="95061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>
          <a:xfrm>
            <a:off x="36386" y="4327072"/>
            <a:ext cx="3104379" cy="1172580"/>
          </a:xfrm>
          <a:prstGeom prst="wedgeEllipseCallout">
            <a:avLst>
              <a:gd name="adj1" fmla="val 48749"/>
              <a:gd name="adj2" fmla="val 500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種類の</a:t>
            </a:r>
            <a:r>
              <a:rPr lang="en-US" altLang="ja-JP" dirty="0"/>
              <a:t>iris</a:t>
            </a:r>
            <a:r>
              <a:rPr lang="ja-JP" altLang="en-US" dirty="0" err="1"/>
              <a:t>，</a:t>
            </a:r>
            <a:endParaRPr lang="en-US" altLang="ja-JP" dirty="0"/>
          </a:p>
          <a:p>
            <a:pPr algn="ctr"/>
            <a:r>
              <a:rPr lang="en-US" altLang="ja-JP" dirty="0"/>
              <a:t>4</a:t>
            </a:r>
            <a:r>
              <a:rPr lang="ja-JP" altLang="en-US" dirty="0"/>
              <a:t>次元データが</a:t>
            </a:r>
            <a:endParaRPr lang="en-US" altLang="ja-JP" dirty="0"/>
          </a:p>
          <a:p>
            <a:pPr algn="ctr"/>
            <a:r>
              <a:rPr lang="en-US" altLang="ja-JP" dirty="0"/>
              <a:t>50</a:t>
            </a:r>
            <a:r>
              <a:rPr lang="ja-JP" altLang="en-US" dirty="0"/>
              <a:t>個ずつ</a:t>
            </a:r>
          </a:p>
        </p:txBody>
      </p:sp>
      <p:sp>
        <p:nvSpPr>
          <p:cNvPr id="13" name="円形吹き出し 12"/>
          <p:cNvSpPr/>
          <p:nvPr/>
        </p:nvSpPr>
        <p:spPr>
          <a:xfrm>
            <a:off x="5762994" y="3175465"/>
            <a:ext cx="2398887" cy="1172580"/>
          </a:xfrm>
          <a:prstGeom prst="wedgeEllipseCallout">
            <a:avLst>
              <a:gd name="adj1" fmla="val -45924"/>
              <a:gd name="adj2" fmla="val 8284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r>
              <a:rPr lang="ja-JP" altLang="en-US" dirty="0"/>
              <a:t>次元の特徴量</a:t>
            </a:r>
            <a:endParaRPr lang="en-US" altLang="ja-JP" dirty="0"/>
          </a:p>
        </p:txBody>
      </p:sp>
      <p:sp>
        <p:nvSpPr>
          <p:cNvPr id="15" name="円形吹き出し 14"/>
          <p:cNvSpPr/>
          <p:nvPr/>
        </p:nvSpPr>
        <p:spPr>
          <a:xfrm>
            <a:off x="821635" y="4693287"/>
            <a:ext cx="2905403" cy="1172580"/>
          </a:xfrm>
          <a:prstGeom prst="wedgeEllipseCallout">
            <a:avLst>
              <a:gd name="adj1" fmla="val 102680"/>
              <a:gd name="adj2" fmla="val 7606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分類ラベル</a:t>
            </a:r>
            <a:endParaRPr lang="en-US" altLang="ja-JP" dirty="0"/>
          </a:p>
          <a:p>
            <a:pPr algn="ctr"/>
            <a:r>
              <a:rPr lang="ja-JP" altLang="en-US" dirty="0"/>
              <a:t>（ここでは</a:t>
            </a:r>
            <a:r>
              <a:rPr lang="en-US" altLang="ja-JP" dirty="0"/>
              <a:t>0</a:t>
            </a:r>
            <a:r>
              <a:rPr lang="ja-JP" altLang="en-US" dirty="0" err="1"/>
              <a:t>，</a:t>
            </a:r>
            <a:r>
              <a:rPr lang="en-US" altLang="ja-JP" dirty="0"/>
              <a:t>1</a:t>
            </a:r>
            <a:r>
              <a:rPr lang="ja-JP" altLang="en-US" dirty="0" err="1"/>
              <a:t>，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905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既定の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既定のテーマ.thmx</Template>
  <TotalTime>982</TotalTime>
  <Words>3180</Words>
  <Application>Microsoft Macintosh PowerPoint</Application>
  <PresentationFormat>画面に合わせる (4:3)</PresentationFormat>
  <Paragraphs>512</Paragraphs>
  <Slides>39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0" baseType="lpstr">
      <vt:lpstr>既定のテーマ</vt:lpstr>
      <vt:lpstr>機械学習</vt:lpstr>
      <vt:lpstr>機械学習 （Machine Learning）とは</vt:lpstr>
      <vt:lpstr>機械学習 （Machine Learning）とは</vt:lpstr>
      <vt:lpstr>classificationの例：svm （Support vector machine）</vt:lpstr>
      <vt:lpstr>classificationの例：k近傍法 （K-nearest neighbor algorithm）</vt:lpstr>
      <vt:lpstr>特徴量（Features）を抽出する</vt:lpstr>
      <vt:lpstr>ここからはirisデータを特徴量として， svmを使った分類の事例についてです</vt:lpstr>
      <vt:lpstr>irisデータセット</vt:lpstr>
      <vt:lpstr>irisデータセット</vt:lpstr>
      <vt:lpstr>irisデータセット</vt:lpstr>
      <vt:lpstr>分類機を作成する</vt:lpstr>
      <vt:lpstr>分類器を作成する： グリッドサーチによるチューニング</vt:lpstr>
      <vt:lpstr>分類器を作成する： グリッドサーチによるチューニング</vt:lpstr>
      <vt:lpstr>分類器を作成する： グリッドサーチによるチューニング</vt:lpstr>
      <vt:lpstr>分類器の精度検証1： 適合率（Precion）と再現率（recall）とF値</vt:lpstr>
      <vt:lpstr>分類器の精度検証1： 適合率（Precion）と再現率（recall）とF値</vt:lpstr>
      <vt:lpstr>分類器の精度検証1： 適合率（Precion）と再現率（recall）とF値</vt:lpstr>
      <vt:lpstr>分類器の精度検証1： 適合率（Precion）と再現率（recall）とF値</vt:lpstr>
      <vt:lpstr>分類器の精度検証1： 適合率（Precion）と再現率（recall）とF値</vt:lpstr>
      <vt:lpstr>分類器の精度検証1： 適合率（Precion）と再現率（recall）とF値</vt:lpstr>
      <vt:lpstr>分類器の精度検証1： 適合率（Precion）と再現率（recall）とF値</vt:lpstr>
      <vt:lpstr>分類器の精度検証2：K-分割交差検定 （K-fold cross-validation）</vt:lpstr>
      <vt:lpstr>分類器の精度検証2：K-分割交差検定 （K-fold cross-validation）</vt:lpstr>
      <vt:lpstr>次元削減 （dimension　reduction）</vt:lpstr>
      <vt:lpstr>次元削減 （dimension　reduction）</vt:lpstr>
      <vt:lpstr>次元削減：主成分分析 （prinpical component analysis）</vt:lpstr>
      <vt:lpstr>PowerPoint プレゼンテーション</vt:lpstr>
      <vt:lpstr>事後確率 （posterior Probability）</vt:lpstr>
      <vt:lpstr>事後確率 （posterior Probability）</vt:lpstr>
      <vt:lpstr>事後確率 </vt:lpstr>
      <vt:lpstr>事後確率 </vt:lpstr>
      <vt:lpstr>事後確率による度合推定</vt:lpstr>
      <vt:lpstr>事後確率による度合推定</vt:lpstr>
      <vt:lpstr>事後確率による度合推定： 学習用データ1の場合</vt:lpstr>
      <vt:lpstr>事後確率による度合推定： 学習用データ2の場合</vt:lpstr>
      <vt:lpstr>事後確率による度合推定</vt:lpstr>
      <vt:lpstr>補足： 機械学習をしたいけど，手法がわからない…</vt:lpstr>
      <vt:lpstr>補足： Python以外で機械学習がしたい</vt:lpstr>
      <vt:lpstr>補足： 自作のデータで機械学習したい</vt:lpstr>
    </vt:vector>
  </TitlesOfParts>
  <Company>関西大学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</dc:title>
  <dc:creator>石川 佑樹</dc:creator>
  <cp:lastModifiedBy>石川 佑樹</cp:lastModifiedBy>
  <cp:revision>168</cp:revision>
  <dcterms:created xsi:type="dcterms:W3CDTF">2016-08-31T05:01:04Z</dcterms:created>
  <dcterms:modified xsi:type="dcterms:W3CDTF">2016-09-13T10:27:31Z</dcterms:modified>
</cp:coreProperties>
</file>