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72" r:id="rId10"/>
    <p:sldId id="271" r:id="rId11"/>
    <p:sldId id="264" r:id="rId12"/>
    <p:sldId id="265" r:id="rId13"/>
    <p:sldId id="268" r:id="rId14"/>
    <p:sldId id="269" r:id="rId15"/>
    <p:sldId id="267" r:id="rId16"/>
    <p:sldId id="270" r:id="rId17"/>
    <p:sldId id="266"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EFD7F1-032C-4B58-AE08-1487F5BDEDC1}" type="datetimeFigureOut">
              <a:rPr lang="en-IN" smtClean="0"/>
              <a:t>17-02-2023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6C4644-312F-4376-87AE-4ADB682C1955}" type="slidenum">
              <a:rPr lang="en-IN" smtClean="0"/>
              <a:t>‹#›</a:t>
            </a:fld>
            <a:endParaRPr lang="en-IN"/>
          </a:p>
        </p:txBody>
      </p:sp>
    </p:spTree>
    <p:extLst>
      <p:ext uri="{BB962C8B-B14F-4D97-AF65-F5344CB8AC3E}">
        <p14:creationId xmlns:p14="http://schemas.microsoft.com/office/powerpoint/2010/main" val="3201812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A4495-E85F-41B8-9B5F-A17BF588CA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89DC825-E180-4219-A9EF-A56FB10D98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41E7FF0-64BD-404E-87E9-70AEA2DEE2AB}"/>
              </a:ext>
            </a:extLst>
          </p:cNvPr>
          <p:cNvSpPr>
            <a:spLocks noGrp="1"/>
          </p:cNvSpPr>
          <p:nvPr>
            <p:ph type="dt" sz="half" idx="10"/>
          </p:nvPr>
        </p:nvSpPr>
        <p:spPr/>
        <p:txBody>
          <a:bodyPr/>
          <a:lstStyle/>
          <a:p>
            <a:fld id="{6F18A01C-9D3E-4550-815B-8EBDCECC08E2}" type="datetime1">
              <a:rPr lang="en-IN" smtClean="0"/>
              <a:t>17-02-2023</a:t>
            </a:fld>
            <a:endParaRPr lang="en-IN"/>
          </a:p>
        </p:txBody>
      </p:sp>
      <p:sp>
        <p:nvSpPr>
          <p:cNvPr id="5" name="Footer Placeholder 4">
            <a:extLst>
              <a:ext uri="{FF2B5EF4-FFF2-40B4-BE49-F238E27FC236}">
                <a16:creationId xmlns:a16="http://schemas.microsoft.com/office/drawing/2014/main" id="{6521DF3D-5E50-4828-98A1-EC2755AF116A}"/>
              </a:ext>
            </a:extLst>
          </p:cNvPr>
          <p:cNvSpPr>
            <a:spLocks noGrp="1"/>
          </p:cNvSpPr>
          <p:nvPr>
            <p:ph type="ftr" sz="quarter" idx="11"/>
          </p:nvPr>
        </p:nvSpPr>
        <p:spPr/>
        <p:txBody>
          <a:bodyPr/>
          <a:lstStyle/>
          <a:p>
            <a:r>
              <a:rPr lang="en-US"/>
              <a:t>3-01-2023                                                               Title of the Seminar                            Department of CSE, BMSCE</a:t>
            </a:r>
            <a:endParaRPr lang="en-IN"/>
          </a:p>
        </p:txBody>
      </p:sp>
      <p:sp>
        <p:nvSpPr>
          <p:cNvPr id="6" name="Slide Number Placeholder 5">
            <a:extLst>
              <a:ext uri="{FF2B5EF4-FFF2-40B4-BE49-F238E27FC236}">
                <a16:creationId xmlns:a16="http://schemas.microsoft.com/office/drawing/2014/main" id="{709B37E9-E7C7-4798-80E7-01D81247C50C}"/>
              </a:ext>
            </a:extLst>
          </p:cNvPr>
          <p:cNvSpPr>
            <a:spLocks noGrp="1"/>
          </p:cNvSpPr>
          <p:nvPr>
            <p:ph type="sldNum" sz="quarter" idx="12"/>
          </p:nvPr>
        </p:nvSpPr>
        <p:spPr/>
        <p:txBody>
          <a:bodyPr/>
          <a:lstStyle/>
          <a:p>
            <a:fld id="{D1F6640B-39F1-4120-A34F-1F4B09817FA6}" type="slidenum">
              <a:rPr lang="en-IN" smtClean="0"/>
              <a:t>‹#›</a:t>
            </a:fld>
            <a:endParaRPr lang="en-IN"/>
          </a:p>
        </p:txBody>
      </p:sp>
    </p:spTree>
    <p:extLst>
      <p:ext uri="{BB962C8B-B14F-4D97-AF65-F5344CB8AC3E}">
        <p14:creationId xmlns:p14="http://schemas.microsoft.com/office/powerpoint/2010/main" val="4038114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B7DF9-8898-418A-BD78-95F5120EC60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88F5DC-804A-4A3F-911A-2C7A1B53EFE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C2D52C-99E9-4D69-83A5-267CEED07D84}"/>
              </a:ext>
            </a:extLst>
          </p:cNvPr>
          <p:cNvSpPr>
            <a:spLocks noGrp="1"/>
          </p:cNvSpPr>
          <p:nvPr>
            <p:ph type="dt" sz="half" idx="10"/>
          </p:nvPr>
        </p:nvSpPr>
        <p:spPr/>
        <p:txBody>
          <a:bodyPr/>
          <a:lstStyle/>
          <a:p>
            <a:fld id="{1B057491-865F-4BB0-854B-A063764E2105}" type="datetime1">
              <a:rPr lang="en-IN" smtClean="0"/>
              <a:t>17-02-2023</a:t>
            </a:fld>
            <a:endParaRPr lang="en-IN"/>
          </a:p>
        </p:txBody>
      </p:sp>
      <p:sp>
        <p:nvSpPr>
          <p:cNvPr id="5" name="Footer Placeholder 4">
            <a:extLst>
              <a:ext uri="{FF2B5EF4-FFF2-40B4-BE49-F238E27FC236}">
                <a16:creationId xmlns:a16="http://schemas.microsoft.com/office/drawing/2014/main" id="{5E114604-D948-46D5-BC4A-14F46D43C28A}"/>
              </a:ext>
            </a:extLst>
          </p:cNvPr>
          <p:cNvSpPr>
            <a:spLocks noGrp="1"/>
          </p:cNvSpPr>
          <p:nvPr>
            <p:ph type="ftr" sz="quarter" idx="11"/>
          </p:nvPr>
        </p:nvSpPr>
        <p:spPr/>
        <p:txBody>
          <a:bodyPr/>
          <a:lstStyle/>
          <a:p>
            <a:r>
              <a:rPr lang="en-US"/>
              <a:t>3-01-2023                                                               Title of the Seminar                            Department of CSE, BMSCE</a:t>
            </a:r>
            <a:endParaRPr lang="en-IN"/>
          </a:p>
        </p:txBody>
      </p:sp>
      <p:sp>
        <p:nvSpPr>
          <p:cNvPr id="6" name="Slide Number Placeholder 5">
            <a:extLst>
              <a:ext uri="{FF2B5EF4-FFF2-40B4-BE49-F238E27FC236}">
                <a16:creationId xmlns:a16="http://schemas.microsoft.com/office/drawing/2014/main" id="{BFF2C6B5-B19A-4AA9-BF05-2E4B54E56166}"/>
              </a:ext>
            </a:extLst>
          </p:cNvPr>
          <p:cNvSpPr>
            <a:spLocks noGrp="1"/>
          </p:cNvSpPr>
          <p:nvPr>
            <p:ph type="sldNum" sz="quarter" idx="12"/>
          </p:nvPr>
        </p:nvSpPr>
        <p:spPr/>
        <p:txBody>
          <a:bodyPr/>
          <a:lstStyle/>
          <a:p>
            <a:fld id="{D1F6640B-39F1-4120-A34F-1F4B09817FA6}" type="slidenum">
              <a:rPr lang="en-IN" smtClean="0"/>
              <a:t>‹#›</a:t>
            </a:fld>
            <a:endParaRPr lang="en-IN"/>
          </a:p>
        </p:txBody>
      </p:sp>
    </p:spTree>
    <p:extLst>
      <p:ext uri="{BB962C8B-B14F-4D97-AF65-F5344CB8AC3E}">
        <p14:creationId xmlns:p14="http://schemas.microsoft.com/office/powerpoint/2010/main" val="2451542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C7B974-B0F6-4FC4-9FCD-04E92EC821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4DAEF5-D238-4298-9A22-D33543A7094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D917FD-D618-4A93-B1E0-E87289701EC7}"/>
              </a:ext>
            </a:extLst>
          </p:cNvPr>
          <p:cNvSpPr>
            <a:spLocks noGrp="1"/>
          </p:cNvSpPr>
          <p:nvPr>
            <p:ph type="dt" sz="half" idx="10"/>
          </p:nvPr>
        </p:nvSpPr>
        <p:spPr/>
        <p:txBody>
          <a:bodyPr/>
          <a:lstStyle/>
          <a:p>
            <a:fld id="{68D0231C-7E96-4F98-97CF-F9860644B1DD}" type="datetime1">
              <a:rPr lang="en-IN" smtClean="0"/>
              <a:t>17-02-2023</a:t>
            </a:fld>
            <a:endParaRPr lang="en-IN"/>
          </a:p>
        </p:txBody>
      </p:sp>
      <p:sp>
        <p:nvSpPr>
          <p:cNvPr id="5" name="Footer Placeholder 4">
            <a:extLst>
              <a:ext uri="{FF2B5EF4-FFF2-40B4-BE49-F238E27FC236}">
                <a16:creationId xmlns:a16="http://schemas.microsoft.com/office/drawing/2014/main" id="{347547F0-DE5E-4D11-82CF-AB02DF7823B9}"/>
              </a:ext>
            </a:extLst>
          </p:cNvPr>
          <p:cNvSpPr>
            <a:spLocks noGrp="1"/>
          </p:cNvSpPr>
          <p:nvPr>
            <p:ph type="ftr" sz="quarter" idx="11"/>
          </p:nvPr>
        </p:nvSpPr>
        <p:spPr/>
        <p:txBody>
          <a:bodyPr/>
          <a:lstStyle/>
          <a:p>
            <a:r>
              <a:rPr lang="en-US"/>
              <a:t>3-01-2023                                                               Title of the Seminar                            Department of CSE, BMSCE</a:t>
            </a:r>
            <a:endParaRPr lang="en-IN"/>
          </a:p>
        </p:txBody>
      </p:sp>
      <p:sp>
        <p:nvSpPr>
          <p:cNvPr id="6" name="Slide Number Placeholder 5">
            <a:extLst>
              <a:ext uri="{FF2B5EF4-FFF2-40B4-BE49-F238E27FC236}">
                <a16:creationId xmlns:a16="http://schemas.microsoft.com/office/drawing/2014/main" id="{8911BAFC-1884-4CC0-AF05-CDA64864DA43}"/>
              </a:ext>
            </a:extLst>
          </p:cNvPr>
          <p:cNvSpPr>
            <a:spLocks noGrp="1"/>
          </p:cNvSpPr>
          <p:nvPr>
            <p:ph type="sldNum" sz="quarter" idx="12"/>
          </p:nvPr>
        </p:nvSpPr>
        <p:spPr/>
        <p:txBody>
          <a:bodyPr/>
          <a:lstStyle/>
          <a:p>
            <a:fld id="{D1F6640B-39F1-4120-A34F-1F4B09817FA6}" type="slidenum">
              <a:rPr lang="en-IN" smtClean="0"/>
              <a:t>‹#›</a:t>
            </a:fld>
            <a:endParaRPr lang="en-IN"/>
          </a:p>
        </p:txBody>
      </p:sp>
    </p:spTree>
    <p:extLst>
      <p:ext uri="{BB962C8B-B14F-4D97-AF65-F5344CB8AC3E}">
        <p14:creationId xmlns:p14="http://schemas.microsoft.com/office/powerpoint/2010/main" val="4241586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73DAF-7097-4B3A-A82E-9EF8775D6A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0F218E-66F2-48E8-ABA8-4B0CB71FC8F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E14D42-574A-4ACD-99BB-EC0A5E4B001D}"/>
              </a:ext>
            </a:extLst>
          </p:cNvPr>
          <p:cNvSpPr>
            <a:spLocks noGrp="1"/>
          </p:cNvSpPr>
          <p:nvPr>
            <p:ph type="dt" sz="half" idx="10"/>
          </p:nvPr>
        </p:nvSpPr>
        <p:spPr/>
        <p:txBody>
          <a:bodyPr/>
          <a:lstStyle/>
          <a:p>
            <a:fld id="{69EEF236-BA14-499A-A2A7-DB60D00AAE0C}" type="datetime1">
              <a:rPr lang="en-IN" smtClean="0"/>
              <a:t>17-02-2023</a:t>
            </a:fld>
            <a:endParaRPr lang="en-IN"/>
          </a:p>
        </p:txBody>
      </p:sp>
      <p:sp>
        <p:nvSpPr>
          <p:cNvPr id="5" name="Footer Placeholder 4">
            <a:extLst>
              <a:ext uri="{FF2B5EF4-FFF2-40B4-BE49-F238E27FC236}">
                <a16:creationId xmlns:a16="http://schemas.microsoft.com/office/drawing/2014/main" id="{58106F2D-595F-4DCF-8BD3-1526929A8418}"/>
              </a:ext>
            </a:extLst>
          </p:cNvPr>
          <p:cNvSpPr>
            <a:spLocks noGrp="1"/>
          </p:cNvSpPr>
          <p:nvPr>
            <p:ph type="ftr" sz="quarter" idx="11"/>
          </p:nvPr>
        </p:nvSpPr>
        <p:spPr/>
        <p:txBody>
          <a:bodyPr/>
          <a:lstStyle/>
          <a:p>
            <a:r>
              <a:rPr lang="en-US"/>
              <a:t>3-01-2023                                                               Title of the Seminar                            Department of CSE, BMSCE</a:t>
            </a:r>
            <a:endParaRPr lang="en-IN"/>
          </a:p>
        </p:txBody>
      </p:sp>
      <p:sp>
        <p:nvSpPr>
          <p:cNvPr id="6" name="Slide Number Placeholder 5">
            <a:extLst>
              <a:ext uri="{FF2B5EF4-FFF2-40B4-BE49-F238E27FC236}">
                <a16:creationId xmlns:a16="http://schemas.microsoft.com/office/drawing/2014/main" id="{F23FB5AB-E56F-4048-B440-0236A02B8CC0}"/>
              </a:ext>
            </a:extLst>
          </p:cNvPr>
          <p:cNvSpPr>
            <a:spLocks noGrp="1"/>
          </p:cNvSpPr>
          <p:nvPr>
            <p:ph type="sldNum" sz="quarter" idx="12"/>
          </p:nvPr>
        </p:nvSpPr>
        <p:spPr/>
        <p:txBody>
          <a:bodyPr/>
          <a:lstStyle/>
          <a:p>
            <a:fld id="{D1F6640B-39F1-4120-A34F-1F4B09817FA6}" type="slidenum">
              <a:rPr lang="en-IN" smtClean="0"/>
              <a:t>‹#›</a:t>
            </a:fld>
            <a:endParaRPr lang="en-IN"/>
          </a:p>
        </p:txBody>
      </p:sp>
    </p:spTree>
    <p:extLst>
      <p:ext uri="{BB962C8B-B14F-4D97-AF65-F5344CB8AC3E}">
        <p14:creationId xmlns:p14="http://schemas.microsoft.com/office/powerpoint/2010/main" val="3343785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ACBB2-1D46-40AB-A6B1-5B16D0392C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E6592A2-6456-4472-8E75-57C5376CE1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7D912D6-1D67-4B20-919C-AC56A22B25F2}"/>
              </a:ext>
            </a:extLst>
          </p:cNvPr>
          <p:cNvSpPr>
            <a:spLocks noGrp="1"/>
          </p:cNvSpPr>
          <p:nvPr>
            <p:ph type="dt" sz="half" idx="10"/>
          </p:nvPr>
        </p:nvSpPr>
        <p:spPr/>
        <p:txBody>
          <a:bodyPr/>
          <a:lstStyle/>
          <a:p>
            <a:fld id="{36008EC2-BF6F-46C3-A91D-7AC0798FCF2E}" type="datetime1">
              <a:rPr lang="en-IN" smtClean="0"/>
              <a:t>17-02-2023</a:t>
            </a:fld>
            <a:endParaRPr lang="en-IN"/>
          </a:p>
        </p:txBody>
      </p:sp>
      <p:sp>
        <p:nvSpPr>
          <p:cNvPr id="5" name="Footer Placeholder 4">
            <a:extLst>
              <a:ext uri="{FF2B5EF4-FFF2-40B4-BE49-F238E27FC236}">
                <a16:creationId xmlns:a16="http://schemas.microsoft.com/office/drawing/2014/main" id="{13B952DF-25F2-4FB1-83CE-DA4FA2E741C2}"/>
              </a:ext>
            </a:extLst>
          </p:cNvPr>
          <p:cNvSpPr>
            <a:spLocks noGrp="1"/>
          </p:cNvSpPr>
          <p:nvPr>
            <p:ph type="ftr" sz="quarter" idx="11"/>
          </p:nvPr>
        </p:nvSpPr>
        <p:spPr/>
        <p:txBody>
          <a:bodyPr/>
          <a:lstStyle/>
          <a:p>
            <a:r>
              <a:rPr lang="en-US"/>
              <a:t>3-01-2023                                                               Title of the Seminar                            Department of CSE, BMSCE</a:t>
            </a:r>
            <a:endParaRPr lang="en-IN"/>
          </a:p>
        </p:txBody>
      </p:sp>
      <p:sp>
        <p:nvSpPr>
          <p:cNvPr id="6" name="Slide Number Placeholder 5">
            <a:extLst>
              <a:ext uri="{FF2B5EF4-FFF2-40B4-BE49-F238E27FC236}">
                <a16:creationId xmlns:a16="http://schemas.microsoft.com/office/drawing/2014/main" id="{390E858E-BB3E-4232-9876-EBEF06D656AE}"/>
              </a:ext>
            </a:extLst>
          </p:cNvPr>
          <p:cNvSpPr>
            <a:spLocks noGrp="1"/>
          </p:cNvSpPr>
          <p:nvPr>
            <p:ph type="sldNum" sz="quarter" idx="12"/>
          </p:nvPr>
        </p:nvSpPr>
        <p:spPr/>
        <p:txBody>
          <a:bodyPr/>
          <a:lstStyle/>
          <a:p>
            <a:fld id="{D1F6640B-39F1-4120-A34F-1F4B09817FA6}" type="slidenum">
              <a:rPr lang="en-IN" smtClean="0"/>
              <a:t>‹#›</a:t>
            </a:fld>
            <a:endParaRPr lang="en-IN"/>
          </a:p>
        </p:txBody>
      </p:sp>
    </p:spTree>
    <p:extLst>
      <p:ext uri="{BB962C8B-B14F-4D97-AF65-F5344CB8AC3E}">
        <p14:creationId xmlns:p14="http://schemas.microsoft.com/office/powerpoint/2010/main" val="3737148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8FF0C-0E08-49C4-A2D3-3A608CF8A6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66CAF1-94E3-4B53-872E-58139B4EDCA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F07C34E-4968-455D-9594-24CFCDFDAC7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3AEEEB-7708-4E10-B6B4-30E52E6C7A1A}"/>
              </a:ext>
            </a:extLst>
          </p:cNvPr>
          <p:cNvSpPr>
            <a:spLocks noGrp="1"/>
          </p:cNvSpPr>
          <p:nvPr>
            <p:ph type="dt" sz="half" idx="10"/>
          </p:nvPr>
        </p:nvSpPr>
        <p:spPr/>
        <p:txBody>
          <a:bodyPr/>
          <a:lstStyle/>
          <a:p>
            <a:fld id="{8A00596E-E6F8-4D8E-907C-A6A5DF69B69F}" type="datetime1">
              <a:rPr lang="en-IN" smtClean="0"/>
              <a:t>17-02-2023</a:t>
            </a:fld>
            <a:endParaRPr lang="en-IN"/>
          </a:p>
        </p:txBody>
      </p:sp>
      <p:sp>
        <p:nvSpPr>
          <p:cNvPr id="6" name="Footer Placeholder 5">
            <a:extLst>
              <a:ext uri="{FF2B5EF4-FFF2-40B4-BE49-F238E27FC236}">
                <a16:creationId xmlns:a16="http://schemas.microsoft.com/office/drawing/2014/main" id="{9EAF2264-8574-43C3-8789-B8A95A5294EA}"/>
              </a:ext>
            </a:extLst>
          </p:cNvPr>
          <p:cNvSpPr>
            <a:spLocks noGrp="1"/>
          </p:cNvSpPr>
          <p:nvPr>
            <p:ph type="ftr" sz="quarter" idx="11"/>
          </p:nvPr>
        </p:nvSpPr>
        <p:spPr/>
        <p:txBody>
          <a:bodyPr/>
          <a:lstStyle/>
          <a:p>
            <a:r>
              <a:rPr lang="en-US"/>
              <a:t>3-01-2023                                                               Title of the Seminar                            Department of CSE, BMSCE</a:t>
            </a:r>
            <a:endParaRPr lang="en-IN"/>
          </a:p>
        </p:txBody>
      </p:sp>
      <p:sp>
        <p:nvSpPr>
          <p:cNvPr id="7" name="Slide Number Placeholder 6">
            <a:extLst>
              <a:ext uri="{FF2B5EF4-FFF2-40B4-BE49-F238E27FC236}">
                <a16:creationId xmlns:a16="http://schemas.microsoft.com/office/drawing/2014/main" id="{780D80AA-EF4E-4931-B3B2-4957E8C5CA4C}"/>
              </a:ext>
            </a:extLst>
          </p:cNvPr>
          <p:cNvSpPr>
            <a:spLocks noGrp="1"/>
          </p:cNvSpPr>
          <p:nvPr>
            <p:ph type="sldNum" sz="quarter" idx="12"/>
          </p:nvPr>
        </p:nvSpPr>
        <p:spPr/>
        <p:txBody>
          <a:bodyPr/>
          <a:lstStyle/>
          <a:p>
            <a:fld id="{D1F6640B-39F1-4120-A34F-1F4B09817FA6}" type="slidenum">
              <a:rPr lang="en-IN" smtClean="0"/>
              <a:t>‹#›</a:t>
            </a:fld>
            <a:endParaRPr lang="en-IN"/>
          </a:p>
        </p:txBody>
      </p:sp>
    </p:spTree>
    <p:extLst>
      <p:ext uri="{BB962C8B-B14F-4D97-AF65-F5344CB8AC3E}">
        <p14:creationId xmlns:p14="http://schemas.microsoft.com/office/powerpoint/2010/main" val="2372314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B3506-C599-4AE8-B230-67722B2E8C8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C8320A-B05A-41F3-B083-4AF17D9CE4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7E631A9-A4DD-4A84-B56A-86CBA9A979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9621992-584D-45D0-8FF6-020E52B50C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0E7C5B2-A27C-40A4-9ECC-AF51E672E36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7D50951-DE4C-40BF-A43E-FBB656FAA52F}"/>
              </a:ext>
            </a:extLst>
          </p:cNvPr>
          <p:cNvSpPr>
            <a:spLocks noGrp="1"/>
          </p:cNvSpPr>
          <p:nvPr>
            <p:ph type="dt" sz="half" idx="10"/>
          </p:nvPr>
        </p:nvSpPr>
        <p:spPr/>
        <p:txBody>
          <a:bodyPr/>
          <a:lstStyle/>
          <a:p>
            <a:fld id="{3E9AC199-BE09-46D3-A06D-3FD9859D8915}" type="datetime1">
              <a:rPr lang="en-IN" smtClean="0"/>
              <a:t>17-02-2023</a:t>
            </a:fld>
            <a:endParaRPr lang="en-IN"/>
          </a:p>
        </p:txBody>
      </p:sp>
      <p:sp>
        <p:nvSpPr>
          <p:cNvPr id="8" name="Footer Placeholder 7">
            <a:extLst>
              <a:ext uri="{FF2B5EF4-FFF2-40B4-BE49-F238E27FC236}">
                <a16:creationId xmlns:a16="http://schemas.microsoft.com/office/drawing/2014/main" id="{4A84CFA7-9C61-4997-8A0D-9C5724ED36A5}"/>
              </a:ext>
            </a:extLst>
          </p:cNvPr>
          <p:cNvSpPr>
            <a:spLocks noGrp="1"/>
          </p:cNvSpPr>
          <p:nvPr>
            <p:ph type="ftr" sz="quarter" idx="11"/>
          </p:nvPr>
        </p:nvSpPr>
        <p:spPr/>
        <p:txBody>
          <a:bodyPr/>
          <a:lstStyle/>
          <a:p>
            <a:r>
              <a:rPr lang="en-US"/>
              <a:t>3-01-2023                                                               Title of the Seminar                            Department of CSE, BMSCE</a:t>
            </a:r>
            <a:endParaRPr lang="en-IN"/>
          </a:p>
        </p:txBody>
      </p:sp>
      <p:sp>
        <p:nvSpPr>
          <p:cNvPr id="9" name="Slide Number Placeholder 8">
            <a:extLst>
              <a:ext uri="{FF2B5EF4-FFF2-40B4-BE49-F238E27FC236}">
                <a16:creationId xmlns:a16="http://schemas.microsoft.com/office/drawing/2014/main" id="{1F4987F7-4A05-417A-A193-E0B503BB1D7E}"/>
              </a:ext>
            </a:extLst>
          </p:cNvPr>
          <p:cNvSpPr>
            <a:spLocks noGrp="1"/>
          </p:cNvSpPr>
          <p:nvPr>
            <p:ph type="sldNum" sz="quarter" idx="12"/>
          </p:nvPr>
        </p:nvSpPr>
        <p:spPr/>
        <p:txBody>
          <a:bodyPr/>
          <a:lstStyle/>
          <a:p>
            <a:fld id="{D1F6640B-39F1-4120-A34F-1F4B09817FA6}" type="slidenum">
              <a:rPr lang="en-IN" smtClean="0"/>
              <a:t>‹#›</a:t>
            </a:fld>
            <a:endParaRPr lang="en-IN"/>
          </a:p>
        </p:txBody>
      </p:sp>
    </p:spTree>
    <p:extLst>
      <p:ext uri="{BB962C8B-B14F-4D97-AF65-F5344CB8AC3E}">
        <p14:creationId xmlns:p14="http://schemas.microsoft.com/office/powerpoint/2010/main" val="2763302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F21D3-7D8F-47EA-A3ED-44A378DB7A3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940FC9D-8096-4572-98ED-BBC72918E6B4}"/>
              </a:ext>
            </a:extLst>
          </p:cNvPr>
          <p:cNvSpPr>
            <a:spLocks noGrp="1"/>
          </p:cNvSpPr>
          <p:nvPr>
            <p:ph type="dt" sz="half" idx="10"/>
          </p:nvPr>
        </p:nvSpPr>
        <p:spPr/>
        <p:txBody>
          <a:bodyPr/>
          <a:lstStyle/>
          <a:p>
            <a:fld id="{7AD1A696-804F-40A0-B7E4-0E449F90BC1D}" type="datetime1">
              <a:rPr lang="en-IN" smtClean="0"/>
              <a:t>17-02-2023</a:t>
            </a:fld>
            <a:endParaRPr lang="en-IN"/>
          </a:p>
        </p:txBody>
      </p:sp>
      <p:sp>
        <p:nvSpPr>
          <p:cNvPr id="4" name="Footer Placeholder 3">
            <a:extLst>
              <a:ext uri="{FF2B5EF4-FFF2-40B4-BE49-F238E27FC236}">
                <a16:creationId xmlns:a16="http://schemas.microsoft.com/office/drawing/2014/main" id="{FCE71B5B-3C83-4FBB-AECA-93ABFA2BDE3A}"/>
              </a:ext>
            </a:extLst>
          </p:cNvPr>
          <p:cNvSpPr>
            <a:spLocks noGrp="1"/>
          </p:cNvSpPr>
          <p:nvPr>
            <p:ph type="ftr" sz="quarter" idx="11"/>
          </p:nvPr>
        </p:nvSpPr>
        <p:spPr/>
        <p:txBody>
          <a:bodyPr/>
          <a:lstStyle/>
          <a:p>
            <a:r>
              <a:rPr lang="en-US"/>
              <a:t>3-01-2023                                                               Title of the Seminar                            Department of CSE, BMSCE</a:t>
            </a:r>
            <a:endParaRPr lang="en-IN"/>
          </a:p>
        </p:txBody>
      </p:sp>
      <p:sp>
        <p:nvSpPr>
          <p:cNvPr id="5" name="Slide Number Placeholder 4">
            <a:extLst>
              <a:ext uri="{FF2B5EF4-FFF2-40B4-BE49-F238E27FC236}">
                <a16:creationId xmlns:a16="http://schemas.microsoft.com/office/drawing/2014/main" id="{A0D7B517-E0C6-42CE-AB88-B97F239A3C24}"/>
              </a:ext>
            </a:extLst>
          </p:cNvPr>
          <p:cNvSpPr>
            <a:spLocks noGrp="1"/>
          </p:cNvSpPr>
          <p:nvPr>
            <p:ph type="sldNum" sz="quarter" idx="12"/>
          </p:nvPr>
        </p:nvSpPr>
        <p:spPr/>
        <p:txBody>
          <a:bodyPr/>
          <a:lstStyle/>
          <a:p>
            <a:fld id="{D1F6640B-39F1-4120-A34F-1F4B09817FA6}" type="slidenum">
              <a:rPr lang="en-IN" smtClean="0"/>
              <a:t>‹#›</a:t>
            </a:fld>
            <a:endParaRPr lang="en-IN"/>
          </a:p>
        </p:txBody>
      </p:sp>
    </p:spTree>
    <p:extLst>
      <p:ext uri="{BB962C8B-B14F-4D97-AF65-F5344CB8AC3E}">
        <p14:creationId xmlns:p14="http://schemas.microsoft.com/office/powerpoint/2010/main" val="408176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5F1AF3-1F03-4B05-A8A1-C57A72F6A76E}"/>
              </a:ext>
            </a:extLst>
          </p:cNvPr>
          <p:cNvSpPr>
            <a:spLocks noGrp="1"/>
          </p:cNvSpPr>
          <p:nvPr>
            <p:ph type="dt" sz="half" idx="10"/>
          </p:nvPr>
        </p:nvSpPr>
        <p:spPr/>
        <p:txBody>
          <a:bodyPr/>
          <a:lstStyle/>
          <a:p>
            <a:fld id="{DA070E22-90D7-41A6-A7B4-7BCD929AB92B}" type="datetime1">
              <a:rPr lang="en-IN" smtClean="0"/>
              <a:t>17-02-2023</a:t>
            </a:fld>
            <a:endParaRPr lang="en-IN"/>
          </a:p>
        </p:txBody>
      </p:sp>
      <p:sp>
        <p:nvSpPr>
          <p:cNvPr id="3" name="Footer Placeholder 2">
            <a:extLst>
              <a:ext uri="{FF2B5EF4-FFF2-40B4-BE49-F238E27FC236}">
                <a16:creationId xmlns:a16="http://schemas.microsoft.com/office/drawing/2014/main" id="{99569D40-3A52-4909-9C69-C30CECEC5B7A}"/>
              </a:ext>
            </a:extLst>
          </p:cNvPr>
          <p:cNvSpPr>
            <a:spLocks noGrp="1"/>
          </p:cNvSpPr>
          <p:nvPr>
            <p:ph type="ftr" sz="quarter" idx="11"/>
          </p:nvPr>
        </p:nvSpPr>
        <p:spPr/>
        <p:txBody>
          <a:bodyPr/>
          <a:lstStyle/>
          <a:p>
            <a:r>
              <a:rPr lang="en-US"/>
              <a:t>3-01-2023                                                               Title of the Seminar                            Department of CSE, BMSCE</a:t>
            </a:r>
            <a:endParaRPr lang="en-IN"/>
          </a:p>
        </p:txBody>
      </p:sp>
      <p:sp>
        <p:nvSpPr>
          <p:cNvPr id="4" name="Slide Number Placeholder 3">
            <a:extLst>
              <a:ext uri="{FF2B5EF4-FFF2-40B4-BE49-F238E27FC236}">
                <a16:creationId xmlns:a16="http://schemas.microsoft.com/office/drawing/2014/main" id="{9C767002-887C-4CA8-9B65-5E3FDB8CC8D3}"/>
              </a:ext>
            </a:extLst>
          </p:cNvPr>
          <p:cNvSpPr>
            <a:spLocks noGrp="1"/>
          </p:cNvSpPr>
          <p:nvPr>
            <p:ph type="sldNum" sz="quarter" idx="12"/>
          </p:nvPr>
        </p:nvSpPr>
        <p:spPr/>
        <p:txBody>
          <a:bodyPr/>
          <a:lstStyle/>
          <a:p>
            <a:fld id="{D1F6640B-39F1-4120-A34F-1F4B09817FA6}" type="slidenum">
              <a:rPr lang="en-IN" smtClean="0"/>
              <a:t>‹#›</a:t>
            </a:fld>
            <a:endParaRPr lang="en-IN"/>
          </a:p>
        </p:txBody>
      </p:sp>
    </p:spTree>
    <p:extLst>
      <p:ext uri="{BB962C8B-B14F-4D97-AF65-F5344CB8AC3E}">
        <p14:creationId xmlns:p14="http://schemas.microsoft.com/office/powerpoint/2010/main" val="28804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D9D5E-0680-4A39-B21E-C5C0E7D979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8EE0DC-9D30-4AFA-A24B-57B2125C03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9DD34EA-46BC-4C61-9346-2C99AE9319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8525A5E-2A73-4BB7-88DC-E5D13CE88870}"/>
              </a:ext>
            </a:extLst>
          </p:cNvPr>
          <p:cNvSpPr>
            <a:spLocks noGrp="1"/>
          </p:cNvSpPr>
          <p:nvPr>
            <p:ph type="dt" sz="half" idx="10"/>
          </p:nvPr>
        </p:nvSpPr>
        <p:spPr/>
        <p:txBody>
          <a:bodyPr/>
          <a:lstStyle/>
          <a:p>
            <a:fld id="{2342E431-8919-4AB2-85D4-20CBE10B27E3}" type="datetime1">
              <a:rPr lang="en-IN" smtClean="0"/>
              <a:t>17-02-2023</a:t>
            </a:fld>
            <a:endParaRPr lang="en-IN"/>
          </a:p>
        </p:txBody>
      </p:sp>
      <p:sp>
        <p:nvSpPr>
          <p:cNvPr id="6" name="Footer Placeholder 5">
            <a:extLst>
              <a:ext uri="{FF2B5EF4-FFF2-40B4-BE49-F238E27FC236}">
                <a16:creationId xmlns:a16="http://schemas.microsoft.com/office/drawing/2014/main" id="{06DC2771-B3AA-42E9-8F8A-6403078A821F}"/>
              </a:ext>
            </a:extLst>
          </p:cNvPr>
          <p:cNvSpPr>
            <a:spLocks noGrp="1"/>
          </p:cNvSpPr>
          <p:nvPr>
            <p:ph type="ftr" sz="quarter" idx="11"/>
          </p:nvPr>
        </p:nvSpPr>
        <p:spPr/>
        <p:txBody>
          <a:bodyPr/>
          <a:lstStyle/>
          <a:p>
            <a:r>
              <a:rPr lang="en-US"/>
              <a:t>3-01-2023                                                               Title of the Seminar                            Department of CSE, BMSCE</a:t>
            </a:r>
            <a:endParaRPr lang="en-IN"/>
          </a:p>
        </p:txBody>
      </p:sp>
      <p:sp>
        <p:nvSpPr>
          <p:cNvPr id="7" name="Slide Number Placeholder 6">
            <a:extLst>
              <a:ext uri="{FF2B5EF4-FFF2-40B4-BE49-F238E27FC236}">
                <a16:creationId xmlns:a16="http://schemas.microsoft.com/office/drawing/2014/main" id="{5063036E-E629-474C-9798-597A1462310E}"/>
              </a:ext>
            </a:extLst>
          </p:cNvPr>
          <p:cNvSpPr>
            <a:spLocks noGrp="1"/>
          </p:cNvSpPr>
          <p:nvPr>
            <p:ph type="sldNum" sz="quarter" idx="12"/>
          </p:nvPr>
        </p:nvSpPr>
        <p:spPr/>
        <p:txBody>
          <a:bodyPr/>
          <a:lstStyle/>
          <a:p>
            <a:fld id="{D1F6640B-39F1-4120-A34F-1F4B09817FA6}" type="slidenum">
              <a:rPr lang="en-IN" smtClean="0"/>
              <a:t>‹#›</a:t>
            </a:fld>
            <a:endParaRPr lang="en-IN"/>
          </a:p>
        </p:txBody>
      </p:sp>
    </p:spTree>
    <p:extLst>
      <p:ext uri="{BB962C8B-B14F-4D97-AF65-F5344CB8AC3E}">
        <p14:creationId xmlns:p14="http://schemas.microsoft.com/office/powerpoint/2010/main" val="1108259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92D79-779D-43CC-8831-126D90E754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08FD90F-55DC-421A-8E52-A0CBB3B7B6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68E57F2-C096-44DB-929F-E469B357EB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200AFBD-4FC1-40D5-BA47-406AD6BF3A93}"/>
              </a:ext>
            </a:extLst>
          </p:cNvPr>
          <p:cNvSpPr>
            <a:spLocks noGrp="1"/>
          </p:cNvSpPr>
          <p:nvPr>
            <p:ph type="dt" sz="half" idx="10"/>
          </p:nvPr>
        </p:nvSpPr>
        <p:spPr/>
        <p:txBody>
          <a:bodyPr/>
          <a:lstStyle/>
          <a:p>
            <a:fld id="{D249FA2B-8C96-4CEA-99A0-E8A439436CF7}" type="datetime1">
              <a:rPr lang="en-IN" smtClean="0"/>
              <a:t>17-02-2023</a:t>
            </a:fld>
            <a:endParaRPr lang="en-IN"/>
          </a:p>
        </p:txBody>
      </p:sp>
      <p:sp>
        <p:nvSpPr>
          <p:cNvPr id="6" name="Footer Placeholder 5">
            <a:extLst>
              <a:ext uri="{FF2B5EF4-FFF2-40B4-BE49-F238E27FC236}">
                <a16:creationId xmlns:a16="http://schemas.microsoft.com/office/drawing/2014/main" id="{C465B3DE-179F-4653-8CA3-908D524D26D6}"/>
              </a:ext>
            </a:extLst>
          </p:cNvPr>
          <p:cNvSpPr>
            <a:spLocks noGrp="1"/>
          </p:cNvSpPr>
          <p:nvPr>
            <p:ph type="ftr" sz="quarter" idx="11"/>
          </p:nvPr>
        </p:nvSpPr>
        <p:spPr/>
        <p:txBody>
          <a:bodyPr/>
          <a:lstStyle/>
          <a:p>
            <a:r>
              <a:rPr lang="en-US"/>
              <a:t>3-01-2023                                                               Title of the Seminar                            Department of CSE, BMSCE</a:t>
            </a:r>
            <a:endParaRPr lang="en-IN"/>
          </a:p>
        </p:txBody>
      </p:sp>
      <p:sp>
        <p:nvSpPr>
          <p:cNvPr id="7" name="Slide Number Placeholder 6">
            <a:extLst>
              <a:ext uri="{FF2B5EF4-FFF2-40B4-BE49-F238E27FC236}">
                <a16:creationId xmlns:a16="http://schemas.microsoft.com/office/drawing/2014/main" id="{80A4F963-3F37-4C9F-B1CC-2E72A773E28D}"/>
              </a:ext>
            </a:extLst>
          </p:cNvPr>
          <p:cNvSpPr>
            <a:spLocks noGrp="1"/>
          </p:cNvSpPr>
          <p:nvPr>
            <p:ph type="sldNum" sz="quarter" idx="12"/>
          </p:nvPr>
        </p:nvSpPr>
        <p:spPr/>
        <p:txBody>
          <a:bodyPr/>
          <a:lstStyle/>
          <a:p>
            <a:fld id="{D1F6640B-39F1-4120-A34F-1F4B09817FA6}" type="slidenum">
              <a:rPr lang="en-IN" smtClean="0"/>
              <a:t>‹#›</a:t>
            </a:fld>
            <a:endParaRPr lang="en-IN"/>
          </a:p>
        </p:txBody>
      </p:sp>
    </p:spTree>
    <p:extLst>
      <p:ext uri="{BB962C8B-B14F-4D97-AF65-F5344CB8AC3E}">
        <p14:creationId xmlns:p14="http://schemas.microsoft.com/office/powerpoint/2010/main" val="1664774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91FDE0-CBE6-4E9A-AE51-6C7C32E22E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21C329-23B7-4D44-9A40-7896F9E622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897F16-6164-4326-9BBD-50311445D4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72FF6F-E9A6-4489-9A20-3530D032A673}" type="datetime1">
              <a:rPr lang="en-IN" smtClean="0"/>
              <a:t>17-02-2023</a:t>
            </a:fld>
            <a:endParaRPr lang="en-IN"/>
          </a:p>
        </p:txBody>
      </p:sp>
      <p:sp>
        <p:nvSpPr>
          <p:cNvPr id="5" name="Footer Placeholder 4">
            <a:extLst>
              <a:ext uri="{FF2B5EF4-FFF2-40B4-BE49-F238E27FC236}">
                <a16:creationId xmlns:a16="http://schemas.microsoft.com/office/drawing/2014/main" id="{E095A43D-C00B-4B11-B006-5CAE43F128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3-01-2023                                                               Title of the Seminar                            Department of CSE, BMSCE</a:t>
            </a:r>
            <a:endParaRPr lang="en-IN"/>
          </a:p>
        </p:txBody>
      </p:sp>
      <p:sp>
        <p:nvSpPr>
          <p:cNvPr id="6" name="Slide Number Placeholder 5">
            <a:extLst>
              <a:ext uri="{FF2B5EF4-FFF2-40B4-BE49-F238E27FC236}">
                <a16:creationId xmlns:a16="http://schemas.microsoft.com/office/drawing/2014/main" id="{F46CB166-5CF9-4861-BA78-708F8C42B7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F6640B-39F1-4120-A34F-1F4B09817FA6}" type="slidenum">
              <a:rPr lang="en-IN" smtClean="0"/>
              <a:t>‹#›</a:t>
            </a:fld>
            <a:endParaRPr lang="en-IN"/>
          </a:p>
        </p:txBody>
      </p:sp>
    </p:spTree>
    <p:extLst>
      <p:ext uri="{BB962C8B-B14F-4D97-AF65-F5344CB8AC3E}">
        <p14:creationId xmlns:p14="http://schemas.microsoft.com/office/powerpoint/2010/main" val="3427637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SHA-0" TargetMode="External"/><Relationship Id="rId2" Type="http://schemas.openxmlformats.org/officeDocument/2006/relationships/hyperlink" Target="https://en.wikipedia.org/wiki/Cryptographic_hash_function" TargetMode="External"/><Relationship Id="rId1" Type="http://schemas.openxmlformats.org/officeDocument/2006/relationships/slideLayout" Target="../slideLayouts/slideLayout2.xml"/><Relationship Id="rId5" Type="http://schemas.openxmlformats.org/officeDocument/2006/relationships/hyperlink" Target="https://en.wikipedia.org/wiki/SHA-2" TargetMode="External"/><Relationship Id="rId4" Type="http://schemas.openxmlformats.org/officeDocument/2006/relationships/hyperlink" Target="https://en.wikipedia.org/wiki/SHA-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01F90-0094-459F-9D46-FCEA60399674}"/>
              </a:ext>
            </a:extLst>
          </p:cNvPr>
          <p:cNvSpPr>
            <a:spLocks noGrp="1"/>
          </p:cNvSpPr>
          <p:nvPr>
            <p:ph type="ctrTitle"/>
          </p:nvPr>
        </p:nvSpPr>
        <p:spPr>
          <a:xfrm>
            <a:off x="1524000" y="1122363"/>
            <a:ext cx="9144000" cy="814013"/>
          </a:xfrm>
        </p:spPr>
        <p:txBody>
          <a:bodyPr>
            <a:noAutofit/>
          </a:bodyPr>
          <a:lstStyle/>
          <a:p>
            <a:r>
              <a:rPr lang="en-US" sz="4800" b="1" dirty="0"/>
              <a:t>SECURE HASH ALGORITHM</a:t>
            </a:r>
            <a:endParaRPr lang="en-IN" sz="4800" b="1" dirty="0"/>
          </a:p>
        </p:txBody>
      </p:sp>
      <p:sp>
        <p:nvSpPr>
          <p:cNvPr id="3" name="Subtitle 2">
            <a:extLst>
              <a:ext uri="{FF2B5EF4-FFF2-40B4-BE49-F238E27FC236}">
                <a16:creationId xmlns:a16="http://schemas.microsoft.com/office/drawing/2014/main" id="{A5295161-826B-4B95-B653-AC06BB35A591}"/>
              </a:ext>
            </a:extLst>
          </p:cNvPr>
          <p:cNvSpPr>
            <a:spLocks noGrp="1"/>
          </p:cNvSpPr>
          <p:nvPr>
            <p:ph type="subTitle" idx="1"/>
          </p:nvPr>
        </p:nvSpPr>
        <p:spPr>
          <a:xfrm>
            <a:off x="1524000" y="1936376"/>
            <a:ext cx="9144000" cy="4285130"/>
          </a:xfrm>
        </p:spPr>
        <p:txBody>
          <a:bodyPr>
            <a:normAutofit/>
          </a:bodyPr>
          <a:lstStyle/>
          <a:p>
            <a:endParaRPr lang="en-US" dirty="0"/>
          </a:p>
          <a:p>
            <a:r>
              <a:rPr lang="en-US" sz="1800" dirty="0"/>
              <a:t>P</a:t>
            </a:r>
            <a:r>
              <a:rPr lang="en-IN" sz="1800" dirty="0"/>
              <a:t>resented by</a:t>
            </a:r>
          </a:p>
          <a:p>
            <a:r>
              <a:rPr lang="en-US" sz="1800" dirty="0"/>
              <a:t>YASHWANTH KIRAN S</a:t>
            </a:r>
          </a:p>
          <a:p>
            <a:r>
              <a:rPr lang="en-US" sz="1800" dirty="0"/>
              <a:t>1BM19CS187</a:t>
            </a:r>
          </a:p>
          <a:p>
            <a:endParaRPr lang="en-US" dirty="0"/>
          </a:p>
          <a:p>
            <a:r>
              <a:rPr lang="en-US" sz="1800" dirty="0"/>
              <a:t>Under the guidance of</a:t>
            </a:r>
          </a:p>
          <a:p>
            <a:r>
              <a:rPr lang="en-US" sz="1800" dirty="0"/>
              <a:t>Basavaraj Jakkali</a:t>
            </a:r>
          </a:p>
          <a:p>
            <a:r>
              <a:rPr lang="en-US" sz="1800" dirty="0"/>
              <a:t>Associate Professor</a:t>
            </a:r>
          </a:p>
          <a:p>
            <a:r>
              <a:rPr lang="en-US" sz="1800" dirty="0"/>
              <a:t>Department of Computer Science and Engineering</a:t>
            </a:r>
          </a:p>
          <a:p>
            <a:r>
              <a:rPr lang="en-US" sz="1800" dirty="0"/>
              <a:t>BMS College and Engineering, Bengaluru</a:t>
            </a:r>
          </a:p>
          <a:p>
            <a:endParaRPr lang="en-US" dirty="0"/>
          </a:p>
          <a:p>
            <a:endParaRPr lang="en-IN" dirty="0"/>
          </a:p>
        </p:txBody>
      </p:sp>
      <p:pic>
        <p:nvPicPr>
          <p:cNvPr id="4" name="Picture 3">
            <a:extLst>
              <a:ext uri="{FF2B5EF4-FFF2-40B4-BE49-F238E27FC236}">
                <a16:creationId xmlns:a16="http://schemas.microsoft.com/office/drawing/2014/main" id="{6DF2ACC6-7938-4D01-AC0B-E2E553E561A3}"/>
              </a:ext>
            </a:extLst>
          </p:cNvPr>
          <p:cNvPicPr>
            <a:picLocks noChangeAspect="1"/>
          </p:cNvPicPr>
          <p:nvPr/>
        </p:nvPicPr>
        <p:blipFill>
          <a:blip r:embed="rId2"/>
          <a:stretch>
            <a:fillRect/>
          </a:stretch>
        </p:blipFill>
        <p:spPr>
          <a:xfrm>
            <a:off x="10960027" y="177401"/>
            <a:ext cx="993734" cy="944962"/>
          </a:xfrm>
          <a:prstGeom prst="rect">
            <a:avLst/>
          </a:prstGeom>
        </p:spPr>
      </p:pic>
      <p:sp>
        <p:nvSpPr>
          <p:cNvPr id="5" name="Footer Placeholder 4">
            <a:extLst>
              <a:ext uri="{FF2B5EF4-FFF2-40B4-BE49-F238E27FC236}">
                <a16:creationId xmlns:a16="http://schemas.microsoft.com/office/drawing/2014/main" id="{B9F41BF9-8055-401E-BB3F-ED7B46A1CA02}"/>
              </a:ext>
            </a:extLst>
          </p:cNvPr>
          <p:cNvSpPr>
            <a:spLocks noGrp="1"/>
          </p:cNvSpPr>
          <p:nvPr>
            <p:ph type="ftr" sz="quarter" idx="11"/>
          </p:nvPr>
        </p:nvSpPr>
        <p:spPr>
          <a:xfrm>
            <a:off x="251012" y="6356350"/>
            <a:ext cx="11788588" cy="365125"/>
          </a:xfrm>
        </p:spPr>
        <p:txBody>
          <a:bodyPr/>
          <a:lstStyle/>
          <a:p>
            <a:pPr algn="l"/>
            <a:r>
              <a:rPr lang="en-IN" dirty="0"/>
              <a:t>17-02-2023			                                                            Secure Hash Algorithm		   		                     Department of CSE, BMSCE</a:t>
            </a:r>
          </a:p>
        </p:txBody>
      </p:sp>
    </p:spTree>
    <p:extLst>
      <p:ext uri="{BB962C8B-B14F-4D97-AF65-F5344CB8AC3E}">
        <p14:creationId xmlns:p14="http://schemas.microsoft.com/office/powerpoint/2010/main" val="1314921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A6034-4507-A28A-629E-7B34B051189B}"/>
              </a:ext>
            </a:extLst>
          </p:cNvPr>
          <p:cNvSpPr>
            <a:spLocks noGrp="1"/>
          </p:cNvSpPr>
          <p:nvPr>
            <p:ph type="title"/>
          </p:nvPr>
        </p:nvSpPr>
        <p:spPr>
          <a:xfrm>
            <a:off x="353568" y="136525"/>
            <a:ext cx="11487912" cy="1325563"/>
          </a:xfrm>
        </p:spPr>
        <p:txBody>
          <a:bodyPr/>
          <a:lstStyle/>
          <a:p>
            <a:r>
              <a:rPr lang="en-US" b="1" u="sng" dirty="0"/>
              <a:t>SECURE HASH ALGORITHM</a:t>
            </a:r>
            <a:endParaRPr lang="en-IN" b="1" u="sng" dirty="0"/>
          </a:p>
        </p:txBody>
      </p:sp>
      <p:sp>
        <p:nvSpPr>
          <p:cNvPr id="3" name="Content Placeholder 2">
            <a:extLst>
              <a:ext uri="{FF2B5EF4-FFF2-40B4-BE49-F238E27FC236}">
                <a16:creationId xmlns:a16="http://schemas.microsoft.com/office/drawing/2014/main" id="{061E2F75-AF90-8A35-E97F-9E3261BBB789}"/>
              </a:ext>
            </a:extLst>
          </p:cNvPr>
          <p:cNvSpPr>
            <a:spLocks noGrp="1"/>
          </p:cNvSpPr>
          <p:nvPr>
            <p:ph idx="1"/>
          </p:nvPr>
        </p:nvSpPr>
        <p:spPr>
          <a:xfrm>
            <a:off x="350520" y="1253331"/>
            <a:ext cx="11487912" cy="4351338"/>
          </a:xfrm>
        </p:spPr>
        <p:txBody>
          <a:bodyPr>
            <a:noAutofit/>
          </a:bodyPr>
          <a:lstStyle/>
          <a:p>
            <a:r>
              <a:rPr lang="en-US" sz="2000" b="1" i="0" u="sng" dirty="0">
                <a:effectLst/>
                <a:latin typeface="Söhne"/>
              </a:rPr>
              <a:t>SHA-256</a:t>
            </a:r>
            <a:r>
              <a:rPr lang="en-US" sz="2000" b="0" i="0" dirty="0">
                <a:effectLst/>
                <a:latin typeface="Söhne"/>
              </a:rPr>
              <a:t> is a cryptographic hash function that produces a 256-bit (32-byte) hash value. It is part of the SHA-2 family of hash functions, which also includes SHA-512. The function is designed to be collision-resistant, meaning it is computationally infeasible to find two inputs that produce the same hash value. SHA-256 is widely used in various applications such as digital signatures, file integrity verification, and password hashing. It is also used in various encryption and authentication protocols, such as SSL/TLS and </a:t>
            </a:r>
            <a:r>
              <a:rPr lang="en-US" sz="2000" b="0" i="0" dirty="0" err="1">
                <a:effectLst/>
                <a:latin typeface="Söhne"/>
              </a:rPr>
              <a:t>IPSec</a:t>
            </a:r>
            <a:r>
              <a:rPr lang="en-US" sz="2000" b="0" i="0" dirty="0">
                <a:effectLst/>
                <a:latin typeface="Söhne"/>
              </a:rPr>
              <a:t>. It is considered as a secure and widely used hash function. Since it produces shorter hash than sha512, it is faster and use less resources.</a:t>
            </a:r>
          </a:p>
          <a:p>
            <a:r>
              <a:rPr lang="en-US" sz="2000" b="1" i="0" u="sng" dirty="0">
                <a:effectLst/>
                <a:latin typeface="Söhne"/>
              </a:rPr>
              <a:t>SHA-512</a:t>
            </a:r>
            <a:r>
              <a:rPr lang="en-US" sz="2000" b="0" i="0" dirty="0">
                <a:effectLst/>
                <a:latin typeface="Söhne"/>
              </a:rPr>
              <a:t> is a cryptographic hash function that produces a 512-bit (64-byte) hash value. It is part of the SHA-2 family of hash functions, which also includes SHA-256. The function is designed to be collision-resistant, meaning it is computationally infeasible to find two inputs that produce the same hash value. SHA-512 is commonly used to generate digital signatures and to verify the integrity of large files. It is also used in various encryption and authentication protocols, such as SSL and </a:t>
            </a:r>
            <a:r>
              <a:rPr lang="en-US" sz="2000" b="0" i="0" dirty="0" err="1">
                <a:effectLst/>
                <a:latin typeface="Söhne"/>
              </a:rPr>
              <a:t>IPSec</a:t>
            </a:r>
            <a:r>
              <a:rPr lang="en-US" sz="2000" b="0" i="0" dirty="0">
                <a:effectLst/>
                <a:latin typeface="Söhne"/>
              </a:rPr>
              <a:t>.</a:t>
            </a:r>
          </a:p>
          <a:p>
            <a:r>
              <a:rPr lang="en-US" sz="2000" b="0" i="0" dirty="0">
                <a:effectLst/>
                <a:latin typeface="Söhne"/>
              </a:rPr>
              <a:t>SHA-512 is generally considered to be more secure than SHA-256, as it offers a higher level of collision resistance. However, this also means that it requires more processing power and memory to compute, and may be less efficient for certain applications. SHA-256 is considered as a good balance between security and performance. It is widely used in industry standard.</a:t>
            </a:r>
            <a:endParaRPr lang="en-IN" sz="2000" dirty="0"/>
          </a:p>
        </p:txBody>
      </p:sp>
      <p:sp>
        <p:nvSpPr>
          <p:cNvPr id="4" name="Footer Placeholder 4">
            <a:extLst>
              <a:ext uri="{FF2B5EF4-FFF2-40B4-BE49-F238E27FC236}">
                <a16:creationId xmlns:a16="http://schemas.microsoft.com/office/drawing/2014/main" id="{FEFC9B0F-4E10-9013-84E1-E568B515D77D}"/>
              </a:ext>
            </a:extLst>
          </p:cNvPr>
          <p:cNvSpPr>
            <a:spLocks noGrp="1"/>
          </p:cNvSpPr>
          <p:nvPr>
            <p:ph type="ftr" sz="quarter" idx="11"/>
          </p:nvPr>
        </p:nvSpPr>
        <p:spPr>
          <a:xfrm>
            <a:off x="251012" y="6356350"/>
            <a:ext cx="11788588" cy="365125"/>
          </a:xfrm>
        </p:spPr>
        <p:txBody>
          <a:bodyPr/>
          <a:lstStyle/>
          <a:p>
            <a:pPr algn="l"/>
            <a:r>
              <a:rPr lang="en-IN" dirty="0"/>
              <a:t>17-02-2023			                                                            Secure Hash Algorithm		   		                     Department of CSE, BMSCE</a:t>
            </a:r>
          </a:p>
        </p:txBody>
      </p:sp>
    </p:spTree>
    <p:extLst>
      <p:ext uri="{BB962C8B-B14F-4D97-AF65-F5344CB8AC3E}">
        <p14:creationId xmlns:p14="http://schemas.microsoft.com/office/powerpoint/2010/main" val="180579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16A61-DDEF-9233-313F-F9E51798A9BC}"/>
              </a:ext>
            </a:extLst>
          </p:cNvPr>
          <p:cNvSpPr>
            <a:spLocks noGrp="1"/>
          </p:cNvSpPr>
          <p:nvPr>
            <p:ph type="title"/>
          </p:nvPr>
        </p:nvSpPr>
        <p:spPr>
          <a:xfrm>
            <a:off x="454152" y="310896"/>
            <a:ext cx="11283696" cy="1193451"/>
          </a:xfrm>
        </p:spPr>
        <p:txBody>
          <a:bodyPr/>
          <a:lstStyle/>
          <a:p>
            <a:r>
              <a:rPr lang="en-US" b="1" u="sng" dirty="0"/>
              <a:t>TOOLS USED</a:t>
            </a:r>
            <a:endParaRPr lang="en-IN" b="1" u="sng" dirty="0"/>
          </a:p>
        </p:txBody>
      </p:sp>
      <p:sp>
        <p:nvSpPr>
          <p:cNvPr id="3" name="Content Placeholder 2">
            <a:extLst>
              <a:ext uri="{FF2B5EF4-FFF2-40B4-BE49-F238E27FC236}">
                <a16:creationId xmlns:a16="http://schemas.microsoft.com/office/drawing/2014/main" id="{4504910B-D9C6-2754-DEE7-9AC217669B6E}"/>
              </a:ext>
            </a:extLst>
          </p:cNvPr>
          <p:cNvSpPr>
            <a:spLocks noGrp="1"/>
          </p:cNvSpPr>
          <p:nvPr>
            <p:ph idx="1"/>
          </p:nvPr>
        </p:nvSpPr>
        <p:spPr>
          <a:xfrm>
            <a:off x="454152" y="1423289"/>
            <a:ext cx="10515600" cy="4351338"/>
          </a:xfrm>
        </p:spPr>
        <p:txBody>
          <a:bodyPr/>
          <a:lstStyle/>
          <a:p>
            <a:r>
              <a:rPr lang="en-US" dirty="0" err="1"/>
              <a:t>Vscode</a:t>
            </a:r>
            <a:r>
              <a:rPr lang="en-US" dirty="0"/>
              <a:t> editor.</a:t>
            </a:r>
          </a:p>
          <a:p>
            <a:r>
              <a:rPr lang="en-US" b="0" i="0" dirty="0">
                <a:effectLst/>
                <a:latin typeface="Söhne"/>
              </a:rPr>
              <a:t>Cryptography module in python : Python provides a built-in module called "</a:t>
            </a:r>
            <a:r>
              <a:rPr lang="en-US" b="0" i="0" dirty="0" err="1">
                <a:effectLst/>
                <a:latin typeface="Söhne"/>
              </a:rPr>
              <a:t>hashlib</a:t>
            </a:r>
            <a:r>
              <a:rPr lang="en-US" b="0" i="0" dirty="0">
                <a:effectLst/>
                <a:latin typeface="Söhne"/>
              </a:rPr>
              <a:t>" that includes a variety of cryptographic hash functions, including SHA-256. It can be used to easily hash data in python.</a:t>
            </a:r>
          </a:p>
          <a:p>
            <a:r>
              <a:rPr lang="en-US" b="0" i="0" dirty="0">
                <a:effectLst/>
                <a:latin typeface="Söhne"/>
              </a:rPr>
              <a:t>XAMPP serv</a:t>
            </a:r>
            <a:r>
              <a:rPr lang="en-US" dirty="0">
                <a:latin typeface="Söhne"/>
              </a:rPr>
              <a:t>er.</a:t>
            </a:r>
          </a:p>
          <a:p>
            <a:r>
              <a:rPr lang="en-US" b="0" i="0" dirty="0" err="1">
                <a:effectLst/>
                <a:latin typeface="Söhne"/>
              </a:rPr>
              <a:t>Crtyptool</a:t>
            </a:r>
            <a:r>
              <a:rPr lang="en-US" b="0" i="0" dirty="0">
                <a:effectLst/>
                <a:latin typeface="Söhne"/>
              </a:rPr>
              <a:t> 2.</a:t>
            </a:r>
          </a:p>
          <a:p>
            <a:endParaRPr lang="en-IN" dirty="0"/>
          </a:p>
        </p:txBody>
      </p:sp>
      <p:sp>
        <p:nvSpPr>
          <p:cNvPr id="4" name="Footer Placeholder 4">
            <a:extLst>
              <a:ext uri="{FF2B5EF4-FFF2-40B4-BE49-F238E27FC236}">
                <a16:creationId xmlns:a16="http://schemas.microsoft.com/office/drawing/2014/main" id="{92995B30-0628-4728-77C1-E27CCE3F628A}"/>
              </a:ext>
            </a:extLst>
          </p:cNvPr>
          <p:cNvSpPr>
            <a:spLocks noGrp="1"/>
          </p:cNvSpPr>
          <p:nvPr>
            <p:ph type="ftr" sz="quarter" idx="11"/>
          </p:nvPr>
        </p:nvSpPr>
        <p:spPr>
          <a:xfrm>
            <a:off x="251012" y="6356350"/>
            <a:ext cx="11788588" cy="365125"/>
          </a:xfrm>
        </p:spPr>
        <p:txBody>
          <a:bodyPr/>
          <a:lstStyle/>
          <a:p>
            <a:pPr algn="l"/>
            <a:r>
              <a:rPr lang="en-IN" dirty="0"/>
              <a:t>17-02-2023			                                                            Secure Hash Algorithm		   		                     Department of CSE, BMSCE</a:t>
            </a:r>
          </a:p>
        </p:txBody>
      </p:sp>
    </p:spTree>
    <p:extLst>
      <p:ext uri="{BB962C8B-B14F-4D97-AF65-F5344CB8AC3E}">
        <p14:creationId xmlns:p14="http://schemas.microsoft.com/office/powerpoint/2010/main" val="2988760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2BF67-5EEB-0761-CA20-08E7EF0B8F65}"/>
              </a:ext>
            </a:extLst>
          </p:cNvPr>
          <p:cNvSpPr>
            <a:spLocks noGrp="1"/>
          </p:cNvSpPr>
          <p:nvPr>
            <p:ph type="title"/>
          </p:nvPr>
        </p:nvSpPr>
        <p:spPr>
          <a:xfrm>
            <a:off x="423672" y="136525"/>
            <a:ext cx="11341608" cy="1325563"/>
          </a:xfrm>
        </p:spPr>
        <p:txBody>
          <a:bodyPr/>
          <a:lstStyle/>
          <a:p>
            <a:r>
              <a:rPr lang="en-US" b="1" u="sng" dirty="0"/>
              <a:t>MODULES IMPLEMENTATION and RESULTS </a:t>
            </a:r>
            <a:endParaRPr lang="en-IN" b="1" u="sng" dirty="0"/>
          </a:p>
        </p:txBody>
      </p:sp>
      <p:pic>
        <p:nvPicPr>
          <p:cNvPr id="11" name="Content Placeholder 10">
            <a:extLst>
              <a:ext uri="{FF2B5EF4-FFF2-40B4-BE49-F238E27FC236}">
                <a16:creationId xmlns:a16="http://schemas.microsoft.com/office/drawing/2014/main" id="{7B9630FC-3C3B-9E07-6FA4-188450D4B93B}"/>
              </a:ext>
            </a:extLst>
          </p:cNvPr>
          <p:cNvPicPr>
            <a:picLocks noGrp="1" noChangeAspect="1"/>
          </p:cNvPicPr>
          <p:nvPr>
            <p:ph idx="1"/>
          </p:nvPr>
        </p:nvPicPr>
        <p:blipFill>
          <a:blip r:embed="rId2"/>
          <a:stretch>
            <a:fillRect/>
          </a:stretch>
        </p:blipFill>
        <p:spPr>
          <a:xfrm>
            <a:off x="466344" y="1350137"/>
            <a:ext cx="5202936" cy="4351338"/>
          </a:xfrm>
        </p:spPr>
      </p:pic>
      <p:pic>
        <p:nvPicPr>
          <p:cNvPr id="13" name="Picture 12">
            <a:extLst>
              <a:ext uri="{FF2B5EF4-FFF2-40B4-BE49-F238E27FC236}">
                <a16:creationId xmlns:a16="http://schemas.microsoft.com/office/drawing/2014/main" id="{E4CAB6B4-CADF-17A3-4A1D-DCC72127B20C}"/>
              </a:ext>
            </a:extLst>
          </p:cNvPr>
          <p:cNvPicPr>
            <a:picLocks noChangeAspect="1"/>
          </p:cNvPicPr>
          <p:nvPr/>
        </p:nvPicPr>
        <p:blipFill>
          <a:blip r:embed="rId3"/>
          <a:stretch>
            <a:fillRect/>
          </a:stretch>
        </p:blipFill>
        <p:spPr>
          <a:xfrm>
            <a:off x="5669280" y="1350137"/>
            <a:ext cx="5913120" cy="4351338"/>
          </a:xfrm>
          <a:prstGeom prst="rect">
            <a:avLst/>
          </a:prstGeom>
        </p:spPr>
      </p:pic>
      <p:sp>
        <p:nvSpPr>
          <p:cNvPr id="3" name="Footer Placeholder 4">
            <a:extLst>
              <a:ext uri="{FF2B5EF4-FFF2-40B4-BE49-F238E27FC236}">
                <a16:creationId xmlns:a16="http://schemas.microsoft.com/office/drawing/2014/main" id="{21C45E2D-E09C-D89E-E7CA-61A71379682A}"/>
              </a:ext>
            </a:extLst>
          </p:cNvPr>
          <p:cNvSpPr>
            <a:spLocks noGrp="1"/>
          </p:cNvSpPr>
          <p:nvPr>
            <p:ph type="ftr" sz="quarter" idx="11"/>
          </p:nvPr>
        </p:nvSpPr>
        <p:spPr>
          <a:xfrm>
            <a:off x="251012" y="6356350"/>
            <a:ext cx="11788588" cy="365125"/>
          </a:xfrm>
        </p:spPr>
        <p:txBody>
          <a:bodyPr/>
          <a:lstStyle/>
          <a:p>
            <a:pPr algn="l"/>
            <a:r>
              <a:rPr lang="en-IN" dirty="0"/>
              <a:t>17-02-2023			                                                            Secure Hash Algorithm		   		                     Department of CSE, BMSCE</a:t>
            </a:r>
          </a:p>
        </p:txBody>
      </p:sp>
    </p:spTree>
    <p:extLst>
      <p:ext uri="{BB962C8B-B14F-4D97-AF65-F5344CB8AC3E}">
        <p14:creationId xmlns:p14="http://schemas.microsoft.com/office/powerpoint/2010/main" val="4061953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10">
            <a:extLst>
              <a:ext uri="{FF2B5EF4-FFF2-40B4-BE49-F238E27FC236}">
                <a16:creationId xmlns:a16="http://schemas.microsoft.com/office/drawing/2014/main" id="{D649C513-FC45-95A5-5AA3-7B9DA2A0D252}"/>
              </a:ext>
            </a:extLst>
          </p:cNvPr>
          <p:cNvPicPr>
            <a:picLocks noChangeAspect="1"/>
          </p:cNvPicPr>
          <p:nvPr/>
        </p:nvPicPr>
        <p:blipFill>
          <a:blip r:embed="rId2"/>
          <a:stretch>
            <a:fillRect/>
          </a:stretch>
        </p:blipFill>
        <p:spPr>
          <a:xfrm>
            <a:off x="304798" y="234568"/>
            <a:ext cx="5538217" cy="5992495"/>
          </a:xfrm>
          <a:prstGeom prst="rect">
            <a:avLst/>
          </a:prstGeom>
        </p:spPr>
      </p:pic>
      <p:pic>
        <p:nvPicPr>
          <p:cNvPr id="12" name="Picture 11">
            <a:extLst>
              <a:ext uri="{FF2B5EF4-FFF2-40B4-BE49-F238E27FC236}">
                <a16:creationId xmlns:a16="http://schemas.microsoft.com/office/drawing/2014/main" id="{4993C8FA-6160-7CF4-B557-1B00BC335A08}"/>
              </a:ext>
            </a:extLst>
          </p:cNvPr>
          <p:cNvPicPr>
            <a:picLocks noChangeAspect="1"/>
          </p:cNvPicPr>
          <p:nvPr/>
        </p:nvPicPr>
        <p:blipFill>
          <a:blip r:embed="rId3"/>
          <a:stretch>
            <a:fillRect/>
          </a:stretch>
        </p:blipFill>
        <p:spPr>
          <a:xfrm>
            <a:off x="5843014" y="234568"/>
            <a:ext cx="5739385" cy="5992495"/>
          </a:xfrm>
          <a:prstGeom prst="rect">
            <a:avLst/>
          </a:prstGeom>
        </p:spPr>
      </p:pic>
      <p:sp>
        <p:nvSpPr>
          <p:cNvPr id="2" name="Footer Placeholder 4">
            <a:extLst>
              <a:ext uri="{FF2B5EF4-FFF2-40B4-BE49-F238E27FC236}">
                <a16:creationId xmlns:a16="http://schemas.microsoft.com/office/drawing/2014/main" id="{47577EB3-87FE-327F-F36C-69396F56C3B2}"/>
              </a:ext>
            </a:extLst>
          </p:cNvPr>
          <p:cNvSpPr>
            <a:spLocks noGrp="1"/>
          </p:cNvSpPr>
          <p:nvPr>
            <p:ph type="ftr" sz="quarter" idx="11"/>
          </p:nvPr>
        </p:nvSpPr>
        <p:spPr>
          <a:xfrm>
            <a:off x="251012" y="6356350"/>
            <a:ext cx="11788588" cy="365125"/>
          </a:xfrm>
        </p:spPr>
        <p:txBody>
          <a:bodyPr/>
          <a:lstStyle/>
          <a:p>
            <a:pPr algn="l"/>
            <a:r>
              <a:rPr lang="en-IN" dirty="0"/>
              <a:t>17-02-2023			                                                            Secure Hash Algorithm		   		                     Department of CSE, BMSCE</a:t>
            </a:r>
          </a:p>
        </p:txBody>
      </p:sp>
    </p:spTree>
    <p:extLst>
      <p:ext uri="{BB962C8B-B14F-4D97-AF65-F5344CB8AC3E}">
        <p14:creationId xmlns:p14="http://schemas.microsoft.com/office/powerpoint/2010/main" val="843054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657A9A-9998-D366-6475-0A3C4B46951E}"/>
              </a:ext>
            </a:extLst>
          </p:cNvPr>
          <p:cNvPicPr>
            <a:picLocks noChangeAspect="1"/>
          </p:cNvPicPr>
          <p:nvPr/>
        </p:nvPicPr>
        <p:blipFill>
          <a:blip r:embed="rId2"/>
          <a:stretch>
            <a:fillRect/>
          </a:stretch>
        </p:blipFill>
        <p:spPr>
          <a:xfrm>
            <a:off x="420623" y="237744"/>
            <a:ext cx="11466577" cy="6118606"/>
          </a:xfrm>
          <a:prstGeom prst="rect">
            <a:avLst/>
          </a:prstGeom>
        </p:spPr>
      </p:pic>
      <p:sp>
        <p:nvSpPr>
          <p:cNvPr id="2" name="Footer Placeholder 4">
            <a:extLst>
              <a:ext uri="{FF2B5EF4-FFF2-40B4-BE49-F238E27FC236}">
                <a16:creationId xmlns:a16="http://schemas.microsoft.com/office/drawing/2014/main" id="{D73AE17B-7059-B0E6-2344-65DA1D7087A9}"/>
              </a:ext>
            </a:extLst>
          </p:cNvPr>
          <p:cNvSpPr>
            <a:spLocks noGrp="1"/>
          </p:cNvSpPr>
          <p:nvPr>
            <p:ph type="ftr" sz="quarter" idx="11"/>
          </p:nvPr>
        </p:nvSpPr>
        <p:spPr>
          <a:xfrm>
            <a:off x="251012" y="6356350"/>
            <a:ext cx="11788588" cy="365125"/>
          </a:xfrm>
        </p:spPr>
        <p:txBody>
          <a:bodyPr/>
          <a:lstStyle/>
          <a:p>
            <a:pPr algn="l"/>
            <a:r>
              <a:rPr lang="en-IN" dirty="0"/>
              <a:t>17-02-2023			                                                            Secure Hash Algorithm		   		                     Department of CSE, BMSCE</a:t>
            </a:r>
          </a:p>
        </p:txBody>
      </p:sp>
    </p:spTree>
    <p:extLst>
      <p:ext uri="{BB962C8B-B14F-4D97-AF65-F5344CB8AC3E}">
        <p14:creationId xmlns:p14="http://schemas.microsoft.com/office/powerpoint/2010/main" val="1682934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0903C03-41F3-F34F-A570-28DE0F03F422}"/>
              </a:ext>
            </a:extLst>
          </p:cNvPr>
          <p:cNvPicPr>
            <a:picLocks noGrp="1" noChangeAspect="1"/>
          </p:cNvPicPr>
          <p:nvPr>
            <p:ph idx="1"/>
          </p:nvPr>
        </p:nvPicPr>
        <p:blipFill>
          <a:blip r:embed="rId2"/>
          <a:stretch>
            <a:fillRect/>
          </a:stretch>
        </p:blipFill>
        <p:spPr>
          <a:xfrm>
            <a:off x="304799" y="344488"/>
            <a:ext cx="11500105" cy="6011862"/>
          </a:xfrm>
        </p:spPr>
      </p:pic>
      <p:sp>
        <p:nvSpPr>
          <p:cNvPr id="2" name="Footer Placeholder 4">
            <a:extLst>
              <a:ext uri="{FF2B5EF4-FFF2-40B4-BE49-F238E27FC236}">
                <a16:creationId xmlns:a16="http://schemas.microsoft.com/office/drawing/2014/main" id="{B7E6C62C-5738-E09A-AD68-AD4BC8AB84F5}"/>
              </a:ext>
            </a:extLst>
          </p:cNvPr>
          <p:cNvSpPr>
            <a:spLocks noGrp="1"/>
          </p:cNvSpPr>
          <p:nvPr>
            <p:ph type="ftr" sz="quarter" idx="11"/>
          </p:nvPr>
        </p:nvSpPr>
        <p:spPr>
          <a:xfrm>
            <a:off x="251012" y="6356350"/>
            <a:ext cx="11788588" cy="365125"/>
          </a:xfrm>
        </p:spPr>
        <p:txBody>
          <a:bodyPr/>
          <a:lstStyle/>
          <a:p>
            <a:pPr algn="l"/>
            <a:r>
              <a:rPr lang="en-IN" dirty="0"/>
              <a:t>17-02-2023			                                                            Secure Hash Algorithm		   		                     Department of CSE, BMSCE</a:t>
            </a:r>
          </a:p>
        </p:txBody>
      </p:sp>
    </p:spTree>
    <p:extLst>
      <p:ext uri="{BB962C8B-B14F-4D97-AF65-F5344CB8AC3E}">
        <p14:creationId xmlns:p14="http://schemas.microsoft.com/office/powerpoint/2010/main" val="2928600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AF5B3B5-0FE3-D2F7-17B8-3CC630775E0D}"/>
              </a:ext>
            </a:extLst>
          </p:cNvPr>
          <p:cNvPicPr>
            <a:picLocks noChangeAspect="1"/>
          </p:cNvPicPr>
          <p:nvPr/>
        </p:nvPicPr>
        <p:blipFill>
          <a:blip r:embed="rId2"/>
          <a:stretch>
            <a:fillRect/>
          </a:stretch>
        </p:blipFill>
        <p:spPr>
          <a:xfrm>
            <a:off x="384047" y="292608"/>
            <a:ext cx="11503153" cy="6063742"/>
          </a:xfrm>
          <a:prstGeom prst="rect">
            <a:avLst/>
          </a:prstGeom>
        </p:spPr>
      </p:pic>
      <p:sp>
        <p:nvSpPr>
          <p:cNvPr id="2" name="Footer Placeholder 4">
            <a:extLst>
              <a:ext uri="{FF2B5EF4-FFF2-40B4-BE49-F238E27FC236}">
                <a16:creationId xmlns:a16="http://schemas.microsoft.com/office/drawing/2014/main" id="{98B72173-EC62-E578-7797-3C4C38009CBF}"/>
              </a:ext>
            </a:extLst>
          </p:cNvPr>
          <p:cNvSpPr>
            <a:spLocks noGrp="1"/>
          </p:cNvSpPr>
          <p:nvPr>
            <p:ph type="ftr" sz="quarter" idx="11"/>
          </p:nvPr>
        </p:nvSpPr>
        <p:spPr>
          <a:xfrm>
            <a:off x="251012" y="6356350"/>
            <a:ext cx="11788588" cy="365125"/>
          </a:xfrm>
        </p:spPr>
        <p:txBody>
          <a:bodyPr/>
          <a:lstStyle/>
          <a:p>
            <a:pPr algn="l"/>
            <a:r>
              <a:rPr lang="en-IN" dirty="0"/>
              <a:t>17-02-2023			                                                            Secure Hash Algorithm		   		                     Department of CSE, BMSCE</a:t>
            </a:r>
          </a:p>
        </p:txBody>
      </p:sp>
    </p:spTree>
    <p:extLst>
      <p:ext uri="{BB962C8B-B14F-4D97-AF65-F5344CB8AC3E}">
        <p14:creationId xmlns:p14="http://schemas.microsoft.com/office/powerpoint/2010/main" val="1174283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67D1DFA-4E0A-2035-A2F4-26DDE4ECA631}"/>
              </a:ext>
            </a:extLst>
          </p:cNvPr>
          <p:cNvPicPr>
            <a:picLocks noGrp="1" noChangeAspect="1"/>
          </p:cNvPicPr>
          <p:nvPr>
            <p:ph idx="1"/>
          </p:nvPr>
        </p:nvPicPr>
        <p:blipFill>
          <a:blip r:embed="rId2"/>
          <a:stretch>
            <a:fillRect/>
          </a:stretch>
        </p:blipFill>
        <p:spPr>
          <a:xfrm>
            <a:off x="304799" y="334963"/>
            <a:ext cx="11582401" cy="6021387"/>
          </a:xfrm>
        </p:spPr>
      </p:pic>
      <p:sp>
        <p:nvSpPr>
          <p:cNvPr id="2" name="Footer Placeholder 4">
            <a:extLst>
              <a:ext uri="{FF2B5EF4-FFF2-40B4-BE49-F238E27FC236}">
                <a16:creationId xmlns:a16="http://schemas.microsoft.com/office/drawing/2014/main" id="{EDC672B5-B787-D006-FEB7-5A1FBC7CD7CD}"/>
              </a:ext>
            </a:extLst>
          </p:cNvPr>
          <p:cNvSpPr>
            <a:spLocks noGrp="1"/>
          </p:cNvSpPr>
          <p:nvPr>
            <p:ph type="ftr" sz="quarter" idx="11"/>
          </p:nvPr>
        </p:nvSpPr>
        <p:spPr>
          <a:xfrm>
            <a:off x="251012" y="6356350"/>
            <a:ext cx="11788588" cy="365125"/>
          </a:xfrm>
        </p:spPr>
        <p:txBody>
          <a:bodyPr/>
          <a:lstStyle/>
          <a:p>
            <a:pPr algn="l"/>
            <a:r>
              <a:rPr lang="en-IN" dirty="0"/>
              <a:t>17-02-2023			                                                            Secure Hash Algorithm		   		                     Department of CSE, BMSCE</a:t>
            </a:r>
          </a:p>
        </p:txBody>
      </p:sp>
    </p:spTree>
    <p:extLst>
      <p:ext uri="{BB962C8B-B14F-4D97-AF65-F5344CB8AC3E}">
        <p14:creationId xmlns:p14="http://schemas.microsoft.com/office/powerpoint/2010/main" val="1981962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042A3-9A3A-4BD5-1191-6C2AA419D796}"/>
              </a:ext>
            </a:extLst>
          </p:cNvPr>
          <p:cNvSpPr>
            <a:spLocks noGrp="1"/>
          </p:cNvSpPr>
          <p:nvPr>
            <p:ph type="title"/>
          </p:nvPr>
        </p:nvSpPr>
        <p:spPr>
          <a:xfrm>
            <a:off x="390144" y="136525"/>
            <a:ext cx="11423904" cy="1325563"/>
          </a:xfrm>
        </p:spPr>
        <p:txBody>
          <a:bodyPr/>
          <a:lstStyle/>
          <a:p>
            <a:r>
              <a:rPr lang="en-US" b="1" u="sng" dirty="0"/>
              <a:t>REFERENCES</a:t>
            </a:r>
            <a:endParaRPr lang="en-IN" b="1" u="sng" dirty="0"/>
          </a:p>
        </p:txBody>
      </p:sp>
      <p:sp>
        <p:nvSpPr>
          <p:cNvPr id="3" name="Content Placeholder 2">
            <a:extLst>
              <a:ext uri="{FF2B5EF4-FFF2-40B4-BE49-F238E27FC236}">
                <a16:creationId xmlns:a16="http://schemas.microsoft.com/office/drawing/2014/main" id="{BB12FADC-D284-5F5A-2C70-FB78DB2348D6}"/>
              </a:ext>
            </a:extLst>
          </p:cNvPr>
          <p:cNvSpPr>
            <a:spLocks noGrp="1"/>
          </p:cNvSpPr>
          <p:nvPr>
            <p:ph idx="1"/>
          </p:nvPr>
        </p:nvSpPr>
        <p:spPr>
          <a:xfrm>
            <a:off x="390144" y="1296066"/>
            <a:ext cx="11423904" cy="4903566"/>
          </a:xfrm>
        </p:spPr>
        <p:txBody>
          <a:bodyPr>
            <a:normAutofit/>
          </a:bodyPr>
          <a:lstStyle/>
          <a:p>
            <a:pPr marL="0" indent="0">
              <a:buNone/>
            </a:pPr>
            <a:r>
              <a:rPr lang="en-IN" sz="1800" dirty="0"/>
              <a:t>[1] F. E. De Guzman, B. D. Gerardo and R. P. Medina, "Implementation of Enhanced Secure Hash Algorithm Towards a Secured Web Portal," 2019 IEEE 4th International Conference on Computer and Communication Systems (ICCCS), Singapore, 2019, pp. 189-192, </a:t>
            </a:r>
            <a:r>
              <a:rPr lang="en-IN" sz="1800" dirty="0" err="1"/>
              <a:t>doi</a:t>
            </a:r>
            <a:r>
              <a:rPr lang="en-IN" sz="1800" dirty="0"/>
              <a:t>: 10.1109/CCOMS.2019.8821763.</a:t>
            </a:r>
          </a:p>
          <a:p>
            <a:pPr marL="0" indent="0">
              <a:buNone/>
            </a:pPr>
            <a:r>
              <a:rPr lang="en-IN" sz="1800" dirty="0"/>
              <a:t>[2]</a:t>
            </a:r>
            <a:r>
              <a:rPr lang="en-IN" sz="1800" b="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Implementation of Secure Hash Algorithm Using JAVA Programming </a:t>
            </a:r>
            <a:r>
              <a:rPr lang="en-IN" sz="1800" dirty="0" err="1">
                <a:latin typeface="Times New Roman" panose="02020603050405020304" pitchFamily="18" charset="0"/>
                <a:cs typeface="Times New Roman" panose="02020603050405020304" pitchFamily="18" charset="0"/>
              </a:rPr>
              <a:t>Revati</a:t>
            </a:r>
            <a:r>
              <a:rPr lang="en-IN" sz="1800" dirty="0">
                <a:latin typeface="Times New Roman" panose="02020603050405020304" pitchFamily="18" charset="0"/>
                <a:cs typeface="Times New Roman" panose="02020603050405020304" pitchFamily="18" charset="0"/>
              </a:rPr>
              <a:t> Raman </a:t>
            </a:r>
            <a:r>
              <a:rPr lang="en-IN" sz="1800" dirty="0" err="1">
                <a:latin typeface="Times New Roman" panose="02020603050405020304" pitchFamily="18" charset="0"/>
                <a:cs typeface="Times New Roman" panose="02020603050405020304" pitchFamily="18" charset="0"/>
              </a:rPr>
              <a:t>Dewanagn</a:t>
            </a:r>
            <a:r>
              <a:rPr lang="en-IN" sz="1800" dirty="0">
                <a:latin typeface="Times New Roman" panose="02020603050405020304" pitchFamily="18" charset="0"/>
                <a:cs typeface="Times New Roman" panose="02020603050405020304" pitchFamily="18" charset="0"/>
              </a:rPr>
              <a:t>, Deepali </a:t>
            </a:r>
            <a:r>
              <a:rPr lang="en-IN" sz="1800" dirty="0" err="1">
                <a:latin typeface="Times New Roman" panose="02020603050405020304" pitchFamily="18" charset="0"/>
                <a:cs typeface="Times New Roman" panose="02020603050405020304" pitchFamily="18" charset="0"/>
              </a:rPr>
              <a:t>Thombre</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Kaushlendra</a:t>
            </a:r>
            <a:r>
              <a:rPr lang="en-IN" sz="1800" dirty="0">
                <a:latin typeface="Times New Roman" panose="02020603050405020304" pitchFamily="18" charset="0"/>
                <a:cs typeface="Times New Roman" panose="02020603050405020304" pitchFamily="18" charset="0"/>
              </a:rPr>
              <a:t> Sharma</a:t>
            </a:r>
          </a:p>
          <a:p>
            <a:pPr marL="0" indent="0">
              <a:buNone/>
            </a:pPr>
            <a:r>
              <a:rPr lang="en-US" sz="1800" dirty="0"/>
              <a:t>[3] Adel, </a:t>
            </a:r>
            <a:r>
              <a:rPr lang="en-US" sz="1800" dirty="0" err="1"/>
              <a:t>Radwa</a:t>
            </a:r>
            <a:r>
              <a:rPr lang="en-US" sz="1800" dirty="0"/>
              <a:t> &amp; Fouad, M. &amp; </a:t>
            </a:r>
            <a:r>
              <a:rPr lang="en-US" sz="1800" dirty="0" err="1"/>
              <a:t>Aboul</a:t>
            </a:r>
            <a:r>
              <a:rPr lang="en-US" sz="1800" dirty="0"/>
              <a:t>-Dahab, Mohamed. (2013). DESIGN AND IMPLEMENTATION A NEW SECURITY HASH ALGORITHM BASED ON MD5 AND SHA-256. International Journal of Engineering Sciences &amp; Emerging Technologies. 6. 29-36. </a:t>
            </a:r>
          </a:p>
          <a:p>
            <a:pPr marL="0" indent="0">
              <a:buNone/>
            </a:pPr>
            <a:r>
              <a:rPr lang="en-US" sz="1800" dirty="0"/>
              <a:t>[4] </a:t>
            </a:r>
            <a:r>
              <a:rPr lang="en-US" sz="1800" dirty="0">
                <a:effectLst/>
                <a:latin typeface="Times New Roman" panose="02020603050405020304" pitchFamily="18" charset="0"/>
                <a:ea typeface="Times New Roman" panose="02020603050405020304" pitchFamily="18" charset="0"/>
              </a:rPr>
              <a:t>F. E. De Guzman, B. D. Gerardo and R. P. Medina, "Enhanced Secure Hash Algorithm-512 based on Quadratic Function," 2018 IEEE 10th International Conference on Humanoid, Nanotechnology, Information </a:t>
            </a:r>
            <a:r>
              <a:rPr lang="en-US" sz="1800" dirty="0" err="1">
                <a:effectLst/>
                <a:latin typeface="Times New Roman" panose="02020603050405020304" pitchFamily="18" charset="0"/>
                <a:ea typeface="Times New Roman" panose="02020603050405020304" pitchFamily="18" charset="0"/>
              </a:rPr>
              <a:t>Technology,Communication</a:t>
            </a:r>
            <a:r>
              <a:rPr lang="en-US" sz="1800" dirty="0">
                <a:effectLst/>
                <a:latin typeface="Times New Roman" panose="02020603050405020304" pitchFamily="18" charset="0"/>
                <a:ea typeface="Times New Roman" panose="02020603050405020304" pitchFamily="18" charset="0"/>
              </a:rPr>
              <a:t> and Control, Environment and Management (HNICEM), Baguio City, Philippines, 2018, pp. 1-6, </a:t>
            </a:r>
            <a:r>
              <a:rPr lang="en-US" sz="1800" dirty="0" err="1">
                <a:effectLst/>
                <a:latin typeface="Times New Roman" panose="02020603050405020304" pitchFamily="18" charset="0"/>
                <a:ea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rPr>
              <a:t>: 10.1109/HNICEM.2018.8666419.</a:t>
            </a:r>
          </a:p>
          <a:p>
            <a:pPr marL="0" indent="0">
              <a:buNone/>
            </a:pPr>
            <a:r>
              <a:rPr lang="en-US" sz="1800" dirty="0"/>
              <a:t>[5] </a:t>
            </a:r>
            <a:r>
              <a:rPr lang="en-US" sz="1800" dirty="0">
                <a:effectLst/>
                <a:latin typeface="Times New Roman" panose="02020603050405020304" pitchFamily="18" charset="0"/>
                <a:ea typeface="Times New Roman" panose="02020603050405020304" pitchFamily="18" charset="0"/>
              </a:rPr>
              <a:t>S. -H. Lee and K. -W. Shin, "An efficient implementation of SHA processor including three hash algorithms (SHA-512, SHA-512/224, SHA-512/256)," 2018 International Conference on Electronics, Information, and Communication (ICEIC), Honolulu, HI, USA, 2018, pp. 1-4, </a:t>
            </a:r>
            <a:r>
              <a:rPr lang="en-US" sz="1800" dirty="0" err="1">
                <a:effectLst/>
                <a:latin typeface="Times New Roman" panose="02020603050405020304" pitchFamily="18" charset="0"/>
                <a:ea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rPr>
              <a:t>: 10.23919/ELINFOCOM.2018.8330578.</a:t>
            </a:r>
            <a:endParaRPr lang="en-IN" sz="1800" dirty="0"/>
          </a:p>
        </p:txBody>
      </p:sp>
      <p:sp>
        <p:nvSpPr>
          <p:cNvPr id="4" name="Footer Placeholder 4">
            <a:extLst>
              <a:ext uri="{FF2B5EF4-FFF2-40B4-BE49-F238E27FC236}">
                <a16:creationId xmlns:a16="http://schemas.microsoft.com/office/drawing/2014/main" id="{A7032607-0CA0-C80C-D09C-185DE58CC83A}"/>
              </a:ext>
            </a:extLst>
          </p:cNvPr>
          <p:cNvSpPr>
            <a:spLocks noGrp="1"/>
          </p:cNvSpPr>
          <p:nvPr>
            <p:ph type="ftr" sz="quarter" idx="11"/>
          </p:nvPr>
        </p:nvSpPr>
        <p:spPr>
          <a:xfrm>
            <a:off x="251012" y="6356350"/>
            <a:ext cx="11788588" cy="365125"/>
          </a:xfrm>
        </p:spPr>
        <p:txBody>
          <a:bodyPr/>
          <a:lstStyle/>
          <a:p>
            <a:pPr algn="l"/>
            <a:r>
              <a:rPr lang="en-IN" dirty="0"/>
              <a:t>17-02-2023			                                                            Secure Hash Algorithm		   		                     Department of CSE, BMSCE</a:t>
            </a:r>
          </a:p>
        </p:txBody>
      </p:sp>
    </p:spTree>
    <p:extLst>
      <p:ext uri="{BB962C8B-B14F-4D97-AF65-F5344CB8AC3E}">
        <p14:creationId xmlns:p14="http://schemas.microsoft.com/office/powerpoint/2010/main" val="4202182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06975-009F-4745-B0A4-C02ED0B5C4E3}"/>
              </a:ext>
            </a:extLst>
          </p:cNvPr>
          <p:cNvSpPr>
            <a:spLocks noGrp="1"/>
          </p:cNvSpPr>
          <p:nvPr>
            <p:ph type="title"/>
          </p:nvPr>
        </p:nvSpPr>
        <p:spPr>
          <a:xfrm>
            <a:off x="838200" y="365125"/>
            <a:ext cx="10515600" cy="701675"/>
          </a:xfrm>
        </p:spPr>
        <p:txBody>
          <a:bodyPr/>
          <a:lstStyle/>
          <a:p>
            <a:r>
              <a:rPr lang="en-US" dirty="0"/>
              <a:t>Outline</a:t>
            </a:r>
            <a:endParaRPr lang="en-IN" dirty="0"/>
          </a:p>
        </p:txBody>
      </p:sp>
      <p:pic>
        <p:nvPicPr>
          <p:cNvPr id="5" name="Content Placeholder 4">
            <a:extLst>
              <a:ext uri="{FF2B5EF4-FFF2-40B4-BE49-F238E27FC236}">
                <a16:creationId xmlns:a16="http://schemas.microsoft.com/office/drawing/2014/main" id="{342E53FB-C2FB-4C3B-B0CC-E6EFE02FF266}"/>
              </a:ext>
            </a:extLst>
          </p:cNvPr>
          <p:cNvPicPr>
            <a:picLocks noGrp="1" noChangeAspect="1"/>
          </p:cNvPicPr>
          <p:nvPr>
            <p:ph idx="1"/>
          </p:nvPr>
        </p:nvPicPr>
        <p:blipFill>
          <a:blip r:embed="rId2"/>
          <a:stretch>
            <a:fillRect/>
          </a:stretch>
        </p:blipFill>
        <p:spPr>
          <a:xfrm>
            <a:off x="10983112" y="136525"/>
            <a:ext cx="993734" cy="944962"/>
          </a:xfrm>
          <a:prstGeom prst="rect">
            <a:avLst/>
          </a:prstGeom>
        </p:spPr>
      </p:pic>
      <p:sp>
        <p:nvSpPr>
          <p:cNvPr id="6" name="Rectangle 5">
            <a:extLst>
              <a:ext uri="{FF2B5EF4-FFF2-40B4-BE49-F238E27FC236}">
                <a16:creationId xmlns:a16="http://schemas.microsoft.com/office/drawing/2014/main" id="{EAAD5988-5551-4243-A39D-49BFA648FEFC}"/>
              </a:ext>
            </a:extLst>
          </p:cNvPr>
          <p:cNvSpPr/>
          <p:nvPr/>
        </p:nvSpPr>
        <p:spPr>
          <a:xfrm>
            <a:off x="838199" y="1582341"/>
            <a:ext cx="9202271" cy="3970318"/>
          </a:xfrm>
          <a:prstGeom prst="rect">
            <a:avLst/>
          </a:prstGeom>
        </p:spPr>
        <p:txBody>
          <a:bodyPr wrap="square">
            <a:spAutoFit/>
          </a:bodyPr>
          <a:lstStyle/>
          <a:p>
            <a:pPr marL="342900" indent="-342900">
              <a:buAutoNum type="arabicPeriod"/>
            </a:pPr>
            <a:r>
              <a:rPr lang="en-IN" dirty="0"/>
              <a:t>Introduction</a:t>
            </a:r>
          </a:p>
          <a:p>
            <a:pPr lvl="1"/>
            <a:r>
              <a:rPr lang="en-US" dirty="0"/>
              <a:t>1</a:t>
            </a:r>
            <a:r>
              <a:rPr lang="en-IN" dirty="0"/>
              <a:t>.1. Overview</a:t>
            </a:r>
          </a:p>
          <a:p>
            <a:pPr lvl="1"/>
            <a:r>
              <a:rPr lang="en-US" dirty="0"/>
              <a:t>1</a:t>
            </a:r>
            <a:r>
              <a:rPr lang="en-IN" dirty="0"/>
              <a:t>.2. Motivation</a:t>
            </a:r>
          </a:p>
          <a:p>
            <a:pPr lvl="1"/>
            <a:r>
              <a:rPr lang="en-US" dirty="0"/>
              <a:t>1</a:t>
            </a:r>
            <a:r>
              <a:rPr lang="en-IN" dirty="0"/>
              <a:t>.3. Objectives</a:t>
            </a:r>
          </a:p>
          <a:p>
            <a:endParaRPr lang="en-IN" dirty="0"/>
          </a:p>
          <a:p>
            <a:r>
              <a:rPr lang="en-IN" dirty="0"/>
              <a:t>2. Literature Survey</a:t>
            </a:r>
          </a:p>
          <a:p>
            <a:endParaRPr lang="en-IN" dirty="0"/>
          </a:p>
          <a:p>
            <a:r>
              <a:rPr lang="en-IN" dirty="0"/>
              <a:t>3. Methodology/Techniques or Algorithms used.</a:t>
            </a:r>
          </a:p>
          <a:p>
            <a:r>
              <a:rPr lang="en-US" dirty="0"/>
              <a:t>4</a:t>
            </a:r>
            <a:r>
              <a:rPr lang="en-IN" dirty="0"/>
              <a:t>. Tools used</a:t>
            </a:r>
          </a:p>
          <a:p>
            <a:r>
              <a:rPr lang="en-US" dirty="0"/>
              <a:t>5</a:t>
            </a:r>
            <a:r>
              <a:rPr lang="en-IN" dirty="0"/>
              <a:t>. Modules implementation and results.</a:t>
            </a:r>
          </a:p>
          <a:p>
            <a:r>
              <a:rPr lang="en-US" dirty="0"/>
              <a:t>         5.1. Module 1 (Description with diagrams where ever required and results)	</a:t>
            </a:r>
          </a:p>
          <a:p>
            <a:r>
              <a:rPr lang="en-US" dirty="0"/>
              <a:t>         5.2. Module 2 (Description with diagrams where ever required and results)</a:t>
            </a:r>
            <a:endParaRPr lang="en-IN" dirty="0"/>
          </a:p>
          <a:p>
            <a:endParaRPr lang="en-IN" dirty="0"/>
          </a:p>
          <a:p>
            <a:r>
              <a:rPr lang="en-IN" dirty="0"/>
              <a:t>References</a:t>
            </a:r>
          </a:p>
        </p:txBody>
      </p:sp>
      <p:sp>
        <p:nvSpPr>
          <p:cNvPr id="3" name="Footer Placeholder 4">
            <a:extLst>
              <a:ext uri="{FF2B5EF4-FFF2-40B4-BE49-F238E27FC236}">
                <a16:creationId xmlns:a16="http://schemas.microsoft.com/office/drawing/2014/main" id="{FB2C4223-0808-E0C9-CE36-53E60675D540}"/>
              </a:ext>
            </a:extLst>
          </p:cNvPr>
          <p:cNvSpPr>
            <a:spLocks noGrp="1"/>
          </p:cNvSpPr>
          <p:nvPr>
            <p:ph type="ftr" sz="quarter" idx="11"/>
          </p:nvPr>
        </p:nvSpPr>
        <p:spPr>
          <a:xfrm>
            <a:off x="251012" y="6356350"/>
            <a:ext cx="11788588" cy="365125"/>
          </a:xfrm>
        </p:spPr>
        <p:txBody>
          <a:bodyPr/>
          <a:lstStyle/>
          <a:p>
            <a:pPr algn="l"/>
            <a:r>
              <a:rPr lang="en-IN" dirty="0"/>
              <a:t>17-02-2023			                                                            Secure Hash Algorithm		   		                     Department of CSE, BMSCE</a:t>
            </a:r>
          </a:p>
        </p:txBody>
      </p:sp>
    </p:spTree>
    <p:extLst>
      <p:ext uri="{BB962C8B-B14F-4D97-AF65-F5344CB8AC3E}">
        <p14:creationId xmlns:p14="http://schemas.microsoft.com/office/powerpoint/2010/main" val="3029394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FEE70-CA36-7A8B-FAA1-F8F2F88CEE27}"/>
              </a:ext>
            </a:extLst>
          </p:cNvPr>
          <p:cNvSpPr>
            <a:spLocks noGrp="1"/>
          </p:cNvSpPr>
          <p:nvPr>
            <p:ph type="title"/>
          </p:nvPr>
        </p:nvSpPr>
        <p:spPr>
          <a:xfrm>
            <a:off x="347472" y="365125"/>
            <a:ext cx="11466576" cy="1325563"/>
          </a:xfrm>
        </p:spPr>
        <p:txBody>
          <a:bodyPr/>
          <a:lstStyle/>
          <a:p>
            <a:r>
              <a:rPr lang="en-US" b="1" u="sng" dirty="0"/>
              <a:t>INTRODUCTION</a:t>
            </a:r>
            <a:endParaRPr lang="en-IN" b="1" u="sng" dirty="0"/>
          </a:p>
        </p:txBody>
      </p:sp>
      <p:sp>
        <p:nvSpPr>
          <p:cNvPr id="3" name="Content Placeholder 2">
            <a:extLst>
              <a:ext uri="{FF2B5EF4-FFF2-40B4-BE49-F238E27FC236}">
                <a16:creationId xmlns:a16="http://schemas.microsoft.com/office/drawing/2014/main" id="{CE3960B9-EDA6-A973-1191-266D9FF4D6D2}"/>
              </a:ext>
            </a:extLst>
          </p:cNvPr>
          <p:cNvSpPr>
            <a:spLocks noGrp="1"/>
          </p:cNvSpPr>
          <p:nvPr>
            <p:ph idx="1"/>
          </p:nvPr>
        </p:nvSpPr>
        <p:spPr>
          <a:xfrm>
            <a:off x="347472" y="1825625"/>
            <a:ext cx="11466576" cy="4351338"/>
          </a:xfrm>
        </p:spPr>
        <p:txBody>
          <a:bodyPr/>
          <a:lstStyle/>
          <a:p>
            <a:pPr marL="0" indent="0" algn="just">
              <a:buNone/>
            </a:pPr>
            <a:r>
              <a:rPr lang="en-US" dirty="0"/>
              <a:t>1.1 Overview</a:t>
            </a:r>
          </a:p>
          <a:p>
            <a:pPr algn="just"/>
            <a:r>
              <a:rPr lang="en-US" sz="2400" b="0" i="0" dirty="0">
                <a:effectLst/>
                <a:latin typeface="Söhne"/>
              </a:rPr>
              <a:t>Secure Hash Algorithm (SHA) is a widely used cryptographic hash function that generates a unique fixed-size output, known as a hash, for a given input. The input can be any type of data, such as a message, a file, or a stream of data. The output, or hash, is a fixed-length string of characters that is unique to the input.</a:t>
            </a:r>
          </a:p>
          <a:p>
            <a:pPr algn="just"/>
            <a:r>
              <a:rPr lang="en-US" sz="2400" b="0" i="0" dirty="0">
                <a:effectLst/>
                <a:latin typeface="Söhne"/>
              </a:rPr>
              <a:t>SHA is used to ensure the integrity and authenticity of data. It is commonly used in digital signatures, software integrity checks, and file integrity checks. There are several versions of SHA, including SHA-1, SHA-2, and SHA-3.</a:t>
            </a:r>
          </a:p>
          <a:p>
            <a:pPr marL="0" indent="0" algn="just">
              <a:buNone/>
            </a:pPr>
            <a:endParaRPr lang="en-IN" dirty="0"/>
          </a:p>
        </p:txBody>
      </p:sp>
      <p:sp>
        <p:nvSpPr>
          <p:cNvPr id="5" name="Footer Placeholder 4">
            <a:extLst>
              <a:ext uri="{FF2B5EF4-FFF2-40B4-BE49-F238E27FC236}">
                <a16:creationId xmlns:a16="http://schemas.microsoft.com/office/drawing/2014/main" id="{025078C3-DFBE-E484-CC1C-4B05813D26EC}"/>
              </a:ext>
            </a:extLst>
          </p:cNvPr>
          <p:cNvSpPr>
            <a:spLocks noGrp="1"/>
          </p:cNvSpPr>
          <p:nvPr>
            <p:ph type="ftr" sz="quarter" idx="11"/>
          </p:nvPr>
        </p:nvSpPr>
        <p:spPr>
          <a:xfrm>
            <a:off x="251012" y="6356350"/>
            <a:ext cx="11788588" cy="365125"/>
          </a:xfrm>
        </p:spPr>
        <p:txBody>
          <a:bodyPr/>
          <a:lstStyle/>
          <a:p>
            <a:pPr algn="l"/>
            <a:r>
              <a:rPr lang="en-IN" dirty="0"/>
              <a:t>17-02-2023			                                                            Secure Hash Algorithm		   		                     Department of CSE, BMSCE</a:t>
            </a:r>
          </a:p>
        </p:txBody>
      </p:sp>
    </p:spTree>
    <p:extLst>
      <p:ext uri="{BB962C8B-B14F-4D97-AF65-F5344CB8AC3E}">
        <p14:creationId xmlns:p14="http://schemas.microsoft.com/office/powerpoint/2010/main" val="2675765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399B72-142E-5D2E-AB64-723591CD12CE}"/>
              </a:ext>
            </a:extLst>
          </p:cNvPr>
          <p:cNvSpPr>
            <a:spLocks noGrp="1"/>
          </p:cNvSpPr>
          <p:nvPr>
            <p:ph idx="1"/>
          </p:nvPr>
        </p:nvSpPr>
        <p:spPr>
          <a:xfrm>
            <a:off x="374904" y="399160"/>
            <a:ext cx="11420856" cy="5957189"/>
          </a:xfrm>
        </p:spPr>
        <p:txBody>
          <a:bodyPr>
            <a:normAutofit/>
          </a:bodyPr>
          <a:lstStyle/>
          <a:p>
            <a:pPr marL="0" indent="0" algn="just">
              <a:buNone/>
            </a:pPr>
            <a:r>
              <a:rPr lang="en-US" dirty="0"/>
              <a:t>1.2 Motivation</a:t>
            </a:r>
            <a:endParaRPr lang="en-US" dirty="0">
              <a:latin typeface="Söhne"/>
            </a:endParaRPr>
          </a:p>
          <a:p>
            <a:pPr algn="just"/>
            <a:r>
              <a:rPr lang="en-US" sz="2400" b="0" i="0" dirty="0">
                <a:effectLst/>
                <a:latin typeface="Söhne"/>
              </a:rPr>
              <a:t>The ability to ensure the integrity and authenticity of data is crucial in today's digital age, where data breaches and cyber attacks are becoming increasingly common.</a:t>
            </a:r>
          </a:p>
          <a:p>
            <a:pPr algn="just"/>
            <a:r>
              <a:rPr lang="en-US" sz="2400" dirty="0">
                <a:latin typeface="Söhne"/>
              </a:rPr>
              <a:t>T</a:t>
            </a:r>
            <a:r>
              <a:rPr lang="en-US" sz="2400" b="0" i="0" dirty="0">
                <a:effectLst/>
                <a:latin typeface="Söhne"/>
              </a:rPr>
              <a:t>echnical seminar on Secure Hash Algorithm provides a great opportunity to learn about the most recent developments and best practices in the field of cryptographic hashing, which is essential for cybersecurity professionals in today's digital age.</a:t>
            </a:r>
          </a:p>
          <a:p>
            <a:pPr algn="just"/>
            <a:r>
              <a:rPr lang="en-US" sz="2400" dirty="0">
                <a:latin typeface="Söhne"/>
              </a:rPr>
              <a:t>C</a:t>
            </a:r>
            <a:r>
              <a:rPr lang="en-US" sz="2400" b="0" i="0" dirty="0">
                <a:effectLst/>
                <a:latin typeface="Söhne"/>
              </a:rPr>
              <a:t>omprehensive understanding of the basics and principles of hash functions and cryptographic hashing.</a:t>
            </a:r>
          </a:p>
          <a:p>
            <a:pPr algn="just"/>
            <a:endParaRPr lang="en-US" b="0" i="0" dirty="0">
              <a:effectLst/>
              <a:latin typeface="Söhne"/>
            </a:endParaRPr>
          </a:p>
          <a:p>
            <a:pPr marL="0" indent="0" algn="just">
              <a:buNone/>
            </a:pPr>
            <a:endParaRPr lang="en-IN" dirty="0"/>
          </a:p>
        </p:txBody>
      </p:sp>
      <p:sp>
        <p:nvSpPr>
          <p:cNvPr id="2" name="Footer Placeholder 4">
            <a:extLst>
              <a:ext uri="{FF2B5EF4-FFF2-40B4-BE49-F238E27FC236}">
                <a16:creationId xmlns:a16="http://schemas.microsoft.com/office/drawing/2014/main" id="{9959F238-1A9C-333C-1756-7092A9D17907}"/>
              </a:ext>
            </a:extLst>
          </p:cNvPr>
          <p:cNvSpPr>
            <a:spLocks noGrp="1"/>
          </p:cNvSpPr>
          <p:nvPr>
            <p:ph type="ftr" sz="quarter" idx="11"/>
          </p:nvPr>
        </p:nvSpPr>
        <p:spPr>
          <a:xfrm>
            <a:off x="251012" y="6356350"/>
            <a:ext cx="11788588" cy="365125"/>
          </a:xfrm>
        </p:spPr>
        <p:txBody>
          <a:bodyPr/>
          <a:lstStyle/>
          <a:p>
            <a:pPr algn="l"/>
            <a:r>
              <a:rPr lang="en-IN" dirty="0"/>
              <a:t>17-02-2023			                                                            Secure Hash Algorithm		   		                     Department of CSE, BMSCE</a:t>
            </a:r>
          </a:p>
        </p:txBody>
      </p:sp>
    </p:spTree>
    <p:extLst>
      <p:ext uri="{BB962C8B-B14F-4D97-AF65-F5344CB8AC3E}">
        <p14:creationId xmlns:p14="http://schemas.microsoft.com/office/powerpoint/2010/main" val="1323511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92BC76-AC7A-8CEC-808B-FF6884C54181}"/>
              </a:ext>
            </a:extLst>
          </p:cNvPr>
          <p:cNvSpPr>
            <a:spLocks noGrp="1"/>
          </p:cNvSpPr>
          <p:nvPr>
            <p:ph idx="1"/>
          </p:nvPr>
        </p:nvSpPr>
        <p:spPr>
          <a:xfrm>
            <a:off x="304799" y="136524"/>
            <a:ext cx="11545826" cy="4462908"/>
          </a:xfrm>
        </p:spPr>
        <p:txBody>
          <a:bodyPr>
            <a:normAutofit fontScale="25000" lnSpcReduction="20000"/>
          </a:bodyPr>
          <a:lstStyle/>
          <a:p>
            <a:pPr algn="just"/>
            <a:r>
              <a:rPr lang="en-US" sz="11200" dirty="0"/>
              <a:t>1.3 Objectives</a:t>
            </a:r>
          </a:p>
          <a:p>
            <a:pPr marL="0" indent="0" algn="just">
              <a:buNone/>
            </a:pPr>
            <a:r>
              <a:rPr lang="en-US" sz="8000" b="0" i="0" dirty="0">
                <a:effectLst/>
                <a:latin typeface="Söhne"/>
              </a:rPr>
              <a:t>     </a:t>
            </a:r>
            <a:r>
              <a:rPr lang="en-US" sz="9200" b="0" i="0" dirty="0">
                <a:effectLst/>
                <a:latin typeface="Söhne"/>
              </a:rPr>
              <a:t>The main objectives of Secure Hash Algorithm (SHA) include:</a:t>
            </a:r>
          </a:p>
          <a:p>
            <a:pPr algn="just">
              <a:buFont typeface="+mj-lt"/>
              <a:buAutoNum type="arabicPeriod"/>
            </a:pPr>
            <a:r>
              <a:rPr lang="en-US" sz="9200" b="1" i="0" u="sng" dirty="0">
                <a:effectLst/>
                <a:latin typeface="Söhne"/>
              </a:rPr>
              <a:t>Data Integrity: </a:t>
            </a:r>
            <a:r>
              <a:rPr lang="en-US" sz="9200" b="0" i="0" dirty="0">
                <a:effectLst/>
                <a:latin typeface="Söhne"/>
              </a:rPr>
              <a:t>The primary objective of SHA is to ensure the integrity of data by generating a unique fixed-size output, known as a hash, for a given input. This allows the recipient of the data to verify that the data has not been tampered with or altered in transit.</a:t>
            </a:r>
          </a:p>
          <a:p>
            <a:pPr algn="just">
              <a:buFont typeface="+mj-lt"/>
              <a:buAutoNum type="arabicPeriod"/>
            </a:pPr>
            <a:r>
              <a:rPr lang="en-US" sz="9200" b="1" i="0" u="sng" dirty="0">
                <a:effectLst/>
                <a:latin typeface="Söhne"/>
              </a:rPr>
              <a:t>Authentication: </a:t>
            </a:r>
            <a:r>
              <a:rPr lang="en-US" sz="9200" b="0" i="0" dirty="0">
                <a:effectLst/>
                <a:latin typeface="Söhne"/>
              </a:rPr>
              <a:t>SHA can also be used for authentication purposes by generating a hash for a given input and then comparing it to a known hash value. This allows for the verification of the identity of the sender or the authenticity of the data.</a:t>
            </a:r>
          </a:p>
          <a:p>
            <a:pPr algn="just">
              <a:buFont typeface="+mj-lt"/>
              <a:buAutoNum type="arabicPeriod"/>
            </a:pPr>
            <a:r>
              <a:rPr lang="en-US" sz="9200" b="1" i="0" u="sng" dirty="0">
                <a:effectLst/>
                <a:latin typeface="Söhne"/>
              </a:rPr>
              <a:t>Data Security: </a:t>
            </a:r>
            <a:r>
              <a:rPr lang="en-US" sz="9200" b="0" i="0" dirty="0">
                <a:effectLst/>
                <a:latin typeface="Söhne"/>
              </a:rPr>
              <a:t>SHA provides a level of security by making it difficult for an attacker to tamper with the data or create a fake version of it. The output, or hash, is a fixed-length string of characters that is unique to the input, making it difficult to predict the output for a given input.</a:t>
            </a:r>
          </a:p>
          <a:p>
            <a:pPr algn="just">
              <a:buFont typeface="+mj-lt"/>
              <a:buAutoNum type="arabicPeriod"/>
            </a:pPr>
            <a:r>
              <a:rPr lang="en-US" sz="9200" b="1" i="0" u="sng" dirty="0">
                <a:effectLst/>
                <a:latin typeface="Söhne"/>
              </a:rPr>
              <a:t>Collision Resistance: </a:t>
            </a:r>
            <a:r>
              <a:rPr lang="en-US" sz="9200" b="0" i="0" dirty="0">
                <a:effectLst/>
                <a:latin typeface="Söhne"/>
              </a:rPr>
              <a:t>SHA is designed to be collision-resistant, meaning it is difficult to find two different inputs that produce the same output hash.</a:t>
            </a:r>
          </a:p>
          <a:p>
            <a:pPr algn="just">
              <a:buFont typeface="+mj-lt"/>
              <a:buAutoNum type="arabicPeriod"/>
            </a:pPr>
            <a:r>
              <a:rPr lang="en-US" sz="9200" b="1" i="0" u="sng" dirty="0">
                <a:effectLst/>
                <a:latin typeface="Söhne"/>
              </a:rPr>
              <a:t>Efficiency: </a:t>
            </a:r>
            <a:r>
              <a:rPr lang="en-US" sz="9200" b="0" i="0" dirty="0">
                <a:effectLst/>
                <a:latin typeface="Söhne"/>
              </a:rPr>
              <a:t>SHA is designed to be efficient in terms of both computation time and memory usage. It is designed to be fast and efficient for both software and hardware implementations.</a:t>
            </a:r>
          </a:p>
          <a:p>
            <a:pPr algn="just">
              <a:buFont typeface="+mj-lt"/>
              <a:buAutoNum type="arabicPeriod"/>
            </a:pPr>
            <a:r>
              <a:rPr lang="en-US" sz="9200" b="1" i="0" u="sng" dirty="0">
                <a:effectLst/>
                <a:latin typeface="Söhne"/>
              </a:rPr>
              <a:t>Versatility: </a:t>
            </a:r>
            <a:r>
              <a:rPr lang="en-US" sz="9200" b="0" i="0" dirty="0">
                <a:effectLst/>
                <a:latin typeface="Söhne"/>
              </a:rPr>
              <a:t>There are several versions of SHA, including SHA-1, SHA-2, and SHA-3, each with different strengths and weaknesses. This allows for the appropriate version of the algorithm to be used depending on the specific use case or security requirements.</a:t>
            </a:r>
          </a:p>
          <a:p>
            <a:pPr marL="0" indent="0" algn="just">
              <a:buNone/>
            </a:pPr>
            <a:endParaRPr lang="en-IN" dirty="0"/>
          </a:p>
        </p:txBody>
      </p:sp>
      <p:sp>
        <p:nvSpPr>
          <p:cNvPr id="2" name="Footer Placeholder 4">
            <a:extLst>
              <a:ext uri="{FF2B5EF4-FFF2-40B4-BE49-F238E27FC236}">
                <a16:creationId xmlns:a16="http://schemas.microsoft.com/office/drawing/2014/main" id="{51F11A2B-3E46-69A7-45F6-E543DB531495}"/>
              </a:ext>
            </a:extLst>
          </p:cNvPr>
          <p:cNvSpPr>
            <a:spLocks noGrp="1"/>
          </p:cNvSpPr>
          <p:nvPr>
            <p:ph type="ftr" sz="quarter" idx="11"/>
          </p:nvPr>
        </p:nvSpPr>
        <p:spPr>
          <a:xfrm>
            <a:off x="251012" y="6356350"/>
            <a:ext cx="11788588" cy="365125"/>
          </a:xfrm>
        </p:spPr>
        <p:txBody>
          <a:bodyPr/>
          <a:lstStyle/>
          <a:p>
            <a:pPr algn="l"/>
            <a:r>
              <a:rPr lang="en-IN" dirty="0"/>
              <a:t>17-02-2023			                                                            Secure Hash Algorithm		   		                     Department of CSE, BMSCE</a:t>
            </a:r>
          </a:p>
        </p:txBody>
      </p:sp>
    </p:spTree>
    <p:extLst>
      <p:ext uri="{BB962C8B-B14F-4D97-AF65-F5344CB8AC3E}">
        <p14:creationId xmlns:p14="http://schemas.microsoft.com/office/powerpoint/2010/main" val="1941903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8640-98AC-822B-27C7-5F7A275B5C37}"/>
              </a:ext>
            </a:extLst>
          </p:cNvPr>
          <p:cNvSpPr>
            <a:spLocks noGrp="1"/>
          </p:cNvSpPr>
          <p:nvPr>
            <p:ph type="title"/>
          </p:nvPr>
        </p:nvSpPr>
        <p:spPr>
          <a:xfrm>
            <a:off x="371856" y="320675"/>
            <a:ext cx="11405616" cy="1325563"/>
          </a:xfrm>
        </p:spPr>
        <p:txBody>
          <a:bodyPr/>
          <a:lstStyle/>
          <a:p>
            <a:r>
              <a:rPr lang="en-US" b="1" u="sng" dirty="0"/>
              <a:t>LITERATURE SURVEY</a:t>
            </a:r>
            <a:endParaRPr lang="en-IN" b="1" u="sng" dirty="0"/>
          </a:p>
        </p:txBody>
      </p:sp>
      <p:sp>
        <p:nvSpPr>
          <p:cNvPr id="3" name="Content Placeholder 2">
            <a:extLst>
              <a:ext uri="{FF2B5EF4-FFF2-40B4-BE49-F238E27FC236}">
                <a16:creationId xmlns:a16="http://schemas.microsoft.com/office/drawing/2014/main" id="{55A8532E-EF36-2CFB-B6DB-4489A261B732}"/>
              </a:ext>
            </a:extLst>
          </p:cNvPr>
          <p:cNvSpPr>
            <a:spLocks noGrp="1"/>
          </p:cNvSpPr>
          <p:nvPr>
            <p:ph idx="1"/>
          </p:nvPr>
        </p:nvSpPr>
        <p:spPr>
          <a:xfrm>
            <a:off x="371856" y="1825625"/>
            <a:ext cx="11405616" cy="4351338"/>
          </a:xfrm>
        </p:spPr>
        <p:txBody>
          <a:bodyPr>
            <a:normAutofit fontScale="92500"/>
          </a:bodyPr>
          <a:lstStyle/>
          <a:p>
            <a:pPr algn="just"/>
            <a:r>
              <a:rPr lang="en-IN" dirty="0" err="1"/>
              <a:t>Froilan</a:t>
            </a:r>
            <a:r>
              <a:rPr lang="en-IN" dirty="0"/>
              <a:t> E. De Guzman , Bobby D. Gerardo and </a:t>
            </a:r>
            <a:r>
              <a:rPr lang="en-IN" dirty="0" err="1"/>
              <a:t>Ruji</a:t>
            </a:r>
            <a:r>
              <a:rPr lang="en-IN" dirty="0"/>
              <a:t> P. Medina in </a:t>
            </a:r>
            <a:r>
              <a:rPr lang="en-US" dirty="0"/>
              <a:t>Implementation of Enhanced Secure Hash Algorithm Towards a Secured Web Portal[1] paper implemented the application of the enhanced secure hash algorithm-512 is implemented on web applications specifically in password hashing.</a:t>
            </a:r>
          </a:p>
          <a:p>
            <a:pPr algn="just"/>
            <a:r>
              <a:rPr lang="en-US" dirty="0"/>
              <a:t>The enhanced hash function is deployed on the login module of web portals. In order to abide with existing security policies on the login module, the degree of password strength is considered as well as the range of password length.</a:t>
            </a:r>
          </a:p>
          <a:p>
            <a:pPr algn="just"/>
            <a:r>
              <a:rPr lang="en-US" dirty="0"/>
              <a:t>The corresponding hash messages are stored on the </a:t>
            </a:r>
            <a:r>
              <a:rPr lang="en-US" dirty="0" err="1"/>
              <a:t>database.The</a:t>
            </a:r>
            <a:r>
              <a:rPr lang="en-US" dirty="0"/>
              <a:t> hash messages are the result of the enhanced secure hash algorithm in 512- bit message output. </a:t>
            </a:r>
          </a:p>
        </p:txBody>
      </p:sp>
      <p:sp>
        <p:nvSpPr>
          <p:cNvPr id="6" name="Footer Placeholder 4">
            <a:extLst>
              <a:ext uri="{FF2B5EF4-FFF2-40B4-BE49-F238E27FC236}">
                <a16:creationId xmlns:a16="http://schemas.microsoft.com/office/drawing/2014/main" id="{E1C0C918-07A9-A832-B23B-E29C9B17CA1F}"/>
              </a:ext>
            </a:extLst>
          </p:cNvPr>
          <p:cNvSpPr>
            <a:spLocks noGrp="1"/>
          </p:cNvSpPr>
          <p:nvPr>
            <p:ph type="ftr" sz="quarter" idx="11"/>
          </p:nvPr>
        </p:nvSpPr>
        <p:spPr>
          <a:xfrm>
            <a:off x="251012" y="6356350"/>
            <a:ext cx="11788588" cy="365125"/>
          </a:xfrm>
        </p:spPr>
        <p:txBody>
          <a:bodyPr/>
          <a:lstStyle/>
          <a:p>
            <a:pPr algn="l"/>
            <a:r>
              <a:rPr lang="en-IN" dirty="0"/>
              <a:t>17-02-2023			                                                            Secure Hash Algorithm		   		                     Department of CSE, BMSCE</a:t>
            </a:r>
          </a:p>
        </p:txBody>
      </p:sp>
    </p:spTree>
    <p:extLst>
      <p:ext uri="{BB962C8B-B14F-4D97-AF65-F5344CB8AC3E}">
        <p14:creationId xmlns:p14="http://schemas.microsoft.com/office/powerpoint/2010/main" val="3815907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81C1DE-EE1A-D409-8EF8-67801D8D4E21}"/>
              </a:ext>
            </a:extLst>
          </p:cNvPr>
          <p:cNvSpPr>
            <a:spLocks noGrp="1"/>
          </p:cNvSpPr>
          <p:nvPr>
            <p:ph idx="1"/>
          </p:nvPr>
        </p:nvSpPr>
        <p:spPr>
          <a:xfrm>
            <a:off x="304799" y="380873"/>
            <a:ext cx="11582401" cy="4351338"/>
          </a:xfrm>
        </p:spPr>
        <p:txBody>
          <a:bodyPr/>
          <a:lstStyle/>
          <a:p>
            <a:pPr algn="just"/>
            <a:r>
              <a:rPr lang="en-IN" dirty="0" err="1"/>
              <a:t>Revati</a:t>
            </a:r>
            <a:r>
              <a:rPr lang="en-IN" dirty="0"/>
              <a:t> Raman </a:t>
            </a:r>
            <a:r>
              <a:rPr lang="en-IN" dirty="0" err="1"/>
              <a:t>Dewanagn</a:t>
            </a:r>
            <a:r>
              <a:rPr lang="en-IN" dirty="0"/>
              <a:t>, Deepali </a:t>
            </a:r>
            <a:r>
              <a:rPr lang="en-IN" dirty="0" err="1"/>
              <a:t>Thombre</a:t>
            </a:r>
            <a:r>
              <a:rPr lang="en-IN" dirty="0"/>
              <a:t> and  </a:t>
            </a:r>
            <a:r>
              <a:rPr lang="en-IN" dirty="0" err="1"/>
              <a:t>Kaushlendra</a:t>
            </a:r>
            <a:r>
              <a:rPr lang="en-IN" dirty="0"/>
              <a:t> Sharma in </a:t>
            </a:r>
            <a:r>
              <a:rPr lang="en-US" dirty="0"/>
              <a:t>Implementation of Secure Hash Algorithm Using JAVA Programming[2] implemented SHA using Java Programming.</a:t>
            </a:r>
          </a:p>
          <a:p>
            <a:pPr algn="just"/>
            <a:r>
              <a:rPr lang="en-US" dirty="0"/>
              <a:t>Security is main issue when we talk about network , network based application and web based application or Web Services like SOAP(Simple object access protocol). Authentication of a user to learn his or her identity.</a:t>
            </a:r>
          </a:p>
          <a:p>
            <a:pPr algn="just"/>
            <a:r>
              <a:rPr lang="en-US" dirty="0"/>
              <a:t>In this paper the authors  have implemented SHA (Secure Hash Algorithm), that is much capable to do this job for secure authentication of user.</a:t>
            </a:r>
            <a:endParaRPr lang="en-IN" dirty="0"/>
          </a:p>
        </p:txBody>
      </p:sp>
      <p:sp>
        <p:nvSpPr>
          <p:cNvPr id="2" name="Footer Placeholder 4">
            <a:extLst>
              <a:ext uri="{FF2B5EF4-FFF2-40B4-BE49-F238E27FC236}">
                <a16:creationId xmlns:a16="http://schemas.microsoft.com/office/drawing/2014/main" id="{C5D9E128-D689-9616-E64B-DB9718B9562C}"/>
              </a:ext>
            </a:extLst>
          </p:cNvPr>
          <p:cNvSpPr>
            <a:spLocks noGrp="1"/>
          </p:cNvSpPr>
          <p:nvPr>
            <p:ph type="ftr" sz="quarter" idx="11"/>
          </p:nvPr>
        </p:nvSpPr>
        <p:spPr>
          <a:xfrm>
            <a:off x="251012" y="6356350"/>
            <a:ext cx="11788588" cy="365125"/>
          </a:xfrm>
        </p:spPr>
        <p:txBody>
          <a:bodyPr/>
          <a:lstStyle/>
          <a:p>
            <a:pPr algn="l"/>
            <a:r>
              <a:rPr lang="en-IN" dirty="0"/>
              <a:t>17-02-2023			                                                            Secure Hash Algorithm		   		                     Department of CSE, BMSCE</a:t>
            </a:r>
          </a:p>
        </p:txBody>
      </p:sp>
    </p:spTree>
    <p:extLst>
      <p:ext uri="{BB962C8B-B14F-4D97-AF65-F5344CB8AC3E}">
        <p14:creationId xmlns:p14="http://schemas.microsoft.com/office/powerpoint/2010/main" val="1232811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3A5F3-8E26-7F49-80EE-E0C9BFA73DAD}"/>
              </a:ext>
            </a:extLst>
          </p:cNvPr>
          <p:cNvSpPr>
            <a:spLocks noGrp="1"/>
          </p:cNvSpPr>
          <p:nvPr>
            <p:ph type="title"/>
          </p:nvPr>
        </p:nvSpPr>
        <p:spPr>
          <a:xfrm>
            <a:off x="256032" y="136525"/>
            <a:ext cx="11676888" cy="1325563"/>
          </a:xfrm>
        </p:spPr>
        <p:txBody>
          <a:bodyPr/>
          <a:lstStyle/>
          <a:p>
            <a:r>
              <a:rPr lang="en-US" b="1" u="sng" dirty="0"/>
              <a:t>METHODOLOGY/TECHNOLOGY or ALGORITHMS USED</a:t>
            </a:r>
            <a:endParaRPr lang="en-IN" b="1" u="sng" dirty="0"/>
          </a:p>
        </p:txBody>
      </p:sp>
      <p:sp>
        <p:nvSpPr>
          <p:cNvPr id="3" name="Content Placeholder 2">
            <a:extLst>
              <a:ext uri="{FF2B5EF4-FFF2-40B4-BE49-F238E27FC236}">
                <a16:creationId xmlns:a16="http://schemas.microsoft.com/office/drawing/2014/main" id="{CBAF2432-DC1F-E7BC-99A1-F73FCFF8C477}"/>
              </a:ext>
            </a:extLst>
          </p:cNvPr>
          <p:cNvSpPr>
            <a:spLocks noGrp="1"/>
          </p:cNvSpPr>
          <p:nvPr>
            <p:ph idx="1"/>
          </p:nvPr>
        </p:nvSpPr>
        <p:spPr>
          <a:xfrm>
            <a:off x="256032" y="1462088"/>
            <a:ext cx="11676888" cy="5033645"/>
          </a:xfrm>
        </p:spPr>
        <p:txBody>
          <a:bodyPr>
            <a:noAutofit/>
          </a:bodyPr>
          <a:lstStyle/>
          <a:p>
            <a:pPr marL="0" indent="0" algn="l">
              <a:buNone/>
            </a:pPr>
            <a:r>
              <a:rPr lang="en-US" sz="1850" b="0" i="0" dirty="0">
                <a:effectLst/>
                <a:latin typeface="Söhne"/>
              </a:rPr>
              <a:t>Secure Hash Algorithm (SHA) works by taking an input (or "message") and processing it through a series of mathematical operations to produce a fixed-size output, known as a "hash" or "digest."</a:t>
            </a:r>
          </a:p>
          <a:p>
            <a:pPr marL="0" indent="0" algn="l">
              <a:buNone/>
            </a:pPr>
            <a:r>
              <a:rPr lang="en-US" sz="1850" b="0" i="0" dirty="0">
                <a:effectLst/>
                <a:latin typeface="Söhne"/>
              </a:rPr>
              <a:t>The specific steps of the algorithm vary depending on the specific version of SHA, but generally, the process can be broken down into the following steps:</a:t>
            </a:r>
          </a:p>
          <a:p>
            <a:pPr algn="l">
              <a:buFont typeface="+mj-lt"/>
              <a:buAutoNum type="arabicPeriod"/>
            </a:pPr>
            <a:r>
              <a:rPr lang="en-US" sz="1850" b="0" i="0" dirty="0">
                <a:effectLst/>
                <a:latin typeface="Söhne"/>
              </a:rPr>
              <a:t>The input message is padded to a specific length, so that its size is a multiple of a certain block size.</a:t>
            </a:r>
          </a:p>
          <a:p>
            <a:pPr algn="l">
              <a:buFont typeface="+mj-lt"/>
              <a:buAutoNum type="arabicPeriod"/>
            </a:pPr>
            <a:r>
              <a:rPr lang="en-US" sz="1850" b="0" i="0" dirty="0">
                <a:effectLst/>
                <a:latin typeface="Söhne"/>
              </a:rPr>
              <a:t>The padded message is then divided into fixed-size blocks, and processed through a series of logical and mathematical operations, such as bitwise operations, logical functions and modular additions. These operations are designed to be complex and non-reversible, so that even small changes to the input result in a completely different output.</a:t>
            </a:r>
          </a:p>
          <a:p>
            <a:pPr algn="l">
              <a:buFont typeface="+mj-lt"/>
              <a:buAutoNum type="arabicPeriod"/>
            </a:pPr>
            <a:r>
              <a:rPr lang="en-US" sz="1850" b="0" i="0" dirty="0">
                <a:effectLst/>
                <a:latin typeface="Söhne"/>
              </a:rPr>
              <a:t>The output of each block is then combined with the input of the next block, and the process is repeated for all blocks of the message.</a:t>
            </a:r>
          </a:p>
          <a:p>
            <a:pPr algn="l">
              <a:buFont typeface="+mj-lt"/>
              <a:buAutoNum type="arabicPeriod"/>
            </a:pPr>
            <a:r>
              <a:rPr lang="en-US" sz="1850" b="0" i="0" dirty="0">
                <a:effectLst/>
                <a:latin typeface="Söhne"/>
              </a:rPr>
              <a:t>Finally, the output of the last block is truncated to produce a fixed-size output (hash) that represents the input message.</a:t>
            </a:r>
          </a:p>
          <a:p>
            <a:pPr algn="l"/>
            <a:r>
              <a:rPr lang="en-US" sz="1850" b="0" i="0" dirty="0">
                <a:effectLst/>
                <a:latin typeface="Söhne"/>
              </a:rPr>
              <a:t>SHA-256 specifically takes a message of less than 2^64 bits in length and produces a 256-bit (32-byte) output.</a:t>
            </a:r>
          </a:p>
          <a:p>
            <a:pPr algn="l"/>
            <a:r>
              <a:rPr lang="en-US" sz="1850" b="0" i="0" dirty="0">
                <a:effectLst/>
                <a:latin typeface="Söhne"/>
              </a:rPr>
              <a:t>The output generated by the algorithm is designed to be unique to the input, meaning that even a small change to the input will result in a completely different output. This makes it useful for detecting tampering or modifications to data.</a:t>
            </a:r>
          </a:p>
          <a:p>
            <a:pPr marL="0" indent="0">
              <a:buNone/>
            </a:pPr>
            <a:endParaRPr lang="en-IN" sz="1850" dirty="0"/>
          </a:p>
          <a:p>
            <a:endParaRPr lang="en-IN" sz="1850" dirty="0"/>
          </a:p>
        </p:txBody>
      </p:sp>
      <p:sp>
        <p:nvSpPr>
          <p:cNvPr id="4" name="Footer Placeholder 4">
            <a:extLst>
              <a:ext uri="{FF2B5EF4-FFF2-40B4-BE49-F238E27FC236}">
                <a16:creationId xmlns:a16="http://schemas.microsoft.com/office/drawing/2014/main" id="{80BEAD7D-40FB-6DE9-35D6-13ADC885C299}"/>
              </a:ext>
            </a:extLst>
          </p:cNvPr>
          <p:cNvSpPr>
            <a:spLocks noGrp="1"/>
          </p:cNvSpPr>
          <p:nvPr>
            <p:ph type="ftr" sz="quarter" idx="11"/>
          </p:nvPr>
        </p:nvSpPr>
        <p:spPr>
          <a:xfrm>
            <a:off x="251012" y="6356350"/>
            <a:ext cx="11788588" cy="365125"/>
          </a:xfrm>
        </p:spPr>
        <p:txBody>
          <a:bodyPr/>
          <a:lstStyle/>
          <a:p>
            <a:pPr algn="l"/>
            <a:r>
              <a:rPr lang="en-IN" dirty="0"/>
              <a:t>17-02-2023			                                                            Secure Hash Algorithm		   		                     Department of CSE, BMSCE</a:t>
            </a:r>
          </a:p>
        </p:txBody>
      </p:sp>
    </p:spTree>
    <p:extLst>
      <p:ext uri="{BB962C8B-B14F-4D97-AF65-F5344CB8AC3E}">
        <p14:creationId xmlns:p14="http://schemas.microsoft.com/office/powerpoint/2010/main" val="4106464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71E46-C4BD-4BA7-04E5-CE29435EC763}"/>
              </a:ext>
            </a:extLst>
          </p:cNvPr>
          <p:cNvSpPr>
            <a:spLocks noGrp="1"/>
          </p:cNvSpPr>
          <p:nvPr>
            <p:ph type="title"/>
          </p:nvPr>
        </p:nvSpPr>
        <p:spPr>
          <a:xfrm>
            <a:off x="362712" y="209677"/>
            <a:ext cx="11442192" cy="1325563"/>
          </a:xfrm>
        </p:spPr>
        <p:txBody>
          <a:bodyPr/>
          <a:lstStyle/>
          <a:p>
            <a:r>
              <a:rPr lang="en-US" b="1" u="sng" dirty="0"/>
              <a:t>SECURE HASH ALGORITHM</a:t>
            </a:r>
            <a:endParaRPr lang="en-IN" b="1" u="sng" dirty="0"/>
          </a:p>
        </p:txBody>
      </p:sp>
      <p:sp>
        <p:nvSpPr>
          <p:cNvPr id="3" name="Content Placeholder 2">
            <a:extLst>
              <a:ext uri="{FF2B5EF4-FFF2-40B4-BE49-F238E27FC236}">
                <a16:creationId xmlns:a16="http://schemas.microsoft.com/office/drawing/2014/main" id="{048EB4FD-B903-C43C-9A4E-5A5D7209CD5A}"/>
              </a:ext>
            </a:extLst>
          </p:cNvPr>
          <p:cNvSpPr>
            <a:spLocks noGrp="1"/>
          </p:cNvSpPr>
          <p:nvPr>
            <p:ph idx="1"/>
          </p:nvPr>
        </p:nvSpPr>
        <p:spPr>
          <a:xfrm>
            <a:off x="362712" y="1325880"/>
            <a:ext cx="11442192" cy="4851083"/>
          </a:xfrm>
        </p:spPr>
        <p:txBody>
          <a:bodyPr>
            <a:normAutofit fontScale="85000" lnSpcReduction="20000"/>
          </a:bodyPr>
          <a:lstStyle/>
          <a:p>
            <a:pPr algn="l"/>
            <a:r>
              <a:rPr lang="en-US" b="0" i="0" dirty="0">
                <a:effectLst/>
                <a:latin typeface="Arial" panose="020B0604020202020204" pitchFamily="34" charset="0"/>
              </a:rPr>
              <a:t>The </a:t>
            </a:r>
            <a:r>
              <a:rPr lang="en-US" b="1" i="0" dirty="0">
                <a:effectLst/>
                <a:latin typeface="Arial" panose="020B0604020202020204" pitchFamily="34" charset="0"/>
              </a:rPr>
              <a:t>Secure Hash Algorithms</a:t>
            </a:r>
            <a:r>
              <a:rPr lang="en-US" b="0" i="0" dirty="0">
                <a:effectLst/>
                <a:latin typeface="Arial" panose="020B0604020202020204" pitchFamily="34" charset="0"/>
              </a:rPr>
              <a:t> are a family of cryptographi</a:t>
            </a:r>
            <a:r>
              <a:rPr lang="en-US" dirty="0">
                <a:latin typeface="Arial" panose="020B0604020202020204" pitchFamily="34" charset="0"/>
              </a:rPr>
              <a:t>c hash</a:t>
            </a:r>
            <a:r>
              <a:rPr lang="en-US" b="0" i="0" strike="noStrike" dirty="0">
                <a:effectLst/>
                <a:latin typeface="Arial" panose="020B0604020202020204" pitchFamily="34" charset="0"/>
                <a:hlinkClick r:id="rId2" tooltip="Cryptographic hash function">
                  <a:extLst>
                    <a:ext uri="{A12FA001-AC4F-418D-AE19-62706E023703}">
                      <ahyp:hlinkClr xmlns:ahyp="http://schemas.microsoft.com/office/drawing/2018/hyperlinkcolor" val="tx"/>
                    </a:ext>
                  </a:extLst>
                </a:hlinkClick>
              </a:rPr>
              <a:t> </a:t>
            </a:r>
            <a:r>
              <a:rPr lang="en-US" b="0" i="0" strike="noStrike" dirty="0">
                <a:effectLst/>
                <a:latin typeface="Arial" panose="020B0604020202020204" pitchFamily="34" charset="0"/>
              </a:rPr>
              <a:t>functions</a:t>
            </a:r>
            <a:r>
              <a:rPr lang="en-US" b="0" i="0" dirty="0">
                <a:effectLst/>
                <a:latin typeface="Arial" panose="020B0604020202020204" pitchFamily="34" charset="0"/>
              </a:rPr>
              <a:t> published by the </a:t>
            </a:r>
            <a:r>
              <a:rPr lang="en-US" b="0" i="0" strike="noStrike" dirty="0">
                <a:effectLst/>
                <a:latin typeface="Arial" panose="020B0604020202020204" pitchFamily="34" charset="0"/>
              </a:rPr>
              <a:t>National Institute of Standards and Technology</a:t>
            </a:r>
            <a:r>
              <a:rPr lang="en-US" b="0" i="0" dirty="0">
                <a:effectLst/>
                <a:latin typeface="Arial" panose="020B0604020202020204" pitchFamily="34" charset="0"/>
              </a:rPr>
              <a:t>(NIST) as a U.S. Federal Information Processing Standard(FIPS), including:</a:t>
            </a:r>
          </a:p>
          <a:p>
            <a:pPr algn="l">
              <a:buFont typeface="Arial" panose="020B0604020202020204" pitchFamily="34" charset="0"/>
              <a:buChar char="•"/>
            </a:pPr>
            <a:r>
              <a:rPr lang="en-US" b="1" i="0" strike="noStrike" dirty="0">
                <a:effectLst/>
                <a:latin typeface="Arial" panose="020B0604020202020204" pitchFamily="34" charset="0"/>
                <a:hlinkClick r:id="rId3" tooltip="SHA-0">
                  <a:extLst>
                    <a:ext uri="{A12FA001-AC4F-418D-AE19-62706E023703}">
                      <ahyp:hlinkClr xmlns:ahyp="http://schemas.microsoft.com/office/drawing/2018/hyperlinkcolor" val="tx"/>
                    </a:ext>
                  </a:extLst>
                </a:hlinkClick>
              </a:rPr>
              <a:t>SHA-0</a:t>
            </a:r>
            <a:r>
              <a:rPr lang="en-US" b="0" i="0" dirty="0">
                <a:effectLst/>
                <a:latin typeface="Arial" panose="020B0604020202020204" pitchFamily="34" charset="0"/>
              </a:rPr>
              <a:t>: A </a:t>
            </a:r>
            <a:r>
              <a:rPr lang="en-US" dirty="0">
                <a:latin typeface="Arial" panose="020B0604020202020204" pitchFamily="34" charset="0"/>
              </a:rPr>
              <a:t>retronym</a:t>
            </a:r>
            <a:r>
              <a:rPr lang="en-US" b="0" i="0" dirty="0">
                <a:effectLst/>
                <a:latin typeface="Arial" panose="020B0604020202020204" pitchFamily="34" charset="0"/>
              </a:rPr>
              <a:t> applied to the original version of the 160-bit hash function published in 1993 under the name "SHA". It was withdrawn shortly after publication due to an undisclosed "significant flaw" and replaced by the slightly revised version SHA-1.</a:t>
            </a:r>
          </a:p>
          <a:p>
            <a:pPr algn="l">
              <a:buFont typeface="Arial" panose="020B0604020202020204" pitchFamily="34" charset="0"/>
              <a:buChar char="•"/>
            </a:pPr>
            <a:r>
              <a:rPr lang="en-US" b="1" i="0" strike="noStrike" dirty="0">
                <a:effectLst/>
                <a:latin typeface="Arial" panose="020B0604020202020204" pitchFamily="34" charset="0"/>
                <a:hlinkClick r:id="rId4" tooltip="SHA-1">
                  <a:extLst>
                    <a:ext uri="{A12FA001-AC4F-418D-AE19-62706E023703}">
                      <ahyp:hlinkClr xmlns:ahyp="http://schemas.microsoft.com/office/drawing/2018/hyperlinkcolor" val="tx"/>
                    </a:ext>
                  </a:extLst>
                </a:hlinkClick>
              </a:rPr>
              <a:t>SHA-1</a:t>
            </a:r>
            <a:r>
              <a:rPr lang="en-US" b="0" i="0" dirty="0">
                <a:effectLst/>
                <a:latin typeface="Arial" panose="020B0604020202020204" pitchFamily="34" charset="0"/>
              </a:rPr>
              <a:t>: A 160-bit hash function which resembles the earlier MD5 algorithm. This was designed by the </a:t>
            </a:r>
            <a:r>
              <a:rPr lang="en-US" dirty="0">
                <a:latin typeface="Arial" panose="020B0604020202020204" pitchFamily="34" charset="0"/>
              </a:rPr>
              <a:t>National Security Agency</a:t>
            </a:r>
            <a:r>
              <a:rPr lang="en-US" b="0" i="0" dirty="0">
                <a:effectLst/>
                <a:latin typeface="Arial" panose="020B0604020202020204" pitchFamily="34" charset="0"/>
              </a:rPr>
              <a:t>(NSA) to be part of the </a:t>
            </a:r>
            <a:r>
              <a:rPr lang="en-US" b="0" i="0" strike="noStrike" dirty="0">
                <a:effectLst/>
                <a:latin typeface="Arial" panose="020B0604020202020204" pitchFamily="34" charset="0"/>
              </a:rPr>
              <a:t>Digital Signature Algorithm</a:t>
            </a:r>
            <a:r>
              <a:rPr lang="en-US" b="0" i="0" dirty="0">
                <a:effectLst/>
                <a:latin typeface="Arial" panose="020B0604020202020204" pitchFamily="34" charset="0"/>
              </a:rPr>
              <a:t>. Cryptographic weaknesses were discovered in SHA-1, and the standard was no longer approved for most cryptographic uses after 2010.</a:t>
            </a:r>
          </a:p>
          <a:p>
            <a:pPr algn="l">
              <a:buFont typeface="Arial" panose="020B0604020202020204" pitchFamily="34" charset="0"/>
              <a:buChar char="•"/>
            </a:pPr>
            <a:r>
              <a:rPr lang="en-US" b="1" i="0" strike="noStrike" dirty="0">
                <a:effectLst/>
                <a:latin typeface="Arial" panose="020B0604020202020204" pitchFamily="34" charset="0"/>
                <a:hlinkClick r:id="rId5" tooltip="SHA-2">
                  <a:extLst>
                    <a:ext uri="{A12FA001-AC4F-418D-AE19-62706E023703}">
                      <ahyp:hlinkClr xmlns:ahyp="http://schemas.microsoft.com/office/drawing/2018/hyperlinkcolor" val="tx"/>
                    </a:ext>
                  </a:extLst>
                </a:hlinkClick>
              </a:rPr>
              <a:t>SHA-2</a:t>
            </a:r>
            <a:r>
              <a:rPr lang="en-US" b="0" i="0" dirty="0">
                <a:effectLst/>
                <a:latin typeface="Arial" panose="020B0604020202020204" pitchFamily="34" charset="0"/>
              </a:rPr>
              <a:t>: A family of two similar hash functions, with different block sizes, known as </a:t>
            </a:r>
            <a:r>
              <a:rPr lang="en-US" b="0" i="1" dirty="0">
                <a:effectLst/>
                <a:latin typeface="Arial" panose="020B0604020202020204" pitchFamily="34" charset="0"/>
              </a:rPr>
              <a:t>SHA-256</a:t>
            </a:r>
            <a:r>
              <a:rPr lang="en-US" b="0" i="0" dirty="0">
                <a:effectLst/>
                <a:latin typeface="Arial" panose="020B0604020202020204" pitchFamily="34" charset="0"/>
              </a:rPr>
              <a:t> and </a:t>
            </a:r>
            <a:r>
              <a:rPr lang="en-US" b="0" i="1" dirty="0">
                <a:effectLst/>
                <a:latin typeface="Arial" panose="020B0604020202020204" pitchFamily="34" charset="0"/>
              </a:rPr>
              <a:t>SHA-512</a:t>
            </a:r>
            <a:r>
              <a:rPr lang="en-US" b="0" i="0" dirty="0">
                <a:effectLst/>
                <a:latin typeface="Arial" panose="020B0604020202020204" pitchFamily="34" charset="0"/>
              </a:rPr>
              <a:t>. They differ in the word size; SHA-256 uses 32-bit words where SHA-512 uses 64-bit words. There are also truncated versions of each standard, known as </a:t>
            </a:r>
            <a:r>
              <a:rPr lang="en-US" b="0" i="1" dirty="0">
                <a:effectLst/>
                <a:latin typeface="Arial" panose="020B0604020202020204" pitchFamily="34" charset="0"/>
              </a:rPr>
              <a:t>SHA-224</a:t>
            </a:r>
            <a:r>
              <a:rPr lang="en-US" b="0" i="0" dirty="0">
                <a:effectLst/>
                <a:latin typeface="Arial" panose="020B0604020202020204" pitchFamily="34" charset="0"/>
              </a:rPr>
              <a:t>, </a:t>
            </a:r>
            <a:r>
              <a:rPr lang="en-US" b="0" i="1" dirty="0">
                <a:effectLst/>
                <a:latin typeface="Arial" panose="020B0604020202020204" pitchFamily="34" charset="0"/>
              </a:rPr>
              <a:t>SHA-384</a:t>
            </a:r>
            <a:r>
              <a:rPr lang="en-US" b="0" i="0" dirty="0">
                <a:effectLst/>
                <a:latin typeface="Arial" panose="020B0604020202020204" pitchFamily="34" charset="0"/>
              </a:rPr>
              <a:t>, </a:t>
            </a:r>
            <a:r>
              <a:rPr lang="en-US" b="0" i="1" dirty="0">
                <a:effectLst/>
                <a:latin typeface="Arial" panose="020B0604020202020204" pitchFamily="34" charset="0"/>
              </a:rPr>
              <a:t>SHA-512/224</a:t>
            </a:r>
            <a:r>
              <a:rPr lang="en-US" b="0" i="0" dirty="0">
                <a:effectLst/>
                <a:latin typeface="Arial" panose="020B0604020202020204" pitchFamily="34" charset="0"/>
              </a:rPr>
              <a:t> and </a:t>
            </a:r>
            <a:r>
              <a:rPr lang="en-US" b="0" i="1" dirty="0">
                <a:effectLst/>
                <a:latin typeface="Arial" panose="020B0604020202020204" pitchFamily="34" charset="0"/>
              </a:rPr>
              <a:t>SHA-512/256</a:t>
            </a:r>
            <a:r>
              <a:rPr lang="en-US" b="0" i="0" dirty="0">
                <a:effectLst/>
                <a:latin typeface="Arial" panose="020B0604020202020204" pitchFamily="34" charset="0"/>
              </a:rPr>
              <a:t>. These were also designed by the NSA.</a:t>
            </a:r>
          </a:p>
          <a:p>
            <a:endParaRPr lang="en-IN" dirty="0"/>
          </a:p>
        </p:txBody>
      </p:sp>
      <p:sp>
        <p:nvSpPr>
          <p:cNvPr id="5" name="Footer Placeholder 4">
            <a:extLst>
              <a:ext uri="{FF2B5EF4-FFF2-40B4-BE49-F238E27FC236}">
                <a16:creationId xmlns:a16="http://schemas.microsoft.com/office/drawing/2014/main" id="{60F071F5-37DE-B2BB-C221-9F90DB14D178}"/>
              </a:ext>
            </a:extLst>
          </p:cNvPr>
          <p:cNvSpPr>
            <a:spLocks noGrp="1"/>
          </p:cNvSpPr>
          <p:nvPr>
            <p:ph type="ftr" sz="quarter" idx="11"/>
          </p:nvPr>
        </p:nvSpPr>
        <p:spPr>
          <a:xfrm>
            <a:off x="251012" y="6356350"/>
            <a:ext cx="11788588" cy="365125"/>
          </a:xfrm>
        </p:spPr>
        <p:txBody>
          <a:bodyPr/>
          <a:lstStyle/>
          <a:p>
            <a:pPr algn="l"/>
            <a:r>
              <a:rPr lang="en-IN" dirty="0"/>
              <a:t>17-02-2023			                                                            Secure Hash Algorithm		   		                     Department of CSE, BMSCE</a:t>
            </a:r>
          </a:p>
        </p:txBody>
      </p:sp>
    </p:spTree>
    <p:extLst>
      <p:ext uri="{BB962C8B-B14F-4D97-AF65-F5344CB8AC3E}">
        <p14:creationId xmlns:p14="http://schemas.microsoft.com/office/powerpoint/2010/main" val="3344607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TotalTime>
  <Words>2225</Words>
  <Application>Microsoft Office PowerPoint</Application>
  <PresentationFormat>Widescreen</PresentationFormat>
  <Paragraphs>97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Söhne</vt:lpstr>
      <vt:lpstr>Times New Roman</vt:lpstr>
      <vt:lpstr>Office Theme</vt:lpstr>
      <vt:lpstr>SECURE HASH ALGORITHM</vt:lpstr>
      <vt:lpstr>Outline</vt:lpstr>
      <vt:lpstr>INTRODUCTION</vt:lpstr>
      <vt:lpstr>PowerPoint Presentation</vt:lpstr>
      <vt:lpstr>PowerPoint Presentation</vt:lpstr>
      <vt:lpstr>LITERATURE SURVEY</vt:lpstr>
      <vt:lpstr>PowerPoint Presentation</vt:lpstr>
      <vt:lpstr>METHODOLOGY/TECHNOLOGY or ALGORITHMS USED</vt:lpstr>
      <vt:lpstr>SECURE HASH ALGORITHM</vt:lpstr>
      <vt:lpstr>SECURE HASH ALGORITHM</vt:lpstr>
      <vt:lpstr>TOOLS USED</vt:lpstr>
      <vt:lpstr>MODULES IMPLEMENTATION and RESULTS </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seminar</dc:title>
  <dc:creator>BMSCECSE</dc:creator>
  <cp:lastModifiedBy>YASHWANTH KIRAN S</cp:lastModifiedBy>
  <cp:revision>18</cp:revision>
  <dcterms:created xsi:type="dcterms:W3CDTF">2023-01-03T06:46:58Z</dcterms:created>
  <dcterms:modified xsi:type="dcterms:W3CDTF">2023-02-17T10:42:20Z</dcterms:modified>
</cp:coreProperties>
</file>