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2"/>
  </p:notesMasterIdLst>
  <p:sldIdLst>
    <p:sldId id="256" r:id="rId2"/>
    <p:sldId id="259" r:id="rId3"/>
    <p:sldId id="257" r:id="rId4"/>
    <p:sldId id="258" r:id="rId5"/>
    <p:sldId id="260" r:id="rId6"/>
    <p:sldId id="261" r:id="rId7"/>
    <p:sldId id="265" r:id="rId8"/>
    <p:sldId id="263" r:id="rId9"/>
    <p:sldId id="264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lu" initials="L" lastIdx="1" clrIdx="0">
    <p:extLst>
      <p:ext uri="{19B8F6BF-5375-455C-9EA6-DF929625EA0E}">
        <p15:presenceInfo xmlns:p15="http://schemas.microsoft.com/office/powerpoint/2012/main" userId="Lul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2" autoAdjust="0"/>
    <p:restoredTop sz="70188" autoAdjust="0"/>
  </p:normalViewPr>
  <p:slideViewPr>
    <p:cSldViewPr snapToGrid="0">
      <p:cViewPr varScale="1">
        <p:scale>
          <a:sx n="67" d="100"/>
          <a:sy n="67" d="100"/>
        </p:scale>
        <p:origin x="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BC069-CD21-4841-80B0-9E55E10E2E4F}" type="datetimeFigureOut">
              <a:rPr lang="zh-TW" altLang="en-US" smtClean="0"/>
              <a:t>2019/4/1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8F13CC-1241-4D78-8B4D-6102D7F3AC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5770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F13CC-1241-4D78-8B4D-6102D7F3AC3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0525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演奏技巧可以說如果海飛茲說第二沒人敢說第一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在演奏艱深的樂曲時，常令人嘆為觀止。而演奏結束之後，即使台下歡呼聲雷動，他也是一樣不動聲色。</a:t>
            </a:r>
            <a:endParaRPr lang="en-US" altLang="zh-TW" dirty="0"/>
          </a:p>
          <a:p>
            <a:r>
              <a:rPr lang="zh-TW" altLang="en-US" dirty="0"/>
              <a:t>習慣將小提琴抬得很高，眼睛盯著手指頭，身體一動也不動，臉上沒有什麼表情。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F13CC-1241-4D78-8B4D-6102D7F3AC3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3874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因為生的較海飛茲晚，二次大戰很快臨近，令他無法出國演出，西方世界因此有很長時間只是口耳相傳俄國有如此一個音樂猛將。直至戰後的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1955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年，他才獲當局准許到美國演出。那時他已是蘇聯小提琴家的大哥大：所有在世蘇聯作曲家都曾為他寫歌，包括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Prokofiev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Shostakovich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Khachaturian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等。在國外演奏，將他的聲譽推向更高峰，可惜，六十多歲時，他因心臟病逝世，比八十多歲才走完人生旅程的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Heifeitz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「短命」得多。 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F13CC-1241-4D78-8B4D-6102D7F3AC3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2669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F13CC-1241-4D78-8B4D-6102D7F3AC3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6722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F13CC-1241-4D78-8B4D-6102D7F3AC3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7666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F13CC-1241-4D78-8B4D-6102D7F3AC3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3015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F13CC-1241-4D78-8B4D-6102D7F3AC3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673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DFE08A-A6BA-4FFE-87B9-73BE4CAB1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</p:spPr>
        <p:txBody>
          <a:bodyPr/>
          <a:lstStyle/>
          <a:p>
            <a:r>
              <a:rPr lang="zh-TW" altLang="en-US" dirty="0"/>
              <a:t>近代著名古典樂演奏家介紹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5CA5648-9401-4CC2-8387-D60AF5D4BC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F15A MITD </a:t>
            </a:r>
            <a:r>
              <a:rPr lang="zh-TW" altLang="en-US" dirty="0"/>
              <a:t>盧彥光</a:t>
            </a:r>
          </a:p>
        </p:txBody>
      </p:sp>
    </p:spTree>
    <p:extLst>
      <p:ext uri="{BB962C8B-B14F-4D97-AF65-F5344CB8AC3E}">
        <p14:creationId xmlns:p14="http://schemas.microsoft.com/office/powerpoint/2010/main" val="1322507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9515147-10D4-4692-BE52-1067E315F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音樂聆賞</a:t>
            </a:r>
            <a:endParaRPr lang="en-US" altLang="zh-TW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53F7899-9E8A-47B8-885A-87118664C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5650" y="2273878"/>
            <a:ext cx="7729728" cy="4316114"/>
          </a:xfrm>
        </p:spPr>
        <p:txBody>
          <a:bodyPr>
            <a:normAutofit/>
          </a:bodyPr>
          <a:lstStyle/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Nocturne Op.9 No.2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Chopin Ballade No.1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4151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9515147-10D4-4692-BE52-1067E315F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53F7899-9E8A-47B8-885A-87118664C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/>
          <a:lstStyle/>
          <a:p>
            <a:r>
              <a:rPr lang="zh-TW" altLang="en-US" dirty="0"/>
              <a:t>小提琴家</a:t>
            </a:r>
            <a:endParaRPr lang="en-US" altLang="zh-TW" dirty="0"/>
          </a:p>
          <a:p>
            <a:pPr lvl="1"/>
            <a:r>
              <a:rPr lang="en-US" altLang="zh-TW" dirty="0" err="1"/>
              <a:t>Jascha</a:t>
            </a:r>
            <a:r>
              <a:rPr lang="en-US" altLang="zh-TW" dirty="0"/>
              <a:t> </a:t>
            </a:r>
            <a:r>
              <a:rPr lang="en-US" altLang="zh-TW" dirty="0" err="1"/>
              <a:t>heifetz</a:t>
            </a:r>
            <a:r>
              <a:rPr lang="zh-TW" altLang="en-US" dirty="0"/>
              <a:t> 雅沙</a:t>
            </a:r>
            <a:r>
              <a:rPr lang="en-US" altLang="zh-TW" dirty="0"/>
              <a:t>﹡</a:t>
            </a:r>
            <a:r>
              <a:rPr lang="zh-TW" altLang="en-US" dirty="0"/>
              <a:t>海飛茲</a:t>
            </a:r>
            <a:endParaRPr lang="en-US" altLang="zh-TW" dirty="0"/>
          </a:p>
          <a:p>
            <a:pPr lvl="1"/>
            <a:r>
              <a:rPr lang="en-US" altLang="zh-TW" dirty="0"/>
              <a:t>David Oistrakh</a:t>
            </a:r>
            <a:r>
              <a:rPr lang="zh-TW" altLang="en-US" dirty="0"/>
              <a:t> 大衛</a:t>
            </a:r>
            <a:r>
              <a:rPr lang="en-US" altLang="zh-TW" dirty="0"/>
              <a:t>﹡</a:t>
            </a:r>
            <a:r>
              <a:rPr lang="zh-TW" altLang="en-US" dirty="0"/>
              <a:t>歐伊斯特拉夫</a:t>
            </a:r>
            <a:endParaRPr lang="en-US" altLang="zh-TW" dirty="0"/>
          </a:p>
          <a:p>
            <a:r>
              <a:rPr lang="zh-TW" altLang="en-US" dirty="0"/>
              <a:t>音樂聆賞</a:t>
            </a:r>
            <a:endParaRPr lang="en-US" altLang="zh-TW" dirty="0"/>
          </a:p>
          <a:p>
            <a:r>
              <a:rPr lang="zh-TW" altLang="en-US" dirty="0"/>
              <a:t>鋼琴家</a:t>
            </a:r>
            <a:endParaRPr lang="en-US" altLang="zh-TW" dirty="0"/>
          </a:p>
          <a:p>
            <a:pPr lvl="1"/>
            <a:r>
              <a:rPr lang="en-US" altLang="zh-TW" dirty="0"/>
              <a:t>Artur Rubinstein</a:t>
            </a:r>
            <a:r>
              <a:rPr lang="zh-TW" altLang="en-US" dirty="0"/>
              <a:t> 阿圖爾</a:t>
            </a:r>
            <a:r>
              <a:rPr lang="en-US" altLang="zh-TW" dirty="0"/>
              <a:t>﹡</a:t>
            </a:r>
            <a:r>
              <a:rPr lang="zh-TW" altLang="en-US" dirty="0"/>
              <a:t>魯賓斯坦</a:t>
            </a:r>
            <a:endParaRPr lang="en-US" altLang="zh-TW" dirty="0"/>
          </a:p>
          <a:p>
            <a:r>
              <a:rPr lang="zh-TW" altLang="en-US" dirty="0"/>
              <a:t>音樂聆賞</a:t>
            </a:r>
            <a:endParaRPr lang="en-US" altLang="zh-TW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72243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F0C83C67-400C-40F1-930F-45378C1DB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jascha</a:t>
            </a:r>
            <a:r>
              <a:rPr lang="en-US" altLang="zh-TW" dirty="0"/>
              <a:t> </a:t>
            </a:r>
            <a:r>
              <a:rPr lang="en-US" altLang="zh-TW" dirty="0" err="1"/>
              <a:t>heifetz</a:t>
            </a:r>
            <a:r>
              <a:rPr lang="zh-TW" altLang="en-US" dirty="0"/>
              <a:t> 雅沙</a:t>
            </a:r>
            <a:r>
              <a:rPr lang="en-US" altLang="zh-TW" dirty="0"/>
              <a:t>﹡</a:t>
            </a:r>
            <a:r>
              <a:rPr lang="zh-TW" altLang="en-US" dirty="0"/>
              <a:t>海飛茲</a:t>
            </a:r>
          </a:p>
        </p:txBody>
      </p:sp>
      <p:sp>
        <p:nvSpPr>
          <p:cNvPr id="21" name="內容版面配置區 20">
            <a:extLst>
              <a:ext uri="{FF2B5EF4-FFF2-40B4-BE49-F238E27FC236}">
                <a16:creationId xmlns:a16="http://schemas.microsoft.com/office/drawing/2014/main" id="{CD174840-5B30-4B99-90B3-52F6FA2B1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8" name="Picture 4" descr="ãheifetzãçåçæå°çµæ">
            <a:extLst>
              <a:ext uri="{FF2B5EF4-FFF2-40B4-BE49-F238E27FC236}">
                <a16:creationId xmlns:a16="http://schemas.microsoft.com/office/drawing/2014/main" id="{40983ECA-7AD4-4FF9-9F84-DA4082569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811" y="2335279"/>
            <a:ext cx="2531974" cy="421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ç¸éåç">
            <a:extLst>
              <a:ext uri="{FF2B5EF4-FFF2-40B4-BE49-F238E27FC236}">
                <a16:creationId xmlns:a16="http://schemas.microsoft.com/office/drawing/2014/main" id="{277A6E36-9D23-43BF-B019-F1265C8A3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460" y="2638044"/>
            <a:ext cx="5410200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428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F0C83C67-400C-40F1-930F-45378C1DB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jascha</a:t>
            </a:r>
            <a:r>
              <a:rPr lang="en-US" altLang="zh-TW" dirty="0"/>
              <a:t> </a:t>
            </a:r>
            <a:r>
              <a:rPr lang="en-US" altLang="zh-TW" dirty="0" err="1"/>
              <a:t>heifetz</a:t>
            </a:r>
            <a:r>
              <a:rPr lang="zh-TW" altLang="en-US" dirty="0"/>
              <a:t> 雅沙</a:t>
            </a:r>
            <a:r>
              <a:rPr lang="en-US" altLang="zh-TW" dirty="0"/>
              <a:t>﹡</a:t>
            </a:r>
            <a:r>
              <a:rPr lang="zh-TW" altLang="en-US" dirty="0"/>
              <a:t>海飛茲</a:t>
            </a:r>
          </a:p>
        </p:txBody>
      </p:sp>
      <p:sp>
        <p:nvSpPr>
          <p:cNvPr id="21" name="內容版面配置區 20">
            <a:extLst>
              <a:ext uri="{FF2B5EF4-FFF2-40B4-BE49-F238E27FC236}">
                <a16:creationId xmlns:a16="http://schemas.microsoft.com/office/drawing/2014/main" id="{CD174840-5B30-4B99-90B3-52F6FA2B1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915156"/>
          </a:xfrm>
        </p:spPr>
        <p:txBody>
          <a:bodyPr>
            <a:normAutofit/>
          </a:bodyPr>
          <a:lstStyle/>
          <a:p>
            <a:r>
              <a:rPr lang="en-US" altLang="zh-TW" dirty="0"/>
              <a:t>1901</a:t>
            </a:r>
            <a:r>
              <a:rPr lang="zh-TW" altLang="en-US" dirty="0"/>
              <a:t>年</a:t>
            </a:r>
            <a:r>
              <a:rPr lang="en-US" altLang="zh-TW" dirty="0"/>
              <a:t>2</a:t>
            </a:r>
            <a:r>
              <a:rPr lang="zh-TW" altLang="en-US" dirty="0"/>
              <a:t>月</a:t>
            </a:r>
            <a:r>
              <a:rPr lang="en-US" altLang="zh-TW" dirty="0"/>
              <a:t>2</a:t>
            </a:r>
            <a:r>
              <a:rPr lang="zh-TW" altLang="en-US" dirty="0"/>
              <a:t>日－</a:t>
            </a:r>
            <a:r>
              <a:rPr lang="en-US" altLang="zh-TW" dirty="0"/>
              <a:t>1987</a:t>
            </a:r>
            <a:r>
              <a:rPr lang="zh-TW" altLang="en-US" dirty="0"/>
              <a:t>年</a:t>
            </a:r>
            <a:r>
              <a:rPr lang="en-US" altLang="zh-TW" dirty="0"/>
              <a:t>12</a:t>
            </a:r>
            <a:r>
              <a:rPr lang="zh-TW" altLang="en-US" dirty="0"/>
              <a:t>月</a:t>
            </a:r>
            <a:r>
              <a:rPr lang="en-US" altLang="zh-TW" dirty="0"/>
              <a:t>10</a:t>
            </a:r>
            <a:r>
              <a:rPr lang="zh-TW" altLang="en-US" dirty="0"/>
              <a:t>日</a:t>
            </a:r>
            <a:endParaRPr lang="en-US" altLang="zh-TW" dirty="0"/>
          </a:p>
          <a:p>
            <a:r>
              <a:rPr lang="zh-TW" altLang="en-US" dirty="0"/>
              <a:t>是</a:t>
            </a:r>
            <a:r>
              <a:rPr lang="zh-TW" altLang="en-US" b="1" dirty="0">
                <a:solidFill>
                  <a:srgbClr val="FF0000"/>
                </a:solidFill>
              </a:rPr>
              <a:t>當代演奏技巧最突出</a:t>
            </a:r>
            <a:r>
              <a:rPr lang="zh-TW" altLang="en-US" dirty="0"/>
              <a:t>的小提琴家</a:t>
            </a:r>
            <a:endParaRPr lang="en-US" altLang="zh-TW" dirty="0"/>
          </a:p>
          <a:p>
            <a:r>
              <a:rPr lang="zh-TW" altLang="en-US" dirty="0"/>
              <a:t>廿世紀最偉大的小提琴家</a:t>
            </a:r>
            <a:endParaRPr lang="en-US" altLang="zh-TW" dirty="0"/>
          </a:p>
          <a:p>
            <a:r>
              <a:rPr lang="zh-TW" altLang="en-US" dirty="0"/>
              <a:t>以</a:t>
            </a:r>
            <a:r>
              <a:rPr lang="zh-TW" altLang="en-US" b="1" dirty="0">
                <a:solidFill>
                  <a:srgbClr val="FF0000"/>
                </a:solidFill>
              </a:rPr>
              <a:t>風格冷酷，演奏速度飛快</a:t>
            </a:r>
            <a:r>
              <a:rPr lang="zh-TW" altLang="en-US" dirty="0"/>
              <a:t>著稱</a:t>
            </a:r>
            <a:endParaRPr lang="en-US" altLang="zh-TW" dirty="0"/>
          </a:p>
          <a:p>
            <a:r>
              <a:rPr lang="en-US" altLang="zh-TW" dirty="0"/>
              <a:t>3</a:t>
            </a:r>
            <a:r>
              <a:rPr lang="zh-TW" altLang="en-US" dirty="0"/>
              <a:t>歲習琴，神童出道</a:t>
            </a:r>
            <a:endParaRPr lang="en-US" altLang="zh-TW" dirty="0"/>
          </a:p>
          <a:p>
            <a:r>
              <a:rPr lang="en-US" altLang="zh-TW" dirty="0"/>
              <a:t>6</a:t>
            </a:r>
            <a:r>
              <a:rPr lang="zh-TW" altLang="en-US" dirty="0"/>
              <a:t>歲即能演奏孟德爾頌小協</a:t>
            </a:r>
            <a:endParaRPr lang="en-US" altLang="zh-TW" dirty="0"/>
          </a:p>
          <a:p>
            <a:r>
              <a:rPr lang="en-US" altLang="zh-TW" dirty="0"/>
              <a:t>16</a:t>
            </a:r>
            <a:r>
              <a:rPr lang="zh-TW" altLang="en-US" dirty="0"/>
              <a:t>歲即站上美國卡內基音樂廳，</a:t>
            </a:r>
            <a:br>
              <a:rPr lang="en-US" altLang="zh-TW" dirty="0"/>
            </a:br>
            <a:r>
              <a:rPr lang="zh-TW" altLang="en-US" dirty="0"/>
              <a:t>並征服美國樂壇</a:t>
            </a:r>
            <a:endParaRPr lang="en-US" altLang="zh-TW" dirty="0"/>
          </a:p>
        </p:txBody>
      </p:sp>
      <p:pic>
        <p:nvPicPr>
          <p:cNvPr id="2056" name="Picture 8" descr="ãheifetzãçåçæå°çµæ">
            <a:extLst>
              <a:ext uri="{FF2B5EF4-FFF2-40B4-BE49-F238E27FC236}">
                <a16:creationId xmlns:a16="http://schemas.microsoft.com/office/drawing/2014/main" id="{A2FD3F00-29F7-4216-9D6F-66BD1C9A19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81" r="9493"/>
          <a:stretch/>
        </p:blipFill>
        <p:spPr bwMode="auto">
          <a:xfrm>
            <a:off x="6096000" y="2638043"/>
            <a:ext cx="4286250" cy="310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31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F0C83C67-400C-40F1-930F-45378C1DB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altLang="zh-TW" dirty="0"/>
              <a:t>David Oistrakh </a:t>
            </a:r>
            <a:r>
              <a:rPr lang="zh-TW" altLang="en-US" dirty="0"/>
              <a:t>大衛</a:t>
            </a:r>
            <a:r>
              <a:rPr lang="en-US" altLang="zh-TW" dirty="0"/>
              <a:t>·</a:t>
            </a:r>
            <a:r>
              <a:rPr lang="zh-TW" altLang="en-US" dirty="0"/>
              <a:t>歐伊斯特拉夫</a:t>
            </a:r>
          </a:p>
        </p:txBody>
      </p:sp>
      <p:sp>
        <p:nvSpPr>
          <p:cNvPr id="21" name="內容版面配置區 20">
            <a:extLst>
              <a:ext uri="{FF2B5EF4-FFF2-40B4-BE49-F238E27FC236}">
                <a16:creationId xmlns:a16="http://schemas.microsoft.com/office/drawing/2014/main" id="{CD174840-5B30-4B99-90B3-52F6FA2B1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098" name="Picture 2" descr="ãdavid oistrakhãçåçæå°çµæ">
            <a:extLst>
              <a:ext uri="{FF2B5EF4-FFF2-40B4-BE49-F238E27FC236}">
                <a16:creationId xmlns:a16="http://schemas.microsoft.com/office/drawing/2014/main" id="{DF1D9BDE-A7C7-4287-85FD-58056F5461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63"/>
          <a:stretch/>
        </p:blipFill>
        <p:spPr bwMode="auto">
          <a:xfrm>
            <a:off x="5486400" y="2439651"/>
            <a:ext cx="4982591" cy="396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ãdavid oistrakhãçåçæå°çµæ">
            <a:extLst>
              <a:ext uri="{FF2B5EF4-FFF2-40B4-BE49-F238E27FC236}">
                <a16:creationId xmlns:a16="http://schemas.microsoft.com/office/drawing/2014/main" id="{CE091656-CED8-47E2-9559-B1B0B7731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959" y="2309237"/>
            <a:ext cx="3255264" cy="4340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961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F0C83C67-400C-40F1-930F-45378C1DB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altLang="zh-TW" dirty="0"/>
              <a:t>David Oistrakh </a:t>
            </a:r>
            <a:r>
              <a:rPr lang="zh-TW" altLang="en-US" dirty="0"/>
              <a:t>大衛</a:t>
            </a:r>
            <a:r>
              <a:rPr lang="en-US" altLang="zh-TW" dirty="0"/>
              <a:t>·</a:t>
            </a:r>
            <a:r>
              <a:rPr lang="zh-TW" altLang="en-US" dirty="0"/>
              <a:t>歐伊斯特拉夫</a:t>
            </a:r>
          </a:p>
        </p:txBody>
      </p:sp>
      <p:sp>
        <p:nvSpPr>
          <p:cNvPr id="21" name="內容版面配置區 20">
            <a:extLst>
              <a:ext uri="{FF2B5EF4-FFF2-40B4-BE49-F238E27FC236}">
                <a16:creationId xmlns:a16="http://schemas.microsoft.com/office/drawing/2014/main" id="{CD174840-5B30-4B99-90B3-52F6FA2B1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4219956"/>
          </a:xfrm>
        </p:spPr>
        <p:txBody>
          <a:bodyPr/>
          <a:lstStyle/>
          <a:p>
            <a:r>
              <a:rPr lang="en-US" altLang="zh-TW" dirty="0"/>
              <a:t>1908</a:t>
            </a:r>
            <a:r>
              <a:rPr lang="zh-TW" altLang="en-US" dirty="0"/>
              <a:t>年</a:t>
            </a:r>
            <a:r>
              <a:rPr lang="en-US" altLang="zh-TW" dirty="0"/>
              <a:t>9</a:t>
            </a:r>
            <a:r>
              <a:rPr lang="zh-TW" altLang="en-US" dirty="0"/>
              <a:t>月</a:t>
            </a:r>
            <a:r>
              <a:rPr lang="en-US" altLang="zh-TW" dirty="0"/>
              <a:t>30</a:t>
            </a:r>
            <a:r>
              <a:rPr lang="zh-TW" altLang="en-US" dirty="0"/>
              <a:t>日－</a:t>
            </a:r>
            <a:r>
              <a:rPr lang="en-US" altLang="zh-TW" dirty="0"/>
              <a:t>1974</a:t>
            </a:r>
            <a:r>
              <a:rPr lang="zh-TW" altLang="en-US" dirty="0"/>
              <a:t>年</a:t>
            </a:r>
            <a:r>
              <a:rPr lang="en-US" altLang="zh-TW" dirty="0"/>
              <a:t>10</a:t>
            </a:r>
            <a:r>
              <a:rPr lang="zh-TW" altLang="en-US" dirty="0"/>
              <a:t>月</a:t>
            </a:r>
            <a:r>
              <a:rPr lang="en-US" altLang="zh-TW" dirty="0"/>
              <a:t>24</a:t>
            </a:r>
            <a:r>
              <a:rPr lang="zh-TW" altLang="en-US" dirty="0"/>
              <a:t>日</a:t>
            </a:r>
            <a:endParaRPr lang="en-US" altLang="zh-TW" dirty="0"/>
          </a:p>
          <a:p>
            <a:r>
              <a:rPr lang="zh-TW" altLang="en-US" b="1" dirty="0">
                <a:solidFill>
                  <a:srgbClr val="FF0000"/>
                </a:solidFill>
              </a:rPr>
              <a:t>最能代表蘇聯</a:t>
            </a:r>
            <a:r>
              <a:rPr lang="zh-TW" altLang="en-US" dirty="0"/>
              <a:t>的小提琴家</a:t>
            </a:r>
            <a:endParaRPr lang="en-US" altLang="zh-TW" dirty="0"/>
          </a:p>
          <a:p>
            <a:r>
              <a:rPr lang="zh-TW" altLang="en-US" dirty="0"/>
              <a:t>以</a:t>
            </a:r>
            <a:r>
              <a:rPr lang="zh-TW" altLang="en-US" b="1" dirty="0">
                <a:solidFill>
                  <a:srgbClr val="FF0000"/>
                </a:solidFill>
              </a:rPr>
              <a:t>音色溫暖，感情豐富浪漫</a:t>
            </a:r>
            <a:r>
              <a:rPr lang="zh-TW" altLang="en-US" dirty="0"/>
              <a:t>著稱</a:t>
            </a:r>
            <a:endParaRPr lang="en-US" altLang="zh-TW" dirty="0"/>
          </a:p>
          <a:p>
            <a:r>
              <a:rPr lang="zh-TW" altLang="en-US" dirty="0"/>
              <a:t>演奏廳起來恢宏大度，具感染力</a:t>
            </a:r>
            <a:endParaRPr lang="en-US" altLang="zh-TW" dirty="0"/>
          </a:p>
          <a:p>
            <a:r>
              <a:rPr lang="zh-TW" altLang="en-US" dirty="0"/>
              <a:t>最常被拿來和海飛茲做比較</a:t>
            </a:r>
            <a:endParaRPr lang="en-US" altLang="zh-TW" dirty="0"/>
          </a:p>
          <a:p>
            <a:r>
              <a:rPr lang="en-US" altLang="zh-TW" dirty="0"/>
              <a:t>5</a:t>
            </a:r>
            <a:r>
              <a:rPr lang="zh-TW" altLang="en-US" dirty="0"/>
              <a:t>歲即登台表演，神童認證</a:t>
            </a:r>
            <a:endParaRPr lang="en-US" altLang="zh-TW" dirty="0"/>
          </a:p>
          <a:p>
            <a:r>
              <a:rPr lang="zh-TW" altLang="en-US" dirty="0"/>
              <a:t>天文學家以發現到的</a:t>
            </a:r>
            <a:r>
              <a:rPr lang="en-US" altLang="zh-TW" dirty="0"/>
              <a:t>42516 </a:t>
            </a:r>
            <a:r>
              <a:rPr lang="zh-TW" altLang="en-US" dirty="0"/>
              <a:t>行星</a:t>
            </a:r>
            <a:br>
              <a:rPr lang="en-US" altLang="zh-TW" dirty="0"/>
            </a:br>
            <a:r>
              <a:rPr lang="zh-TW" altLang="en-US" dirty="0"/>
              <a:t>命名為</a:t>
            </a:r>
            <a:r>
              <a:rPr lang="en-US" altLang="zh-TW" dirty="0" err="1"/>
              <a:t>Oistrach</a:t>
            </a:r>
            <a:r>
              <a:rPr lang="zh-TW" altLang="en-US" dirty="0"/>
              <a:t> 以茲紀念</a:t>
            </a:r>
            <a:endParaRPr lang="en-US" altLang="zh-TW" dirty="0"/>
          </a:p>
        </p:txBody>
      </p:sp>
      <p:pic>
        <p:nvPicPr>
          <p:cNvPr id="3074" name="Picture 2" descr="ãdavid oistrakhãçåçæå°çµæ">
            <a:extLst>
              <a:ext uri="{FF2B5EF4-FFF2-40B4-BE49-F238E27FC236}">
                <a16:creationId xmlns:a16="http://schemas.microsoft.com/office/drawing/2014/main" id="{39C528D1-E1CD-4EEE-978D-86E2725B0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119" y="2521458"/>
            <a:ext cx="3614745" cy="401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440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9515147-10D4-4692-BE52-1067E315F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音樂聆賞</a:t>
            </a:r>
            <a:endParaRPr lang="en-US" altLang="zh-TW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53F7899-9E8A-47B8-885A-87118664C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5650" y="2273878"/>
            <a:ext cx="7729728" cy="4316114"/>
          </a:xfrm>
        </p:spPr>
        <p:txBody>
          <a:bodyPr>
            <a:normAutofit/>
          </a:bodyPr>
          <a:lstStyle/>
          <a:p>
            <a:r>
              <a:rPr lang="zh-TW" altLang="en-US" dirty="0"/>
              <a:t>小提琴協奏曲 </a:t>
            </a:r>
            <a:r>
              <a:rPr lang="en-US" altLang="zh-TW" dirty="0"/>
              <a:t>(Violin Concerto)</a:t>
            </a:r>
          </a:p>
          <a:p>
            <a:pPr lvl="1"/>
            <a:r>
              <a:rPr lang="zh-TW" altLang="en-US" dirty="0"/>
              <a:t>是一種以小提琴為主角，交響樂團為配角的曲目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marL="457200" lvl="2" indent="0">
              <a:buNone/>
            </a:pPr>
            <a:endParaRPr lang="en-US" altLang="zh-TW" dirty="0"/>
          </a:p>
          <a:p>
            <a:pPr lvl="2"/>
            <a:r>
              <a:rPr lang="zh-TW" altLang="en-US" dirty="0"/>
              <a:t>柴可夫斯基 </a:t>
            </a:r>
            <a:r>
              <a:rPr lang="en-US" altLang="zh-TW" dirty="0"/>
              <a:t>D</a:t>
            </a:r>
            <a:r>
              <a:rPr lang="zh-TW" altLang="en-US" dirty="0"/>
              <a:t>大調 </a:t>
            </a:r>
            <a:r>
              <a:rPr lang="en-US" altLang="zh-TW" dirty="0"/>
              <a:t>Op.35</a:t>
            </a:r>
            <a:r>
              <a:rPr lang="zh-TW" altLang="en-US" dirty="0"/>
              <a:t> </a:t>
            </a:r>
            <a:endParaRPr lang="en-US" altLang="zh-TW" dirty="0"/>
          </a:p>
          <a:p>
            <a:pPr lvl="2"/>
            <a:endParaRPr lang="en-US" altLang="zh-TW" dirty="0"/>
          </a:p>
          <a:p>
            <a:pPr lvl="2"/>
            <a:r>
              <a:rPr lang="zh-TW" altLang="en-US" dirty="0"/>
              <a:t>蘇格蘭幻想曲</a:t>
            </a:r>
          </a:p>
        </p:txBody>
      </p:sp>
      <p:pic>
        <p:nvPicPr>
          <p:cNvPr id="6" name="Picture 8" descr="ãheifetzãçåçæå°çµæ">
            <a:extLst>
              <a:ext uri="{FF2B5EF4-FFF2-40B4-BE49-F238E27FC236}">
                <a16:creationId xmlns:a16="http://schemas.microsoft.com/office/drawing/2014/main" id="{35DA8D39-4E5B-42E3-BD32-0BACF9F793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81" r="9493"/>
          <a:stretch/>
        </p:blipFill>
        <p:spPr bwMode="auto">
          <a:xfrm>
            <a:off x="5827819" y="3025961"/>
            <a:ext cx="1113819" cy="80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ãdavid oistrakhãçåçæå°çµæ">
            <a:extLst>
              <a:ext uri="{FF2B5EF4-FFF2-40B4-BE49-F238E27FC236}">
                <a16:creationId xmlns:a16="http://schemas.microsoft.com/office/drawing/2014/main" id="{FB489286-743C-4B76-8CE8-4BD38F6CC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411" y="2723874"/>
            <a:ext cx="997348" cy="1108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069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F0C83C67-400C-40F1-930F-45378C1DB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altLang="zh-TW" dirty="0"/>
              <a:t>Artur Rubinstein</a:t>
            </a:r>
            <a:r>
              <a:rPr lang="zh-TW" altLang="en-US" dirty="0"/>
              <a:t> 阿圖爾</a:t>
            </a:r>
            <a:r>
              <a:rPr lang="en-US" altLang="zh-TW" dirty="0"/>
              <a:t>﹡</a:t>
            </a:r>
            <a:r>
              <a:rPr lang="zh-TW" altLang="en-US" dirty="0"/>
              <a:t>魯賓斯坦</a:t>
            </a:r>
          </a:p>
        </p:txBody>
      </p:sp>
      <p:sp>
        <p:nvSpPr>
          <p:cNvPr id="21" name="內容版面配置區 20">
            <a:extLst>
              <a:ext uri="{FF2B5EF4-FFF2-40B4-BE49-F238E27FC236}">
                <a16:creationId xmlns:a16="http://schemas.microsoft.com/office/drawing/2014/main" id="{CD174840-5B30-4B99-90B3-52F6FA2B1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2" name="Picture 4" descr="ãArthur Rubinsteinãçåçæå°çµæ">
            <a:extLst>
              <a:ext uri="{FF2B5EF4-FFF2-40B4-BE49-F238E27FC236}">
                <a16:creationId xmlns:a16="http://schemas.microsoft.com/office/drawing/2014/main" id="{B3B7E233-AB7B-4DCF-9B60-0A316643C9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7" r="6988"/>
          <a:stretch/>
        </p:blipFill>
        <p:spPr bwMode="auto">
          <a:xfrm>
            <a:off x="2357438" y="2423731"/>
            <a:ext cx="2343150" cy="4073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ãArthur Rubinsteinãçåçæå°çµæ">
            <a:extLst>
              <a:ext uri="{FF2B5EF4-FFF2-40B4-BE49-F238E27FC236}">
                <a16:creationId xmlns:a16="http://schemas.microsoft.com/office/drawing/2014/main" id="{6DC730F2-3950-4AC2-8D07-2D5040039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077" y="2624057"/>
            <a:ext cx="5030787" cy="367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022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F0C83C67-400C-40F1-930F-45378C1DB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altLang="zh-TW" dirty="0"/>
              <a:t>Artur Rubinstein</a:t>
            </a:r>
            <a:r>
              <a:rPr lang="zh-TW" altLang="en-US" dirty="0"/>
              <a:t> 阿圖爾</a:t>
            </a:r>
            <a:r>
              <a:rPr lang="en-US" altLang="zh-TW" dirty="0"/>
              <a:t>﹡</a:t>
            </a:r>
            <a:r>
              <a:rPr lang="zh-TW" altLang="en-US" dirty="0"/>
              <a:t>魯賓斯坦</a:t>
            </a:r>
          </a:p>
        </p:txBody>
      </p:sp>
      <p:sp>
        <p:nvSpPr>
          <p:cNvPr id="21" name="內容版面配置區 20">
            <a:extLst>
              <a:ext uri="{FF2B5EF4-FFF2-40B4-BE49-F238E27FC236}">
                <a16:creationId xmlns:a16="http://schemas.microsoft.com/office/drawing/2014/main" id="{CD174840-5B30-4B99-90B3-52F6FA2B1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4219956"/>
          </a:xfrm>
        </p:spPr>
        <p:txBody>
          <a:bodyPr/>
          <a:lstStyle/>
          <a:p>
            <a:r>
              <a:rPr lang="en-US" altLang="zh-TW" dirty="0"/>
              <a:t>1887</a:t>
            </a:r>
            <a:r>
              <a:rPr lang="zh-TW" altLang="en-US" dirty="0"/>
              <a:t>年</a:t>
            </a:r>
            <a:r>
              <a:rPr lang="en-US" altLang="zh-TW" dirty="0"/>
              <a:t>1</a:t>
            </a:r>
            <a:r>
              <a:rPr lang="zh-TW" altLang="en-US" dirty="0"/>
              <a:t>月</a:t>
            </a:r>
            <a:r>
              <a:rPr lang="en-US" altLang="zh-TW" dirty="0"/>
              <a:t>28</a:t>
            </a:r>
            <a:r>
              <a:rPr lang="zh-TW" altLang="en-US" dirty="0"/>
              <a:t>日－</a:t>
            </a:r>
            <a:r>
              <a:rPr lang="en-US" altLang="zh-TW" dirty="0"/>
              <a:t>1982</a:t>
            </a:r>
            <a:r>
              <a:rPr lang="zh-TW" altLang="en-US" dirty="0"/>
              <a:t>年</a:t>
            </a:r>
            <a:r>
              <a:rPr lang="en-US" altLang="zh-TW" dirty="0"/>
              <a:t>12</a:t>
            </a:r>
            <a:r>
              <a:rPr lang="zh-TW" altLang="en-US" dirty="0"/>
              <a:t>月</a:t>
            </a:r>
            <a:r>
              <a:rPr lang="en-US" altLang="zh-TW" dirty="0"/>
              <a:t>20</a:t>
            </a:r>
            <a:r>
              <a:rPr lang="zh-TW" altLang="en-US" dirty="0"/>
              <a:t>日</a:t>
            </a:r>
            <a:endParaRPr lang="en-US" altLang="zh-TW" dirty="0"/>
          </a:p>
          <a:p>
            <a:r>
              <a:rPr lang="zh-TW" altLang="en-US" dirty="0"/>
              <a:t>演奏傾向於形成氣勢磅礴的效果</a:t>
            </a:r>
            <a:endParaRPr lang="en-US" altLang="zh-TW" dirty="0"/>
          </a:p>
          <a:p>
            <a:r>
              <a:rPr lang="zh-TW" altLang="en-US" dirty="0"/>
              <a:t>是</a:t>
            </a:r>
            <a:r>
              <a:rPr lang="zh-TW" altLang="en-US" b="1" dirty="0">
                <a:solidFill>
                  <a:srgbClr val="FF0000"/>
                </a:solidFill>
              </a:rPr>
              <a:t>蕭邦音樂的最佳演繹者</a:t>
            </a:r>
            <a:r>
              <a:rPr lang="zh-TW" altLang="en-US" dirty="0"/>
              <a:t>之一</a:t>
            </a:r>
            <a:endParaRPr lang="en-US" altLang="zh-TW" dirty="0"/>
          </a:p>
          <a:p>
            <a:r>
              <a:rPr lang="zh-TW" altLang="en-US" dirty="0"/>
              <a:t>是</a:t>
            </a:r>
            <a:r>
              <a:rPr lang="en-US" altLang="zh-TW" dirty="0"/>
              <a:t>20</a:t>
            </a:r>
            <a:r>
              <a:rPr lang="zh-TW" altLang="en-US" dirty="0"/>
              <a:t>世紀最傑出的鋼琴家之一</a:t>
            </a:r>
            <a:endParaRPr lang="en-US" altLang="zh-TW" dirty="0"/>
          </a:p>
        </p:txBody>
      </p:sp>
      <p:pic>
        <p:nvPicPr>
          <p:cNvPr id="1026" name="Picture 2" descr="ç¸éåç">
            <a:extLst>
              <a:ext uri="{FF2B5EF4-FFF2-40B4-BE49-F238E27FC236}">
                <a16:creationId xmlns:a16="http://schemas.microsoft.com/office/drawing/2014/main" id="{7EEF9B8C-CE2E-4FB3-9443-189859CA82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95" r="25214"/>
          <a:stretch/>
        </p:blipFill>
        <p:spPr bwMode="auto">
          <a:xfrm>
            <a:off x="6288767" y="2385640"/>
            <a:ext cx="3562351" cy="4219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066814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234</TotalTime>
  <Words>493</Words>
  <Application>Microsoft Office PowerPoint</Application>
  <PresentationFormat>寬螢幕</PresentationFormat>
  <Paragraphs>62</Paragraphs>
  <Slides>10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Arial</vt:lpstr>
      <vt:lpstr>Calibri</vt:lpstr>
      <vt:lpstr>Gill Sans MT</vt:lpstr>
      <vt:lpstr>包裹</vt:lpstr>
      <vt:lpstr>近代著名古典樂演奏家介紹</vt:lpstr>
      <vt:lpstr>Outline</vt:lpstr>
      <vt:lpstr>jascha heifetz 雅沙﹡海飛茲</vt:lpstr>
      <vt:lpstr>jascha heifetz 雅沙﹡海飛茲</vt:lpstr>
      <vt:lpstr>David Oistrakh 大衛·歐伊斯特拉夫</vt:lpstr>
      <vt:lpstr>David Oistrakh 大衛·歐伊斯特拉夫</vt:lpstr>
      <vt:lpstr>音樂聆賞</vt:lpstr>
      <vt:lpstr>Artur Rubinstein 阿圖爾﹡魯賓斯坦</vt:lpstr>
      <vt:lpstr>Artur Rubinstein 阿圖爾﹡魯賓斯坦</vt:lpstr>
      <vt:lpstr>音樂聆賞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經典小提琴演奏家介紹</dc:title>
  <dc:creator>Lulu</dc:creator>
  <cp:lastModifiedBy>Lulu</cp:lastModifiedBy>
  <cp:revision>59</cp:revision>
  <dcterms:created xsi:type="dcterms:W3CDTF">2019-03-31T14:56:50Z</dcterms:created>
  <dcterms:modified xsi:type="dcterms:W3CDTF">2019-03-31T18:56:37Z</dcterms:modified>
</cp:coreProperties>
</file>