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2"/>
  </p:notesMasterIdLst>
  <p:sldIdLst>
    <p:sldId id="391" r:id="rId2"/>
    <p:sldId id="326" r:id="rId3"/>
    <p:sldId id="357" r:id="rId4"/>
    <p:sldId id="358" r:id="rId5"/>
    <p:sldId id="417" r:id="rId6"/>
    <p:sldId id="359" r:id="rId7"/>
    <p:sldId id="361" r:id="rId8"/>
    <p:sldId id="362" r:id="rId9"/>
    <p:sldId id="363" r:id="rId10"/>
    <p:sldId id="418" r:id="rId11"/>
    <p:sldId id="393" r:id="rId12"/>
    <p:sldId id="366" r:id="rId13"/>
    <p:sldId id="419" r:id="rId14"/>
    <p:sldId id="394" r:id="rId15"/>
    <p:sldId id="395" r:id="rId16"/>
    <p:sldId id="396" r:id="rId17"/>
    <p:sldId id="397" r:id="rId18"/>
    <p:sldId id="367" r:id="rId19"/>
    <p:sldId id="420" r:id="rId20"/>
    <p:sldId id="398" r:id="rId21"/>
    <p:sldId id="416" r:id="rId22"/>
    <p:sldId id="368" r:id="rId23"/>
    <p:sldId id="369" r:id="rId24"/>
    <p:sldId id="370" r:id="rId25"/>
    <p:sldId id="421" r:id="rId26"/>
    <p:sldId id="383" r:id="rId27"/>
    <p:sldId id="400" r:id="rId28"/>
    <p:sldId id="384" r:id="rId29"/>
    <p:sldId id="375" r:id="rId30"/>
    <p:sldId id="422" r:id="rId31"/>
    <p:sldId id="401" r:id="rId32"/>
    <p:sldId id="402" r:id="rId33"/>
    <p:sldId id="403" r:id="rId34"/>
    <p:sldId id="379" r:id="rId35"/>
    <p:sldId id="381" r:id="rId36"/>
    <p:sldId id="404" r:id="rId37"/>
    <p:sldId id="390" r:id="rId38"/>
    <p:sldId id="380" r:id="rId39"/>
    <p:sldId id="415" r:id="rId40"/>
    <p:sldId id="423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91"/>
            <p14:sldId id="326"/>
            <p14:sldId id="357"/>
            <p14:sldId id="358"/>
            <p14:sldId id="417"/>
            <p14:sldId id="359"/>
            <p14:sldId id="361"/>
            <p14:sldId id="362"/>
            <p14:sldId id="363"/>
            <p14:sldId id="418"/>
            <p14:sldId id="393"/>
            <p14:sldId id="366"/>
            <p14:sldId id="419"/>
            <p14:sldId id="394"/>
            <p14:sldId id="395"/>
            <p14:sldId id="396"/>
            <p14:sldId id="397"/>
            <p14:sldId id="367"/>
            <p14:sldId id="420"/>
            <p14:sldId id="398"/>
            <p14:sldId id="416"/>
            <p14:sldId id="368"/>
            <p14:sldId id="369"/>
            <p14:sldId id="370"/>
            <p14:sldId id="421"/>
            <p14:sldId id="383"/>
            <p14:sldId id="400"/>
            <p14:sldId id="384"/>
            <p14:sldId id="375"/>
            <p14:sldId id="422"/>
            <p14:sldId id="401"/>
            <p14:sldId id="402"/>
            <p14:sldId id="403"/>
            <p14:sldId id="379"/>
            <p14:sldId id="381"/>
            <p14:sldId id="404"/>
            <p14:sldId id="390"/>
            <p14:sldId id="380"/>
            <p14:sldId id="415"/>
            <p14:sldId id="423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669900"/>
    <a:srgbClr val="FF33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4" autoAdjust="0"/>
    <p:restoredTop sz="96935" autoAdjust="0"/>
  </p:normalViewPr>
  <p:slideViewPr>
    <p:cSldViewPr>
      <p:cViewPr varScale="1">
        <p:scale>
          <a:sx n="122" d="100"/>
          <a:sy n="122" d="100"/>
        </p:scale>
        <p:origin x="17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0" y="1091602"/>
            <a:ext cx="533400" cy="1771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67CEB3-B138-26C7-5AF3-E9DF87487324}"/>
              </a:ext>
            </a:extLst>
          </p:cNvPr>
          <p:cNvSpPr/>
          <p:nvPr userDrawn="1"/>
        </p:nvSpPr>
        <p:spPr>
          <a:xfrm>
            <a:off x="539552" y="1123245"/>
            <a:ext cx="8585192" cy="73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/>
              <a:t>페이지 기본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HTML5 </a:t>
            </a:r>
            <a:r>
              <a:rPr lang="ko-KR" altLang="en-US" dirty="0"/>
              <a:t>페이지의 기본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HTML5 </a:t>
            </a:r>
            <a:r>
              <a:rPr lang="ko-KR" altLang="en-US" dirty="0"/>
              <a:t>페이지의 필수 태그</a:t>
            </a:r>
            <a:endParaRPr lang="en-US" altLang="ko-KR" dirty="0"/>
          </a:p>
          <a:p>
            <a:pPr lvl="1"/>
            <a:r>
              <a:rPr lang="en-US" altLang="ko-KR" dirty="0"/>
              <a:t>( !DOCTYPE html )- HTML5 </a:t>
            </a:r>
            <a:r>
              <a:rPr lang="ko-KR" altLang="en-US" dirty="0"/>
              <a:t>문서임을 알리는 지시어</a:t>
            </a:r>
            <a:endParaRPr lang="en-US" altLang="ko-KR" dirty="0"/>
          </a:p>
          <a:p>
            <a:pPr lvl="1"/>
            <a:r>
              <a:rPr lang="en-US" altLang="ko-KR" dirty="0"/>
              <a:t>( &lt;html&gt;, &lt;head&gt;, &lt;title&gt;, &lt;body&gt; ) </a:t>
            </a:r>
            <a:r>
              <a:rPr lang="ko-KR" altLang="en-US" dirty="0"/>
              <a:t>태그</a:t>
            </a:r>
            <a:r>
              <a:rPr lang="en-US" altLang="ko-KR" dirty="0"/>
              <a:t>	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1988840"/>
            <a:ext cx="619268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&lt;!DOCTYPE 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&lt;!--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 부분은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주석문입니다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웹 브라우저는 주석을 화면에 출력하지 않습니다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.--&gt;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문서제목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CSS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스타일 정의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메타데이터정의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&lt;/head&gt;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문서의 본문 텍스트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이미지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테이블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동영상 등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&lt;/body&gt;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&lt;/html&gt;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510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50FE3-F5B7-BC30-F851-95287D85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02797B-7229-54AA-5B98-F6452978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5424EB83-D139-9BA2-DD5F-9B08ED3D2D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66629"/>
            <a:ext cx="5849166" cy="3524742"/>
          </a:xfrm>
        </p:spPr>
      </p:pic>
    </p:spTree>
    <p:extLst>
      <p:ext uri="{BB962C8B-B14F-4D97-AF65-F5344CB8AC3E}">
        <p14:creationId xmlns:p14="http://schemas.microsoft.com/office/powerpoint/2010/main" val="62218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태그와 </a:t>
            </a:r>
            <a:r>
              <a:rPr lang="ko-KR" altLang="en-US" dirty="0" err="1"/>
              <a:t>인라인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태그 </a:t>
            </a:r>
            <a:endParaRPr lang="en-US" altLang="ko-KR" dirty="0"/>
          </a:p>
          <a:p>
            <a:pPr lvl="1"/>
            <a:r>
              <a:rPr lang="ko-KR" altLang="en-US" dirty="0"/>
              <a:t>블록 태그와 인라인 태그로 구분</a:t>
            </a:r>
            <a:endParaRPr lang="en-US" altLang="ko-KR" dirty="0"/>
          </a:p>
          <a:p>
            <a:pPr lvl="2" fontAlgn="base" latinLnBrk="0"/>
            <a:r>
              <a:rPr lang="en-US" altLang="ko-KR" dirty="0"/>
              <a:t>( </a:t>
            </a:r>
            <a:r>
              <a:rPr lang="ko-KR" altLang="en-US" dirty="0"/>
              <a:t>블록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) </a:t>
            </a:r>
            <a:r>
              <a:rPr lang="ko-KR" altLang="en-US" dirty="0"/>
              <a:t>사례</a:t>
            </a:r>
            <a:r>
              <a:rPr lang="en-US" altLang="ko-KR" dirty="0"/>
              <a:t> : &lt;p&gt;, &lt;h1&gt;, &lt;div&gt;,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 fontAlgn="base" latinLnBrk="0"/>
            <a:r>
              <a:rPr lang="en-US" altLang="ko-KR" dirty="0"/>
              <a:t>( </a:t>
            </a:r>
            <a:r>
              <a:rPr lang="ko-KR" altLang="en-US" dirty="0"/>
              <a:t>인라인 태그</a:t>
            </a:r>
            <a:r>
              <a:rPr lang="en-US" altLang="ko-KR" dirty="0"/>
              <a:t> )</a:t>
            </a:r>
            <a:r>
              <a:rPr lang="ko-KR" altLang="en-US" dirty="0"/>
              <a:t> 사례 </a:t>
            </a:r>
            <a:r>
              <a:rPr lang="en-US" altLang="ko-KR" dirty="0"/>
              <a:t>: &lt;strong&gt;,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&lt;span&gt;</a:t>
            </a:r>
            <a:endParaRPr lang="ko-KR" altLang="en-US" dirty="0"/>
          </a:p>
          <a:p>
            <a:r>
              <a:rPr lang="ko-KR" altLang="en-US" dirty="0"/>
              <a:t>블록 태그</a:t>
            </a:r>
            <a:endParaRPr lang="en-US" altLang="ko-KR" dirty="0"/>
          </a:p>
          <a:p>
            <a:pPr lvl="1"/>
            <a:r>
              <a:rPr lang="ko-KR" altLang="en-US" dirty="0"/>
              <a:t>항상 새 라인에서 시작하여 출력</a:t>
            </a:r>
            <a:endParaRPr lang="en-US" altLang="ko-KR" dirty="0"/>
          </a:p>
          <a:p>
            <a:pPr lvl="1"/>
            <a:r>
              <a:rPr lang="ko-KR" altLang="en-US" dirty="0"/>
              <a:t>양 옆에 다른 콘텐트를 배치하지 않고 한 라인 독점 사용</a:t>
            </a:r>
            <a:endParaRPr lang="en-US" altLang="ko-KR" dirty="0"/>
          </a:p>
          <a:p>
            <a:pPr lvl="1"/>
            <a:r>
              <a:rPr lang="ko-KR" altLang="en-US" dirty="0"/>
              <a:t>가장 많이 사용되는 블록 태그</a:t>
            </a:r>
            <a:r>
              <a:rPr lang="en-US" altLang="ko-KR" dirty="0"/>
              <a:t> : ( &lt;div&gt; )</a:t>
            </a:r>
          </a:p>
          <a:p>
            <a:r>
              <a:rPr lang="ko-KR" altLang="en-US" dirty="0"/>
              <a:t>인라인 태그</a:t>
            </a:r>
            <a:endParaRPr lang="en-US" altLang="ko-KR" dirty="0"/>
          </a:p>
          <a:p>
            <a:pPr lvl="1"/>
            <a:r>
              <a:rPr lang="ko-KR" altLang="en-US" dirty="0"/>
              <a:t>블록 속에 삽입되어 블록의 일부로 출력</a:t>
            </a:r>
            <a:endParaRPr lang="en-US" altLang="ko-KR" dirty="0"/>
          </a:p>
          <a:p>
            <a:pPr lvl="1"/>
            <a:r>
              <a:rPr lang="ko-KR" altLang="en-US" dirty="0"/>
              <a:t>가장 많이 사용된 </a:t>
            </a:r>
            <a:r>
              <a:rPr lang="ko-KR" altLang="en-US" dirty="0" err="1"/>
              <a:t>인라인</a:t>
            </a:r>
            <a:r>
              <a:rPr lang="ko-KR" altLang="en-US" dirty="0"/>
              <a:t> 태그 </a:t>
            </a:r>
            <a:r>
              <a:rPr lang="en-US" altLang="ko-KR" dirty="0"/>
              <a:t>: ( &lt;span&gt;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8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44" y="1928960"/>
            <a:ext cx="2287795" cy="29713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2-10 &lt;div&gt; </a:t>
            </a:r>
            <a:r>
              <a:rPr lang="ko-KR" altLang="en-US" dirty="0"/>
              <a:t>블록과 </a:t>
            </a:r>
            <a:r>
              <a:rPr lang="en-US" altLang="ko-KR" dirty="0"/>
              <a:t>&lt;span&gt; </a:t>
            </a:r>
            <a:r>
              <a:rPr lang="ko-KR" altLang="en-US" dirty="0" err="1"/>
              <a:t>인라인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772816"/>
            <a:ext cx="4392488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&lt;head&gt;&lt;title&gt;&amp;</a:t>
            </a:r>
            <a:r>
              <a:rPr lang="en-US" altLang="ko-KR" sz="1200" dirty="0" err="1"/>
              <a:t>lt;div&amp;gt</a:t>
            </a:r>
            <a:r>
              <a:rPr lang="en-US" altLang="ko-KR" sz="1200" dirty="0"/>
              <a:t>;</a:t>
            </a:r>
            <a:r>
              <a:rPr lang="ko-KR" altLang="en-US" sz="1200" dirty="0"/>
              <a:t>블록과 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lt;span&amp;gt</a:t>
            </a:r>
            <a:r>
              <a:rPr lang="en-US" altLang="ko-KR" sz="1200" dirty="0"/>
              <a:t>;</a:t>
            </a:r>
            <a:r>
              <a:rPr lang="ko-KR" altLang="en-US" sz="1200" dirty="0" err="1"/>
              <a:t>인라인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사랑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&lt;div style="</a:t>
            </a:r>
            <a:r>
              <a:rPr lang="en-US" altLang="ko-KR" sz="1200" b="1" dirty="0" err="1"/>
              <a:t>background-color:skyblue</a:t>
            </a:r>
            <a:r>
              <a:rPr lang="en-US" altLang="ko-KR" sz="1200" b="1" dirty="0"/>
              <a:t>; padding:20px;"&gt;</a:t>
            </a:r>
          </a:p>
          <a:p>
            <a:r>
              <a:rPr lang="ko-KR" altLang="en-US" sz="1200" dirty="0"/>
              <a:t>내가 사람의 방언과 천사의 말을 할지라도</a:t>
            </a:r>
          </a:p>
          <a:p>
            <a:r>
              <a:rPr lang="en-US" altLang="ko-KR" sz="1200" b="1" dirty="0"/>
              <a:t>&lt;span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이 없으면</a:t>
            </a:r>
            <a:endParaRPr lang="en-US" altLang="ko-KR" sz="1200" dirty="0"/>
          </a:p>
          <a:p>
            <a:r>
              <a:rPr lang="ko-KR" altLang="en-US" sz="1200" dirty="0"/>
              <a:t>소리 나는 구리와 울리는 꽹과리가 되고</a:t>
            </a:r>
            <a:r>
              <a:rPr lang="en-US" altLang="ko-KR" sz="1200" dirty="0"/>
              <a:t>,</a:t>
            </a:r>
          </a:p>
          <a:p>
            <a:r>
              <a:rPr lang="en-US" altLang="ko-KR" sz="1200" b="1" dirty="0"/>
              <a:t>&lt;span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이 없으면 아무</a:t>
            </a:r>
            <a:endParaRPr lang="en-US" altLang="ko-KR" sz="1200" dirty="0"/>
          </a:p>
          <a:p>
            <a:r>
              <a:rPr lang="ko-KR" altLang="en-US" sz="1200" dirty="0"/>
              <a:t>것도 아니라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/>
              <a:t>&lt;/div&gt;</a:t>
            </a:r>
          </a:p>
          <a:p>
            <a:r>
              <a:rPr lang="en-US" altLang="ko-KR" sz="1200" dirty="0"/>
              <a:t>&lt;p&gt;</a:t>
            </a:r>
          </a:p>
          <a:p>
            <a:r>
              <a:rPr lang="en-US" altLang="ko-KR" sz="1200" dirty="0"/>
              <a:t>~</a:t>
            </a:r>
            <a:r>
              <a:rPr lang="ko-KR" altLang="en-US" sz="1200" dirty="0"/>
              <a:t>우리 서로 사랑하며 살아요</a:t>
            </a:r>
            <a:r>
              <a:rPr lang="en-US" altLang="ko-KR" sz="1200" dirty="0"/>
              <a:t>~</a:t>
            </a:r>
          </a:p>
          <a:p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84856" y="2583382"/>
            <a:ext cx="1512168" cy="442674"/>
          </a:xfrm>
          <a:prstGeom prst="wedgeRoundRectCallout">
            <a:avLst>
              <a:gd name="adj1" fmla="val -81216"/>
              <a:gd name="adj2" fmla="val 739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배경색을 파란색으로 </a:t>
            </a:r>
            <a:r>
              <a:rPr lang="ko-KR" altLang="en-US" sz="1000"/>
              <a:t>꾸미는 </a:t>
            </a:r>
            <a:r>
              <a:rPr lang="en-US" altLang="ko-KR" sz="1000" dirty="0"/>
              <a:t>CSS3 </a:t>
            </a:r>
            <a:r>
              <a:rPr lang="ko-KR" altLang="en-US" sz="1000" dirty="0"/>
              <a:t>스타일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9170" y="2889848"/>
            <a:ext cx="616347" cy="272415"/>
          </a:xfrm>
          <a:prstGeom prst="wedgeRoundRectCallout">
            <a:avLst>
              <a:gd name="adj1" fmla="val -78823"/>
              <a:gd name="adj2" fmla="val 746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&lt;div&gt;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301280" y="4239566"/>
            <a:ext cx="688355" cy="272415"/>
          </a:xfrm>
          <a:prstGeom prst="wedgeRoundRectCallout">
            <a:avLst>
              <a:gd name="adj1" fmla="val -76056"/>
              <a:gd name="adj2" fmla="val -109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&lt;span&gt;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4335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8BDFB-BE7B-80EE-355C-1C515981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8434A45-0EEA-01A5-7030-D49DABD26FD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3672408" cy="2257451"/>
          </a:xfrm>
          <a:ln>
            <a:solidFill>
              <a:schemeClr val="accent6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213E4A-46E0-6E46-5631-CA607E1E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6E659-7006-CA28-08B2-69C365B62F09}"/>
              </a:ext>
            </a:extLst>
          </p:cNvPr>
          <p:cNvSpPr txBox="1"/>
          <p:nvPr/>
        </p:nvSpPr>
        <p:spPr>
          <a:xfrm>
            <a:off x="1331640" y="4221088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style = 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color:blue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style="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color:rgb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(255, 127, 133)"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91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메타 데이터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메타 데이터</a:t>
            </a:r>
            <a:r>
              <a:rPr lang="en-US" altLang="ko-KR" dirty="0"/>
              <a:t>: </a:t>
            </a:r>
            <a:r>
              <a:rPr lang="ko-KR" altLang="en-US" dirty="0"/>
              <a:t>데이터를 설명하는 데이터</a:t>
            </a:r>
            <a:endParaRPr lang="en-US" altLang="ko-KR" dirty="0"/>
          </a:p>
          <a:p>
            <a:pPr lvl="2"/>
            <a:r>
              <a:rPr lang="ko-KR" altLang="en-US" dirty="0"/>
              <a:t>사진 데이터의 메타데이터 </a:t>
            </a:r>
            <a:r>
              <a:rPr lang="en-US" altLang="ko-KR" dirty="0"/>
              <a:t>: </a:t>
            </a:r>
            <a:r>
              <a:rPr lang="ko-KR" altLang="en-US" dirty="0"/>
              <a:t>사진 찍은 장소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2"/>
            <a:r>
              <a:rPr lang="ko-KR" altLang="en-US" dirty="0"/>
              <a:t>오디오 데이터 </a:t>
            </a:r>
            <a:r>
              <a:rPr lang="en-US" altLang="ko-KR" dirty="0"/>
              <a:t>: </a:t>
            </a:r>
            <a:r>
              <a:rPr lang="ko-KR" altLang="en-US" dirty="0"/>
              <a:t>재생 시간</a:t>
            </a:r>
            <a:r>
              <a:rPr lang="en-US" altLang="ko-KR" dirty="0"/>
              <a:t>, </a:t>
            </a:r>
            <a:r>
              <a:rPr lang="ko-KR" altLang="en-US" dirty="0"/>
              <a:t>채널 수</a:t>
            </a:r>
            <a:endParaRPr lang="en-US" altLang="ko-KR" dirty="0"/>
          </a:p>
          <a:p>
            <a:pPr lvl="2"/>
            <a:r>
              <a:rPr lang="ko-KR" altLang="en-US" dirty="0"/>
              <a:t>이미지 데이터 </a:t>
            </a:r>
            <a:r>
              <a:rPr lang="en-US" altLang="ko-KR" dirty="0"/>
              <a:t>: </a:t>
            </a:r>
            <a:r>
              <a:rPr lang="ko-KR" altLang="en-US" dirty="0"/>
              <a:t>이미지의 폭</a:t>
            </a:r>
            <a:r>
              <a:rPr lang="en-US" altLang="ko-KR" dirty="0"/>
              <a:t>, </a:t>
            </a:r>
            <a:r>
              <a:rPr lang="ko-KR" altLang="en-US" dirty="0"/>
              <a:t>높이</a:t>
            </a:r>
            <a:r>
              <a:rPr lang="en-US" altLang="ko-KR" dirty="0"/>
              <a:t>, </a:t>
            </a:r>
            <a:r>
              <a:rPr lang="ko-KR" altLang="en-US" dirty="0"/>
              <a:t>컬러 해상도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페이지에 대한 메타 데이터를 담기 위한 태그들</a:t>
            </a:r>
            <a:endParaRPr lang="en-US" altLang="ko-KR" dirty="0"/>
          </a:p>
          <a:p>
            <a:pPr lvl="1"/>
            <a:r>
              <a:rPr lang="en-US" altLang="ko-KR" dirty="0"/>
              <a:t>( &lt;base&gt;, &lt;link&gt;, &lt;script&gt;, &lt;style&gt;, &lt;title&gt;, &lt;meta&gt; 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메타 태그들은 </a:t>
            </a:r>
            <a:r>
              <a:rPr lang="en-US" altLang="ko-KR" dirty="0"/>
              <a:t>&lt;head&gt; </a:t>
            </a:r>
            <a:r>
              <a:rPr lang="ko-KR" altLang="en-US" dirty="0"/>
              <a:t>태그 안에 작성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&lt;script&gt;</a:t>
            </a:r>
            <a:r>
              <a:rPr lang="ko-KR" altLang="en-US" dirty="0"/>
              <a:t>는 </a:t>
            </a:r>
            <a:r>
              <a:rPr lang="en-US" altLang="ko-KR" dirty="0"/>
              <a:t>&lt;body&gt; </a:t>
            </a:r>
            <a:r>
              <a:rPr lang="ko-KR" altLang="en-US" dirty="0"/>
              <a:t>내에도 작성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25052" y="4593902"/>
            <a:ext cx="532859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>
              <a:buNone/>
            </a:pPr>
            <a:r>
              <a:rPr lang="en-US" altLang="ko-KR" dirty="0"/>
              <a:t>&lt;head&gt;</a:t>
            </a:r>
          </a:p>
          <a:p>
            <a:pPr marL="0" lvl="2" defTabSz="180000">
              <a:buNone/>
            </a:pPr>
            <a:r>
              <a:rPr lang="en-US" altLang="ko-KR" dirty="0"/>
              <a:t>	&lt;base </a:t>
            </a:r>
            <a:r>
              <a:rPr lang="en-US" altLang="ko-KR" dirty="0" err="1"/>
              <a:t>href</a:t>
            </a:r>
            <a:r>
              <a:rPr lang="en-US" altLang="ko-KR" dirty="0"/>
              <a:t>="http://www.mysite.com/score/"&gt;</a:t>
            </a:r>
          </a:p>
          <a:p>
            <a:pPr marL="0" lvl="2" defTabSz="180000">
              <a:buNone/>
            </a:pPr>
            <a:r>
              <a:rPr lang="en-US" altLang="ko-KR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21192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 &lt;base&gt; )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웹 페이지들의 기본</a:t>
            </a:r>
            <a:r>
              <a:rPr lang="en-US" altLang="ko-KR" dirty="0"/>
              <a:t>URL</a:t>
            </a:r>
            <a:r>
              <a:rPr lang="ko-KR" altLang="en-US" dirty="0"/>
              <a:t>과 페이지가 출력될 윈도우 지정</a:t>
            </a:r>
            <a:endParaRPr lang="en-US" altLang="ko-KR" dirty="0"/>
          </a:p>
          <a:p>
            <a:r>
              <a:rPr lang="ko-KR" altLang="en-US" dirty="0"/>
              <a:t>사용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5" y="2748860"/>
            <a:ext cx="5544616" cy="659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href="http://www.mysite.com/score/math.html"&gt;</a:t>
            </a:r>
            <a:r>
              <a:rPr lang="ko-KR" altLang="pt-BR" sz="1400" kern="0" dirty="0">
                <a:solidFill>
                  <a:srgbClr val="000000"/>
                </a:solidFill>
                <a:latin typeface="+mj-ea"/>
                <a:ea typeface="+mj-ea"/>
              </a:rPr>
              <a:t>수학</a:t>
            </a: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href="http://www.mysite.com/score/science.html"&gt;</a:t>
            </a:r>
            <a:r>
              <a:rPr lang="ko-KR" altLang="pt-BR" sz="1400" kern="0" dirty="0">
                <a:solidFill>
                  <a:srgbClr val="000000"/>
                </a:solidFill>
                <a:latin typeface="+mj-ea"/>
                <a:ea typeface="+mj-ea"/>
              </a:rPr>
              <a:t>과학</a:t>
            </a: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pt-BR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5" y="4284242"/>
            <a:ext cx="453708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&lt;head&gt;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&lt;base 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="http://www.mysite.com/score/"&gt;</a:t>
            </a:r>
          </a:p>
          <a:p>
            <a:pPr defTabSz="180000" fontAlgn="base" latinLnBrk="0"/>
            <a:r>
              <a:rPr lang="en-US" altLang="ko-KR" sz="1400" dirty="0"/>
              <a:t>&lt;/head&gt;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5229200"/>
            <a:ext cx="4537088" cy="69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="math.html"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="science.html"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과학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599" y="2308858"/>
            <a:ext cx="7632848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math.html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이나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science.html 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웹 페이지가 모두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http://www.mysite.com/score/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에 있는 경우</a:t>
            </a:r>
            <a:endParaRPr lang="en-US" altLang="ko-KR" sz="1400" kern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599" y="3856053"/>
            <a:ext cx="7632848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위의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소스를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&lt;base&gt; 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태그를 이용하여 수정</a:t>
            </a:r>
            <a:endParaRPr lang="ko-KR" altLang="en-US" sz="1400" kern="0" spc="0" dirty="0">
              <a:solidFill>
                <a:srgbClr val="C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5868144" y="4293096"/>
            <a:ext cx="360624" cy="1631679"/>
          </a:xfrm>
          <a:prstGeom prst="rightBrace">
            <a:avLst>
              <a:gd name="adj1" fmla="val 248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7" idx="1"/>
          </p:cNvCxnSpPr>
          <p:nvPr/>
        </p:nvCxnSpPr>
        <p:spPr>
          <a:xfrm flipH="1">
            <a:off x="6228768" y="3078534"/>
            <a:ext cx="431463" cy="2030402"/>
          </a:xfrm>
          <a:prstGeom prst="bentConnector5">
            <a:avLst>
              <a:gd name="adj1" fmla="val -52983"/>
              <a:gd name="adj2" fmla="val 38028"/>
              <a:gd name="adj3" fmla="val -5275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418" y="400640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수정 가능</a:t>
            </a:r>
          </a:p>
        </p:txBody>
      </p:sp>
    </p:spTree>
    <p:extLst>
      <p:ext uri="{BB962C8B-B14F-4D97-AF65-F5344CB8AC3E}">
        <p14:creationId xmlns:p14="http://schemas.microsoft.com/office/powerpoint/2010/main" val="83491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 &lt;link&gt; )</a:t>
            </a:r>
            <a:r>
              <a:rPr lang="ko-KR" altLang="en-US" dirty="0"/>
              <a:t>태그와 </a:t>
            </a:r>
            <a:r>
              <a:rPr lang="en-US" altLang="ko-KR" dirty="0"/>
              <a:t>( &lt;meta&gt; )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&lt;link&gt; </a:t>
            </a:r>
            <a:r>
              <a:rPr lang="ko-KR" altLang="en-US" dirty="0"/>
              <a:t>태그는 외부 자원 연결에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mystyle.css</a:t>
            </a:r>
            <a:r>
              <a:rPr lang="ko-KR" altLang="en-US" dirty="0"/>
              <a:t>에 저장된 스타일 시트를 불러오도록 지시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&lt;meta&gt; </a:t>
            </a:r>
            <a:r>
              <a:rPr lang="ko-KR" altLang="en-US" dirty="0"/>
              <a:t>태그는 다양한 메타 데이터 표현</a:t>
            </a:r>
            <a:endParaRPr lang="en-US" altLang="ko-KR" dirty="0"/>
          </a:p>
          <a:p>
            <a:pPr lvl="1"/>
            <a:r>
              <a:rPr lang="ko-KR" altLang="en-US" dirty="0"/>
              <a:t>웹 페이지의 저작자</a:t>
            </a:r>
            <a:r>
              <a:rPr lang="en-US" altLang="ko-KR" dirty="0"/>
              <a:t>, </a:t>
            </a:r>
            <a:r>
              <a:rPr lang="ko-KR" altLang="en-US" dirty="0"/>
              <a:t>문자 </a:t>
            </a:r>
            <a:r>
              <a:rPr lang="ko-KR" altLang="en-US" dirty="0" err="1"/>
              <a:t>인코딩</a:t>
            </a:r>
            <a:r>
              <a:rPr lang="ko-KR" altLang="en-US" dirty="0"/>
              <a:t> 방식</a:t>
            </a:r>
            <a:r>
              <a:rPr lang="en-US" altLang="ko-KR" dirty="0"/>
              <a:t>, </a:t>
            </a:r>
            <a:r>
              <a:rPr lang="ko-KR" altLang="en-US" dirty="0"/>
              <a:t>내용 등</a:t>
            </a:r>
            <a:endParaRPr lang="en-US" altLang="ko-KR" dirty="0"/>
          </a:p>
          <a:p>
            <a:pPr lvl="2"/>
            <a:r>
              <a:rPr lang="ko-KR" altLang="en-US" dirty="0"/>
              <a:t>웹 페이지의 저작자가 “황기태”임을 표기하는 사례</a:t>
            </a:r>
          </a:p>
          <a:p>
            <a:pPr lvl="3"/>
            <a:r>
              <a:rPr lang="en-US" altLang="ko-KR" b="1" dirty="0"/>
              <a:t>&lt;meta name="author" content="</a:t>
            </a:r>
            <a:r>
              <a:rPr lang="ko-KR" altLang="en-US" b="1" dirty="0"/>
              <a:t>황기태</a:t>
            </a:r>
            <a:r>
              <a:rPr lang="en-US" altLang="ko-KR" b="1" dirty="0"/>
              <a:t>"&gt;</a:t>
            </a:r>
            <a:endParaRPr lang="ko-KR" altLang="en-US" b="1" dirty="0"/>
          </a:p>
          <a:p>
            <a:pPr lvl="2"/>
            <a:r>
              <a:rPr lang="ko-KR" altLang="en-US" dirty="0"/>
              <a:t>웹 페이지의 내용 설명</a:t>
            </a:r>
          </a:p>
          <a:p>
            <a:pPr lvl="3"/>
            <a:r>
              <a:rPr lang="en-US" altLang="ko-KR" b="1" dirty="0"/>
              <a:t>&lt;meta name="description" content="</a:t>
            </a:r>
            <a:r>
              <a:rPr lang="ko-KR" altLang="en-US" b="1" dirty="0"/>
              <a:t>입학 요령에 대한 자세한 사항</a:t>
            </a:r>
            <a:r>
              <a:rPr lang="en-US" altLang="ko-KR" b="1" dirty="0"/>
              <a:t>"&gt;</a:t>
            </a:r>
            <a:endParaRPr lang="ko-KR" altLang="en-US" b="1" dirty="0"/>
          </a:p>
          <a:p>
            <a:pPr lvl="2"/>
            <a:r>
              <a:rPr lang="ko-KR" altLang="en-US" dirty="0"/>
              <a:t>웹 페이지의 키워드</a:t>
            </a:r>
            <a:r>
              <a:rPr lang="en-US" altLang="ko-KR" dirty="0"/>
              <a:t>(</a:t>
            </a:r>
            <a:r>
              <a:rPr lang="ko-KR" altLang="en-US" dirty="0"/>
              <a:t>검색 엔진에 의해 검색되게 하기 위함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b="1" dirty="0"/>
              <a:t>&lt;meta name="keywords" content="</a:t>
            </a:r>
            <a:r>
              <a:rPr lang="ko-KR" altLang="en-US" b="1" dirty="0"/>
              <a:t>컴퓨터</a:t>
            </a:r>
            <a:r>
              <a:rPr lang="en-US" altLang="ko-KR" b="1" dirty="0"/>
              <a:t>, </a:t>
            </a:r>
            <a:r>
              <a:rPr lang="ko-KR" altLang="en-US" b="1" dirty="0"/>
              <a:t>소프트웨어</a:t>
            </a:r>
            <a:r>
              <a:rPr lang="en-US" altLang="ko-KR" b="1" dirty="0"/>
              <a:t>, </a:t>
            </a:r>
            <a:r>
              <a:rPr lang="ko-KR" altLang="en-US" b="1" dirty="0" err="1"/>
              <a:t>스마트폰</a:t>
            </a:r>
            <a:r>
              <a:rPr lang="en-US" altLang="ko-KR" b="1" dirty="0"/>
              <a:t>"&gt;</a:t>
            </a:r>
            <a:endParaRPr lang="ko-KR" altLang="en-US" b="1" dirty="0"/>
          </a:p>
          <a:p>
            <a:pPr lvl="2"/>
            <a:r>
              <a:rPr lang="en-US" altLang="ko-KR" dirty="0"/>
              <a:t>charset </a:t>
            </a:r>
            <a:r>
              <a:rPr lang="ko-KR" altLang="en-US" dirty="0"/>
              <a:t>속성으로 웹 페이지에 사용하는 문자 코드 지정</a:t>
            </a:r>
          </a:p>
          <a:p>
            <a:pPr lvl="3"/>
            <a:r>
              <a:rPr lang="en-US" altLang="ko-KR" b="1" dirty="0"/>
              <a:t>( &lt;meta charset=“UTF-8”&gt; )</a:t>
            </a:r>
            <a:endParaRPr lang="ko-KR" altLang="en-US" b="1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2060848"/>
            <a:ext cx="6408712" cy="960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&lt;link type="text/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="stylesheet"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="mystyle.css"&gt;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&lt;/head&gt;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658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삽입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( &lt;</a:t>
            </a:r>
            <a:r>
              <a:rPr lang="en-US" altLang="ko-KR" dirty="0" err="1"/>
              <a:t>img</a:t>
            </a:r>
            <a:r>
              <a:rPr lang="en-US" altLang="ko-KR" dirty="0"/>
              <a:t>&gt; )</a:t>
            </a:r>
            <a:r>
              <a:rPr lang="ko-KR" altLang="en-US" dirty="0"/>
              <a:t>태그의 </a:t>
            </a:r>
            <a:r>
              <a:rPr lang="en-US" altLang="ko-KR" dirty="0"/>
              <a:t>( </a:t>
            </a:r>
            <a:r>
              <a:rPr lang="en-US" altLang="ko-KR" dirty="0" err="1"/>
              <a:t>src</a:t>
            </a:r>
            <a:r>
              <a:rPr lang="en-US" altLang="ko-KR" dirty="0"/>
              <a:t> ) </a:t>
            </a:r>
            <a:r>
              <a:rPr lang="ko-KR" altLang="en-US" dirty="0"/>
              <a:t>속성에 이미지 파일의 주소 지정</a:t>
            </a:r>
            <a:endParaRPr lang="en-US" altLang="ko-KR" dirty="0"/>
          </a:p>
          <a:p>
            <a:pPr lvl="1"/>
            <a:r>
              <a:rPr lang="en-US" altLang="ko-KR" dirty="0"/>
              <a:t>( </a:t>
            </a:r>
            <a:r>
              <a:rPr lang="en-US" altLang="ko-KR" dirty="0" err="1"/>
              <a:t>src</a:t>
            </a:r>
            <a:r>
              <a:rPr lang="en-US" altLang="ko-KR" dirty="0"/>
              <a:t> )</a:t>
            </a:r>
            <a:r>
              <a:rPr lang="ko-KR" altLang="en-US" dirty="0"/>
              <a:t>에 지정할 수 있는 이미지 종류</a:t>
            </a:r>
            <a:endParaRPr lang="en-US" altLang="ko-KR" dirty="0"/>
          </a:p>
          <a:p>
            <a:pPr lvl="2"/>
            <a:r>
              <a:rPr lang="en-US" altLang="ko-KR" dirty="0"/>
              <a:t>BMP, GIF, PNG, JPG(JPEG), animated-GIF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73" y="3068960"/>
            <a:ext cx="7829550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2-11 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태그로 이미지 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628800"/>
            <a:ext cx="612068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이미지 삽입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이미지 삽입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엘비스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프레슬리의</a:t>
            </a:r>
            <a:r>
              <a:rPr lang="ko-KR" altLang="en-US" sz="1200" dirty="0"/>
              <a:t> 사진입니다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="media/Elvis1.jpg" </a:t>
            </a:r>
            <a:r>
              <a:rPr lang="en-US" altLang="ko-KR" sz="1200" b="1" dirty="0"/>
              <a:t>width="150" height="200"</a:t>
            </a:r>
          </a:p>
          <a:p>
            <a:pPr defTabSz="180000"/>
            <a:r>
              <a:rPr lang="en-US" altLang="ko-KR" sz="1200" dirty="0"/>
              <a:t>	 	 alt="Elvis"&gt;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="media/kitae.jpg" </a:t>
            </a:r>
            <a:r>
              <a:rPr lang="en-US" altLang="ko-KR" sz="1200" dirty="0"/>
              <a:t>width="80" height="100"</a:t>
            </a:r>
          </a:p>
          <a:p>
            <a:pPr defTabSz="180000"/>
            <a:r>
              <a:rPr lang="en-US" altLang="ko-KR" sz="1200" dirty="0"/>
              <a:t>		 </a:t>
            </a:r>
            <a:r>
              <a:rPr lang="en-US" altLang="ko-KR" sz="1200" b="1" dirty="0"/>
              <a:t>alt="</a:t>
            </a:r>
            <a:r>
              <a:rPr lang="ko-KR" altLang="en-US" sz="1200" b="1" dirty="0" err="1"/>
              <a:t>황기태사진없음</a:t>
            </a:r>
            <a:r>
              <a:rPr lang="en-US" altLang="ko-KR" sz="1200" b="1" dirty="0"/>
              <a:t>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="http://img.naver.net/static/www/u/2013/0731/nmms_224940510.gif" </a:t>
            </a:r>
          </a:p>
          <a:p>
            <a:pPr defTabSz="180000"/>
            <a:r>
              <a:rPr lang="en-US" altLang="ko-KR" sz="1200" dirty="0"/>
              <a:t>		 alt=“</a:t>
            </a:r>
            <a:r>
              <a:rPr lang="ko-KR" altLang="en-US" sz="1200" dirty="0"/>
              <a:t>사진 주소 변경됨</a:t>
            </a:r>
            <a:r>
              <a:rPr lang="en-US" altLang="ko-KR" sz="1200" dirty="0"/>
              <a:t>" width="100" height="100"&gt;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87" y="2206073"/>
            <a:ext cx="3084761" cy="3533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216" y="5742151"/>
            <a:ext cx="1008112" cy="783193"/>
          </a:xfrm>
          <a:prstGeom prst="wedgeRoundRectCallout">
            <a:avLst>
              <a:gd name="adj1" fmla="val 19425"/>
              <a:gd name="adj2" fmla="val -730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사진이 없는 경우 </a:t>
            </a:r>
            <a:r>
              <a:rPr lang="en-US" altLang="ko-KR" sz="1000" dirty="0"/>
              <a:t>alt</a:t>
            </a:r>
            <a:r>
              <a:rPr lang="ko-KR" altLang="en-US" sz="1000" dirty="0"/>
              <a:t>에 지정된 텍스트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1952" y="5761264"/>
            <a:ext cx="1152128" cy="612934"/>
          </a:xfrm>
          <a:prstGeom prst="wedgeRoundRectCallout">
            <a:avLst>
              <a:gd name="adj1" fmla="val -31536"/>
              <a:gd name="adj2" fmla="val -1075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네이버</a:t>
            </a:r>
            <a:r>
              <a:rPr lang="ko-KR" altLang="en-US" sz="1000" dirty="0"/>
              <a:t> 사이트의 주소로 연결한 이미지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4292" y="2773627"/>
            <a:ext cx="1848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150x200 </a:t>
            </a:r>
            <a:r>
              <a:rPr lang="ko-KR" altLang="en-US" sz="1100" dirty="0">
                <a:solidFill>
                  <a:srgbClr val="C00000"/>
                </a:solidFill>
              </a:rPr>
              <a:t>픽셀 크기로 출력</a:t>
            </a:r>
          </a:p>
        </p:txBody>
      </p:sp>
      <p:sp>
        <p:nvSpPr>
          <p:cNvPr id="14" name="자유형 13"/>
          <p:cNvSpPr/>
          <p:nvPr/>
        </p:nvSpPr>
        <p:spPr>
          <a:xfrm>
            <a:off x="4374292" y="3035237"/>
            <a:ext cx="1820562" cy="881855"/>
          </a:xfrm>
          <a:custGeom>
            <a:avLst/>
            <a:gdLst>
              <a:gd name="connsiteX0" fmla="*/ 0 w 1820562"/>
              <a:gd name="connsiteY0" fmla="*/ 4525 h 881855"/>
              <a:gd name="connsiteX1" fmla="*/ 1309816 w 1820562"/>
              <a:gd name="connsiteY1" fmla="*/ 132212 h 881855"/>
              <a:gd name="connsiteX2" fmla="*/ 1820562 w 1820562"/>
              <a:gd name="connsiteY2" fmla="*/ 881855 h 88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562" h="881855">
                <a:moveTo>
                  <a:pt x="0" y="4525"/>
                </a:moveTo>
                <a:cubicBezTo>
                  <a:pt x="503194" y="-4743"/>
                  <a:pt x="1006389" y="-14010"/>
                  <a:pt x="1309816" y="132212"/>
                </a:cubicBezTo>
                <a:cubicBezTo>
                  <a:pt x="1613243" y="278434"/>
                  <a:pt x="1716902" y="580144"/>
                  <a:pt x="1820562" y="88185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5085184"/>
            <a:ext cx="2952328" cy="783193"/>
          </a:xfrm>
          <a:prstGeom prst="wedgeRoundRectCallout">
            <a:avLst>
              <a:gd name="adj1" fmla="val -34353"/>
              <a:gd name="adj2" fmla="val -64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이미지 파일의 경로명은 </a:t>
            </a:r>
            <a:r>
              <a:rPr lang="en-US" altLang="ko-KR" sz="1000" dirty="0"/>
              <a:t>media/kitae.jpg</a:t>
            </a:r>
            <a:r>
              <a:rPr lang="ko-KR" altLang="en-US" sz="1000" dirty="0"/>
              <a:t>로 상대 경로명을 사용하고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이미지는 </a:t>
            </a:r>
            <a:r>
              <a:rPr lang="en-US" altLang="ko-KR" sz="1000" dirty="0"/>
              <a:t>HTML </a:t>
            </a:r>
            <a:r>
              <a:rPr lang="ko-KR" altLang="en-US" sz="1000" dirty="0"/>
              <a:t>파일이 있는 경로 아래 </a:t>
            </a:r>
            <a:r>
              <a:rPr lang="en-US" altLang="ko-KR" sz="1000" dirty="0"/>
              <a:t>media </a:t>
            </a:r>
            <a:r>
              <a:rPr lang="ko-KR" altLang="en-US" sz="1000" dirty="0"/>
              <a:t>폴더를 만들고 그 곳에 두면 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780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4FF5C-60A5-FE60-63BC-AA8F7609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E2499C6-6A98-A965-AE3E-1A9686D261C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5" y="1556792"/>
            <a:ext cx="5040560" cy="465847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3654A-0AD2-9A0E-1814-629ED024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A92E80-2FD5-4FFA-DD45-2BF69881A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772816"/>
            <a:ext cx="2609872" cy="26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 </a:t>
            </a:r>
            <a:r>
              <a:rPr lang="ko-KR" altLang="en-US" sz="2000" dirty="0"/>
              <a:t>태그 구성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( </a:t>
            </a:r>
            <a:r>
              <a:rPr lang="ko-KR" altLang="en-US" sz="1800" dirty="0"/>
              <a:t>시작태그</a:t>
            </a:r>
            <a:r>
              <a:rPr lang="en-US" altLang="ko-KR" sz="1800" dirty="0"/>
              <a:t> ) </a:t>
            </a:r>
            <a:r>
              <a:rPr lang="ko-KR" altLang="en-US" sz="1800" dirty="0"/>
              <a:t>와 </a:t>
            </a:r>
            <a:r>
              <a:rPr lang="en-US" altLang="ko-KR" sz="1800" dirty="0"/>
              <a:t>( </a:t>
            </a:r>
            <a:r>
              <a:rPr lang="ko-KR" altLang="en-US" sz="1800" dirty="0"/>
              <a:t>종료태그</a:t>
            </a:r>
            <a:r>
              <a:rPr lang="en-US" altLang="ko-KR" sz="1800" dirty="0"/>
              <a:t> )</a:t>
            </a:r>
            <a:r>
              <a:rPr lang="ko-KR" altLang="en-US" sz="1800" dirty="0"/>
              <a:t>가 모두 있는 경우</a:t>
            </a:r>
            <a:endParaRPr lang="en-US" altLang="ko-KR" sz="1800" dirty="0"/>
          </a:p>
          <a:p>
            <a:pPr lvl="2"/>
            <a:r>
              <a:rPr lang="en-US" altLang="ko-KR" sz="1600" dirty="0"/>
              <a:t>&lt;html&gt; … &lt;/html&gt;, &lt;title&gt;</a:t>
            </a:r>
            <a:r>
              <a:rPr lang="ko-KR" altLang="en-US" sz="1600" dirty="0"/>
              <a:t>문서의 제목입니다</a:t>
            </a:r>
            <a:r>
              <a:rPr lang="en-US" altLang="ko-KR" sz="1600" dirty="0"/>
              <a:t>&lt;/title&gt;</a:t>
            </a:r>
          </a:p>
          <a:p>
            <a:pPr lvl="1"/>
            <a:r>
              <a:rPr lang="en-US" altLang="ko-KR" sz="1800" dirty="0"/>
              <a:t>( </a:t>
            </a:r>
            <a:r>
              <a:rPr lang="ko-KR" altLang="en-US" sz="1800" dirty="0"/>
              <a:t>시작태그</a:t>
            </a:r>
            <a:r>
              <a:rPr lang="en-US" altLang="ko-KR" sz="1800" dirty="0"/>
              <a:t> )</a:t>
            </a:r>
            <a:r>
              <a:rPr lang="ko-KR" altLang="en-US" sz="1800" dirty="0"/>
              <a:t>만 있는 경우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ko-KR" altLang="en-US" sz="2000" dirty="0"/>
              <a:t>태그와 속성은 대소문자 구분 없음</a:t>
            </a:r>
            <a:endParaRPr lang="en-US" altLang="ko-KR" sz="2000" dirty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b="1" dirty="0">
                <a:solidFill>
                  <a:srgbClr val="FF0000"/>
                </a:solidFill>
              </a:rPr>
              <a:t>HTML</a:t>
            </a:r>
            <a:r>
              <a:rPr lang="en-US" altLang="ko-KR" sz="1600" dirty="0"/>
              <a:t>&gt; ... &lt;/html&gt;</a:t>
            </a:r>
            <a:endParaRPr lang="ko-KR" altLang="en-US" sz="1600" dirty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Src</a:t>
            </a:r>
            <a:r>
              <a:rPr lang="en-US" altLang="ko-KR" sz="1600" dirty="0"/>
              <a:t>="heart.jpg" width="100" height="50" alt="</a:t>
            </a:r>
            <a:r>
              <a:rPr lang="ko-KR" altLang="en-US" sz="1600" dirty="0"/>
              <a:t>심장이미지</a:t>
            </a:r>
            <a:r>
              <a:rPr lang="en-US" altLang="ko-KR" sz="1600" dirty="0"/>
              <a:t>"&gt;</a:t>
            </a:r>
          </a:p>
          <a:p>
            <a:r>
              <a:rPr lang="ko-KR" altLang="en-US" sz="2000" dirty="0"/>
              <a:t>속성 값에 불필요한 공백 문자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HTML5 </a:t>
            </a:r>
            <a:r>
              <a:rPr lang="ko-KR" altLang="en-US" sz="2000" dirty="0"/>
              <a:t>표준에 어긋남</a:t>
            </a:r>
            <a:endParaRPr lang="en-US" altLang="ko-KR" sz="2000" dirty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="heart.jpg" width=</a:t>
            </a:r>
            <a:r>
              <a:rPr lang="en-US" altLang="ko-KR" sz="1600" b="1" dirty="0">
                <a:solidFill>
                  <a:srgbClr val="FF0000"/>
                </a:solidFill>
              </a:rPr>
              <a:t>" 100"</a:t>
            </a:r>
            <a:r>
              <a:rPr lang="en-US" altLang="ko-KR" sz="1600" dirty="0"/>
              <a:t> height="50" alt="</a:t>
            </a:r>
            <a:r>
              <a:rPr lang="ko-KR" altLang="en-US" sz="1600" dirty="0"/>
              <a:t>심장이미지</a:t>
            </a:r>
            <a:r>
              <a:rPr lang="en-US" altLang="ko-KR" sz="1600" dirty="0"/>
              <a:t>"&gt;</a:t>
            </a:r>
            <a:endParaRPr lang="ko-KR" altLang="en-US" sz="2000" dirty="0"/>
          </a:p>
          <a:p>
            <a:pPr lvl="1"/>
            <a:endParaRPr lang="ko-KR" altLang="en-US" sz="1800" dirty="0"/>
          </a:p>
          <a:p>
            <a:pPr lvl="2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570068" cy="123745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55130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가지 종류의 리스트</a:t>
            </a:r>
            <a:endParaRPr lang="en-US" altLang="ko-KR" dirty="0"/>
          </a:p>
          <a:p>
            <a:pPr lvl="1"/>
            <a:r>
              <a:rPr lang="ko-KR" altLang="en-US" dirty="0"/>
              <a:t>순서 있는 리스트</a:t>
            </a:r>
            <a:r>
              <a:rPr lang="en-US" altLang="ko-KR" dirty="0"/>
              <a:t>(ordered list) – ( &lt;</a:t>
            </a:r>
            <a:r>
              <a:rPr lang="en-US" altLang="ko-KR" dirty="0" err="1"/>
              <a:t>ol</a:t>
            </a:r>
            <a:r>
              <a:rPr lang="en-US" altLang="ko-KR" dirty="0"/>
              <a:t>&gt;, &lt;/</a:t>
            </a:r>
            <a:r>
              <a:rPr lang="en-US" altLang="ko-KR" dirty="0" err="1"/>
              <a:t>ol</a:t>
            </a:r>
            <a:r>
              <a:rPr lang="en-US" altLang="ko-KR" dirty="0"/>
              <a:t>&gt; )</a:t>
            </a:r>
          </a:p>
          <a:p>
            <a:pPr lvl="1"/>
            <a:r>
              <a:rPr lang="ko-KR" altLang="en-US" dirty="0"/>
              <a:t>순서 없는 리스트</a:t>
            </a:r>
            <a:r>
              <a:rPr lang="en-US" altLang="ko-KR" dirty="0"/>
              <a:t>(unordered list) – ( &lt;ul&gt;, &lt;/ul&gt; 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리스트 아이템</a:t>
            </a:r>
            <a:endParaRPr lang="en-US" altLang="ko-KR" dirty="0"/>
          </a:p>
          <a:p>
            <a:pPr lvl="1"/>
            <a:r>
              <a:rPr lang="en-US" altLang="ko-KR" dirty="0"/>
              <a:t>&lt;li&gt;…&lt;/li&gt;</a:t>
            </a:r>
          </a:p>
          <a:p>
            <a:pPr lvl="1"/>
            <a:r>
              <a:rPr lang="en-US" altLang="ko-KR" dirty="0"/>
              <a:t>&lt;/li&gt; </a:t>
            </a:r>
            <a:r>
              <a:rPr lang="ko-KR" altLang="en-US" dirty="0"/>
              <a:t>생략 가능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38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198783"/>
            <a:ext cx="7829550" cy="11744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6" y="5478096"/>
            <a:ext cx="7818120" cy="8001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66" y="404664"/>
            <a:ext cx="7885939" cy="3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35" y="2522128"/>
            <a:ext cx="2324466" cy="25148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2-12 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r>
              <a:rPr lang="ko-KR" altLang="en-US" dirty="0"/>
              <a:t>로 라면 끓이는 순서 나열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844824"/>
            <a:ext cx="410445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</a:t>
            </a:r>
            <a:r>
              <a:rPr lang="ko-KR" altLang="en-US" sz="1400" dirty="0"/>
              <a:t>라면을 끓이는 순서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라면을 끓이는 순서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ol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type="A" 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물을 끓인다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라면과 </a:t>
            </a:r>
            <a:r>
              <a:rPr lang="ko-KR" altLang="en-US" sz="1400" dirty="0" err="1"/>
              <a:t>스프를</a:t>
            </a:r>
            <a:r>
              <a:rPr lang="ko-KR" altLang="en-US" sz="1400" dirty="0"/>
              <a:t> 넣는다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파를 썰어 넣는다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/>
              <a:t>	&lt;li&gt;5</a:t>
            </a:r>
            <a:r>
              <a:rPr lang="ko-KR" altLang="en-US" sz="1400" dirty="0"/>
              <a:t>분 후 먹는다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ol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98382" y="3971527"/>
            <a:ext cx="288032" cy="72159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107687" y="3654896"/>
            <a:ext cx="3422295" cy="529508"/>
          </a:xfrm>
          <a:custGeom>
            <a:avLst/>
            <a:gdLst>
              <a:gd name="connsiteX0" fmla="*/ 0 w 3522846"/>
              <a:gd name="connsiteY0" fmla="*/ 9677 h 577567"/>
              <a:gd name="connsiteX1" fmla="*/ 1925053 w 3522846"/>
              <a:gd name="connsiteY1" fmla="*/ 77054 h 577567"/>
              <a:gd name="connsiteX2" fmla="*/ 3522846 w 3522846"/>
              <a:gd name="connsiteY2" fmla="*/ 577567 h 57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2846" h="577567">
                <a:moveTo>
                  <a:pt x="0" y="9677"/>
                </a:moveTo>
                <a:cubicBezTo>
                  <a:pt x="668956" y="-3959"/>
                  <a:pt x="1337912" y="-17594"/>
                  <a:pt x="1925053" y="77054"/>
                </a:cubicBezTo>
                <a:cubicBezTo>
                  <a:pt x="2512194" y="171702"/>
                  <a:pt x="3017520" y="374634"/>
                  <a:pt x="3522846" y="577567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13209" y="4771424"/>
            <a:ext cx="504056" cy="272415"/>
          </a:xfrm>
          <a:prstGeom prst="wedgeRoundRectCallout">
            <a:avLst>
              <a:gd name="adj1" fmla="val 34191"/>
              <a:gd name="adj2" fmla="val -964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마커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9925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132856"/>
            <a:ext cx="2072094" cy="1913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2-13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ko-KR" altLang="en-US" dirty="0"/>
              <a:t>로 좋아하는 음식 나열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772816"/>
            <a:ext cx="36004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</a:t>
            </a:r>
            <a:r>
              <a:rPr lang="ko-KR" altLang="en-US" sz="1400" dirty="0"/>
              <a:t>내가 좋아하는 음식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내가 좋아하는 음식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 err="1"/>
              <a:t>감자탕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/>
              <a:t>스파게티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&lt;li&gt;</a:t>
            </a:r>
            <a:r>
              <a:rPr lang="ko-KR" altLang="en-US" sz="1400" dirty="0" err="1"/>
              <a:t>올레국수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3764600"/>
            <a:ext cx="1152128" cy="272415"/>
          </a:xfrm>
          <a:prstGeom prst="wedgeRoundRectCallout">
            <a:avLst>
              <a:gd name="adj1" fmla="val -98013"/>
              <a:gd name="adj2" fmla="val -99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&lt;/li&gt;</a:t>
            </a:r>
            <a:r>
              <a:rPr lang="ko-KR" altLang="en-US" sz="1000" dirty="0"/>
              <a:t> 생략 가능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6540" y="3976922"/>
            <a:ext cx="504056" cy="272415"/>
          </a:xfrm>
          <a:prstGeom prst="wedgeRoundRectCallout">
            <a:avLst>
              <a:gd name="adj1" fmla="val 34191"/>
              <a:gd name="adj2" fmla="val -964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마커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492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77" y="1816251"/>
            <a:ext cx="2592748" cy="39628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2-14 </a:t>
            </a:r>
            <a:r>
              <a:rPr lang="ko-KR" altLang="en-US" dirty="0"/>
              <a:t>중첩 리스트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556792"/>
            <a:ext cx="373766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중첩 리스트 만들기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내가 사는 이유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내가 좋아하는 음식 많아요</a:t>
            </a:r>
          </a:p>
          <a:p>
            <a:pPr lvl="2"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 err="1"/>
              <a:t>감자탕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스파게티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 err="1"/>
              <a:t>올레국수</a:t>
            </a:r>
            <a:endParaRPr lang="en-US" altLang="ko-KR" sz="1200" dirty="0"/>
          </a:p>
          <a:p>
            <a:pPr lvl="2" defTabSz="180000"/>
            <a:r>
              <a:rPr lang="en-US" altLang="ko-KR" sz="1200" b="1" dirty="0"/>
              <a:t>&lt;/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라면 먹기 좋아해요</a:t>
            </a:r>
          </a:p>
          <a:p>
            <a:pPr lvl="2"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ol</a:t>
            </a:r>
            <a:r>
              <a:rPr lang="en-US" altLang="ko-KR" sz="1200" b="1" dirty="0"/>
              <a:t> type="1" &gt;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물을 끓인다</a:t>
            </a:r>
            <a:r>
              <a:rPr lang="en-US" altLang="ko-KR" sz="1200" dirty="0"/>
              <a:t>.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라면과 </a:t>
            </a:r>
            <a:r>
              <a:rPr lang="ko-KR" altLang="en-US" sz="1200" dirty="0" err="1"/>
              <a:t>스프를</a:t>
            </a:r>
            <a:r>
              <a:rPr lang="ko-KR" altLang="en-US" sz="1200" dirty="0"/>
              <a:t> 넣는다</a:t>
            </a:r>
            <a:r>
              <a:rPr lang="en-US" altLang="ko-KR" sz="1200" dirty="0"/>
              <a:t>.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파를 썰어 넣는다</a:t>
            </a:r>
            <a:r>
              <a:rPr lang="en-US" altLang="ko-KR" sz="1200" dirty="0"/>
              <a:t>.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한 입에 다 먹는다</a:t>
            </a:r>
            <a:r>
              <a:rPr lang="en-US" altLang="ko-KR" sz="1200" dirty="0"/>
              <a:t>.</a:t>
            </a:r>
          </a:p>
          <a:p>
            <a:pPr lvl="2" defTabSz="180000"/>
            <a:r>
              <a:rPr lang="en-US" altLang="ko-KR" sz="1200" b="1" dirty="0"/>
              <a:t>&lt;/</a:t>
            </a:r>
            <a:r>
              <a:rPr lang="en-US" altLang="ko-KR" sz="1200" b="1" dirty="0" err="1"/>
              <a:t>ol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여름에는 바다로</a:t>
            </a:r>
            <a:endParaRPr lang="en-US" altLang="ko-KR" sz="1200" dirty="0"/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가을에는 산으로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&lt;/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왼쪽 대괄호 8"/>
          <p:cNvSpPr/>
          <p:nvPr/>
        </p:nvSpPr>
        <p:spPr>
          <a:xfrm>
            <a:off x="5364089" y="3396366"/>
            <a:ext cx="144015" cy="680706"/>
          </a:xfrm>
          <a:prstGeom prst="leftBracket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V="1">
            <a:off x="4266274" y="3645023"/>
            <a:ext cx="1109254" cy="88489"/>
          </a:xfrm>
          <a:custGeom>
            <a:avLst/>
            <a:gdLst>
              <a:gd name="connsiteX0" fmla="*/ 0 w 1790299"/>
              <a:gd name="connsiteY0" fmla="*/ 48127 h 48127"/>
              <a:gd name="connsiteX1" fmla="*/ 1790299 w 1790299"/>
              <a:gd name="connsiteY1" fmla="*/ 0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0299" h="48127">
                <a:moveTo>
                  <a:pt x="0" y="48127"/>
                </a:moveTo>
                <a:lnTo>
                  <a:pt x="1790299" y="0"/>
                </a:ln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/>
          <p:cNvSpPr/>
          <p:nvPr/>
        </p:nvSpPr>
        <p:spPr>
          <a:xfrm>
            <a:off x="4067944" y="4293097"/>
            <a:ext cx="198330" cy="1152128"/>
          </a:xfrm>
          <a:prstGeom prst="rightBracket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/>
          <p:cNvSpPr/>
          <p:nvPr/>
        </p:nvSpPr>
        <p:spPr>
          <a:xfrm>
            <a:off x="5364087" y="4171942"/>
            <a:ext cx="144017" cy="916465"/>
          </a:xfrm>
          <a:prstGeom prst="leftBracket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266274" y="4652352"/>
            <a:ext cx="1109254" cy="167663"/>
          </a:xfrm>
          <a:custGeom>
            <a:avLst/>
            <a:gdLst>
              <a:gd name="connsiteX0" fmla="*/ 0 w 1790299"/>
              <a:gd name="connsiteY0" fmla="*/ 48127 h 48127"/>
              <a:gd name="connsiteX1" fmla="*/ 1790299 w 1790299"/>
              <a:gd name="connsiteY1" fmla="*/ 0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0299" h="48127">
                <a:moveTo>
                  <a:pt x="0" y="48127"/>
                </a:moveTo>
                <a:lnTo>
                  <a:pt x="1790299" y="0"/>
                </a:ln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대괄호 17"/>
          <p:cNvSpPr/>
          <p:nvPr/>
        </p:nvSpPr>
        <p:spPr>
          <a:xfrm>
            <a:off x="4067944" y="3140968"/>
            <a:ext cx="198330" cy="1030975"/>
          </a:xfrm>
          <a:prstGeom prst="rightBracket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97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3A435-1172-AF5D-5A1A-BB557B80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F3E803-8964-F821-7707-C7ECBE67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9520F40-C22E-4128-0F82-1DE164234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484784"/>
            <a:ext cx="3705742" cy="47345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578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31" y="2252223"/>
            <a:ext cx="1775605" cy="1884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 만들기</a:t>
            </a:r>
            <a:r>
              <a:rPr lang="en-US" altLang="ko-KR" dirty="0"/>
              <a:t>, (            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06655" y="1321828"/>
            <a:ext cx="8153400" cy="5040560"/>
          </a:xfrm>
        </p:spPr>
        <p:txBody>
          <a:bodyPr/>
          <a:lstStyle/>
          <a:p>
            <a:r>
              <a:rPr lang="ko-KR" altLang="en-US" dirty="0"/>
              <a:t>표 만드는데 사용되는 태그들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1035" name="그룹 1034"/>
          <p:cNvGrpSpPr/>
          <p:nvPr/>
        </p:nvGrpSpPr>
        <p:grpSpPr>
          <a:xfrm>
            <a:off x="4929252" y="1916832"/>
            <a:ext cx="3168352" cy="2250459"/>
            <a:chOff x="726118" y="1322557"/>
            <a:chExt cx="3168352" cy="2250459"/>
          </a:xfrm>
        </p:grpSpPr>
        <p:sp>
          <p:nvSpPr>
            <p:cNvPr id="7" name="직사각형 6"/>
            <p:cNvSpPr/>
            <p:nvPr/>
          </p:nvSpPr>
          <p:spPr>
            <a:xfrm>
              <a:off x="726118" y="1322557"/>
              <a:ext cx="1175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&lt;table&gt;&lt;/table&gt;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5273" y="1661185"/>
              <a:ext cx="7970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en-US" altLang="ko-KR" sz="1000" dirty="0">
                  <a:solidFill>
                    <a:srgbClr val="C00000"/>
                  </a:solidFill>
                </a:rPr>
                <a:t>&lt;caption&gt;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47693" y="3164976"/>
              <a:ext cx="6479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>
                  <a:solidFill>
                    <a:srgbClr val="C00000"/>
                  </a:solidFill>
                </a:rPr>
                <a:t>tfoot</a:t>
              </a:r>
              <a:r>
                <a:rPr lang="en-US" altLang="ko-KR" sz="1000" dirty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5038" y="2567464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>
                  <a:solidFill>
                    <a:srgbClr val="C00000"/>
                  </a:solidFill>
                </a:rPr>
                <a:t>tbody</a:t>
              </a:r>
              <a:r>
                <a:rPr lang="en-US" altLang="ko-KR" sz="1000" dirty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27584" y="1514981"/>
              <a:ext cx="3066886" cy="2058035"/>
            </a:xfrm>
            <a:custGeom>
              <a:avLst/>
              <a:gdLst>
                <a:gd name="connsiteX0" fmla="*/ 478301 w 1737360"/>
                <a:gd name="connsiteY0" fmla="*/ 31738 h 1853504"/>
                <a:gd name="connsiteX1" fmla="*/ 429064 w 1737360"/>
                <a:gd name="connsiteY1" fmla="*/ 52839 h 1853504"/>
                <a:gd name="connsiteX2" fmla="*/ 372794 w 1737360"/>
                <a:gd name="connsiteY2" fmla="*/ 66907 h 1853504"/>
                <a:gd name="connsiteX3" fmla="*/ 323557 w 1737360"/>
                <a:gd name="connsiteY3" fmla="*/ 80975 h 1853504"/>
                <a:gd name="connsiteX4" fmla="*/ 274320 w 1737360"/>
                <a:gd name="connsiteY4" fmla="*/ 88009 h 1853504"/>
                <a:gd name="connsiteX5" fmla="*/ 203981 w 1737360"/>
                <a:gd name="connsiteY5" fmla="*/ 116144 h 1853504"/>
                <a:gd name="connsiteX6" fmla="*/ 182880 w 1737360"/>
                <a:gd name="connsiteY6" fmla="*/ 123178 h 1853504"/>
                <a:gd name="connsiteX7" fmla="*/ 161778 w 1737360"/>
                <a:gd name="connsiteY7" fmla="*/ 137246 h 1853504"/>
                <a:gd name="connsiteX8" fmla="*/ 119575 w 1737360"/>
                <a:gd name="connsiteY8" fmla="*/ 151313 h 1853504"/>
                <a:gd name="connsiteX9" fmla="*/ 63304 w 1737360"/>
                <a:gd name="connsiteY9" fmla="*/ 172415 h 1853504"/>
                <a:gd name="connsiteX10" fmla="*/ 35169 w 1737360"/>
                <a:gd name="connsiteY10" fmla="*/ 214618 h 1853504"/>
                <a:gd name="connsiteX11" fmla="*/ 28135 w 1737360"/>
                <a:gd name="connsiteY11" fmla="*/ 242753 h 1853504"/>
                <a:gd name="connsiteX12" fmla="*/ 0 w 1737360"/>
                <a:gd name="connsiteY12" fmla="*/ 854698 h 1853504"/>
                <a:gd name="connsiteX13" fmla="*/ 7034 w 1737360"/>
                <a:gd name="connsiteY13" fmla="*/ 1670624 h 1853504"/>
                <a:gd name="connsiteX14" fmla="*/ 14068 w 1737360"/>
                <a:gd name="connsiteY14" fmla="*/ 1698759 h 1853504"/>
                <a:gd name="connsiteX15" fmla="*/ 35169 w 1737360"/>
                <a:gd name="connsiteY15" fmla="*/ 1747996 h 1853504"/>
                <a:gd name="connsiteX16" fmla="*/ 133643 w 1737360"/>
                <a:gd name="connsiteY16" fmla="*/ 1797233 h 1853504"/>
                <a:gd name="connsiteX17" fmla="*/ 203981 w 1737360"/>
                <a:gd name="connsiteY17" fmla="*/ 1811301 h 1853504"/>
                <a:gd name="connsiteX18" fmla="*/ 225083 w 1737360"/>
                <a:gd name="connsiteY18" fmla="*/ 1818335 h 1853504"/>
                <a:gd name="connsiteX19" fmla="*/ 288388 w 1737360"/>
                <a:gd name="connsiteY19" fmla="*/ 1832402 h 1853504"/>
                <a:gd name="connsiteX20" fmla="*/ 351692 w 1737360"/>
                <a:gd name="connsiteY20" fmla="*/ 1839436 h 1853504"/>
                <a:gd name="connsiteX21" fmla="*/ 499403 w 1737360"/>
                <a:gd name="connsiteY21" fmla="*/ 1853504 h 1853504"/>
                <a:gd name="connsiteX22" fmla="*/ 1174652 w 1737360"/>
                <a:gd name="connsiteY22" fmla="*/ 1846470 h 1853504"/>
                <a:gd name="connsiteX23" fmla="*/ 1209821 w 1737360"/>
                <a:gd name="connsiteY23" fmla="*/ 1839436 h 1853504"/>
                <a:gd name="connsiteX24" fmla="*/ 1350498 w 1737360"/>
                <a:gd name="connsiteY24" fmla="*/ 1832402 h 1853504"/>
                <a:gd name="connsiteX25" fmla="*/ 1378634 w 1737360"/>
                <a:gd name="connsiteY25" fmla="*/ 1825369 h 1853504"/>
                <a:gd name="connsiteX26" fmla="*/ 1448972 w 1737360"/>
                <a:gd name="connsiteY26" fmla="*/ 1811301 h 1853504"/>
                <a:gd name="connsiteX27" fmla="*/ 1561514 w 1737360"/>
                <a:gd name="connsiteY27" fmla="*/ 1790199 h 1853504"/>
                <a:gd name="connsiteX28" fmla="*/ 1582615 w 1737360"/>
                <a:gd name="connsiteY28" fmla="*/ 1776132 h 1853504"/>
                <a:gd name="connsiteX29" fmla="*/ 1603717 w 1737360"/>
                <a:gd name="connsiteY29" fmla="*/ 1755030 h 1853504"/>
                <a:gd name="connsiteX30" fmla="*/ 1624818 w 1737360"/>
                <a:gd name="connsiteY30" fmla="*/ 1747996 h 1853504"/>
                <a:gd name="connsiteX31" fmla="*/ 1645920 w 1737360"/>
                <a:gd name="connsiteY31" fmla="*/ 1733929 h 1853504"/>
                <a:gd name="connsiteX32" fmla="*/ 1709224 w 1737360"/>
                <a:gd name="connsiteY32" fmla="*/ 1670624 h 1853504"/>
                <a:gd name="connsiteX33" fmla="*/ 1716258 w 1737360"/>
                <a:gd name="connsiteY33" fmla="*/ 1649522 h 1853504"/>
                <a:gd name="connsiteX34" fmla="*/ 1723292 w 1737360"/>
                <a:gd name="connsiteY34" fmla="*/ 1593252 h 1853504"/>
                <a:gd name="connsiteX35" fmla="*/ 1730326 w 1737360"/>
                <a:gd name="connsiteY35" fmla="*/ 1544015 h 1853504"/>
                <a:gd name="connsiteX36" fmla="*/ 1737360 w 1737360"/>
                <a:gd name="connsiteY36" fmla="*/ 1410372 h 1853504"/>
                <a:gd name="connsiteX37" fmla="*/ 1730326 w 1737360"/>
                <a:gd name="connsiteY37" fmla="*/ 1093849 h 1853504"/>
                <a:gd name="connsiteX38" fmla="*/ 1723292 w 1737360"/>
                <a:gd name="connsiteY38" fmla="*/ 1002409 h 1853504"/>
                <a:gd name="connsiteX39" fmla="*/ 1716258 w 1737360"/>
                <a:gd name="connsiteY39" fmla="*/ 861732 h 1853504"/>
                <a:gd name="connsiteX40" fmla="*/ 1695157 w 1737360"/>
                <a:gd name="connsiteY40" fmla="*/ 756224 h 1853504"/>
                <a:gd name="connsiteX41" fmla="*/ 1695157 w 1737360"/>
                <a:gd name="connsiteY41" fmla="*/ 439701 h 1853504"/>
                <a:gd name="connsiteX42" fmla="*/ 1709224 w 1737360"/>
                <a:gd name="connsiteY42" fmla="*/ 376396 h 1853504"/>
                <a:gd name="connsiteX43" fmla="*/ 1702191 w 1737360"/>
                <a:gd name="connsiteY43" fmla="*/ 193516 h 1853504"/>
                <a:gd name="connsiteX44" fmla="*/ 1674055 w 1737360"/>
                <a:gd name="connsiteY44" fmla="*/ 151313 h 1853504"/>
                <a:gd name="connsiteX45" fmla="*/ 1638886 w 1737360"/>
                <a:gd name="connsiteY45" fmla="*/ 116144 h 1853504"/>
                <a:gd name="connsiteX46" fmla="*/ 1617784 w 1737360"/>
                <a:gd name="connsiteY46" fmla="*/ 109110 h 1853504"/>
                <a:gd name="connsiteX47" fmla="*/ 1596683 w 1737360"/>
                <a:gd name="connsiteY47" fmla="*/ 95042 h 1853504"/>
                <a:gd name="connsiteX48" fmla="*/ 1526344 w 1737360"/>
                <a:gd name="connsiteY48" fmla="*/ 66907 h 1853504"/>
                <a:gd name="connsiteX49" fmla="*/ 1505243 w 1737360"/>
                <a:gd name="connsiteY49" fmla="*/ 52839 h 1853504"/>
                <a:gd name="connsiteX50" fmla="*/ 1463040 w 1737360"/>
                <a:gd name="connsiteY50" fmla="*/ 45806 h 1853504"/>
                <a:gd name="connsiteX51" fmla="*/ 1427871 w 1737360"/>
                <a:gd name="connsiteY51" fmla="*/ 38772 h 1853504"/>
                <a:gd name="connsiteX52" fmla="*/ 1280160 w 1737360"/>
                <a:gd name="connsiteY52" fmla="*/ 17670 h 1853504"/>
                <a:gd name="connsiteX53" fmla="*/ 914400 w 1737360"/>
                <a:gd name="connsiteY53" fmla="*/ 17670 h 1853504"/>
                <a:gd name="connsiteX54" fmla="*/ 787791 w 1737360"/>
                <a:gd name="connsiteY54" fmla="*/ 24704 h 1853504"/>
                <a:gd name="connsiteX55" fmla="*/ 724486 w 1737360"/>
                <a:gd name="connsiteY55" fmla="*/ 31738 h 1853504"/>
                <a:gd name="connsiteX56" fmla="*/ 478301 w 1737360"/>
                <a:gd name="connsiteY56" fmla="*/ 31738 h 185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37360" h="1853504">
                  <a:moveTo>
                    <a:pt x="478301" y="31738"/>
                  </a:moveTo>
                  <a:cubicBezTo>
                    <a:pt x="429064" y="35255"/>
                    <a:pt x="446004" y="47192"/>
                    <a:pt x="429064" y="52839"/>
                  </a:cubicBezTo>
                  <a:cubicBezTo>
                    <a:pt x="410722" y="58953"/>
                    <a:pt x="391136" y="60793"/>
                    <a:pt x="372794" y="66907"/>
                  </a:cubicBezTo>
                  <a:cubicBezTo>
                    <a:pt x="354716" y="72933"/>
                    <a:pt x="342986" y="77442"/>
                    <a:pt x="323557" y="80975"/>
                  </a:cubicBezTo>
                  <a:cubicBezTo>
                    <a:pt x="307245" y="83941"/>
                    <a:pt x="290732" y="85664"/>
                    <a:pt x="274320" y="88009"/>
                  </a:cubicBezTo>
                  <a:cubicBezTo>
                    <a:pt x="178277" y="120022"/>
                    <a:pt x="276418" y="85099"/>
                    <a:pt x="203981" y="116144"/>
                  </a:cubicBezTo>
                  <a:cubicBezTo>
                    <a:pt x="197166" y="119065"/>
                    <a:pt x="189511" y="119862"/>
                    <a:pt x="182880" y="123178"/>
                  </a:cubicBezTo>
                  <a:cubicBezTo>
                    <a:pt x="175319" y="126959"/>
                    <a:pt x="169503" y="133813"/>
                    <a:pt x="161778" y="137246"/>
                  </a:cubicBezTo>
                  <a:cubicBezTo>
                    <a:pt x="148227" y="143268"/>
                    <a:pt x="132838" y="144681"/>
                    <a:pt x="119575" y="151313"/>
                  </a:cubicBezTo>
                  <a:cubicBezTo>
                    <a:pt x="82793" y="169704"/>
                    <a:pt x="101612" y="162838"/>
                    <a:pt x="63304" y="172415"/>
                  </a:cubicBezTo>
                  <a:cubicBezTo>
                    <a:pt x="41348" y="238289"/>
                    <a:pt x="77315" y="140863"/>
                    <a:pt x="35169" y="214618"/>
                  </a:cubicBezTo>
                  <a:cubicBezTo>
                    <a:pt x="30373" y="223011"/>
                    <a:pt x="30480" y="233375"/>
                    <a:pt x="28135" y="242753"/>
                  </a:cubicBezTo>
                  <a:cubicBezTo>
                    <a:pt x="24948" y="484964"/>
                    <a:pt x="66982" y="653753"/>
                    <a:pt x="0" y="854698"/>
                  </a:cubicBezTo>
                  <a:cubicBezTo>
                    <a:pt x="2345" y="1126673"/>
                    <a:pt x="2501" y="1398676"/>
                    <a:pt x="7034" y="1670624"/>
                  </a:cubicBezTo>
                  <a:cubicBezTo>
                    <a:pt x="7195" y="1680290"/>
                    <a:pt x="11412" y="1689464"/>
                    <a:pt x="14068" y="1698759"/>
                  </a:cubicBezTo>
                  <a:cubicBezTo>
                    <a:pt x="17432" y="1710532"/>
                    <a:pt x="27663" y="1740490"/>
                    <a:pt x="35169" y="1747996"/>
                  </a:cubicBezTo>
                  <a:cubicBezTo>
                    <a:pt x="58679" y="1771506"/>
                    <a:pt x="103438" y="1788843"/>
                    <a:pt x="133643" y="1797233"/>
                  </a:cubicBezTo>
                  <a:cubicBezTo>
                    <a:pt x="156681" y="1803632"/>
                    <a:pt x="181298" y="1803740"/>
                    <a:pt x="203981" y="1811301"/>
                  </a:cubicBezTo>
                  <a:cubicBezTo>
                    <a:pt x="211015" y="1813646"/>
                    <a:pt x="217954" y="1816298"/>
                    <a:pt x="225083" y="1818335"/>
                  </a:cubicBezTo>
                  <a:cubicBezTo>
                    <a:pt x="240450" y="1822726"/>
                    <a:pt x="273873" y="1830329"/>
                    <a:pt x="288388" y="1832402"/>
                  </a:cubicBezTo>
                  <a:cubicBezTo>
                    <a:pt x="309406" y="1835404"/>
                    <a:pt x="330566" y="1837323"/>
                    <a:pt x="351692" y="1839436"/>
                  </a:cubicBezTo>
                  <a:lnTo>
                    <a:pt x="499403" y="1853504"/>
                  </a:lnTo>
                  <a:lnTo>
                    <a:pt x="1174652" y="1846470"/>
                  </a:lnTo>
                  <a:cubicBezTo>
                    <a:pt x="1186605" y="1846233"/>
                    <a:pt x="1197904" y="1840389"/>
                    <a:pt x="1209821" y="1839436"/>
                  </a:cubicBezTo>
                  <a:cubicBezTo>
                    <a:pt x="1256622" y="1835692"/>
                    <a:pt x="1303606" y="1834747"/>
                    <a:pt x="1350498" y="1832402"/>
                  </a:cubicBezTo>
                  <a:cubicBezTo>
                    <a:pt x="1359877" y="1830058"/>
                    <a:pt x="1369181" y="1827395"/>
                    <a:pt x="1378634" y="1825369"/>
                  </a:cubicBezTo>
                  <a:cubicBezTo>
                    <a:pt x="1402014" y="1820359"/>
                    <a:pt x="1425776" y="1817100"/>
                    <a:pt x="1448972" y="1811301"/>
                  </a:cubicBezTo>
                  <a:cubicBezTo>
                    <a:pt x="1523582" y="1792648"/>
                    <a:pt x="1486058" y="1799631"/>
                    <a:pt x="1561514" y="1790199"/>
                  </a:cubicBezTo>
                  <a:cubicBezTo>
                    <a:pt x="1568548" y="1785510"/>
                    <a:pt x="1576121" y="1781544"/>
                    <a:pt x="1582615" y="1776132"/>
                  </a:cubicBezTo>
                  <a:cubicBezTo>
                    <a:pt x="1590257" y="1769764"/>
                    <a:pt x="1595440" y="1760548"/>
                    <a:pt x="1603717" y="1755030"/>
                  </a:cubicBezTo>
                  <a:cubicBezTo>
                    <a:pt x="1609886" y="1750917"/>
                    <a:pt x="1618187" y="1751312"/>
                    <a:pt x="1624818" y="1747996"/>
                  </a:cubicBezTo>
                  <a:cubicBezTo>
                    <a:pt x="1632379" y="1744215"/>
                    <a:pt x="1639041" y="1738843"/>
                    <a:pt x="1645920" y="1733929"/>
                  </a:cubicBezTo>
                  <a:cubicBezTo>
                    <a:pt x="1670162" y="1716613"/>
                    <a:pt x="1695497" y="1698079"/>
                    <a:pt x="1709224" y="1670624"/>
                  </a:cubicBezTo>
                  <a:cubicBezTo>
                    <a:pt x="1712540" y="1663992"/>
                    <a:pt x="1713913" y="1656556"/>
                    <a:pt x="1716258" y="1649522"/>
                  </a:cubicBezTo>
                  <a:cubicBezTo>
                    <a:pt x="1718603" y="1630765"/>
                    <a:pt x="1720794" y="1611989"/>
                    <a:pt x="1723292" y="1593252"/>
                  </a:cubicBezTo>
                  <a:cubicBezTo>
                    <a:pt x="1725483" y="1576818"/>
                    <a:pt x="1729054" y="1560545"/>
                    <a:pt x="1730326" y="1544015"/>
                  </a:cubicBezTo>
                  <a:cubicBezTo>
                    <a:pt x="1733747" y="1499537"/>
                    <a:pt x="1735015" y="1454920"/>
                    <a:pt x="1737360" y="1410372"/>
                  </a:cubicBezTo>
                  <a:cubicBezTo>
                    <a:pt x="1735015" y="1304864"/>
                    <a:pt x="1733963" y="1199320"/>
                    <a:pt x="1730326" y="1093849"/>
                  </a:cubicBezTo>
                  <a:cubicBezTo>
                    <a:pt x="1729272" y="1063297"/>
                    <a:pt x="1725141" y="1032923"/>
                    <a:pt x="1723292" y="1002409"/>
                  </a:cubicBezTo>
                  <a:cubicBezTo>
                    <a:pt x="1720452" y="955544"/>
                    <a:pt x="1721589" y="908379"/>
                    <a:pt x="1716258" y="861732"/>
                  </a:cubicBezTo>
                  <a:cubicBezTo>
                    <a:pt x="1712186" y="826098"/>
                    <a:pt x="1695157" y="756224"/>
                    <a:pt x="1695157" y="756224"/>
                  </a:cubicBezTo>
                  <a:cubicBezTo>
                    <a:pt x="1683760" y="608067"/>
                    <a:pt x="1683744" y="650831"/>
                    <a:pt x="1695157" y="439701"/>
                  </a:cubicBezTo>
                  <a:cubicBezTo>
                    <a:pt x="1695772" y="428315"/>
                    <a:pt x="1706015" y="389233"/>
                    <a:pt x="1709224" y="376396"/>
                  </a:cubicBezTo>
                  <a:cubicBezTo>
                    <a:pt x="1706880" y="315436"/>
                    <a:pt x="1711609" y="253790"/>
                    <a:pt x="1702191" y="193516"/>
                  </a:cubicBezTo>
                  <a:cubicBezTo>
                    <a:pt x="1699581" y="176811"/>
                    <a:pt x="1683434" y="165381"/>
                    <a:pt x="1674055" y="151313"/>
                  </a:cubicBezTo>
                  <a:cubicBezTo>
                    <a:pt x="1659987" y="130211"/>
                    <a:pt x="1662333" y="127868"/>
                    <a:pt x="1638886" y="116144"/>
                  </a:cubicBezTo>
                  <a:cubicBezTo>
                    <a:pt x="1632254" y="112828"/>
                    <a:pt x="1624818" y="111455"/>
                    <a:pt x="1617784" y="109110"/>
                  </a:cubicBezTo>
                  <a:cubicBezTo>
                    <a:pt x="1610750" y="104421"/>
                    <a:pt x="1604244" y="98823"/>
                    <a:pt x="1596683" y="95042"/>
                  </a:cubicBezTo>
                  <a:cubicBezTo>
                    <a:pt x="1564657" y="79029"/>
                    <a:pt x="1554409" y="76262"/>
                    <a:pt x="1526344" y="66907"/>
                  </a:cubicBezTo>
                  <a:cubicBezTo>
                    <a:pt x="1519310" y="62218"/>
                    <a:pt x="1513263" y="55512"/>
                    <a:pt x="1505243" y="52839"/>
                  </a:cubicBezTo>
                  <a:cubicBezTo>
                    <a:pt x="1491713" y="48329"/>
                    <a:pt x="1477072" y="48357"/>
                    <a:pt x="1463040" y="45806"/>
                  </a:cubicBezTo>
                  <a:cubicBezTo>
                    <a:pt x="1451278" y="43667"/>
                    <a:pt x="1439520" y="41460"/>
                    <a:pt x="1427871" y="38772"/>
                  </a:cubicBezTo>
                  <a:cubicBezTo>
                    <a:pt x="1331202" y="16463"/>
                    <a:pt x="1407859" y="27493"/>
                    <a:pt x="1280160" y="17670"/>
                  </a:cubicBezTo>
                  <a:cubicBezTo>
                    <a:pt x="1143827" y="-16413"/>
                    <a:pt x="1249956" y="7501"/>
                    <a:pt x="914400" y="17670"/>
                  </a:cubicBezTo>
                  <a:cubicBezTo>
                    <a:pt x="872151" y="18950"/>
                    <a:pt x="829944" y="21582"/>
                    <a:pt x="787791" y="24704"/>
                  </a:cubicBezTo>
                  <a:cubicBezTo>
                    <a:pt x="766617" y="26272"/>
                    <a:pt x="745687" y="30592"/>
                    <a:pt x="724486" y="31738"/>
                  </a:cubicBezTo>
                  <a:cubicBezTo>
                    <a:pt x="580426" y="39525"/>
                    <a:pt x="527538" y="28221"/>
                    <a:pt x="478301" y="31738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52745" y="1672862"/>
              <a:ext cx="1595119" cy="222868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중괄호 23"/>
            <p:cNvSpPr/>
            <p:nvPr/>
          </p:nvSpPr>
          <p:spPr>
            <a:xfrm flipH="1">
              <a:off x="1536069" y="1973288"/>
              <a:ext cx="142811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중괄호 29"/>
            <p:cNvSpPr/>
            <p:nvPr/>
          </p:nvSpPr>
          <p:spPr>
            <a:xfrm flipH="1">
              <a:off x="1536069" y="2269030"/>
              <a:ext cx="154522" cy="875096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오른쪽 중괄호 41"/>
            <p:cNvSpPr/>
            <p:nvPr/>
          </p:nvSpPr>
          <p:spPr>
            <a:xfrm flipH="1">
              <a:off x="1541131" y="3164976"/>
              <a:ext cx="132685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23648" y="1985124"/>
              <a:ext cx="6960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>
                  <a:solidFill>
                    <a:srgbClr val="C00000"/>
                  </a:solidFill>
                </a:rPr>
                <a:t>thead</a:t>
              </a:r>
              <a:r>
                <a:rPr lang="en-US" altLang="ko-KR" sz="1000" dirty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33" name="자유형 1032"/>
            <p:cNvSpPr/>
            <p:nvPr/>
          </p:nvSpPr>
          <p:spPr>
            <a:xfrm>
              <a:off x="2911762" y="2539395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2911762" y="1927036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75856" y="2567464"/>
              <a:ext cx="50405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&lt;td&gt;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75856" y="1983821"/>
              <a:ext cx="4828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>
                  <a:solidFill>
                    <a:srgbClr val="C00000"/>
                  </a:solidFill>
                </a:rPr>
                <a:t>th</a:t>
              </a:r>
              <a:r>
                <a:rPr lang="en-US" altLang="ko-KR" sz="1000" dirty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78162" y="2842364"/>
              <a:ext cx="1595119" cy="301762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19626" y="2884863"/>
              <a:ext cx="4539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>
                  <a:solidFill>
                    <a:srgbClr val="C00000"/>
                  </a:solidFill>
                </a:rPr>
                <a:t>tr</a:t>
              </a:r>
              <a:r>
                <a:rPr lang="en-US" altLang="ko-KR" sz="1000" dirty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0273" y="2248821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제목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0273" y="2627280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헤더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99992" y="3192632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바디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27170" y="3767978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푸트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805457" y="1767626"/>
            <a:ext cx="3616346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&lt;table&gt;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전체를 담는 컨테이너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&lt;caption&gt;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제목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바닥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         )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행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여러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&lt;td&gt;, 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포함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열 제목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셀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       ):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74334" y="4840703"/>
            <a:ext cx="34563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&lt;caption&gt;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표제목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&lt;/caption&gt;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	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&lt;/table&gt;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5369829" y="5359799"/>
            <a:ext cx="1800200" cy="576064"/>
          </a:xfrm>
          <a:prstGeom prst="wedgeRoundRectCallout">
            <a:avLst>
              <a:gd name="adj1" fmla="val -88885"/>
              <a:gd name="adj2" fmla="val -654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txBody>
          <a:bodyPr wrap="square" tIns="0">
            <a:no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&lt;caption&gt;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&lt;table&gt;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에 반드시 첫 번째로 삽입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3215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행과 열 만들기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표는 여러 행으로 구성</a:t>
            </a:r>
            <a:endParaRPr lang="en-US" altLang="ko-KR" dirty="0"/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                  )</a:t>
            </a:r>
          </a:p>
          <a:p>
            <a:r>
              <a:rPr lang="ko-KR" altLang="en-US" dirty="0"/>
              <a:t>한 행은 여러 셀로 구성</a:t>
            </a:r>
            <a:endParaRPr lang="en-US" altLang="ko-KR" dirty="0"/>
          </a:p>
          <a:p>
            <a:pPr lvl="1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헤딩</a:t>
            </a:r>
            <a:r>
              <a:rPr lang="en-US" altLang="ko-KR" dirty="0"/>
              <a:t>)</a:t>
            </a:r>
            <a:r>
              <a:rPr lang="ko-KR" altLang="en-US" dirty="0"/>
              <a:t> 셀</a:t>
            </a:r>
            <a:r>
              <a:rPr lang="en-US" altLang="ko-KR" dirty="0"/>
              <a:t>,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데이터 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           )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thead</a:t>
            </a:r>
            <a:r>
              <a:rPr lang="en-US" altLang="ko-KR" dirty="0"/>
              <a:t>&gt;, &lt;</a:t>
            </a:r>
            <a:r>
              <a:rPr lang="en-US" altLang="ko-KR" dirty="0" err="1"/>
              <a:t>tbody</a:t>
            </a:r>
            <a:r>
              <a:rPr lang="en-US" altLang="ko-KR" dirty="0"/>
              <a:t>&gt;, &lt;</a:t>
            </a:r>
            <a:r>
              <a:rPr lang="en-US" altLang="ko-KR" dirty="0" err="1"/>
              <a:t>tfoot</a:t>
            </a:r>
            <a:r>
              <a:rPr lang="en-US" altLang="ko-KR" dirty="0"/>
              <a:t>&gt;</a:t>
            </a:r>
            <a:r>
              <a:rPr lang="ko-KR" altLang="en-US" dirty="0"/>
              <a:t>은 여러 </a:t>
            </a:r>
            <a:r>
              <a:rPr lang="en-US" altLang="ko-KR" dirty="0"/>
              <a:t>(        ) </a:t>
            </a:r>
            <a:r>
              <a:rPr lang="ko-KR" altLang="en-US" dirty="0"/>
              <a:t>포함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4149080"/>
            <a:ext cx="604867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defTabSz="180000" fontAlgn="base" latinLnBrk="0"/>
            <a:r>
              <a:rPr lang="en-US" altLang="ko-KR" sz="1600" dirty="0"/>
              <a:t>	&lt;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	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</a:t>
            </a:r>
            <a:r>
              <a:rPr lang="ko-KR" altLang="en-US" sz="1600" dirty="0"/>
              <a:t>이름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&gt;HTML&lt;/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&gt;CSS&lt;/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&lt;/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&lt;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	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tr</a:t>
            </a:r>
            <a:r>
              <a:rPr lang="en-US" altLang="ko-KR" sz="1600" b="1" dirty="0"/>
              <a:t>&gt;&lt;td&gt;</a:t>
            </a:r>
            <a:r>
              <a:rPr lang="ko-KR" altLang="en-US" sz="1600" b="1" dirty="0"/>
              <a:t>황기태</a:t>
            </a:r>
            <a:r>
              <a:rPr lang="en-US" altLang="ko-KR" sz="1600" b="1" dirty="0"/>
              <a:t>&lt;/td&gt;&lt;td&gt;80&lt;/td&gt;&lt;td&gt;70&lt;/td&gt;&lt;/</a:t>
            </a:r>
            <a:r>
              <a:rPr lang="en-US" altLang="ko-KR" sz="1600" b="1" dirty="0" err="1"/>
              <a:t>tr</a:t>
            </a:r>
            <a:r>
              <a:rPr lang="en-US" altLang="ko-KR" sz="1600" b="1" dirty="0"/>
              <a:t>&gt;</a:t>
            </a:r>
          </a:p>
          <a:p>
            <a:pPr defTabSz="180000" fontAlgn="base" latinLnBrk="0"/>
            <a:r>
              <a:rPr lang="en-US" altLang="ko-KR" sz="1600" dirty="0"/>
              <a:t>		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&gt;...&lt;/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&lt;/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&lt;/table&gt;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5018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2–16 </a:t>
            </a:r>
            <a:r>
              <a:rPr lang="ko-KR" altLang="en-US" dirty="0"/>
              <a:t>기본 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628800"/>
            <a:ext cx="547152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기본 테이블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기본 구조를 가진 표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b="1" dirty="0"/>
              <a:t>table</a:t>
            </a:r>
            <a:r>
              <a:rPr lang="en-US" altLang="ko-KR" sz="1400" dirty="0"/>
              <a:t> border="1"&gt; 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b="1" dirty="0"/>
              <a:t>caption</a:t>
            </a:r>
            <a:r>
              <a:rPr lang="en-US" altLang="ko-KR" sz="1400" dirty="0"/>
              <a:t>&gt;1</a:t>
            </a:r>
            <a:r>
              <a:rPr lang="ko-KR" altLang="en-US" sz="1400" dirty="0"/>
              <a:t>학기 성적</a:t>
            </a:r>
            <a:r>
              <a:rPr lang="en-US" altLang="ko-KR" sz="1400" dirty="0"/>
              <a:t>&lt;/</a:t>
            </a:r>
            <a:r>
              <a:rPr lang="en-US" altLang="ko-KR" sz="1400" b="1" dirty="0"/>
              <a:t>caption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b="1" dirty="0" err="1"/>
              <a:t>thead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</a:t>
            </a:r>
            <a:r>
              <a:rPr lang="en-US" altLang="ko-KR" sz="1400" b="1" dirty="0" err="1"/>
              <a:t>tr</a:t>
            </a:r>
            <a:r>
              <a:rPr lang="en-US" altLang="ko-KR" sz="1400" dirty="0"/>
              <a:t>&gt;&lt;</a:t>
            </a:r>
            <a:r>
              <a:rPr lang="en-US" altLang="ko-KR" sz="1400" b="1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/>
              <a:t>이름</a:t>
            </a:r>
            <a:r>
              <a:rPr lang="en-US" altLang="ko-KR" sz="1400" dirty="0"/>
              <a:t>&lt;/</a:t>
            </a:r>
            <a:r>
              <a:rPr lang="en-US" altLang="ko-KR" sz="1400" b="1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&gt;HTML&lt;/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&gt;CSS&lt;/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&gt;&lt;/</a:t>
            </a:r>
            <a:r>
              <a:rPr lang="en-US" altLang="ko-KR" sz="1400" b="1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&lt;/</a:t>
            </a:r>
            <a:r>
              <a:rPr lang="en-US" altLang="ko-KR" sz="1400" b="1" dirty="0" err="1"/>
              <a:t>thead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b="1" dirty="0" err="1"/>
              <a:t>tfoot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/>
              <a:t>합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&gt;225&lt;/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&gt;230&lt;/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&lt;/</a:t>
            </a:r>
            <a:r>
              <a:rPr lang="en-US" altLang="ko-KR" sz="1400" b="1" dirty="0" err="1"/>
              <a:t>tfoot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b="1" dirty="0" err="1"/>
              <a:t>tbody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</a:t>
            </a:r>
            <a:r>
              <a:rPr lang="en-US" altLang="ko-KR" sz="1400" b="1" dirty="0"/>
              <a:t>td</a:t>
            </a:r>
            <a:r>
              <a:rPr lang="en-US" altLang="ko-KR" sz="1400" dirty="0"/>
              <a:t>&gt;</a:t>
            </a:r>
            <a:r>
              <a:rPr lang="ko-KR" altLang="en-US" sz="1400" dirty="0"/>
              <a:t>황기태</a:t>
            </a:r>
            <a:r>
              <a:rPr lang="en-US" altLang="ko-KR" sz="1400" dirty="0"/>
              <a:t>&lt;/</a:t>
            </a:r>
            <a:r>
              <a:rPr lang="en-US" altLang="ko-KR" sz="1400" b="1" dirty="0"/>
              <a:t>td</a:t>
            </a:r>
            <a:r>
              <a:rPr lang="en-US" altLang="ko-KR" sz="1400" dirty="0"/>
              <a:t>&gt;&lt;td&gt;80&lt;/td&gt;&lt;td&gt;70&lt;/td&gt;&lt;/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</a:t>
            </a:r>
            <a:r>
              <a:rPr lang="ko-KR" altLang="en-US" sz="1400" dirty="0"/>
              <a:t>이재문</a:t>
            </a:r>
            <a:r>
              <a:rPr lang="en-US" altLang="ko-KR" sz="1400" dirty="0"/>
              <a:t>&lt;/td&gt;&lt;td&gt;95&lt;/td&gt;&lt;td&gt;99&lt;/td&gt;&lt;/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</a:t>
            </a:r>
            <a:r>
              <a:rPr lang="ko-KR" altLang="en-US" sz="1400" dirty="0"/>
              <a:t>이병은</a:t>
            </a:r>
            <a:r>
              <a:rPr lang="en-US" altLang="ko-KR" sz="1400" dirty="0"/>
              <a:t>&lt;/td&gt;&lt;td&gt;40&lt;/td&gt;&lt;td&gt;61&lt;/td&gt;&lt;/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&lt;/</a:t>
            </a:r>
            <a:r>
              <a:rPr lang="en-US" altLang="ko-KR" sz="1400" b="1" dirty="0" err="1"/>
              <a:t>tbody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&lt;/table&gt;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1224810" y="2924944"/>
            <a:ext cx="1044022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808985" y="2852936"/>
            <a:ext cx="2131431" cy="360040"/>
          </a:xfrm>
          <a:prstGeom prst="wedgeRoundRectCallout">
            <a:avLst>
              <a:gd name="adj1" fmla="val -77643"/>
              <a:gd name="adj2" fmla="val -101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픽셀 테두리</a:t>
            </a:r>
            <a:r>
              <a:rPr lang="en-US" altLang="ko-KR" sz="1000" dirty="0">
                <a:solidFill>
                  <a:schemeClr val="tx1"/>
                </a:solidFill>
              </a:rPr>
              <a:t>. 5</a:t>
            </a:r>
            <a:r>
              <a:rPr lang="ko-KR" altLang="en-US" sz="1000" dirty="0">
                <a:solidFill>
                  <a:schemeClr val="tx1"/>
                </a:solidFill>
              </a:rPr>
              <a:t>장의 </a:t>
            </a:r>
            <a:r>
              <a:rPr lang="en-US" altLang="ko-KR" sz="1000" dirty="0">
                <a:solidFill>
                  <a:schemeClr val="tx1"/>
                </a:solidFill>
              </a:rPr>
              <a:t>CSS3</a:t>
            </a:r>
            <a:r>
              <a:rPr lang="ko-KR" altLang="en-US" sz="1000" dirty="0">
                <a:solidFill>
                  <a:schemeClr val="tx1"/>
                </a:solidFill>
              </a:rPr>
              <a:t>로 표현하는 것이 바람직함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348880"/>
            <a:ext cx="2313806" cy="3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23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20888"/>
            <a:ext cx="3058773" cy="26818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2-17 </a:t>
            </a:r>
            <a:r>
              <a:rPr lang="ko-KR" altLang="en-US" dirty="0"/>
              <a:t>이미지를 가지는 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표에 이미지 삽입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표에 이미지 삽입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&lt;table&gt; </a:t>
            </a:r>
          </a:p>
          <a:p>
            <a:pPr defTabSz="180000"/>
            <a:r>
              <a:rPr lang="en-US" altLang="ko-KR" sz="1400" dirty="0"/>
              <a:t>	&lt;caption&gt;</a:t>
            </a:r>
            <a:r>
              <a:rPr lang="ko-KR" altLang="en-US" sz="1400" dirty="0"/>
              <a:t>좋아하는 과일</a:t>
            </a:r>
            <a:r>
              <a:rPr lang="en-US" altLang="ko-KR" sz="1400" dirty="0"/>
              <a:t>&lt;/caption&gt;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	&lt;td&gt;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="media/apple.jpg"&gt;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/>
              <a:t>			&lt;td&gt;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="media/banana.jpg"&gt;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/>
              <a:t>			&lt;td&gt;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="media/mango.jpg"&gt;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/>
              <a:t>		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&lt;/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&lt;/table&gt;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3212976"/>
            <a:ext cx="2232248" cy="408623"/>
          </a:xfrm>
          <a:prstGeom prst="wedgeRoundRectCallout">
            <a:avLst>
              <a:gd name="adj1" fmla="val -61413"/>
              <a:gd name="adj2" fmla="val 166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디폴트 굵기</a:t>
            </a:r>
            <a:r>
              <a:rPr lang="en-US" altLang="ko-KR" sz="900" dirty="0"/>
              <a:t>(0)</a:t>
            </a:r>
            <a:r>
              <a:rPr lang="ko-KR" altLang="en-US" sz="900" dirty="0"/>
              <a:t>로 하여 테두리 제거</a:t>
            </a:r>
            <a:r>
              <a:rPr lang="en-US" altLang="ko-KR" sz="900" dirty="0"/>
              <a:t>. </a:t>
            </a:r>
          </a:p>
          <a:p>
            <a:r>
              <a:rPr lang="ko-KR" altLang="en-US" sz="900" dirty="0"/>
              <a:t>굵기 조절은 </a:t>
            </a:r>
            <a:r>
              <a:rPr lang="en-US" altLang="ko-KR" sz="900" dirty="0"/>
              <a:t>CSS3</a:t>
            </a:r>
            <a:r>
              <a:rPr lang="ko-KR" altLang="en-US" sz="900" dirty="0"/>
              <a:t>로 하는 것이 </a:t>
            </a:r>
            <a:r>
              <a:rPr lang="ko-KR" altLang="en-US" sz="900" dirty="0" err="1"/>
              <a:t>바람직</a:t>
            </a:r>
            <a:r>
              <a:rPr lang="ko-KR" altLang="en-US" sz="9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4941168"/>
            <a:ext cx="2088232" cy="612934"/>
          </a:xfrm>
          <a:prstGeom prst="wedgeRoundRectCallout">
            <a:avLst>
              <a:gd name="adj1" fmla="val -34353"/>
              <a:gd name="adj2" fmla="val -64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이미지들은 </a:t>
            </a:r>
            <a:r>
              <a:rPr lang="en-US" altLang="ko-KR" sz="1000" dirty="0"/>
              <a:t>HTML </a:t>
            </a:r>
            <a:r>
              <a:rPr lang="ko-KR" altLang="en-US" sz="1000" dirty="0"/>
              <a:t>파일이 있는 경로 아래 </a:t>
            </a:r>
            <a:r>
              <a:rPr lang="en-US" altLang="ko-KR" sz="1000" dirty="0"/>
              <a:t>media </a:t>
            </a:r>
            <a:r>
              <a:rPr lang="ko-KR" altLang="en-US" sz="1000" dirty="0"/>
              <a:t>폴더를 만들고 그 곳에 두면 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480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02565"/>
            <a:ext cx="2952328" cy="17799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2-1 </a:t>
            </a:r>
            <a:r>
              <a:rPr lang="ko-KR" altLang="en-US" dirty="0"/>
              <a:t>웹 페이지 타이틀 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772816"/>
            <a:ext cx="3511769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b="1" dirty="0"/>
              <a:t>&lt;title&gt;</a:t>
            </a:r>
            <a:r>
              <a:rPr lang="ko-KR" altLang="en-US" sz="1200" b="1" dirty="0"/>
              <a:t>첫 타이틀</a:t>
            </a:r>
            <a:r>
              <a:rPr lang="en-US" altLang="ko-KR" sz="1200" b="1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ko-KR" altLang="en-US" sz="1200" dirty="0"/>
              <a:t>페이지에 타이틀을 다는 예제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타이틀은 브라우저의 </a:t>
            </a:r>
            <a:r>
              <a:rPr lang="ko-KR" altLang="en-US" sz="1200" dirty="0" err="1"/>
              <a:t>타이틀바에</a:t>
            </a:r>
            <a:r>
              <a:rPr lang="ko-KR" altLang="en-US" sz="1200" dirty="0"/>
              <a:t> 보여집니다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1942073"/>
            <a:ext cx="576064" cy="32903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146434" y="1888883"/>
            <a:ext cx="2839452" cy="485011"/>
          </a:xfrm>
          <a:custGeom>
            <a:avLst/>
            <a:gdLst>
              <a:gd name="connsiteX0" fmla="*/ 0 w 2839452"/>
              <a:gd name="connsiteY0" fmla="*/ 485011 h 485011"/>
              <a:gd name="connsiteX1" fmla="*/ 1395663 w 2839452"/>
              <a:gd name="connsiteY1" fmla="*/ 32624 h 485011"/>
              <a:gd name="connsiteX2" fmla="*/ 2839452 w 2839452"/>
              <a:gd name="connsiteY2" fmla="*/ 71125 h 4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52" h="485011">
                <a:moveTo>
                  <a:pt x="0" y="485011"/>
                </a:moveTo>
                <a:cubicBezTo>
                  <a:pt x="461210" y="293308"/>
                  <a:pt x="922421" y="101605"/>
                  <a:pt x="1395663" y="32624"/>
                </a:cubicBezTo>
                <a:cubicBezTo>
                  <a:pt x="1868905" y="-36357"/>
                  <a:pt x="2354178" y="17384"/>
                  <a:pt x="2839452" y="7112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3648" y="2297888"/>
            <a:ext cx="720080" cy="32903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70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1C826-7693-E07D-6512-FEE3DEA8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7F351003-DB2D-308E-AE64-6672F9B6101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3368284" cy="50403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6E657-471E-B9FB-FFA3-E726CF8E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215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하이퍼링크 만들기</a:t>
            </a:r>
            <a:r>
              <a:rPr lang="en-US" altLang="ko-KR" dirty="0"/>
              <a:t>, (         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(           ) </a:t>
            </a:r>
            <a:r>
              <a:rPr lang="ko-KR" altLang="en-US" dirty="0"/>
              <a:t>태그의 </a:t>
            </a:r>
            <a:r>
              <a:rPr lang="en-US" altLang="ko-KR" dirty="0"/>
              <a:t>(             ) </a:t>
            </a:r>
            <a:r>
              <a:rPr lang="ko-KR" altLang="en-US" dirty="0"/>
              <a:t>속성을 이용하여 하이퍼링크 작성</a:t>
            </a:r>
            <a:endParaRPr lang="en-US" altLang="ko-KR" dirty="0"/>
          </a:p>
          <a:p>
            <a:r>
              <a:rPr lang="ko-KR" altLang="en-US" dirty="0"/>
              <a:t>하이퍼링크</a:t>
            </a:r>
            <a:r>
              <a:rPr lang="en-US" altLang="ko-KR" dirty="0"/>
              <a:t>(hyperlink)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HTML </a:t>
            </a:r>
            <a:r>
              <a:rPr lang="ko-KR" altLang="en-US" dirty="0"/>
              <a:t>페이지의 연결 고리</a:t>
            </a:r>
            <a:endParaRPr lang="en-US" altLang="ko-KR" dirty="0"/>
          </a:p>
          <a:p>
            <a:pPr lvl="2"/>
            <a:r>
              <a:rPr lang="ko-KR" altLang="en-US" dirty="0"/>
              <a:t>같은 웹 사이트의 다른 </a:t>
            </a:r>
            <a:r>
              <a:rPr lang="en-US" altLang="ko-KR" dirty="0"/>
              <a:t>HTML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lvl="2"/>
            <a:r>
              <a:rPr lang="ko-KR" altLang="en-US" dirty="0"/>
              <a:t>다른 웹 사이트의 </a:t>
            </a:r>
            <a:r>
              <a:rPr lang="en-US" altLang="ko-KR" dirty="0"/>
              <a:t>HTML </a:t>
            </a:r>
            <a:r>
              <a:rPr lang="ko-KR" altLang="en-US" dirty="0"/>
              <a:t>페이지 모두 연결 가능</a:t>
            </a:r>
          </a:p>
          <a:p>
            <a:pPr lvl="1"/>
            <a:r>
              <a:rPr lang="ko-KR" altLang="en-US" dirty="0"/>
              <a:t>하이퍼링크는 텍스트나 이미지로 작성</a:t>
            </a:r>
            <a:endParaRPr lang="en-US" altLang="ko-KR" dirty="0"/>
          </a:p>
          <a:p>
            <a:r>
              <a:rPr lang="ko-KR" altLang="en-US" dirty="0"/>
              <a:t>항해</a:t>
            </a:r>
            <a:endParaRPr lang="en-US" altLang="ko-KR" dirty="0"/>
          </a:p>
          <a:p>
            <a:pPr lvl="1"/>
            <a:r>
              <a:rPr lang="ko-KR" altLang="en-US" dirty="0"/>
              <a:t>하이퍼링크를 따라 다른 웹 페이지를 방문하는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3" y="4005064"/>
            <a:ext cx="8398249" cy="19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하이퍼링크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/>
              <a:t>(       ) </a:t>
            </a:r>
            <a:r>
              <a:rPr lang="ko-KR" altLang="en-US" dirty="0"/>
              <a:t>태그의 </a:t>
            </a:r>
            <a:r>
              <a:rPr lang="en-US" altLang="ko-KR" dirty="0"/>
              <a:t>(           ) </a:t>
            </a:r>
            <a:r>
              <a:rPr lang="ko-KR" altLang="en-US" dirty="0"/>
              <a:t>속성에 하이퍼링크 작성</a:t>
            </a:r>
            <a:endParaRPr lang="en-US" altLang="ko-KR" dirty="0"/>
          </a:p>
          <a:p>
            <a:pPr lvl="1"/>
            <a:r>
              <a:rPr lang="ko-KR" altLang="en-US" dirty="0"/>
              <a:t>같은 웹 사이트에 있는 웹 페이지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다른 웹 사이트의 웹 페이지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이미지 하이퍼링크 만들기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2276872"/>
            <a:ext cx="6336704" cy="3577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=“picturepage.html”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클릭하면 사진 페이지로 이동합니다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.&lt;/a&gt;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59632" y="3356992"/>
            <a:ext cx="633670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&lt;a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href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=“http://www.naver.com”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&gt;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네이버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&lt;/a&gt;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=“http://www.siter.com/login.html”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사이트 로그인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4585407"/>
            <a:ext cx="6336704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b="1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ea"/>
                <a:ea typeface="+mj-ea"/>
              </a:rPr>
              <a:t>http://www.naver.com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=“naver.png” alt=“</a:t>
            </a:r>
            <a:r>
              <a:rPr lang="ko-KR" altLang="en-US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네이버사이트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958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하이퍼링크 텍스트의 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하이퍼링크 텍스트의  색</a:t>
            </a:r>
            <a:endParaRPr lang="en-US" altLang="ko-KR" dirty="0"/>
          </a:p>
          <a:p>
            <a:pPr lvl="1"/>
            <a:r>
              <a:rPr lang="ko-KR" altLang="en-US" dirty="0"/>
              <a:t>링크 텍스트</a:t>
            </a:r>
            <a:r>
              <a:rPr lang="en-US" altLang="ko-KR" dirty="0"/>
              <a:t>(standard link)</a:t>
            </a:r>
            <a:r>
              <a:rPr lang="ko-KR" altLang="en-US" dirty="0"/>
              <a:t> 처음 색 </a:t>
            </a:r>
            <a:r>
              <a:rPr lang="en-US" altLang="ko-KR" dirty="0"/>
              <a:t>– </a:t>
            </a:r>
            <a:r>
              <a:rPr lang="ko-KR" altLang="en-US" dirty="0"/>
              <a:t>밑줄과 함께 </a:t>
            </a:r>
            <a:r>
              <a:rPr lang="en-US" altLang="ko-KR" dirty="0">
                <a:solidFill>
                  <a:srgbClr val="00B0F0"/>
                </a:solidFill>
              </a:rPr>
              <a:t>blue</a:t>
            </a:r>
          </a:p>
          <a:p>
            <a:pPr lvl="1"/>
            <a:r>
              <a:rPr lang="ko-KR" altLang="en-US" dirty="0"/>
              <a:t>방문 후 링크</a:t>
            </a:r>
            <a:r>
              <a:rPr lang="en-US" altLang="ko-KR" dirty="0"/>
              <a:t>(visited </a:t>
            </a:r>
            <a:r>
              <a:rPr lang="en-US" altLang="ko-KR" dirty="0" err="1"/>
              <a:t>lnk</a:t>
            </a:r>
            <a:r>
              <a:rPr lang="en-US" altLang="ko-KR" dirty="0"/>
              <a:t>)</a:t>
            </a:r>
            <a:r>
              <a:rPr lang="ko-KR" altLang="en-US" dirty="0"/>
              <a:t> 색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CC00CC"/>
                </a:solidFill>
              </a:rPr>
              <a:t>purple</a:t>
            </a:r>
          </a:p>
          <a:p>
            <a:pPr lvl="1"/>
            <a:r>
              <a:rPr lang="ko-KR" altLang="en-US" dirty="0"/>
              <a:t>마우스로 링크를 누르고 있는 동안</a:t>
            </a:r>
            <a:r>
              <a:rPr lang="en-US" altLang="ko-KR" dirty="0"/>
              <a:t>(active link) – </a:t>
            </a:r>
            <a:r>
              <a:rPr lang="en-US" altLang="ko-KR" dirty="0">
                <a:solidFill>
                  <a:srgbClr val="FF0000"/>
                </a:solidFill>
              </a:rPr>
              <a:t>red</a:t>
            </a:r>
          </a:p>
          <a:p>
            <a:r>
              <a:rPr lang="ko-KR" altLang="en-US" dirty="0"/>
              <a:t>링크 색 변경 가능</a:t>
            </a:r>
            <a:endParaRPr lang="en-US" altLang="ko-KR" dirty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를 이용하여 링크 색 지정 가능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88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50" y="1537866"/>
            <a:ext cx="2262031" cy="36013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2648" y="1556792"/>
            <a:ext cx="457200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링크 만들기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링크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포털 사이트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it-IT" altLang="ko-KR" sz="1200" dirty="0"/>
              <a:t>	&lt;li&gt;</a:t>
            </a:r>
            <a:r>
              <a:rPr lang="it-IT" altLang="ko-KR" sz="1200" b="1" dirty="0"/>
              <a:t>&lt;a href="http://www.naver.com"&gt;</a:t>
            </a:r>
            <a:r>
              <a:rPr lang="ko-KR" altLang="it-IT" sz="1200" b="1" dirty="0" err="1"/>
              <a:t>네이버</a:t>
            </a:r>
            <a:r>
              <a:rPr lang="it-IT" altLang="ko-KR" sz="1200" b="1" dirty="0"/>
              <a:t>&lt;/a&gt;</a:t>
            </a:r>
            <a:r>
              <a:rPr lang="it-IT" altLang="ko-KR" sz="1200" dirty="0"/>
              <a:t>&lt;/li&gt;</a:t>
            </a:r>
          </a:p>
          <a:p>
            <a:pPr defTabSz="180000"/>
            <a:r>
              <a:rPr lang="it-IT" altLang="ko-KR" sz="1200" dirty="0"/>
              <a:t>	&lt;li&gt;&lt;a href="http://www.daum.net"&gt;</a:t>
            </a:r>
            <a:r>
              <a:rPr lang="ko-KR" altLang="it-IT" sz="1200" dirty="0"/>
              <a:t>다음</a:t>
            </a:r>
            <a:r>
              <a:rPr lang="it-IT" altLang="ko-KR" sz="1200" dirty="0"/>
              <a:t>&lt;/a&gt;&lt;/li&gt;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신문 사이트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it-IT" altLang="ko-KR" sz="1200" dirty="0"/>
              <a:t>	&lt;li&gt;</a:t>
            </a:r>
            <a:r>
              <a:rPr lang="it-IT" altLang="ko-KR" sz="1200" b="1" dirty="0"/>
              <a:t>&lt;a href="http</a:t>
            </a:r>
            <a:r>
              <a:rPr lang="it-IT" altLang="ko-KR" sz="1200" b="1"/>
              <a:t>://www.etnews.com"&gt;</a:t>
            </a:r>
            <a:endParaRPr lang="it-IT" altLang="ko-KR" sz="1200" b="1" dirty="0"/>
          </a:p>
          <a:p>
            <a:pPr defTabSz="180000"/>
            <a:r>
              <a:rPr lang="en-US" altLang="ko-KR" sz="1200" b="1" dirty="0"/>
              <a:t>			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="media/iconetnews.png" alt="</a:t>
            </a:r>
            <a:r>
              <a:rPr lang="ko-KR" altLang="en-US" sz="1200" b="1" dirty="0"/>
              <a:t>전자신문</a:t>
            </a:r>
            <a:r>
              <a:rPr lang="en-US" altLang="ko-KR" sz="1200" b="1" dirty="0"/>
              <a:t>"&gt;</a:t>
            </a:r>
          </a:p>
          <a:p>
            <a:pPr defTabSz="180000"/>
            <a:r>
              <a:rPr lang="en-US" altLang="ko-KR" sz="1200" b="1" dirty="0"/>
              <a:t>		&lt;/a&gt;</a:t>
            </a:r>
          </a:p>
          <a:p>
            <a:pPr defTabSz="180000"/>
            <a:r>
              <a:rPr lang="en-US" altLang="ko-KR" sz="1200" dirty="0"/>
              <a:t>	&lt;/li&gt;</a:t>
            </a:r>
          </a:p>
          <a:p>
            <a:pPr defTabSz="180000"/>
            <a:r>
              <a:rPr lang="it-IT" altLang="ko-KR" sz="1200" dirty="0"/>
              <a:t>	&lt;li&gt;&lt;a href="http://www.chosun.com"&gt;</a:t>
            </a:r>
          </a:p>
          <a:p>
            <a:pPr defTabSz="180000"/>
            <a:r>
              <a:rPr lang="en-US" altLang="ko-KR" sz="1200" dirty="0"/>
              <a:t>			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="media/iconchosun.png" alt="</a:t>
            </a:r>
            <a:r>
              <a:rPr lang="ko-KR" altLang="en-US" sz="1200" dirty="0"/>
              <a:t>조선일보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&lt;/a&gt;</a:t>
            </a:r>
          </a:p>
          <a:p>
            <a:pPr defTabSz="180000"/>
            <a:r>
              <a:rPr lang="en-US" altLang="ko-KR" sz="1200" dirty="0"/>
              <a:t>	&lt;/li&gt;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="ex2-17.html"</a:t>
            </a:r>
            <a:r>
              <a:rPr lang="en-US" altLang="ko-KR" sz="1200" dirty="0"/>
              <a:t>&gt;</a:t>
            </a:r>
            <a:r>
              <a:rPr lang="ko-KR" altLang="en-US" sz="1200" dirty="0"/>
              <a:t>예제 </a:t>
            </a:r>
            <a:r>
              <a:rPr lang="en-US" altLang="ko-KR" sz="1200" dirty="0"/>
              <a:t>2-17</a:t>
            </a:r>
            <a:r>
              <a:rPr lang="ko-KR" altLang="en-US" sz="1200" dirty="0"/>
              <a:t>로 이동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2–18 </a:t>
            </a:r>
            <a:r>
              <a:rPr lang="ko-KR" altLang="en-US" dirty="0"/>
              <a:t>하이퍼링크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83813" y="3242343"/>
            <a:ext cx="818011" cy="288032"/>
          </a:xfrm>
          <a:prstGeom prst="wedgeRoundRectCallout">
            <a:avLst>
              <a:gd name="adj1" fmla="val -87718"/>
              <a:gd name="adj2" fmla="val 310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링크  클릭</a:t>
            </a:r>
          </a:p>
        </p:txBody>
      </p:sp>
      <p:sp>
        <p:nvSpPr>
          <p:cNvPr id="7" name="자유형 6"/>
          <p:cNvSpPr/>
          <p:nvPr/>
        </p:nvSpPr>
        <p:spPr>
          <a:xfrm>
            <a:off x="6269368" y="3377073"/>
            <a:ext cx="667484" cy="757646"/>
          </a:xfrm>
          <a:custGeom>
            <a:avLst/>
            <a:gdLst>
              <a:gd name="connsiteX0" fmla="*/ 0 w 525780"/>
              <a:gd name="connsiteY0" fmla="*/ 0 h 757646"/>
              <a:gd name="connsiteX1" fmla="*/ 404949 w 525780"/>
              <a:gd name="connsiteY1" fmla="*/ 127363 h 757646"/>
              <a:gd name="connsiteX2" fmla="*/ 525780 w 525780"/>
              <a:gd name="connsiteY2" fmla="*/ 757646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757646">
                <a:moveTo>
                  <a:pt x="0" y="0"/>
                </a:moveTo>
                <a:cubicBezTo>
                  <a:pt x="158659" y="544"/>
                  <a:pt x="317319" y="1089"/>
                  <a:pt x="404949" y="127363"/>
                </a:cubicBezTo>
                <a:cubicBezTo>
                  <a:pt x="492579" y="253637"/>
                  <a:pt x="502376" y="662396"/>
                  <a:pt x="525780" y="757646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79712" y="5949280"/>
            <a:ext cx="1584176" cy="442674"/>
          </a:xfrm>
          <a:prstGeom prst="wedgeRoundRectCallout">
            <a:avLst>
              <a:gd name="adj1" fmla="val -65393"/>
              <a:gd name="adj2" fmla="val -809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사이트의 다른 페이지로 이동하는 링크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69" y="4134719"/>
            <a:ext cx="1849186" cy="21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70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0263" y="1399416"/>
            <a:ext cx="712879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링크의 </a:t>
            </a:r>
            <a:r>
              <a:rPr lang="en-US" altLang="ko-KR" sz="1200" dirty="0"/>
              <a:t>target </a:t>
            </a:r>
            <a:r>
              <a:rPr lang="ko-KR" altLang="en-US" sz="1200" dirty="0"/>
              <a:t>속성 활용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링크의 </a:t>
            </a:r>
            <a:r>
              <a:rPr lang="en-US" altLang="ko-KR" sz="1200" dirty="0"/>
              <a:t>target </a:t>
            </a:r>
            <a:r>
              <a:rPr lang="ko-KR" altLang="en-US" sz="1200" dirty="0"/>
              <a:t>속성 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="http://www.w3.org" </a:t>
            </a:r>
            <a:r>
              <a:rPr lang="en-US" altLang="ko-KR" sz="1200" b="1" dirty="0"/>
              <a:t>target="_blank"</a:t>
            </a:r>
            <a:r>
              <a:rPr lang="en-US" altLang="ko-KR" sz="1200" dirty="0"/>
              <a:t>&gt;W3C(</a:t>
            </a:r>
            <a:r>
              <a:rPr lang="ko-KR" altLang="en-US" sz="1200" dirty="0"/>
              <a:t>새 윈도우</a:t>
            </a:r>
            <a:r>
              <a:rPr lang="en-US" altLang="ko-KR" sz="1200" dirty="0"/>
              <a:t>, _blank)&lt;/a&gt;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="http://www.etnews.com" </a:t>
            </a:r>
            <a:r>
              <a:rPr lang="en-US" altLang="ko-KR" sz="1200" b="1" dirty="0"/>
              <a:t>target="_self"</a:t>
            </a:r>
            <a:r>
              <a:rPr lang="en-US" altLang="ko-KR" sz="1200" dirty="0"/>
              <a:t>&gt;</a:t>
            </a:r>
            <a:r>
              <a:rPr lang="ko-KR" altLang="en-US" sz="1200" dirty="0"/>
              <a:t>전자신문</a:t>
            </a:r>
            <a:r>
              <a:rPr lang="en-US" altLang="ko-KR" sz="1200" dirty="0"/>
              <a:t>(</a:t>
            </a:r>
            <a:r>
              <a:rPr lang="ko-KR" altLang="en-US" sz="1200" dirty="0"/>
              <a:t>현재 윈도우</a:t>
            </a:r>
            <a:r>
              <a:rPr lang="en-US" altLang="ko-KR" sz="1200" dirty="0"/>
              <a:t>, _self)&lt;/a&gt;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 </a:t>
            </a:r>
            <a:r>
              <a:rPr lang="en-US" altLang="ko-KR" sz="1200" b="1" dirty="0"/>
              <a:t>target="_parent"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네이버</a:t>
            </a:r>
            <a:r>
              <a:rPr lang="en-US" altLang="ko-KR" sz="1200" dirty="0"/>
              <a:t>(</a:t>
            </a:r>
            <a:r>
              <a:rPr lang="ko-KR" altLang="en-US" sz="1200" dirty="0"/>
              <a:t>부모 윈도우</a:t>
            </a:r>
            <a:r>
              <a:rPr lang="en-US" altLang="ko-KR" sz="1200" dirty="0"/>
              <a:t>, _parent)&lt;/a&gt;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="http://www.mk.co.kr" </a:t>
            </a:r>
            <a:r>
              <a:rPr lang="en-US" altLang="ko-KR" sz="1200" b="1" dirty="0"/>
              <a:t>target="_top"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매일경제신문</a:t>
            </a:r>
            <a:r>
              <a:rPr lang="en-US" altLang="ko-KR" sz="1200" dirty="0"/>
              <a:t>(</a:t>
            </a:r>
            <a:r>
              <a:rPr lang="ko-KR" altLang="en-US" sz="1200" dirty="0"/>
              <a:t>브라우저 윈도우</a:t>
            </a:r>
            <a:r>
              <a:rPr lang="en-US" altLang="ko-KR" sz="1200" dirty="0"/>
              <a:t>, _top)&lt;/a&gt;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29" y="3933056"/>
            <a:ext cx="3798519" cy="28632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91" y="4172020"/>
            <a:ext cx="3061657" cy="25289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2-19 </a:t>
            </a:r>
            <a:r>
              <a:rPr lang="ko-KR" altLang="en-US" dirty="0"/>
              <a:t>링크의 </a:t>
            </a:r>
            <a:r>
              <a:rPr lang="en-US" altLang="ko-KR" dirty="0"/>
              <a:t>target </a:t>
            </a:r>
            <a:r>
              <a:rPr lang="ko-KR" altLang="en-US" dirty="0"/>
              <a:t>속성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203848" y="4266968"/>
            <a:ext cx="2232248" cy="1431925"/>
          </a:xfrm>
          <a:custGeom>
            <a:avLst/>
            <a:gdLst>
              <a:gd name="connsiteX0" fmla="*/ 0 w 1676400"/>
              <a:gd name="connsiteY0" fmla="*/ 432515 h 432515"/>
              <a:gd name="connsiteX1" fmla="*/ 812800 w 1676400"/>
              <a:gd name="connsiteY1" fmla="*/ 68449 h 432515"/>
              <a:gd name="connsiteX2" fmla="*/ 1676400 w 1676400"/>
              <a:gd name="connsiteY2" fmla="*/ 715 h 43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432515">
                <a:moveTo>
                  <a:pt x="0" y="432515"/>
                </a:moveTo>
                <a:cubicBezTo>
                  <a:pt x="266700" y="286465"/>
                  <a:pt x="533400" y="140416"/>
                  <a:pt x="812800" y="68449"/>
                </a:cubicBezTo>
                <a:cubicBezTo>
                  <a:pt x="1092200" y="-3518"/>
                  <a:pt x="1384300" y="-1402"/>
                  <a:pt x="1676400" y="71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59632" y="5589240"/>
            <a:ext cx="1944216" cy="21602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19391" y="4035813"/>
            <a:ext cx="1120961" cy="272415"/>
          </a:xfrm>
          <a:prstGeom prst="wedgeRoundRectCallout">
            <a:avLst>
              <a:gd name="adj1" fmla="val -84782"/>
              <a:gd name="adj2" fmla="val 32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새 탭에서</a:t>
            </a:r>
            <a:r>
              <a:rPr lang="en-US" altLang="ko-KR" sz="1000" dirty="0"/>
              <a:t> </a:t>
            </a:r>
            <a:r>
              <a:rPr lang="ko-KR" altLang="en-US" sz="1000" dirty="0"/>
              <a:t>열기</a:t>
            </a:r>
          </a:p>
        </p:txBody>
      </p:sp>
    </p:spTree>
    <p:extLst>
      <p:ext uri="{BB962C8B-B14F-4D97-AF65-F5344CB8AC3E}">
        <p14:creationId xmlns:p14="http://schemas.microsoft.com/office/powerpoint/2010/main" val="3935946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      ) </a:t>
            </a:r>
            <a:r>
              <a:rPr lang="ko-KR" altLang="en-US" dirty="0"/>
              <a:t>태그의 </a:t>
            </a:r>
            <a:r>
              <a:rPr lang="en-US" altLang="ko-KR" dirty="0"/>
              <a:t>(      ) </a:t>
            </a:r>
            <a:r>
              <a:rPr lang="ko-KR" altLang="en-US" dirty="0"/>
              <a:t>속성으로 앵커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앵커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페이지 내의 특정 위치</a:t>
            </a:r>
            <a:endParaRPr lang="en-US" altLang="ko-KR" dirty="0"/>
          </a:p>
          <a:p>
            <a:pPr lvl="1"/>
            <a:r>
              <a:rPr lang="en-US" altLang="ko-KR" dirty="0"/>
              <a:t>&lt;a id=“</a:t>
            </a:r>
            <a:r>
              <a:rPr lang="ko-KR" altLang="en-US" dirty="0"/>
              <a:t>앵커이름</a:t>
            </a:r>
            <a:r>
              <a:rPr lang="en-US" altLang="ko-KR" dirty="0"/>
              <a:t>”&gt;</a:t>
            </a:r>
            <a:r>
              <a:rPr lang="ko-KR" altLang="en-US" dirty="0"/>
              <a:t>으로 앵커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924944"/>
            <a:ext cx="4335289" cy="2031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id="chap1"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&gt;1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장 서론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dirty="0">
                <a:latin typeface="+mj-ea"/>
                <a:ea typeface="+mj-ea"/>
              </a:rPr>
              <a:t>&lt;a </a:t>
            </a:r>
            <a:r>
              <a:rPr lang="en-US" altLang="ko-KR" b="1" dirty="0" err="1">
                <a:latin typeface="+mj-ea"/>
                <a:ea typeface="+mj-ea"/>
              </a:rPr>
              <a:t>href</a:t>
            </a:r>
            <a:r>
              <a:rPr lang="en-US" altLang="ko-KR" b="1" dirty="0">
                <a:latin typeface="+mj-ea"/>
                <a:ea typeface="+mj-ea"/>
              </a:rPr>
              <a:t>=“#chap1”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서론으로 가기</a:t>
            </a:r>
            <a:r>
              <a:rPr lang="en-US" altLang="ko-KR" dirty="0">
                <a:latin typeface="+mj-ea"/>
                <a:ea typeface="+mj-ea"/>
              </a:rPr>
              <a:t>&lt;/a&gt;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876126" y="2996952"/>
            <a:ext cx="1088587" cy="330673"/>
          </a:xfrm>
          <a:prstGeom prst="wedgeRoundRectCallout">
            <a:avLst>
              <a:gd name="adj1" fmla="val -163175"/>
              <a:gd name="adj2" fmla="val 122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chap1 </a:t>
            </a:r>
            <a:r>
              <a:rPr lang="ko-KR" altLang="en-US" sz="1000" dirty="0">
                <a:solidFill>
                  <a:schemeClr val="tx1"/>
                </a:solidFill>
              </a:rPr>
              <a:t>앵커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56414" y="4509120"/>
            <a:ext cx="1792219" cy="417364"/>
          </a:xfrm>
          <a:prstGeom prst="wedgeRoundRectCallout">
            <a:avLst>
              <a:gd name="adj1" fmla="val -68340"/>
              <a:gd name="adj2" fmla="val 23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클릭하면</a:t>
            </a:r>
            <a:r>
              <a:rPr lang="en-US" altLang="ko-KR" sz="1000" dirty="0">
                <a:solidFill>
                  <a:schemeClr val="tx1"/>
                </a:solidFill>
              </a:rPr>
              <a:t> chap1 </a:t>
            </a:r>
            <a:r>
              <a:rPr lang="ko-KR" altLang="en-US" sz="1000" dirty="0">
                <a:solidFill>
                  <a:schemeClr val="tx1"/>
                </a:solidFill>
              </a:rPr>
              <a:t>앵커 위치로 이동시키는 하이퍼링크</a:t>
            </a:r>
          </a:p>
        </p:txBody>
      </p:sp>
    </p:spTree>
    <p:extLst>
      <p:ext uri="{BB962C8B-B14F-4D97-AF65-F5344CB8AC3E}">
        <p14:creationId xmlns:p14="http://schemas.microsoft.com/office/powerpoint/2010/main" val="511981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27053" y="-387423"/>
            <a:ext cx="4967344" cy="4392488"/>
            <a:chOff x="2411759" y="-387424"/>
            <a:chExt cx="5382638" cy="49377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-13239" b="13239"/>
            <a:stretch/>
          </p:blipFill>
          <p:spPr>
            <a:xfrm>
              <a:off x="2411760" y="-387424"/>
              <a:ext cx="5382637" cy="4895206"/>
            </a:xfrm>
            <a:prstGeom prst="rect">
              <a:avLst/>
            </a:prstGeom>
          </p:spPr>
        </p:pic>
        <p:sp>
          <p:nvSpPr>
            <p:cNvPr id="7" name="자유형 6"/>
            <p:cNvSpPr/>
            <p:nvPr/>
          </p:nvSpPr>
          <p:spPr>
            <a:xfrm>
              <a:off x="2411759" y="4426220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38331" y="4221088"/>
            <a:ext cx="4943327" cy="4744506"/>
            <a:chOff x="2422764" y="4550298"/>
            <a:chExt cx="5382638" cy="49644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125" t="58840" r="-125" b="-58840"/>
            <a:stretch/>
          </p:blipFill>
          <p:spPr>
            <a:xfrm>
              <a:off x="2422764" y="4619507"/>
              <a:ext cx="5382638" cy="4895206"/>
            </a:xfrm>
            <a:prstGeom prst="rect">
              <a:avLst/>
            </a:prstGeom>
          </p:spPr>
        </p:pic>
        <p:sp>
          <p:nvSpPr>
            <p:cNvPr id="8" name="자유형 7"/>
            <p:cNvSpPr/>
            <p:nvPr/>
          </p:nvSpPr>
          <p:spPr>
            <a:xfrm>
              <a:off x="2422764" y="4550298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43301" y="2991842"/>
            <a:ext cx="471640" cy="272415"/>
          </a:xfrm>
          <a:prstGeom prst="wedgeRoundRectCallout">
            <a:avLst>
              <a:gd name="adj1" fmla="val 97336"/>
              <a:gd name="adj2" fmla="val 132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링크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9792" y="4464532"/>
            <a:ext cx="477588" cy="272415"/>
          </a:xfrm>
          <a:prstGeom prst="wedgeRoundRectCallout">
            <a:avLst>
              <a:gd name="adj1" fmla="val 83717"/>
              <a:gd name="adj2" fmla="val -229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앵커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148064" y="4485646"/>
            <a:ext cx="2405424" cy="272415"/>
          </a:xfrm>
          <a:prstGeom prst="wedgeRoundRectCallout">
            <a:avLst>
              <a:gd name="adj1" fmla="val -78738"/>
              <a:gd name="adj2" fmla="val -19464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000" dirty="0"/>
              <a:t>&lt;h3 </a:t>
            </a:r>
            <a:r>
              <a:rPr lang="en-US" altLang="ko-KR" sz="1000" b="1" dirty="0">
                <a:solidFill>
                  <a:srgbClr val="C00000"/>
                </a:solidFill>
              </a:rPr>
              <a:t>id="intro"</a:t>
            </a:r>
            <a:r>
              <a:rPr lang="en-US" altLang="ko-KR" sz="1000" dirty="0"/>
              <a:t>&gt;1 Introduction&lt;/h3&gt;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113257" y="3068960"/>
            <a:ext cx="2567051" cy="272415"/>
          </a:xfrm>
          <a:prstGeom prst="wedgeRoundRectCallout">
            <a:avLst>
              <a:gd name="adj1" fmla="val -77942"/>
              <a:gd name="adj2" fmla="val -20022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000" dirty="0"/>
              <a:t>&lt;a </a:t>
            </a:r>
            <a:r>
              <a:rPr lang="en-US" altLang="ko-KR" sz="1000" b="1" dirty="0" err="1">
                <a:solidFill>
                  <a:srgbClr val="C00000"/>
                </a:solidFill>
              </a:rPr>
              <a:t>href</a:t>
            </a:r>
            <a:r>
              <a:rPr lang="en-US" altLang="ko-KR" sz="1000" b="1" dirty="0">
                <a:solidFill>
                  <a:srgbClr val="C00000"/>
                </a:solidFill>
              </a:rPr>
              <a:t>="#intro"</a:t>
            </a:r>
            <a:r>
              <a:rPr lang="en-US" altLang="ko-KR" sz="1000" dirty="0"/>
              <a:t>&gt;1 Introduction&lt;/a&gt;</a:t>
            </a:r>
            <a:endParaRPr lang="ko-KR" altLang="en-US" sz="1000" dirty="0"/>
          </a:p>
        </p:txBody>
      </p:sp>
      <p:sp>
        <p:nvSpPr>
          <p:cNvPr id="17" name="자유형 16"/>
          <p:cNvSpPr/>
          <p:nvPr/>
        </p:nvSpPr>
        <p:spPr>
          <a:xfrm>
            <a:off x="3347816" y="3216406"/>
            <a:ext cx="309756" cy="1248126"/>
          </a:xfrm>
          <a:custGeom>
            <a:avLst/>
            <a:gdLst>
              <a:gd name="connsiteX0" fmla="*/ 415736 w 415736"/>
              <a:gd name="connsiteY0" fmla="*/ 0 h 1210733"/>
              <a:gd name="connsiteX1" fmla="*/ 9336 w 415736"/>
              <a:gd name="connsiteY1" fmla="*/ 448733 h 1210733"/>
              <a:gd name="connsiteX2" fmla="*/ 170203 w 415736"/>
              <a:gd name="connsiteY2" fmla="*/ 1210733 h 121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736" h="1210733">
                <a:moveTo>
                  <a:pt x="415736" y="0"/>
                </a:moveTo>
                <a:cubicBezTo>
                  <a:pt x="232997" y="123472"/>
                  <a:pt x="50258" y="246944"/>
                  <a:pt x="9336" y="448733"/>
                </a:cubicBezTo>
                <a:cubicBezTo>
                  <a:pt x="-31586" y="650522"/>
                  <a:pt x="69308" y="930627"/>
                  <a:pt x="170203" y="1210733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612648" y="228600"/>
            <a:ext cx="1655096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동일 페이지 내 앵커와 링크 사례</a:t>
            </a:r>
          </a:p>
        </p:txBody>
      </p:sp>
    </p:spTree>
    <p:extLst>
      <p:ext uri="{BB962C8B-B14F-4D97-AF65-F5344CB8AC3E}">
        <p14:creationId xmlns:p14="http://schemas.microsoft.com/office/powerpoint/2010/main" val="3038810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347242"/>
            <a:ext cx="2579299" cy="30355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6149" y="1401792"/>
            <a:ext cx="4061875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</a:t>
            </a:r>
            <a:r>
              <a:rPr lang="ko-KR" altLang="en-US" sz="1100" dirty="0"/>
              <a:t>링크 만들기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&lt;h3&gt;Elvis Presley&lt;/h3&gt;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it-IT" altLang="ko-KR" sz="1100" dirty="0"/>
              <a:t>	&lt;li&gt;</a:t>
            </a:r>
            <a:r>
              <a:rPr lang="it-IT" altLang="ko-KR" sz="1100" b="1" dirty="0"/>
              <a:t>&lt;a href="#love"&gt;Love me tender&lt;/a&gt;</a:t>
            </a:r>
          </a:p>
          <a:p>
            <a:pPr defTabSz="180000"/>
            <a:r>
              <a:rPr lang="en-US" altLang="ko-KR" sz="1100" dirty="0"/>
              <a:t>	&lt;li&gt;</a:t>
            </a:r>
            <a:r>
              <a:rPr lang="en-US" altLang="ko-KR" sz="1100" b="1" dirty="0"/>
              <a:t>&lt;a </a:t>
            </a:r>
            <a:r>
              <a:rPr lang="en-US" altLang="ko-KR" sz="1100" b="1" dirty="0" err="1"/>
              <a:t>href</a:t>
            </a:r>
            <a:r>
              <a:rPr lang="en-US" altLang="ko-KR" sz="1100" b="1" dirty="0"/>
              <a:t>="</a:t>
            </a:r>
            <a:r>
              <a:rPr lang="en-US" altLang="ko-KR" sz="1100" b="1" dirty="0">
                <a:solidFill>
                  <a:srgbClr val="C00000"/>
                </a:solidFill>
              </a:rPr>
              <a:t>#can</a:t>
            </a:r>
            <a:r>
              <a:rPr lang="en-US" altLang="ko-KR" sz="1100" b="1" dirty="0"/>
              <a:t>"&gt;Can't help falling in love&lt;/a&gt;</a:t>
            </a:r>
          </a:p>
          <a:p>
            <a:pPr defTabSz="180000"/>
            <a:r>
              <a:rPr lang="en-US" altLang="ko-KR" sz="1100" dirty="0"/>
              <a:t>	&lt;li&gt;</a:t>
            </a:r>
            <a:r>
              <a:rPr lang="en-US" altLang="ko-KR" sz="1100" b="1" dirty="0"/>
              <a:t>&lt;a </a:t>
            </a:r>
            <a:r>
              <a:rPr lang="en-US" altLang="ko-KR" sz="1100" b="1" dirty="0" err="1"/>
              <a:t>href</a:t>
            </a:r>
            <a:r>
              <a:rPr lang="en-US" altLang="ko-KR" sz="1100" b="1" dirty="0"/>
              <a:t>="#it"&gt;It's now or never&lt;/a&gt;</a:t>
            </a:r>
          </a:p>
          <a:p>
            <a:pPr defTabSz="180000"/>
            <a:r>
              <a:rPr lang="en-US" altLang="ko-KR" sz="1100" dirty="0"/>
              <a:t>&lt;/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pt-BR" altLang="ko-KR" sz="1100" b="1" dirty="0"/>
              <a:t>&lt;h3 id="love"&gt;Love me tender&lt;/h3&gt;</a:t>
            </a:r>
          </a:p>
          <a:p>
            <a:pPr defTabSz="180000"/>
            <a:r>
              <a:rPr lang="en-US" altLang="ko-KR" sz="1100" dirty="0"/>
              <a:t>Love me tender, Love me sweet, Never let me go.&lt;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You have made my life complete, 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And I love you so.&lt;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nn-NO" altLang="ko-KR" sz="1100" dirty="0"/>
              <a:t>Love me tender, Love me true, &lt;br&gt;</a:t>
            </a:r>
          </a:p>
          <a:p>
            <a:pPr defTabSz="180000"/>
            <a:r>
              <a:rPr lang="en-US" altLang="ko-KR" sz="1100" dirty="0"/>
              <a:t>All my dreams fulfilled.&lt;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For my darling I love you, And I always will.&lt;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b="1" dirty="0"/>
              <a:t>&lt;h3 </a:t>
            </a:r>
            <a:r>
              <a:rPr lang="en-US" altLang="ko-KR" sz="1100" b="1" dirty="0">
                <a:solidFill>
                  <a:srgbClr val="C00000"/>
                </a:solidFill>
              </a:rPr>
              <a:t>id="can"</a:t>
            </a:r>
            <a:r>
              <a:rPr lang="en-US" altLang="ko-KR" sz="1100" b="1" dirty="0"/>
              <a:t>&gt;Can't help falling in love&lt;/h3&gt;</a:t>
            </a:r>
          </a:p>
          <a:p>
            <a:pPr defTabSz="180000"/>
            <a:r>
              <a:rPr lang="en-US" altLang="ko-KR" sz="1100" dirty="0"/>
              <a:t>Love me tender, Love me sweet, Never let me go.&lt;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You have made my life complete, And I love you so.&lt;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Love me tender, Love me true, All my dreams fulfilled.&lt;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For my darling I love you, And I always will.&lt;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b="1" dirty="0"/>
              <a:t>&lt;h3 id="it"&gt;</a:t>
            </a:r>
            <a:r>
              <a:rPr lang="en-US" altLang="ko-KR" sz="1100" b="1" dirty="0" err="1"/>
              <a:t>It''s</a:t>
            </a:r>
            <a:r>
              <a:rPr lang="en-US" altLang="ko-KR" sz="1100" b="1" dirty="0"/>
              <a:t> now or never&lt;/h3&gt;</a:t>
            </a:r>
          </a:p>
          <a:p>
            <a:pPr defTabSz="180000"/>
            <a:r>
              <a:rPr lang="en-US" altLang="ko-KR" sz="1100" dirty="0"/>
              <a:t>It's now or never, Come hold me tight&lt;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Kiss me my darling, Be mine tonight&lt;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Tomorrow will be too late,&lt;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It's now or never. My love won't wait.&lt;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/>
              <a:t>&lt;/</a:t>
            </a:r>
            <a:r>
              <a:rPr lang="en-US" altLang="ko-KR" sz="1100" dirty="0"/>
              <a:t>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2–20 </a:t>
            </a:r>
            <a:r>
              <a:rPr lang="ko-KR" altLang="en-US" dirty="0"/>
              <a:t>앵커로 이동하는 링크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424767"/>
            <a:ext cx="2566382" cy="331285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5220072" y="2986244"/>
            <a:ext cx="1722123" cy="29874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51158" y="4702649"/>
            <a:ext cx="920470" cy="442674"/>
          </a:xfrm>
          <a:prstGeom prst="wedgeRoundRectCallout">
            <a:avLst>
              <a:gd name="adj1" fmla="val 61486"/>
              <a:gd name="adj2" fmla="val -104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앵커 위치로 이동</a:t>
            </a:r>
          </a:p>
        </p:txBody>
      </p:sp>
      <p:sp>
        <p:nvSpPr>
          <p:cNvPr id="9" name="자유형 8"/>
          <p:cNvSpPr/>
          <p:nvPr/>
        </p:nvSpPr>
        <p:spPr>
          <a:xfrm>
            <a:off x="5979764" y="3282143"/>
            <a:ext cx="401227" cy="1170585"/>
          </a:xfrm>
          <a:custGeom>
            <a:avLst/>
            <a:gdLst>
              <a:gd name="connsiteX0" fmla="*/ 224440 w 244551"/>
              <a:gd name="connsiteY0" fmla="*/ 0 h 1064623"/>
              <a:gd name="connsiteX1" fmla="*/ 224440 w 244551"/>
              <a:gd name="connsiteY1" fmla="*/ 280851 h 1064623"/>
              <a:gd name="connsiteX2" fmla="*/ 15434 w 244551"/>
              <a:gd name="connsiteY2" fmla="*/ 649877 h 1064623"/>
              <a:gd name="connsiteX3" fmla="*/ 31763 w 244551"/>
              <a:gd name="connsiteY3" fmla="*/ 1064623 h 106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1" h="1064623">
                <a:moveTo>
                  <a:pt x="224440" y="0"/>
                </a:moveTo>
                <a:cubicBezTo>
                  <a:pt x="241857" y="86269"/>
                  <a:pt x="259274" y="172538"/>
                  <a:pt x="224440" y="280851"/>
                </a:cubicBezTo>
                <a:cubicBezTo>
                  <a:pt x="189606" y="389164"/>
                  <a:pt x="47547" y="519248"/>
                  <a:pt x="15434" y="649877"/>
                </a:cubicBezTo>
                <a:cubicBezTo>
                  <a:pt x="-16679" y="780506"/>
                  <a:pt x="7542" y="922564"/>
                  <a:pt x="31763" y="1064623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37937" y="2462507"/>
            <a:ext cx="576064" cy="272415"/>
          </a:xfrm>
          <a:prstGeom prst="wedgeRoundRectCallout">
            <a:avLst>
              <a:gd name="adj1" fmla="val -84425"/>
              <a:gd name="adj2" fmla="val 860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링크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419" y="4246577"/>
            <a:ext cx="576064" cy="272415"/>
          </a:xfrm>
          <a:prstGeom prst="wedgeRoundRectCallout">
            <a:avLst>
              <a:gd name="adj1" fmla="val 77109"/>
              <a:gd name="adj2" fmla="val 65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앵커</a:t>
            </a:r>
          </a:p>
        </p:txBody>
      </p:sp>
    </p:spTree>
    <p:extLst>
      <p:ext uri="{BB962C8B-B14F-4D97-AF65-F5344CB8AC3E}">
        <p14:creationId xmlns:p14="http://schemas.microsoft.com/office/powerpoint/2010/main" val="186122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2-21 </a:t>
            </a:r>
            <a:r>
              <a:rPr lang="ko-KR" altLang="en-US" dirty="0"/>
              <a:t>파일 다운로드 링크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412776"/>
            <a:ext cx="56166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파일 다운로드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친구들아</a:t>
            </a:r>
            <a:r>
              <a:rPr lang="en-US" altLang="ko-KR" sz="1200" dirty="0"/>
              <a:t>! </a:t>
            </a:r>
            <a:r>
              <a:rPr lang="ko-KR" altLang="en-US" sz="1200" dirty="0"/>
              <a:t>여기서 다운받아</a:t>
            </a:r>
            <a:r>
              <a:rPr lang="en-US" altLang="ko-KR" sz="1200" dirty="0"/>
              <a:t>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="media/Elvis.png"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엘비스</a:t>
            </a:r>
            <a:r>
              <a:rPr lang="ko-KR" altLang="en-US" sz="1200" dirty="0"/>
              <a:t> 이미지 다운로드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="media/chapter9.pdf"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&gt;chapter9.pdf </a:t>
            </a:r>
            <a:r>
              <a:rPr lang="ko-KR" altLang="en-US" sz="1200" dirty="0"/>
              <a:t>다운로드 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="media/EmbraceableYou.mp3"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&gt;mp3 </a:t>
            </a:r>
            <a:r>
              <a:rPr lang="ko-KR" altLang="en-US" sz="1200" dirty="0"/>
              <a:t>다운로드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="ex2-09.html"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</a:t>
            </a:r>
            <a:r>
              <a:rPr lang="ko-KR" altLang="en-US" sz="1200" dirty="0"/>
              <a:t> 예제 </a:t>
            </a:r>
            <a:r>
              <a:rPr lang="en-US" altLang="ko-KR" sz="1200" dirty="0"/>
              <a:t>2-9 HTML </a:t>
            </a:r>
            <a:r>
              <a:rPr lang="ko-KR" altLang="en-US" sz="1200" dirty="0"/>
              <a:t>파일 다운로드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</a:t>
            </a:r>
            <a:r>
              <a:rPr lang="en-US" altLang="ko-KR" sz="1200" dirty="0" err="1"/>
              <a:t>test.hwp</a:t>
            </a:r>
            <a:r>
              <a:rPr lang="en-US" altLang="ko-KR" sz="1200" dirty="0"/>
              <a:t>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</a:t>
            </a:r>
            <a:r>
              <a:rPr lang="ko-KR" altLang="en-US" sz="1200" dirty="0"/>
              <a:t>한글 파일 다운로드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131840" y="3717032"/>
            <a:ext cx="5109964" cy="2919979"/>
            <a:chOff x="2134366" y="3757170"/>
            <a:chExt cx="5109964" cy="291997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4366" y="3757170"/>
              <a:ext cx="5109964" cy="2919979"/>
            </a:xfrm>
            <a:prstGeom prst="rect">
              <a:avLst/>
            </a:prstGeom>
          </p:spPr>
        </p:pic>
        <p:sp>
          <p:nvSpPr>
            <p:cNvPr id="9" name="자유형 8"/>
            <p:cNvSpPr/>
            <p:nvPr/>
          </p:nvSpPr>
          <p:spPr>
            <a:xfrm>
              <a:off x="3923928" y="5157192"/>
              <a:ext cx="844334" cy="1162328"/>
            </a:xfrm>
            <a:custGeom>
              <a:avLst/>
              <a:gdLst>
                <a:gd name="connsiteX0" fmla="*/ 0 w 821102"/>
                <a:gd name="connsiteY0" fmla="*/ 0 h 1102360"/>
                <a:gd name="connsiteX1" fmla="*/ 695960 w 821102"/>
                <a:gd name="connsiteY1" fmla="*/ 259080 h 1102360"/>
                <a:gd name="connsiteX2" fmla="*/ 817880 w 821102"/>
                <a:gd name="connsiteY2" fmla="*/ 1102360 h 110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1102" h="1102360">
                  <a:moveTo>
                    <a:pt x="0" y="0"/>
                  </a:moveTo>
                  <a:cubicBezTo>
                    <a:pt x="279823" y="37677"/>
                    <a:pt x="559647" y="75354"/>
                    <a:pt x="695960" y="259080"/>
                  </a:cubicBezTo>
                  <a:cubicBezTo>
                    <a:pt x="832273" y="442806"/>
                    <a:pt x="825076" y="772583"/>
                    <a:pt x="817880" y="110236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6056" y="5033449"/>
              <a:ext cx="1681082" cy="442674"/>
            </a:xfrm>
            <a:prstGeom prst="wedgeRoundRectCallout">
              <a:avLst>
                <a:gd name="adj1" fmla="val -69663"/>
                <a:gd name="adj2" fmla="val 8516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링크 클릭 시 이미지 파일 다운 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27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700808"/>
            <a:ext cx="2974650" cy="35553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 &lt;h1&gt;, ..., &lt;h6&gt; </a:t>
            </a:r>
            <a:r>
              <a:rPr lang="ko-KR" altLang="en-US" dirty="0"/>
              <a:t>태그로 문단 제목 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6839" y="2089364"/>
            <a:ext cx="2919097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문단 제목 달기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b="1" dirty="0"/>
              <a:t>&lt;h1&gt;</a:t>
            </a:r>
            <a:r>
              <a:rPr lang="en-US" altLang="ko-KR" sz="1200" dirty="0"/>
              <a:t>1</a:t>
            </a:r>
            <a:r>
              <a:rPr lang="ko-KR" altLang="en-US" sz="1200" dirty="0"/>
              <a:t>장 홈페이지 만들기</a:t>
            </a:r>
            <a:r>
              <a:rPr lang="en-US" altLang="ko-KR" sz="1200" b="1" dirty="0"/>
              <a:t>&lt;/h1&gt;</a:t>
            </a:r>
          </a:p>
          <a:p>
            <a:r>
              <a:rPr lang="en-US" altLang="ko-KR" sz="1200" dirty="0"/>
              <a:t>&lt;h2&gt;1</a:t>
            </a:r>
            <a:r>
              <a:rPr lang="ko-KR" altLang="en-US" sz="1200" dirty="0"/>
              <a:t>절 </a:t>
            </a:r>
            <a:r>
              <a:rPr lang="en-US" altLang="ko-KR" sz="1200" dirty="0"/>
              <a:t>HTML </a:t>
            </a:r>
            <a:r>
              <a:rPr lang="ko-KR" altLang="en-US" sz="1200" dirty="0"/>
              <a:t>언어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&lt;h3&gt;1. </a:t>
            </a:r>
            <a:r>
              <a:rPr lang="ko-KR" altLang="en-US" sz="1200" dirty="0"/>
              <a:t>웹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&lt;h4&gt;1.1 </a:t>
            </a:r>
            <a:r>
              <a:rPr lang="ko-KR" altLang="en-US" sz="1200" dirty="0"/>
              <a:t>인터넷</a:t>
            </a:r>
            <a:r>
              <a:rPr lang="en-US" altLang="ko-KR" sz="1200" dirty="0"/>
              <a:t>&lt;/h4&gt;</a:t>
            </a:r>
          </a:p>
          <a:p>
            <a:r>
              <a:rPr lang="en-US" altLang="ko-KR" sz="1200" dirty="0"/>
              <a:t>&lt;h5&gt;1.1.1 </a:t>
            </a:r>
            <a:r>
              <a:rPr lang="ko-KR" altLang="en-US" sz="1200" dirty="0"/>
              <a:t>네트워크</a:t>
            </a:r>
            <a:r>
              <a:rPr lang="en-US" altLang="ko-KR" sz="1200" dirty="0"/>
              <a:t>&lt;/h5&gt;</a:t>
            </a:r>
          </a:p>
          <a:p>
            <a:r>
              <a:rPr lang="en-US" altLang="ko-KR" sz="1200" b="1" dirty="0"/>
              <a:t>&lt;h6&gt;</a:t>
            </a:r>
            <a:r>
              <a:rPr lang="en-US" altLang="ko-KR" sz="1200" dirty="0"/>
              <a:t>1.1.1.1. </a:t>
            </a:r>
            <a:r>
              <a:rPr lang="ko-KR" altLang="en-US" sz="1200" dirty="0"/>
              <a:t>통신</a:t>
            </a:r>
            <a:r>
              <a:rPr lang="en-US" altLang="ko-KR" sz="1200" b="1" dirty="0"/>
              <a:t>&lt;/h6&gt;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3491880" y="2852936"/>
            <a:ext cx="864096" cy="432048"/>
          </a:xfrm>
          <a:custGeom>
            <a:avLst/>
            <a:gdLst>
              <a:gd name="connsiteX0" fmla="*/ 0 w 2002055"/>
              <a:gd name="connsiteY0" fmla="*/ 510138 h 510138"/>
              <a:gd name="connsiteX1" fmla="*/ 673768 w 2002055"/>
              <a:gd name="connsiteY1" fmla="*/ 144378 h 510138"/>
              <a:gd name="connsiteX2" fmla="*/ 2002055 w 2002055"/>
              <a:gd name="connsiteY2" fmla="*/ 0 h 5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055" h="510138">
                <a:moveTo>
                  <a:pt x="0" y="510138"/>
                </a:moveTo>
                <a:cubicBezTo>
                  <a:pt x="170046" y="369769"/>
                  <a:pt x="340092" y="229401"/>
                  <a:pt x="673768" y="144378"/>
                </a:cubicBezTo>
                <a:cubicBezTo>
                  <a:pt x="1007444" y="59355"/>
                  <a:pt x="1504749" y="29677"/>
                  <a:pt x="2002055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3212976"/>
            <a:ext cx="2376264" cy="21602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79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50040-315C-EE1A-E0A9-C0D33E65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F3A7F-CA15-C38B-6FE1-A69ED898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B23A674-6122-8997-FE43-2B335D5AB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340768"/>
            <a:ext cx="4096322" cy="53347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08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0285B-5508-9B3B-5407-B7D03E7E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029789B8-C2F9-4865-89A4-324BD3B1203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4248743" cy="315321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5C7B7-1250-4372-3363-C79A9591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95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916832"/>
            <a:ext cx="2701403" cy="23530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2–3 title </a:t>
            </a:r>
            <a:r>
              <a:rPr lang="ko-KR" altLang="en-US" dirty="0"/>
              <a:t>속성으로 </a:t>
            </a:r>
            <a:r>
              <a:rPr lang="ko-KR" altLang="en-US" dirty="0" err="1"/>
              <a:t>툴팁</a:t>
            </a:r>
            <a:r>
              <a:rPr lang="ko-KR" altLang="en-US" dirty="0"/>
              <a:t> 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276872"/>
            <a:ext cx="3096344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 err="1"/>
              <a:t>툴팁</a:t>
            </a:r>
            <a:r>
              <a:rPr lang="ko-KR" altLang="en-US" sz="1200" dirty="0"/>
              <a:t> 달기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&lt;h1 </a:t>
            </a:r>
            <a:r>
              <a:rPr lang="en-US" altLang="ko-KR" sz="1200" b="1" dirty="0"/>
              <a:t>title="h1</a:t>
            </a:r>
            <a:r>
              <a:rPr lang="ko-KR" altLang="en-US" sz="1200" b="1" dirty="0"/>
              <a:t>태그로 작성하였습니다</a:t>
            </a:r>
            <a:r>
              <a:rPr lang="en-US" altLang="ko-KR" sz="1200" b="1" dirty="0"/>
              <a:t>."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1</a:t>
            </a:r>
            <a:r>
              <a:rPr lang="ko-KR" altLang="en-US" sz="1200" dirty="0"/>
              <a:t>장 홈페이지</a:t>
            </a:r>
            <a:r>
              <a:rPr lang="en-US" altLang="ko-KR" sz="1200" dirty="0"/>
              <a:t>&lt;/h1&gt;</a:t>
            </a:r>
          </a:p>
          <a:p>
            <a:pPr defTabSz="180000"/>
            <a:r>
              <a:rPr lang="en-US" altLang="ko-KR" sz="1200" dirty="0"/>
              <a:t>&lt;h2 title="h2</a:t>
            </a:r>
            <a:r>
              <a:rPr lang="ko-KR" altLang="en-US" sz="1200" dirty="0"/>
              <a:t>태그로 작성하였습니다</a:t>
            </a:r>
            <a:r>
              <a:rPr lang="en-US" altLang="ko-KR" sz="1200" dirty="0"/>
              <a:t>."&gt;</a:t>
            </a:r>
          </a:p>
          <a:p>
            <a:pPr defTabSz="180000"/>
            <a:r>
              <a:rPr lang="en-US" altLang="ko-KR" sz="1200" dirty="0"/>
              <a:t>	1</a:t>
            </a:r>
            <a:r>
              <a:rPr lang="ko-KR" altLang="en-US" sz="1200" dirty="0"/>
              <a:t>절 </a:t>
            </a:r>
            <a:r>
              <a:rPr lang="en-US" altLang="ko-KR" sz="1200" dirty="0"/>
              <a:t>HTML </a:t>
            </a:r>
            <a:r>
              <a:rPr lang="ko-KR" altLang="en-US" sz="1200" dirty="0"/>
              <a:t>언어</a:t>
            </a:r>
            <a:r>
              <a:rPr lang="en-US" altLang="ko-KR" sz="1200" dirty="0"/>
              <a:t>&lt;/h2&gt;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3560478"/>
            <a:ext cx="466745" cy="272415"/>
          </a:xfrm>
          <a:prstGeom prst="wedgeRoundRectCallout">
            <a:avLst>
              <a:gd name="adj1" fmla="val -20833"/>
              <a:gd name="adj2" fmla="val -98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툴팁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>
            <a:off x="3385734" y="2936938"/>
            <a:ext cx="2472146" cy="588457"/>
          </a:xfrm>
          <a:custGeom>
            <a:avLst/>
            <a:gdLst>
              <a:gd name="connsiteX0" fmla="*/ 0 w 2472146"/>
              <a:gd name="connsiteY0" fmla="*/ 114339 h 588457"/>
              <a:gd name="connsiteX1" fmla="*/ 692332 w 2472146"/>
              <a:gd name="connsiteY1" fmla="*/ 16368 h 588457"/>
              <a:gd name="connsiteX2" fmla="*/ 1332412 w 2472146"/>
              <a:gd name="connsiteY2" fmla="*/ 414785 h 588457"/>
              <a:gd name="connsiteX3" fmla="*/ 2034540 w 2472146"/>
              <a:gd name="connsiteY3" fmla="*/ 587868 h 588457"/>
              <a:gd name="connsiteX4" fmla="*/ 2472146 w 2472146"/>
              <a:gd name="connsiteY4" fmla="*/ 460505 h 5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88457">
                <a:moveTo>
                  <a:pt x="0" y="114339"/>
                </a:moveTo>
                <a:cubicBezTo>
                  <a:pt x="235131" y="40316"/>
                  <a:pt x="470263" y="-33706"/>
                  <a:pt x="692332" y="16368"/>
                </a:cubicBezTo>
                <a:cubicBezTo>
                  <a:pt x="914401" y="66442"/>
                  <a:pt x="1108711" y="319535"/>
                  <a:pt x="1332412" y="414785"/>
                </a:cubicBezTo>
                <a:cubicBezTo>
                  <a:pt x="1556113" y="510035"/>
                  <a:pt x="1844584" y="580248"/>
                  <a:pt x="2034540" y="587868"/>
                </a:cubicBezTo>
                <a:cubicBezTo>
                  <a:pt x="2224496" y="595488"/>
                  <a:pt x="2348321" y="527996"/>
                  <a:pt x="2472146" y="46050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5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9" y="1932561"/>
            <a:ext cx="2975629" cy="26642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2–4 &lt;p&gt;</a:t>
            </a:r>
            <a:r>
              <a:rPr lang="ko-KR" altLang="en-US" dirty="0"/>
              <a:t>로 단락 나누기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4298" y="1916832"/>
            <a:ext cx="410445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단락 나누기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&lt;h3&gt;2 </a:t>
            </a:r>
            <a:r>
              <a:rPr lang="ko-KR" altLang="en-US" sz="1200" dirty="0"/>
              <a:t>개의 단락 나누기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b="1" dirty="0"/>
              <a:t>&lt;p&gt;</a:t>
            </a:r>
          </a:p>
          <a:p>
            <a:r>
              <a:rPr lang="en-US" altLang="ko-KR" sz="1200" dirty="0"/>
              <a:t>HTML </a:t>
            </a:r>
            <a:r>
              <a:rPr lang="ko-KR" altLang="en-US" sz="1200" dirty="0"/>
              <a:t>문서도  본문을 여러 단락으로 </a:t>
            </a:r>
          </a:p>
          <a:p>
            <a:r>
              <a:rPr lang="ko-KR" altLang="en-US" sz="1200" dirty="0"/>
              <a:t>나눌 수 있다</a:t>
            </a:r>
            <a:r>
              <a:rPr lang="en-US" altLang="ko-KR" sz="1200" dirty="0"/>
              <a:t>. CSS </a:t>
            </a:r>
            <a:r>
              <a:rPr lang="ko-KR" altLang="en-US" sz="1200" dirty="0"/>
              <a:t>스타일을 사용하면 </a:t>
            </a:r>
          </a:p>
          <a:p>
            <a:r>
              <a:rPr lang="ko-KR" altLang="en-US" sz="1200" dirty="0"/>
              <a:t>단락 단위로 내어 쓰기와 들여 쓰기가 가능하다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&lt;/p&gt;</a:t>
            </a:r>
          </a:p>
          <a:p>
            <a:r>
              <a:rPr lang="en-US" altLang="ko-KR" sz="1200" b="1" dirty="0"/>
              <a:t>&lt;p&gt;</a:t>
            </a:r>
          </a:p>
          <a:p>
            <a:r>
              <a:rPr lang="ko-KR" altLang="en-US" sz="1200" dirty="0"/>
              <a:t>여러 개의 빈 칸은 하나로 취급되며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 err="1"/>
              <a:t>엔터</a:t>
            </a:r>
            <a:r>
              <a:rPr lang="ko-KR" altLang="en-US" sz="1200" dirty="0"/>
              <a:t> 키 역시 하나의 빈 칸으로 처리된다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736986" y="2809201"/>
            <a:ext cx="541367" cy="272415"/>
          </a:xfrm>
          <a:prstGeom prst="wedgeRoundRectCallout">
            <a:avLst>
              <a:gd name="adj1" fmla="val 88465"/>
              <a:gd name="adj2" fmla="val 147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헤딩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7995819" y="3385265"/>
            <a:ext cx="541367" cy="272415"/>
          </a:xfrm>
          <a:prstGeom prst="wedgeRoundRectCallout">
            <a:avLst>
              <a:gd name="adj1" fmla="val 67842"/>
              <a:gd name="adj2" fmla="val 112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단락</a:t>
            </a:r>
          </a:p>
        </p:txBody>
      </p:sp>
      <p:sp>
        <p:nvSpPr>
          <p:cNvPr id="11" name="왼쪽 대괄호 10"/>
          <p:cNvSpPr/>
          <p:nvPr/>
        </p:nvSpPr>
        <p:spPr>
          <a:xfrm flipH="1">
            <a:off x="7745098" y="3326241"/>
            <a:ext cx="167041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/>
          <p:cNvSpPr/>
          <p:nvPr/>
        </p:nvSpPr>
        <p:spPr>
          <a:xfrm flipH="1">
            <a:off x="7745099" y="3972924"/>
            <a:ext cx="157316" cy="331451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7995819" y="4013341"/>
            <a:ext cx="541367" cy="272415"/>
          </a:xfrm>
          <a:prstGeom prst="wedgeRoundRectCallout">
            <a:avLst>
              <a:gd name="adj1" fmla="val 67842"/>
              <a:gd name="adj2" fmla="val 112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단락</a:t>
            </a:r>
          </a:p>
        </p:txBody>
      </p:sp>
      <p:sp>
        <p:nvSpPr>
          <p:cNvPr id="6" name="오른쪽 대괄호 5"/>
          <p:cNvSpPr/>
          <p:nvPr/>
        </p:nvSpPr>
        <p:spPr>
          <a:xfrm>
            <a:off x="4221281" y="2922012"/>
            <a:ext cx="131055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347965" y="3180760"/>
            <a:ext cx="479401" cy="263969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/>
          <p:cNvSpPr/>
          <p:nvPr/>
        </p:nvSpPr>
        <p:spPr>
          <a:xfrm>
            <a:off x="4856288" y="3321176"/>
            <a:ext cx="8936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5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674" y="1654200"/>
            <a:ext cx="3159051" cy="25424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2–5 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en-US" dirty="0"/>
              <a:t>태그로 수평선 긋기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1611" y="1916832"/>
            <a:ext cx="417237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수평선 긋기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수평선 긋기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b="1" dirty="0"/>
              <a:t>&lt;</a:t>
            </a:r>
            <a:r>
              <a:rPr lang="en-US" altLang="ko-KR" sz="1200" b="1" dirty="0" err="1"/>
              <a:t>hr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&lt;p&gt;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 </a:t>
            </a:r>
            <a:r>
              <a:rPr lang="ko-KR" altLang="en-US" sz="1200" dirty="0"/>
              <a:t>태그는 </a:t>
            </a:r>
            <a:r>
              <a:rPr lang="en-US" altLang="ko-KR" sz="1200" dirty="0"/>
              <a:t>horizontal</a:t>
            </a:r>
            <a:r>
              <a:rPr lang="ko-KR" altLang="en-US" sz="1200" dirty="0"/>
              <a:t>에서 딴 글자입니다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b="1" dirty="0"/>
              <a:t>&lt;</a:t>
            </a:r>
            <a:r>
              <a:rPr lang="en-US" altLang="ko-KR" sz="1200" b="1" dirty="0" err="1"/>
              <a:t>hr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&lt;p&gt;</a:t>
            </a:r>
            <a:r>
              <a:rPr lang="ko-KR" altLang="en-US" sz="1200" dirty="0"/>
              <a:t>종료 태그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;/</a:t>
            </a:r>
            <a:r>
              <a:rPr lang="en-US" altLang="ko-KR" sz="1200" dirty="0" err="1"/>
              <a:t>hr&amp;gt</a:t>
            </a:r>
            <a:r>
              <a:rPr lang="en-US" altLang="ko-KR" sz="1200" dirty="0"/>
              <a:t>;</a:t>
            </a:r>
            <a:r>
              <a:rPr lang="ko-KR" altLang="en-US" sz="1200" dirty="0"/>
              <a:t>를 사용하지 않습니다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2492896"/>
            <a:ext cx="591413" cy="272415"/>
          </a:xfrm>
          <a:prstGeom prst="wedgeRoundRectCallout">
            <a:avLst>
              <a:gd name="adj1" fmla="val 100921"/>
              <a:gd name="adj2" fmla="val 1580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수평선</a:t>
            </a:r>
          </a:p>
        </p:txBody>
      </p:sp>
      <p:sp>
        <p:nvSpPr>
          <p:cNvPr id="3" name="타원 2"/>
          <p:cNvSpPr/>
          <p:nvPr/>
        </p:nvSpPr>
        <p:spPr>
          <a:xfrm>
            <a:off x="1714425" y="3370639"/>
            <a:ext cx="288032" cy="288032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04834" y="3379737"/>
            <a:ext cx="288032" cy="288032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568" y="4196696"/>
            <a:ext cx="1252309" cy="442674"/>
          </a:xfrm>
          <a:prstGeom prst="wedgeRoundRectCallout">
            <a:avLst>
              <a:gd name="adj1" fmla="val 45027"/>
              <a:gd name="adj2" fmla="val -1729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‘&lt;‘</a:t>
            </a:r>
            <a:r>
              <a:rPr lang="ko-KR" altLang="en-US" sz="1000" dirty="0"/>
              <a:t>를 출력하기</a:t>
            </a:r>
            <a:endParaRPr lang="en-US" altLang="ko-KR" sz="1000" dirty="0"/>
          </a:p>
          <a:p>
            <a:r>
              <a:rPr lang="ko-KR" altLang="en-US" sz="1000" dirty="0"/>
              <a:t>위한 </a:t>
            </a:r>
            <a:r>
              <a:rPr lang="ko-KR" altLang="en-US" sz="1000" dirty="0" err="1"/>
              <a:t>엔터티</a:t>
            </a:r>
            <a:r>
              <a:rPr lang="ko-KR" altLang="en-US" sz="1000" dirty="0"/>
              <a:t> 표현</a:t>
            </a:r>
          </a:p>
        </p:txBody>
      </p:sp>
    </p:spTree>
    <p:extLst>
      <p:ext uri="{BB962C8B-B14F-4D97-AF65-F5344CB8AC3E}">
        <p14:creationId xmlns:p14="http://schemas.microsoft.com/office/powerpoint/2010/main" val="239777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06" y="2061093"/>
            <a:ext cx="2667195" cy="21466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2-6 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  <a:r>
              <a:rPr lang="ko-KR" altLang="en-US" dirty="0"/>
              <a:t>태그로 새로운 줄로 넘어가기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060848"/>
            <a:ext cx="407630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새로운 줄 넘어가기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새로운 줄 넘어가기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&amp;</a:t>
            </a:r>
            <a:r>
              <a:rPr lang="en-US" altLang="ko-KR" sz="1200" dirty="0" err="1"/>
              <a:t>lt;br&amp;gt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태그로 다음 줄로 넘어갑니다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2 </a:t>
            </a:r>
            <a:r>
              <a:rPr lang="ko-KR" altLang="en-US" sz="1200" dirty="0"/>
              <a:t>개의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lt;br&amp;gt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태그로 두 번 넘어 갑니다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&gt;&lt;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&gt;</a:t>
            </a:r>
          </a:p>
          <a:p>
            <a:r>
              <a:rPr lang="ko-KR" altLang="en-US" sz="1200" dirty="0"/>
              <a:t>잘 보이나요</a:t>
            </a:r>
            <a:r>
              <a:rPr lang="en-US" altLang="ko-KR" sz="1200" dirty="0"/>
              <a:t>? 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280154" y="2996952"/>
            <a:ext cx="509533" cy="272415"/>
          </a:xfrm>
          <a:prstGeom prst="wedgeRoundRectCallout">
            <a:avLst>
              <a:gd name="adj1" fmla="val -54568"/>
              <a:gd name="adj2" fmla="val 854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716" y="3421767"/>
            <a:ext cx="509533" cy="272415"/>
          </a:xfrm>
          <a:prstGeom prst="wedgeRoundRectCallout">
            <a:avLst>
              <a:gd name="adj1" fmla="val -67791"/>
              <a:gd name="adj2" fmla="val 77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39994" y="3688720"/>
            <a:ext cx="509533" cy="272415"/>
          </a:xfrm>
          <a:prstGeom prst="wedgeRoundRectCallout">
            <a:avLst>
              <a:gd name="adj1" fmla="val -183218"/>
              <a:gd name="adj2" fmla="val -134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7280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13635</TotalTime>
  <Words>3804</Words>
  <Application>Microsoft Macintosh PowerPoint</Application>
  <PresentationFormat>On-screen Show (4:3)</PresentationFormat>
  <Paragraphs>586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HY나무L</vt:lpstr>
      <vt:lpstr>맑은 고딕</vt:lpstr>
      <vt:lpstr>휴먼편지체</vt:lpstr>
      <vt:lpstr>Consolas</vt:lpstr>
      <vt:lpstr>Wingdings</vt:lpstr>
      <vt:lpstr>Wingdings 2</vt:lpstr>
      <vt:lpstr>가을</vt:lpstr>
      <vt:lpstr>HTML 페이지 기본</vt:lpstr>
      <vt:lpstr>HTML 태그의 특징</vt:lpstr>
      <vt:lpstr>예제 2-1 웹 페이지 타이틀 달기</vt:lpstr>
      <vt:lpstr>예제 2-2 &lt;h1&gt;, ..., &lt;h6&gt; 태그로 문단 제목 달기</vt:lpstr>
      <vt:lpstr>실습1</vt:lpstr>
      <vt:lpstr>예제 2–3 title 속성으로 툴팁 달기</vt:lpstr>
      <vt:lpstr>예제 2–4 &lt;p&gt;로 단락 나누기</vt:lpstr>
      <vt:lpstr>예제 2–5 &lt;hr&gt; 태그로 수평선 긋기</vt:lpstr>
      <vt:lpstr>예제 2-6 &lt;br&gt; 태그로 새로운 줄로 넘어가기</vt:lpstr>
      <vt:lpstr>실습2</vt:lpstr>
      <vt:lpstr>블록 태그와 인라인 태그</vt:lpstr>
      <vt:lpstr>예제 2-10 &lt;div&gt; 블록과 &lt;span&gt; 인라인</vt:lpstr>
      <vt:lpstr>실습 3</vt:lpstr>
      <vt:lpstr>메타 데이터 삽입</vt:lpstr>
      <vt:lpstr>( &lt;base&gt; )태그</vt:lpstr>
      <vt:lpstr>( &lt;link&gt; )태그와 ( &lt;meta&gt; )태그</vt:lpstr>
      <vt:lpstr>이미지 삽입</vt:lpstr>
      <vt:lpstr>예제 2-11 &lt;img&gt; 태그로 이미지 삽입</vt:lpstr>
      <vt:lpstr>실습4</vt:lpstr>
      <vt:lpstr>리스트 만들기</vt:lpstr>
      <vt:lpstr>PowerPoint Presentation</vt:lpstr>
      <vt:lpstr>예제 2-12 &lt;ol&gt;로 라면 끓이는 순서 나열</vt:lpstr>
      <vt:lpstr>예제 2-13 &lt;ul&gt;로 좋아하는 음식 나열</vt:lpstr>
      <vt:lpstr>예제 2-14 중첩 리스트 만들기</vt:lpstr>
      <vt:lpstr>실습 5</vt:lpstr>
      <vt:lpstr>표 만들기, (            )</vt:lpstr>
      <vt:lpstr>행과 열 만들기</vt:lpstr>
      <vt:lpstr>예제 2–16 기본 표 만들기</vt:lpstr>
      <vt:lpstr>예제 2-17 이미지를 가지는 표 만들기</vt:lpstr>
      <vt:lpstr>실습 6</vt:lpstr>
      <vt:lpstr>하이퍼링크 만들기, (          )</vt:lpstr>
      <vt:lpstr>하이퍼링크 만들기</vt:lpstr>
      <vt:lpstr>하이퍼링크 텍스트의 색</vt:lpstr>
      <vt:lpstr>예제 2–18 하이퍼링크 만들기</vt:lpstr>
      <vt:lpstr>예제 2-19 링크의 target 속성 활용</vt:lpstr>
      <vt:lpstr>(      ) 태그의 (      ) 속성으로 앵커 만들기</vt:lpstr>
      <vt:lpstr>PowerPoint Presentation</vt:lpstr>
      <vt:lpstr>예제 2–20 앵커로 이동하는 링크 만들기</vt:lpstr>
      <vt:lpstr>예제 2-21 파일 다운로드 링크 만들기</vt:lpstr>
      <vt:lpstr>실습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최범규</cp:lastModifiedBy>
  <cp:revision>493</cp:revision>
  <dcterms:created xsi:type="dcterms:W3CDTF">2011-08-27T14:53:28Z</dcterms:created>
  <dcterms:modified xsi:type="dcterms:W3CDTF">2023-08-03T02:28:39Z</dcterms:modified>
</cp:coreProperties>
</file>