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8"/>
  </p:notesMasterIdLst>
  <p:sldIdLst>
    <p:sldId id="405" r:id="rId2"/>
    <p:sldId id="353" r:id="rId3"/>
    <p:sldId id="376" r:id="rId4"/>
    <p:sldId id="354" r:id="rId5"/>
    <p:sldId id="406" r:id="rId6"/>
    <p:sldId id="355" r:id="rId7"/>
    <p:sldId id="407" r:id="rId8"/>
    <p:sldId id="408" r:id="rId9"/>
    <p:sldId id="356" r:id="rId10"/>
    <p:sldId id="409" r:id="rId11"/>
    <p:sldId id="410" r:id="rId12"/>
    <p:sldId id="413" r:id="rId13"/>
    <p:sldId id="351" r:id="rId14"/>
    <p:sldId id="412" r:id="rId15"/>
    <p:sldId id="411" r:id="rId16"/>
    <p:sldId id="38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405"/>
            <p14:sldId id="353"/>
            <p14:sldId id="376"/>
            <p14:sldId id="354"/>
            <p14:sldId id="406"/>
            <p14:sldId id="355"/>
            <p14:sldId id="407"/>
            <p14:sldId id="408"/>
            <p14:sldId id="356"/>
            <p14:sldId id="409"/>
            <p14:sldId id="410"/>
            <p14:sldId id="413"/>
            <p14:sldId id="351"/>
            <p14:sldId id="412"/>
            <p14:sldId id="411"/>
            <p14:sldId id="382"/>
          </p14:sldIdLst>
        </p14:section>
        <p14:section name="제목 없는 구역" id="{4AD41F91-AE94-48D3-B1BB-2C0D5B7EA2E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669900"/>
    <a:srgbClr val="FF3300"/>
    <a:srgbClr val="FF5B5B"/>
    <a:srgbClr val="8FFE00"/>
    <a:srgbClr val="4FB4FF"/>
    <a:srgbClr val="BAE1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85" autoAdjust="0"/>
    <p:restoredTop sz="96935" autoAdjust="0"/>
  </p:normalViewPr>
  <p:slideViewPr>
    <p:cSldViewPr>
      <p:cViewPr varScale="1">
        <p:scale>
          <a:sx n="102" d="100"/>
          <a:sy n="102" d="100"/>
        </p:scale>
        <p:origin x="18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프레임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프레임 만들기</a:t>
            </a:r>
            <a:r>
              <a:rPr lang="en-US" altLang="ko-KR" dirty="0"/>
              <a:t>, &lt;iframe&gt;</a:t>
            </a:r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페이지 내에 </a:t>
            </a:r>
            <a:r>
              <a:rPr lang="en-US" altLang="ko-KR" dirty="0"/>
              <a:t>HTML </a:t>
            </a:r>
            <a:r>
              <a:rPr lang="ko-KR" altLang="en-US" dirty="0"/>
              <a:t>페이지 삽입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200x150 </a:t>
            </a:r>
            <a:r>
              <a:rPr lang="ko-KR" altLang="en-US" dirty="0"/>
              <a:t>크기의 </a:t>
            </a:r>
            <a:r>
              <a:rPr lang="ko-KR" altLang="en-US" dirty="0" err="1"/>
              <a:t>인라인</a:t>
            </a:r>
            <a:r>
              <a:rPr lang="ko-KR" altLang="en-US" dirty="0"/>
              <a:t> 프레임에 </a:t>
            </a:r>
            <a:r>
              <a:rPr lang="en-US" altLang="ko-KR" dirty="0"/>
              <a:t>iframe.html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564904"/>
            <a:ext cx="5040560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iframe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="iframe1.html"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width="200" height="150"&gt;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브라우저는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iframe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&lt;/iframe&gt;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7054607" cy="293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미디어 삽입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에서 웹 페이지에 미디어 삽입의 표준화</a:t>
            </a:r>
            <a:endParaRPr lang="en-US" altLang="ko-KR" dirty="0"/>
          </a:p>
          <a:p>
            <a:pPr lvl="1"/>
            <a:r>
              <a:rPr lang="en-US" altLang="ko-KR" dirty="0"/>
              <a:t>&lt;audio&gt;, &lt;video&gt;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에서 오디오 비디오를 삽입하는 표준 태그</a:t>
            </a:r>
            <a:endParaRPr lang="en-US" altLang="ko-KR" dirty="0"/>
          </a:p>
          <a:p>
            <a:pPr lvl="2"/>
            <a:r>
              <a:rPr lang="ko-KR" altLang="en-US" dirty="0"/>
              <a:t>플러그인 필요 없음</a:t>
            </a:r>
            <a:endParaRPr lang="en-US" altLang="ko-KR" dirty="0"/>
          </a:p>
          <a:p>
            <a:pPr lvl="2"/>
            <a:r>
              <a:rPr lang="en-US" altLang="ko-KR" dirty="0"/>
              <a:t>HTML5 </a:t>
            </a:r>
            <a:r>
              <a:rPr lang="ko-KR" altLang="en-US" dirty="0"/>
              <a:t>표준 브라우저는 플러그인 없이 오디오 비디오 재생</a:t>
            </a:r>
            <a:endParaRPr lang="en-US" altLang="ko-KR" dirty="0"/>
          </a:p>
          <a:p>
            <a:r>
              <a:rPr lang="ko-KR" altLang="en-US" dirty="0"/>
              <a:t>비 표준 미디어 재생 시</a:t>
            </a:r>
            <a:endParaRPr lang="en-US" altLang="ko-KR" dirty="0"/>
          </a:p>
          <a:p>
            <a:pPr lvl="1"/>
            <a:r>
              <a:rPr lang="ko-KR" altLang="en-US" dirty="0"/>
              <a:t>비 표준 미디어</a:t>
            </a:r>
            <a:endParaRPr lang="en-US" altLang="ko-KR" dirty="0"/>
          </a:p>
          <a:p>
            <a:pPr lvl="2"/>
            <a:r>
              <a:rPr lang="ko-KR" altLang="en-US" dirty="0"/>
              <a:t>플래시 등</a:t>
            </a:r>
            <a:endParaRPr lang="en-US" altLang="ko-KR" dirty="0"/>
          </a:p>
          <a:p>
            <a:pPr lvl="1"/>
            <a:r>
              <a:rPr lang="en-US" altLang="ko-KR" dirty="0"/>
              <a:t>&lt;embed&gt;, &lt;object&gt; </a:t>
            </a:r>
            <a:r>
              <a:rPr lang="ko-KR" altLang="en-US" dirty="0"/>
              <a:t>태그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 사례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320x240 </a:t>
            </a:r>
            <a:r>
              <a:rPr lang="ko-KR" altLang="en-US" dirty="0"/>
              <a:t>공간에</a:t>
            </a:r>
            <a:r>
              <a:rPr lang="en-US" altLang="ko-KR" dirty="0"/>
              <a:t>, bear.mp4 </a:t>
            </a:r>
            <a:r>
              <a:rPr lang="ko-KR" altLang="en-US" dirty="0"/>
              <a:t>재생</a:t>
            </a:r>
            <a:r>
              <a:rPr lang="en-US" altLang="ko-KR" dirty="0"/>
              <a:t>. </a:t>
            </a:r>
            <a:r>
              <a:rPr lang="ko-KR" altLang="en-US" dirty="0"/>
              <a:t>자동시작</a:t>
            </a:r>
            <a:r>
              <a:rPr lang="en-US" altLang="ko-KR" dirty="0"/>
              <a:t>. </a:t>
            </a:r>
            <a:r>
              <a:rPr lang="ko-KR" altLang="en-US" dirty="0"/>
              <a:t>제어버튼 출력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비디오 소스 별도 지정 방법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32964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+mj-ea"/>
                <a:ea typeface="+mj-ea"/>
              </a:rPr>
              <a:t>&lt;video src="bear.mp4" width="320" height="240" controls autoplay&gt;&lt;/video&gt;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30874" y="3429000"/>
            <a:ext cx="6912768" cy="1298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&lt;video width="320" height="240"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="bear.mp4" type="video/mp4"&gt;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video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&lt;/video&gt;</a:t>
            </a:r>
          </a:p>
        </p:txBody>
      </p:sp>
    </p:spTree>
    <p:extLst>
      <p:ext uri="{BB962C8B-B14F-4D97-AF65-F5344CB8AC3E}">
        <p14:creationId xmlns:p14="http://schemas.microsoft.com/office/powerpoint/2010/main" val="16685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&lt;video&gt; </a:t>
            </a:r>
            <a:r>
              <a:rPr lang="ko-KR" altLang="en-US" dirty="0"/>
              <a:t>태그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294964"/>
            <a:ext cx="7223203" cy="15630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98733"/>
            <a:ext cx="6886610" cy="439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3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55576" y="1745970"/>
            <a:ext cx="4117875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비디오 삽입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b="1" dirty="0"/>
              <a:t>&lt;video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="media/bear.mp4" </a:t>
            </a:r>
          </a:p>
          <a:p>
            <a:pPr defTabSz="180000"/>
            <a:r>
              <a:rPr lang="en-US" altLang="ko-KR" sz="1200" dirty="0"/>
              <a:t>		   width="320" height="240" </a:t>
            </a:r>
          </a:p>
          <a:p>
            <a:pPr defTabSz="180000"/>
            <a:r>
              <a:rPr lang="en-US" altLang="ko-KR" sz="1200" dirty="0"/>
              <a:t>			controls </a:t>
            </a:r>
            <a:r>
              <a:rPr lang="en-US" altLang="ko-KR" sz="1200" dirty="0" err="1"/>
              <a:t>autoplay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dirty="0"/>
              <a:t>브라우저가 </a:t>
            </a:r>
            <a:r>
              <a:rPr lang="en-US" altLang="ko-KR" sz="1200" dirty="0"/>
              <a:t>video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&lt;/video&gt;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2-25 &lt;video&gt; </a:t>
            </a:r>
            <a:r>
              <a:rPr lang="ko-KR" altLang="en-US" dirty="0"/>
              <a:t>태그로 비디오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45" y="1656626"/>
            <a:ext cx="2405411" cy="2775474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7308304" y="2736477"/>
            <a:ext cx="206926" cy="1561329"/>
          </a:xfrm>
          <a:prstGeom prst="rightBrace">
            <a:avLst>
              <a:gd name="adj1" fmla="val 5340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15230" y="3249613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240</a:t>
            </a:r>
          </a:p>
          <a:p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픽셀</a:t>
            </a:r>
          </a:p>
        </p:txBody>
      </p:sp>
      <p:sp>
        <p:nvSpPr>
          <p:cNvPr id="20" name="오른쪽 중괄호 19"/>
          <p:cNvSpPr/>
          <p:nvPr/>
        </p:nvSpPr>
        <p:spPr>
          <a:xfrm rot="5400000">
            <a:off x="6056167" y="3414330"/>
            <a:ext cx="230498" cy="2160240"/>
          </a:xfrm>
          <a:prstGeom prst="rightBrace">
            <a:avLst>
              <a:gd name="adj1" fmla="val 2597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93809" y="4609699"/>
            <a:ext cx="69923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320 </a:t>
            </a:r>
            <a:r>
              <a:rPr lang="ko-KR" altLang="en-US" sz="1000" dirty="0">
                <a:solidFill>
                  <a:schemeClr val="accent2">
                    <a:lumMod val="75000"/>
                  </a:schemeClr>
                </a:solidFill>
              </a:rPr>
              <a:t>픽셀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31036" y="4017623"/>
            <a:ext cx="1252309" cy="442674"/>
          </a:xfrm>
          <a:prstGeom prst="wedgeRoundRectCallout">
            <a:avLst>
              <a:gd name="adj1" fmla="val 81931"/>
              <a:gd name="adj2" fmla="val -63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controls </a:t>
            </a:r>
            <a:r>
              <a:rPr lang="ko-KR" altLang="en-US" sz="1000" dirty="0"/>
              <a:t>속성에</a:t>
            </a:r>
            <a:endParaRPr lang="en-US" altLang="ko-KR" sz="1000" dirty="0"/>
          </a:p>
          <a:p>
            <a:r>
              <a:rPr lang="ko-KR" altLang="en-US" sz="1000" dirty="0"/>
              <a:t>의해 생긴 </a:t>
            </a:r>
            <a:r>
              <a:rPr lang="ko-KR" altLang="en-US" sz="1000" dirty="0" err="1"/>
              <a:t>콘트롤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589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&lt;audio&gt; </a:t>
            </a:r>
            <a:r>
              <a:rPr lang="ko-KR" altLang="en-US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태그사례</a:t>
            </a:r>
            <a:endParaRPr lang="en-US" altLang="ko-KR" dirty="0"/>
          </a:p>
          <a:p>
            <a:pPr lvl="1"/>
            <a:r>
              <a:rPr lang="en-US" altLang="ko-KR" dirty="0"/>
              <a:t>mymusic.mp3</a:t>
            </a:r>
            <a:r>
              <a:rPr lang="ko-KR" altLang="en-US" dirty="0"/>
              <a:t>를 자동으로 재생 시작하고</a:t>
            </a:r>
            <a:r>
              <a:rPr lang="en-US" altLang="ko-KR" dirty="0"/>
              <a:t>, </a:t>
            </a:r>
            <a:r>
              <a:rPr lang="ko-KR" altLang="en-US" dirty="0"/>
              <a:t>제어 버튼 출력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재생 가능</a:t>
            </a:r>
            <a:endParaRPr lang="en-US" altLang="ko-KR" dirty="0"/>
          </a:p>
          <a:p>
            <a:pPr lvl="1"/>
            <a:r>
              <a:rPr lang="en-US" altLang="ko-KR" dirty="0"/>
              <a:t>mymusic.mp3</a:t>
            </a:r>
            <a:r>
              <a:rPr lang="ko-KR" altLang="en-US" dirty="0"/>
              <a:t>를 재생할 수 없으면</a:t>
            </a:r>
            <a:r>
              <a:rPr lang="en-US" altLang="ko-KR" dirty="0"/>
              <a:t>, mymusic.ogg </a:t>
            </a:r>
            <a:r>
              <a:rPr lang="ko-KR" altLang="en-US" dirty="0"/>
              <a:t>선택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4005064"/>
            <a:ext cx="6933451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type="audio/mpeg"&gt;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&lt;source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="mymusic.ogg" type="audio/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ogg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브라우저가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audio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지원하지 않습니다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&lt;/audio&gt;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15616" y="2276872"/>
            <a:ext cx="6912768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defTabSz="1800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&lt;audio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="mymusic.mp3" controls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autoplay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loop&gt;&lt;/audio&gt;</a:t>
            </a:r>
          </a:p>
        </p:txBody>
      </p:sp>
    </p:spTree>
    <p:extLst>
      <p:ext uri="{BB962C8B-B14F-4D97-AF65-F5344CB8AC3E}">
        <p14:creationId xmlns:p14="http://schemas.microsoft.com/office/powerpoint/2010/main" val="76177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&lt;audio&gt; </a:t>
            </a:r>
            <a:r>
              <a:rPr lang="ko-KR" altLang="en-US" dirty="0"/>
              <a:t>태그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03" y="4437112"/>
            <a:ext cx="7410516" cy="15471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2" y="1556792"/>
            <a:ext cx="8201256" cy="265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8383" y="1556792"/>
            <a:ext cx="4392488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오디오 삽입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오디오 삽입</a:t>
            </a:r>
            <a:r>
              <a:rPr lang="en-US" altLang="ko-KR" sz="1200" dirty="0"/>
              <a:t>&lt;/h3&gt;</a:t>
            </a:r>
            <a:r>
              <a:rPr lang="ko-KR" altLang="en-US" sz="1200" dirty="0"/>
              <a:t> 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페이지 로드 즉시 음악이 연주됩니다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&lt;audio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="media/EmbraceableYou.mp3" </a:t>
            </a:r>
          </a:p>
          <a:p>
            <a:pPr defTabSz="180000"/>
            <a:r>
              <a:rPr lang="en-US" altLang="ko-KR" sz="1200" dirty="0"/>
              <a:t>			controls </a:t>
            </a:r>
            <a:r>
              <a:rPr lang="en-US" altLang="ko-KR" sz="1200" dirty="0" err="1"/>
              <a:t>autoplay</a:t>
            </a:r>
            <a:r>
              <a:rPr lang="en-US" altLang="ko-KR" sz="1200" dirty="0"/>
              <a:t> loop</a:t>
            </a:r>
            <a:r>
              <a:rPr lang="en-US" altLang="ko-KR" sz="1200" b="1" dirty="0"/>
              <a:t>&gt;</a:t>
            </a:r>
          </a:p>
          <a:p>
            <a:pPr defTabSz="180000"/>
            <a:r>
              <a:rPr lang="ko-KR" altLang="en-US" sz="1200" dirty="0"/>
              <a:t>   브라우저가 </a:t>
            </a:r>
            <a:r>
              <a:rPr lang="en-US" altLang="ko-KR" sz="1200" dirty="0"/>
              <a:t>audio </a:t>
            </a:r>
            <a:r>
              <a:rPr lang="ko-KR" altLang="en-US" sz="1200" dirty="0"/>
              <a:t>태그를 지원하지 않습니다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b="1" dirty="0"/>
              <a:t>&lt;/audio&gt;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2-26 &lt;audio&gt; </a:t>
            </a:r>
            <a:r>
              <a:rPr lang="ko-KR" altLang="en-US" dirty="0"/>
              <a:t>태그로 오디오 삽입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719488"/>
            <a:ext cx="3096344" cy="23116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5576" y="5373216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rgbClr val="0070C0"/>
                </a:solidFill>
              </a:rPr>
              <a:t>모바일</a:t>
            </a:r>
            <a:r>
              <a:rPr lang="ko-KR" altLang="en-US" sz="1400" dirty="0">
                <a:solidFill>
                  <a:srgbClr val="0070C0"/>
                </a:solidFill>
              </a:rPr>
              <a:t> 브라우저에서는 보안의 이유로 </a:t>
            </a:r>
            <a:r>
              <a:rPr lang="en-US" altLang="ko-KR" sz="1400" dirty="0">
                <a:solidFill>
                  <a:srgbClr val="0070C0"/>
                </a:solidFill>
              </a:rPr>
              <a:t>&lt;audio&gt; </a:t>
            </a:r>
            <a:r>
              <a:rPr lang="ko-KR" altLang="en-US" sz="1400" dirty="0">
                <a:solidFill>
                  <a:srgbClr val="0070C0"/>
                </a:solidFill>
              </a:rPr>
              <a:t>태그의 </a:t>
            </a:r>
            <a:r>
              <a:rPr lang="en-US" altLang="ko-KR" sz="1400" dirty="0" err="1">
                <a:solidFill>
                  <a:srgbClr val="0070C0"/>
                </a:solidFill>
              </a:rPr>
              <a:t>autoplay</a:t>
            </a:r>
            <a:r>
              <a:rPr lang="en-US" altLang="ko-KR" sz="1400" dirty="0">
                <a:solidFill>
                  <a:srgbClr val="0070C0"/>
                </a:solidFill>
              </a:rPr>
              <a:t> </a:t>
            </a:r>
            <a:r>
              <a:rPr lang="ko-KR" altLang="en-US" sz="1400" dirty="0">
                <a:solidFill>
                  <a:srgbClr val="0070C0"/>
                </a:solidFill>
              </a:rPr>
              <a:t>속성이 작동하지 않는다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r>
              <a:rPr lang="ko-KR" altLang="en-US" sz="1400" dirty="0">
                <a:solidFill>
                  <a:srgbClr val="0070C0"/>
                </a:solidFill>
              </a:rPr>
              <a:t> 사용자가 브라우저 상에서 재생 </a:t>
            </a:r>
            <a:r>
              <a:rPr lang="ko-KR" altLang="en-US" sz="1400" dirty="0" err="1">
                <a:solidFill>
                  <a:srgbClr val="0070C0"/>
                </a:solidFill>
              </a:rPr>
              <a:t>콘트롤을</a:t>
            </a:r>
            <a:r>
              <a:rPr lang="ko-KR" altLang="en-US" sz="1400" dirty="0">
                <a:solidFill>
                  <a:srgbClr val="0070C0"/>
                </a:solidFill>
              </a:rPr>
              <a:t> 터치해야 작동한다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46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476" y="1593000"/>
            <a:ext cx="3450113" cy="25656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28600"/>
            <a:ext cx="8370512" cy="680120"/>
          </a:xfrm>
        </p:spPr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2-22 2</a:t>
            </a:r>
            <a:r>
              <a:rPr lang="ko-KR" altLang="en-US" dirty="0"/>
              <a:t>개의 </a:t>
            </a:r>
            <a:r>
              <a:rPr lang="ko-KR" altLang="en-US" dirty="0" err="1"/>
              <a:t>인라인</a:t>
            </a:r>
            <a:r>
              <a:rPr lang="ko-KR" altLang="en-US" dirty="0"/>
              <a:t> 프레임을 가진 웹 페이지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3356" y="1661998"/>
            <a:ext cx="4431854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가지는 웹 페이지</a:t>
            </a:r>
            <a:r>
              <a:rPr lang="en-US" altLang="ko-KR" sz="1200" dirty="0"/>
              <a:t>&lt;/title&gt;</a:t>
            </a:r>
          </a:p>
          <a:p>
            <a:r>
              <a:rPr lang="en-US" altLang="ko-KR" sz="1200" dirty="0"/>
              <a:t>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</a:t>
            </a:r>
            <a:r>
              <a:rPr lang="en-US" altLang="ko-KR" sz="1200" dirty="0"/>
              <a:t>&amp;</a:t>
            </a:r>
            <a:r>
              <a:rPr lang="en-US" altLang="ko-KR" sz="1200" dirty="0" err="1"/>
              <a:t>lt;iframe&amp;gt</a:t>
            </a:r>
            <a:r>
              <a:rPr lang="en-US" altLang="ko-KR" sz="1200" dirty="0"/>
              <a:t>;</a:t>
            </a:r>
            <a:r>
              <a:rPr lang="ko-KR" altLang="en-US" sz="1200" dirty="0"/>
              <a:t>을 가집니다</a:t>
            </a:r>
            <a:r>
              <a:rPr lang="en-US" altLang="ko-KR" sz="1200" dirty="0"/>
              <a:t>.&lt;/h3&gt;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 width="200" height="150"&gt;</a:t>
            </a:r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="iframe2.html" width="200" height="100"&gt;</a:t>
            </a:r>
          </a:p>
          <a:p>
            <a:r>
              <a:rPr lang="en-US" altLang="ko-KR" sz="1200" b="1" dirty="0"/>
              <a:t>&lt;/iframe&gt;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3356" y="136829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ex2-22.html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1152600" y="4668699"/>
            <a:ext cx="343894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&lt;h4&gt;</a:t>
            </a:r>
            <a:r>
              <a:rPr lang="ko-KR" altLang="en-US" sz="1200" dirty="0" err="1"/>
              <a:t>첫번째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iframe&lt;/h4&gt;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4878288" y="4672879"/>
            <a:ext cx="336612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&lt;h4&gt;</a:t>
            </a:r>
            <a:r>
              <a:rPr lang="ko-KR" altLang="en-US" sz="1200" dirty="0" err="1"/>
              <a:t>두번째</a:t>
            </a:r>
            <a:r>
              <a:rPr lang="ko-KR" altLang="en-US" sz="1200" dirty="0"/>
              <a:t> </a:t>
            </a:r>
            <a:r>
              <a:rPr lang="en-US" altLang="ko-KR" sz="1200" dirty="0"/>
              <a:t>iframe&lt;/h4&gt;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8383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iframe1.html</a:t>
            </a:r>
            <a:endParaRPr lang="ko-KR" alt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957657" y="4392926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iframe2.html</a:t>
            </a:r>
            <a:endParaRPr lang="ko-KR" altLang="en-US" sz="1200" b="1" dirty="0"/>
          </a:p>
        </p:txBody>
      </p:sp>
      <p:sp>
        <p:nvSpPr>
          <p:cNvPr id="8" name="자유형 7"/>
          <p:cNvSpPr/>
          <p:nvPr/>
        </p:nvSpPr>
        <p:spPr>
          <a:xfrm>
            <a:off x="3868614" y="3566160"/>
            <a:ext cx="1855513" cy="1104314"/>
          </a:xfrm>
          <a:custGeom>
            <a:avLst/>
            <a:gdLst>
              <a:gd name="connsiteX0" fmla="*/ 0 w 1744394"/>
              <a:gd name="connsiteY0" fmla="*/ 1104314 h 1104314"/>
              <a:gd name="connsiteX1" fmla="*/ 267287 w 1744394"/>
              <a:gd name="connsiteY1" fmla="*/ 766689 h 1104314"/>
              <a:gd name="connsiteX2" fmla="*/ 1519311 w 1744394"/>
              <a:gd name="connsiteY2" fmla="*/ 696351 h 1104314"/>
              <a:gd name="connsiteX3" fmla="*/ 1744394 w 1744394"/>
              <a:gd name="connsiteY3" fmla="*/ 0 h 110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394" h="1104314">
                <a:moveTo>
                  <a:pt x="0" y="1104314"/>
                </a:moveTo>
                <a:cubicBezTo>
                  <a:pt x="7034" y="969498"/>
                  <a:pt x="14069" y="834683"/>
                  <a:pt x="267287" y="766689"/>
                </a:cubicBezTo>
                <a:cubicBezTo>
                  <a:pt x="520505" y="698695"/>
                  <a:pt x="1273127" y="824132"/>
                  <a:pt x="1519311" y="696351"/>
                </a:cubicBezTo>
                <a:cubicBezTo>
                  <a:pt x="1765495" y="568570"/>
                  <a:pt x="1704536" y="116058"/>
                  <a:pt x="1744394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7244862" y="3608363"/>
            <a:ext cx="28135" cy="1083212"/>
          </a:xfrm>
          <a:custGeom>
            <a:avLst/>
            <a:gdLst>
              <a:gd name="connsiteX0" fmla="*/ 28135 w 28135"/>
              <a:gd name="connsiteY0" fmla="*/ 1083212 h 1083212"/>
              <a:gd name="connsiteX1" fmla="*/ 0 w 28135"/>
              <a:gd name="connsiteY1" fmla="*/ 0 h 108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135" h="1083212">
                <a:moveTo>
                  <a:pt x="28135" y="108321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1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인라인</a:t>
            </a:r>
            <a:r>
              <a:rPr lang="en-US" altLang="ko-KR" dirty="0"/>
              <a:t> </a:t>
            </a:r>
            <a:r>
              <a:rPr lang="ko-KR" altLang="en-US" dirty="0"/>
              <a:t>프레임에 출력할 문서를 </a:t>
            </a:r>
            <a:r>
              <a:rPr lang="en-US" altLang="ko-KR" dirty="0" err="1"/>
              <a:t>srcdoc</a:t>
            </a:r>
            <a:r>
              <a:rPr lang="en-US" altLang="ko-KR" dirty="0"/>
              <a:t> </a:t>
            </a:r>
            <a:r>
              <a:rPr lang="ko-KR" altLang="en-US" dirty="0"/>
              <a:t>속성으로 만들기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87624" y="1700808"/>
            <a:ext cx="45720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 활용</a:t>
            </a:r>
            <a:r>
              <a:rPr lang="en-US" altLang="ko-KR" sz="1200" dirty="0"/>
              <a:t>&lt;/title&gt;&lt;/head&gt;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srcdoc</a:t>
            </a:r>
            <a:r>
              <a:rPr lang="ko-KR" altLang="en-US" sz="1200" dirty="0"/>
              <a:t>에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="iframe1.html"</a:t>
            </a:r>
            <a:r>
              <a:rPr lang="en-US" altLang="ko-KR" sz="1200" dirty="0"/>
              <a:t> width="200" height="80" 	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srcdoc</a:t>
            </a:r>
            <a:r>
              <a:rPr lang="en-US" altLang="ko-KR" sz="1200" b="1" dirty="0"/>
              <a:t>="&lt;html&gt;&lt;head&gt;&lt;/head&gt;</a:t>
            </a:r>
          </a:p>
          <a:p>
            <a:pPr defTabSz="180000"/>
            <a:r>
              <a:rPr lang="en-US" altLang="ko-KR" sz="1200" b="1" dirty="0"/>
              <a:t>						&lt;body&gt;hello&lt;/body&gt;&lt;/html&gt;"</a:t>
            </a:r>
          </a:p>
          <a:p>
            <a:pPr defTabSz="180000"/>
            <a:r>
              <a:rPr lang="en-US" altLang="ko-KR" sz="1200" dirty="0"/>
              <a:t>&gt;&lt;/iframe&gt;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01889"/>
            <a:ext cx="1984450" cy="1906161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942109" y="3115294"/>
            <a:ext cx="823356" cy="1215241"/>
          </a:xfrm>
          <a:custGeom>
            <a:avLst/>
            <a:gdLst>
              <a:gd name="connsiteX0" fmla="*/ 0 w 823356"/>
              <a:gd name="connsiteY0" fmla="*/ 1215241 h 1215241"/>
              <a:gd name="connsiteX1" fmla="*/ 146462 w 823356"/>
              <a:gd name="connsiteY1" fmla="*/ 431470 h 1215241"/>
              <a:gd name="connsiteX2" fmla="*/ 823356 w 823356"/>
              <a:gd name="connsiteY2" fmla="*/ 0 h 1215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3356" h="1215241">
                <a:moveTo>
                  <a:pt x="0" y="1215241"/>
                </a:moveTo>
                <a:cubicBezTo>
                  <a:pt x="4618" y="924625"/>
                  <a:pt x="9236" y="634010"/>
                  <a:pt x="146462" y="431470"/>
                </a:cubicBezTo>
                <a:cubicBezTo>
                  <a:pt x="283688" y="228930"/>
                  <a:pt x="553522" y="114465"/>
                  <a:pt x="82335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28138" y="4330535"/>
            <a:ext cx="294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srcdoc</a:t>
            </a:r>
            <a:r>
              <a:rPr lang="en-US" altLang="ko-KR" sz="1200" dirty="0"/>
              <a:t> </a:t>
            </a:r>
            <a:r>
              <a:rPr lang="ko-KR" altLang="en-US" sz="1200" dirty="0"/>
              <a:t>속성이 있으면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 </a:t>
            </a:r>
            <a:r>
              <a:rPr lang="ko-KR" altLang="en-US" sz="1200" dirty="0"/>
              <a:t>속성은 무시됨</a:t>
            </a:r>
          </a:p>
        </p:txBody>
      </p:sp>
      <p:sp>
        <p:nvSpPr>
          <p:cNvPr id="5" name="자유형 4"/>
          <p:cNvSpPr/>
          <p:nvPr/>
        </p:nvSpPr>
        <p:spPr>
          <a:xfrm>
            <a:off x="3199083" y="3225393"/>
            <a:ext cx="2188660" cy="497550"/>
          </a:xfrm>
          <a:custGeom>
            <a:avLst/>
            <a:gdLst>
              <a:gd name="connsiteX0" fmla="*/ 0 w 2188660"/>
              <a:gd name="connsiteY0" fmla="*/ 141584 h 497550"/>
              <a:gd name="connsiteX1" fmla="*/ 943896 w 2188660"/>
              <a:gd name="connsiteY1" fmla="*/ 495546 h 497550"/>
              <a:gd name="connsiteX2" fmla="*/ 2188660 w 2188660"/>
              <a:gd name="connsiteY2" fmla="*/ 0 h 49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8660" h="497550">
                <a:moveTo>
                  <a:pt x="0" y="141584"/>
                </a:moveTo>
                <a:cubicBezTo>
                  <a:pt x="289559" y="330363"/>
                  <a:pt x="579119" y="519143"/>
                  <a:pt x="943896" y="495546"/>
                </a:cubicBezTo>
                <a:cubicBezTo>
                  <a:pt x="1308673" y="471949"/>
                  <a:pt x="1910407" y="98323"/>
                  <a:pt x="2188660" y="0"/>
                </a:cubicBezTo>
              </a:path>
            </a:pathLst>
          </a:custGeom>
          <a:noFill/>
          <a:ln w="952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1484784"/>
            <a:ext cx="6048672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&lt;!DOCTYPE html&gt;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&lt;head&gt;&lt;title&gt;iframe</a:t>
            </a:r>
            <a:r>
              <a:rPr lang="ko-KR" altLang="en-US" sz="1200" dirty="0"/>
              <a:t>을 이용한 신문 사이트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&lt;h3&gt;2 </a:t>
            </a:r>
            <a:r>
              <a:rPr lang="ko-KR" altLang="en-US" sz="1200" dirty="0"/>
              <a:t>개의 신문 사이트입니다</a:t>
            </a:r>
            <a:r>
              <a:rPr lang="en-US" altLang="ko-KR" sz="1200" dirty="0"/>
              <a:t>.&lt;/h3&gt;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="http://www.etnews.com" width="300" height="300"&gt;&lt;/iframe&gt;</a:t>
            </a:r>
          </a:p>
          <a:p>
            <a:r>
              <a:rPr lang="en-US" altLang="ko-KR" sz="1200" b="1" dirty="0"/>
              <a:t>&lt;iframe </a:t>
            </a:r>
            <a:r>
              <a:rPr lang="en-US" altLang="ko-KR" sz="1200" b="1" dirty="0" err="1"/>
              <a:t>src</a:t>
            </a:r>
            <a:r>
              <a:rPr lang="en-US" altLang="ko-KR" sz="1200" b="1" dirty="0"/>
              <a:t>="http://www.mk.co.kr" width="300" height="300"&gt;&lt;/iframe&gt;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2-23&lt;iframe&gt;</a:t>
            </a:r>
            <a:r>
              <a:rPr lang="ko-KR" altLang="en-US" dirty="0"/>
              <a:t>으로 </a:t>
            </a:r>
            <a:r>
              <a:rPr lang="en-US" altLang="ko-KR" dirty="0"/>
              <a:t>2</a:t>
            </a:r>
            <a:r>
              <a:rPr lang="ko-KR" altLang="en-US" dirty="0"/>
              <a:t>개의 신문 사이트 내장하기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1" y="3107792"/>
            <a:ext cx="4680520" cy="3489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6903" y="4579020"/>
            <a:ext cx="760921" cy="272415"/>
          </a:xfrm>
          <a:prstGeom prst="wedgeRoundRectCallout">
            <a:avLst>
              <a:gd name="adj1" fmla="val 68864"/>
              <a:gd name="adj2" fmla="val 36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&lt;iframe&gt;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555495" y="4874910"/>
            <a:ext cx="760921" cy="272415"/>
          </a:xfrm>
          <a:prstGeom prst="wedgeRoundRectCallout">
            <a:avLst>
              <a:gd name="adj1" fmla="val -62894"/>
              <a:gd name="adj2" fmla="val 96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&lt;iframe&gt;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325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브라우저 윈도우와 인라인 프레임의 계층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인라인</a:t>
            </a:r>
            <a:r>
              <a:rPr lang="ko-KR" altLang="en-US" dirty="0"/>
              <a:t> 프레임 윈도우의 이름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브라우저 윈도우와 </a:t>
            </a:r>
            <a:r>
              <a:rPr lang="ko-KR" altLang="en-US" dirty="0" err="1"/>
              <a:t>인라인</a:t>
            </a:r>
            <a:r>
              <a:rPr lang="ko-KR" altLang="en-US" dirty="0"/>
              <a:t> 프레임의 계층 관계</a:t>
            </a:r>
            <a:endParaRPr lang="en-US" altLang="ko-KR" dirty="0"/>
          </a:p>
          <a:p>
            <a:pPr lvl="1"/>
            <a:r>
              <a:rPr lang="ko-KR" altLang="en-US" dirty="0"/>
              <a:t>브라우저 윈도우와 프레임 윈도우는 부모 자식 관계</a:t>
            </a:r>
            <a:endParaRPr lang="en-US" altLang="ko-KR" dirty="0"/>
          </a:p>
          <a:p>
            <a:pPr lvl="1"/>
            <a:r>
              <a:rPr lang="ko-KR" altLang="en-US" dirty="0"/>
              <a:t>윈도우 사이의 계층 관계를 나타내는 용어</a:t>
            </a:r>
            <a:endParaRPr lang="en-US" altLang="ko-KR" dirty="0"/>
          </a:p>
          <a:p>
            <a:pPr lvl="2"/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child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top </a:t>
            </a:r>
            <a:r>
              <a:rPr lang="ko-KR" altLang="en-US" dirty="0"/>
              <a:t>윈도우 </a:t>
            </a:r>
            <a:r>
              <a:rPr lang="en-US" altLang="ko-KR" dirty="0"/>
              <a:t>- </a:t>
            </a:r>
            <a:r>
              <a:rPr lang="ko-KR" altLang="en-US" dirty="0"/>
              <a:t>최상위 브라우저 윈도우</a:t>
            </a:r>
            <a:endParaRPr lang="en-US" altLang="ko-KR" dirty="0"/>
          </a:p>
          <a:p>
            <a:pPr lvl="1"/>
            <a:r>
              <a:rPr lang="ko-KR" altLang="en-US" dirty="0"/>
              <a:t>다음 슬라이드에서</a:t>
            </a:r>
            <a:endParaRPr lang="en-US" altLang="ko-KR" dirty="0"/>
          </a:p>
          <a:p>
            <a:pPr lvl="2"/>
            <a:r>
              <a:rPr lang="en-US" altLang="ko-KR" dirty="0"/>
              <a:t>left, right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pPr lvl="2"/>
            <a:r>
              <a:rPr lang="en-US" altLang="ko-KR" dirty="0"/>
              <a:t>upper, lower </a:t>
            </a:r>
            <a:r>
              <a:rPr lang="ko-KR" altLang="en-US" dirty="0"/>
              <a:t>프레임의 </a:t>
            </a:r>
            <a:r>
              <a:rPr lang="en-US" altLang="ko-KR" dirty="0"/>
              <a:t>parent </a:t>
            </a:r>
            <a:r>
              <a:rPr lang="ko-KR" altLang="en-US" dirty="0"/>
              <a:t>윈도우 </a:t>
            </a:r>
            <a:r>
              <a:rPr lang="en-US" altLang="ko-KR" dirty="0"/>
              <a:t>: right </a:t>
            </a:r>
            <a:r>
              <a:rPr lang="ko-KR" altLang="en-US" dirty="0"/>
              <a:t>윈도우</a:t>
            </a:r>
          </a:p>
          <a:p>
            <a:pPr lvl="2"/>
            <a:r>
              <a:rPr lang="en-US" altLang="ko-KR" dirty="0"/>
              <a:t>left, right, upper, lower </a:t>
            </a:r>
            <a:r>
              <a:rPr lang="ko-KR" altLang="en-US" dirty="0"/>
              <a:t>프레임의 </a:t>
            </a:r>
            <a:r>
              <a:rPr lang="en-US" altLang="ko-KR" dirty="0"/>
              <a:t>top </a:t>
            </a:r>
            <a:r>
              <a:rPr lang="ko-KR" altLang="en-US" dirty="0"/>
              <a:t>윈도우 </a:t>
            </a:r>
            <a:r>
              <a:rPr lang="en-US" altLang="ko-KR" dirty="0"/>
              <a:t>: </a:t>
            </a:r>
            <a:r>
              <a:rPr lang="ko-KR" altLang="en-US" dirty="0"/>
              <a:t>브라우저 윈도우</a:t>
            </a:r>
          </a:p>
          <a:p>
            <a:pPr lvl="3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71600" y="1844824"/>
            <a:ext cx="6264696" cy="4801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="iframe1.html" </a:t>
            </a:r>
            <a:r>
              <a:rPr lang="en-US" altLang="ko-KR" b="1" kern="0" dirty="0">
                <a:solidFill>
                  <a:srgbClr val="000000"/>
                </a:solidFill>
                <a:latin typeface="+mj-ea"/>
                <a:ea typeface="+mj-ea"/>
              </a:rPr>
              <a:t>name=“left”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  <a:endParaRPr lang="en-US" altLang="ko-KR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471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19" y="2503196"/>
            <a:ext cx="3208947" cy="396742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1063702" y="2951193"/>
            <a:ext cx="3195474" cy="3502143"/>
          </a:xfrm>
          <a:custGeom>
            <a:avLst/>
            <a:gdLst>
              <a:gd name="connsiteX0" fmla="*/ 3191934 w 3412067"/>
              <a:gd name="connsiteY0" fmla="*/ 25400 h 3801533"/>
              <a:gd name="connsiteX1" fmla="*/ 1845734 w 3412067"/>
              <a:gd name="connsiteY1" fmla="*/ 25400 h 3801533"/>
              <a:gd name="connsiteX2" fmla="*/ 1507067 w 3412067"/>
              <a:gd name="connsiteY2" fmla="*/ 16933 h 3801533"/>
              <a:gd name="connsiteX3" fmla="*/ 1295400 w 3412067"/>
              <a:gd name="connsiteY3" fmla="*/ 0 h 3801533"/>
              <a:gd name="connsiteX4" fmla="*/ 93134 w 3412067"/>
              <a:gd name="connsiteY4" fmla="*/ 8467 h 3801533"/>
              <a:gd name="connsiteX5" fmla="*/ 42334 w 3412067"/>
              <a:gd name="connsiteY5" fmla="*/ 16933 h 3801533"/>
              <a:gd name="connsiteX6" fmla="*/ 16934 w 3412067"/>
              <a:gd name="connsiteY6" fmla="*/ 25400 h 3801533"/>
              <a:gd name="connsiteX7" fmla="*/ 0 w 3412067"/>
              <a:gd name="connsiteY7" fmla="*/ 76200 h 3801533"/>
              <a:gd name="connsiteX8" fmla="*/ 8467 w 3412067"/>
              <a:gd name="connsiteY8" fmla="*/ 1168400 h 3801533"/>
              <a:gd name="connsiteX9" fmla="*/ 25400 w 3412067"/>
              <a:gd name="connsiteY9" fmla="*/ 1447800 h 3801533"/>
              <a:gd name="connsiteX10" fmla="*/ 33867 w 3412067"/>
              <a:gd name="connsiteY10" fmla="*/ 1862667 h 3801533"/>
              <a:gd name="connsiteX11" fmla="*/ 42334 w 3412067"/>
              <a:gd name="connsiteY11" fmla="*/ 1989667 h 3801533"/>
              <a:gd name="connsiteX12" fmla="*/ 59267 w 3412067"/>
              <a:gd name="connsiteY12" fmla="*/ 3048000 h 3801533"/>
              <a:gd name="connsiteX13" fmla="*/ 67734 w 3412067"/>
              <a:gd name="connsiteY13" fmla="*/ 3547533 h 3801533"/>
              <a:gd name="connsiteX14" fmla="*/ 76200 w 3412067"/>
              <a:gd name="connsiteY14" fmla="*/ 3572933 h 3801533"/>
              <a:gd name="connsiteX15" fmla="*/ 101600 w 3412067"/>
              <a:gd name="connsiteY15" fmla="*/ 3708400 h 3801533"/>
              <a:gd name="connsiteX16" fmla="*/ 135467 w 3412067"/>
              <a:gd name="connsiteY16" fmla="*/ 3716867 h 3801533"/>
              <a:gd name="connsiteX17" fmla="*/ 220134 w 3412067"/>
              <a:gd name="connsiteY17" fmla="*/ 3725333 h 3801533"/>
              <a:gd name="connsiteX18" fmla="*/ 685800 w 3412067"/>
              <a:gd name="connsiteY18" fmla="*/ 3733800 h 3801533"/>
              <a:gd name="connsiteX19" fmla="*/ 1185334 w 3412067"/>
              <a:gd name="connsiteY19" fmla="*/ 3750733 h 3801533"/>
              <a:gd name="connsiteX20" fmla="*/ 1515534 w 3412067"/>
              <a:gd name="connsiteY20" fmla="*/ 3759200 h 3801533"/>
              <a:gd name="connsiteX21" fmla="*/ 1642534 w 3412067"/>
              <a:gd name="connsiteY21" fmla="*/ 3767667 h 3801533"/>
              <a:gd name="connsiteX22" fmla="*/ 1710267 w 3412067"/>
              <a:gd name="connsiteY22" fmla="*/ 3776133 h 3801533"/>
              <a:gd name="connsiteX23" fmla="*/ 1888067 w 3412067"/>
              <a:gd name="connsiteY23" fmla="*/ 3784600 h 3801533"/>
              <a:gd name="connsiteX24" fmla="*/ 2658534 w 3412067"/>
              <a:gd name="connsiteY24" fmla="*/ 3801533 h 3801533"/>
              <a:gd name="connsiteX25" fmla="*/ 3022600 w 3412067"/>
              <a:gd name="connsiteY25" fmla="*/ 3793067 h 3801533"/>
              <a:gd name="connsiteX26" fmla="*/ 3073400 w 3412067"/>
              <a:gd name="connsiteY26" fmla="*/ 3776133 h 3801533"/>
              <a:gd name="connsiteX27" fmla="*/ 3124200 w 3412067"/>
              <a:gd name="connsiteY27" fmla="*/ 3750733 h 3801533"/>
              <a:gd name="connsiteX28" fmla="*/ 3141134 w 3412067"/>
              <a:gd name="connsiteY28" fmla="*/ 3733800 h 3801533"/>
              <a:gd name="connsiteX29" fmla="*/ 3166534 w 3412067"/>
              <a:gd name="connsiteY29" fmla="*/ 3725333 h 3801533"/>
              <a:gd name="connsiteX30" fmla="*/ 3200400 w 3412067"/>
              <a:gd name="connsiteY30" fmla="*/ 3683000 h 3801533"/>
              <a:gd name="connsiteX31" fmla="*/ 3234267 w 3412067"/>
              <a:gd name="connsiteY31" fmla="*/ 3632200 h 3801533"/>
              <a:gd name="connsiteX32" fmla="*/ 3242734 w 3412067"/>
              <a:gd name="connsiteY32" fmla="*/ 3606800 h 3801533"/>
              <a:gd name="connsiteX33" fmla="*/ 3268134 w 3412067"/>
              <a:gd name="connsiteY33" fmla="*/ 3589867 h 3801533"/>
              <a:gd name="connsiteX34" fmla="*/ 3302000 w 3412067"/>
              <a:gd name="connsiteY34" fmla="*/ 3522133 h 3801533"/>
              <a:gd name="connsiteX35" fmla="*/ 3310467 w 3412067"/>
              <a:gd name="connsiteY35" fmla="*/ 3496733 h 3801533"/>
              <a:gd name="connsiteX36" fmla="*/ 3318934 w 3412067"/>
              <a:gd name="connsiteY36" fmla="*/ 3462867 h 3801533"/>
              <a:gd name="connsiteX37" fmla="*/ 3327400 w 3412067"/>
              <a:gd name="connsiteY37" fmla="*/ 2455333 h 3801533"/>
              <a:gd name="connsiteX38" fmla="*/ 3344334 w 3412067"/>
              <a:gd name="connsiteY38" fmla="*/ 2032000 h 3801533"/>
              <a:gd name="connsiteX39" fmla="*/ 3352800 w 3412067"/>
              <a:gd name="connsiteY39" fmla="*/ 1989667 h 3801533"/>
              <a:gd name="connsiteX40" fmla="*/ 3361267 w 3412067"/>
              <a:gd name="connsiteY40" fmla="*/ 1905000 h 3801533"/>
              <a:gd name="connsiteX41" fmla="*/ 3378200 w 3412067"/>
              <a:gd name="connsiteY41" fmla="*/ 1854200 h 3801533"/>
              <a:gd name="connsiteX42" fmla="*/ 3395134 w 3412067"/>
              <a:gd name="connsiteY42" fmla="*/ 1761067 h 3801533"/>
              <a:gd name="connsiteX43" fmla="*/ 3412067 w 3412067"/>
              <a:gd name="connsiteY43" fmla="*/ 1676400 h 3801533"/>
              <a:gd name="connsiteX44" fmla="*/ 3403600 w 3412067"/>
              <a:gd name="connsiteY44" fmla="*/ 694267 h 3801533"/>
              <a:gd name="connsiteX45" fmla="*/ 3395134 w 3412067"/>
              <a:gd name="connsiteY45" fmla="*/ 668867 h 3801533"/>
              <a:gd name="connsiteX46" fmla="*/ 3378200 w 3412067"/>
              <a:gd name="connsiteY46" fmla="*/ 575733 h 3801533"/>
              <a:gd name="connsiteX47" fmla="*/ 3369734 w 3412067"/>
              <a:gd name="connsiteY47" fmla="*/ 508000 h 3801533"/>
              <a:gd name="connsiteX48" fmla="*/ 3352800 w 3412067"/>
              <a:gd name="connsiteY48" fmla="*/ 491067 h 3801533"/>
              <a:gd name="connsiteX49" fmla="*/ 3335867 w 3412067"/>
              <a:gd name="connsiteY49" fmla="*/ 423333 h 3801533"/>
              <a:gd name="connsiteX50" fmla="*/ 3318934 w 3412067"/>
              <a:gd name="connsiteY50" fmla="*/ 347133 h 3801533"/>
              <a:gd name="connsiteX51" fmla="*/ 3310467 w 3412067"/>
              <a:gd name="connsiteY51" fmla="*/ 304800 h 3801533"/>
              <a:gd name="connsiteX52" fmla="*/ 3302000 w 3412067"/>
              <a:gd name="connsiteY52" fmla="*/ 220133 h 3801533"/>
              <a:gd name="connsiteX53" fmla="*/ 3293534 w 3412067"/>
              <a:gd name="connsiteY53" fmla="*/ 110067 h 3801533"/>
              <a:gd name="connsiteX54" fmla="*/ 3259667 w 3412067"/>
              <a:gd name="connsiteY54" fmla="*/ 101600 h 3801533"/>
              <a:gd name="connsiteX55" fmla="*/ 3200400 w 3412067"/>
              <a:gd name="connsiteY55" fmla="*/ 50800 h 3801533"/>
              <a:gd name="connsiteX56" fmla="*/ 3191934 w 3412067"/>
              <a:gd name="connsiteY56" fmla="*/ 25400 h 3801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412067" h="3801533">
                <a:moveTo>
                  <a:pt x="3191934" y="25400"/>
                </a:moveTo>
                <a:cubicBezTo>
                  <a:pt x="2966156" y="21167"/>
                  <a:pt x="3206792" y="25400"/>
                  <a:pt x="1845734" y="25400"/>
                </a:cubicBezTo>
                <a:cubicBezTo>
                  <a:pt x="1732810" y="25400"/>
                  <a:pt x="1619956" y="19755"/>
                  <a:pt x="1507067" y="16933"/>
                </a:cubicBezTo>
                <a:cubicBezTo>
                  <a:pt x="1423722" y="5028"/>
                  <a:pt x="1400702" y="0"/>
                  <a:pt x="1295400" y="0"/>
                </a:cubicBezTo>
                <a:lnTo>
                  <a:pt x="93134" y="8467"/>
                </a:lnTo>
                <a:cubicBezTo>
                  <a:pt x="76201" y="11289"/>
                  <a:pt x="59092" y="13209"/>
                  <a:pt x="42334" y="16933"/>
                </a:cubicBezTo>
                <a:cubicBezTo>
                  <a:pt x="33622" y="18869"/>
                  <a:pt x="22121" y="18138"/>
                  <a:pt x="16934" y="25400"/>
                </a:cubicBezTo>
                <a:cubicBezTo>
                  <a:pt x="6559" y="39925"/>
                  <a:pt x="0" y="76200"/>
                  <a:pt x="0" y="76200"/>
                </a:cubicBezTo>
                <a:cubicBezTo>
                  <a:pt x="2822" y="440267"/>
                  <a:pt x="3800" y="804352"/>
                  <a:pt x="8467" y="1168400"/>
                </a:cubicBezTo>
                <a:cubicBezTo>
                  <a:pt x="11122" y="1375466"/>
                  <a:pt x="5851" y="1330495"/>
                  <a:pt x="25400" y="1447800"/>
                </a:cubicBezTo>
                <a:cubicBezTo>
                  <a:pt x="28222" y="1586089"/>
                  <a:pt x="29547" y="1724417"/>
                  <a:pt x="33867" y="1862667"/>
                </a:cubicBezTo>
                <a:cubicBezTo>
                  <a:pt x="35192" y="1905074"/>
                  <a:pt x="41706" y="1947244"/>
                  <a:pt x="42334" y="1989667"/>
                </a:cubicBezTo>
                <a:cubicBezTo>
                  <a:pt x="58133" y="3056121"/>
                  <a:pt x="-15930" y="2672034"/>
                  <a:pt x="59267" y="3048000"/>
                </a:cubicBezTo>
                <a:cubicBezTo>
                  <a:pt x="62089" y="3214511"/>
                  <a:pt x="62365" y="3381085"/>
                  <a:pt x="67734" y="3547533"/>
                </a:cubicBezTo>
                <a:cubicBezTo>
                  <a:pt x="68022" y="3556453"/>
                  <a:pt x="74843" y="3564112"/>
                  <a:pt x="76200" y="3572933"/>
                </a:cubicBezTo>
                <a:cubicBezTo>
                  <a:pt x="79016" y="3591234"/>
                  <a:pt x="80372" y="3683634"/>
                  <a:pt x="101600" y="3708400"/>
                </a:cubicBezTo>
                <a:cubicBezTo>
                  <a:pt x="109173" y="3717235"/>
                  <a:pt x="123947" y="3715221"/>
                  <a:pt x="135467" y="3716867"/>
                </a:cubicBezTo>
                <a:cubicBezTo>
                  <a:pt x="163545" y="3720878"/>
                  <a:pt x="191784" y="3724461"/>
                  <a:pt x="220134" y="3725333"/>
                </a:cubicBezTo>
                <a:cubicBezTo>
                  <a:pt x="375308" y="3730108"/>
                  <a:pt x="530578" y="3730978"/>
                  <a:pt x="685800" y="3733800"/>
                </a:cubicBezTo>
                <a:cubicBezTo>
                  <a:pt x="891797" y="3763229"/>
                  <a:pt x="714651" y="3740389"/>
                  <a:pt x="1185334" y="3750733"/>
                </a:cubicBezTo>
                <a:lnTo>
                  <a:pt x="1515534" y="3759200"/>
                </a:lnTo>
                <a:cubicBezTo>
                  <a:pt x="1557867" y="3762022"/>
                  <a:pt x="1600266" y="3763992"/>
                  <a:pt x="1642534" y="3767667"/>
                </a:cubicBezTo>
                <a:cubicBezTo>
                  <a:pt x="1665202" y="3769638"/>
                  <a:pt x="1687568" y="3774568"/>
                  <a:pt x="1710267" y="3776133"/>
                </a:cubicBezTo>
                <a:cubicBezTo>
                  <a:pt x="1769460" y="3780215"/>
                  <a:pt x="1828783" y="3782180"/>
                  <a:pt x="1888067" y="3784600"/>
                </a:cubicBezTo>
                <a:cubicBezTo>
                  <a:pt x="2218008" y="3798068"/>
                  <a:pt x="2236851" y="3794840"/>
                  <a:pt x="2658534" y="3801533"/>
                </a:cubicBezTo>
                <a:cubicBezTo>
                  <a:pt x="2779889" y="3798711"/>
                  <a:pt x="2901439" y="3800485"/>
                  <a:pt x="3022600" y="3793067"/>
                </a:cubicBezTo>
                <a:cubicBezTo>
                  <a:pt x="3040416" y="3791976"/>
                  <a:pt x="3073400" y="3776133"/>
                  <a:pt x="3073400" y="3776133"/>
                </a:cubicBezTo>
                <a:cubicBezTo>
                  <a:pt x="3112836" y="3736700"/>
                  <a:pt x="3061784" y="3781941"/>
                  <a:pt x="3124200" y="3750733"/>
                </a:cubicBezTo>
                <a:cubicBezTo>
                  <a:pt x="3131340" y="3747163"/>
                  <a:pt x="3134289" y="3737907"/>
                  <a:pt x="3141134" y="3733800"/>
                </a:cubicBezTo>
                <a:cubicBezTo>
                  <a:pt x="3148787" y="3729208"/>
                  <a:pt x="3158067" y="3728155"/>
                  <a:pt x="3166534" y="3725333"/>
                </a:cubicBezTo>
                <a:cubicBezTo>
                  <a:pt x="3185599" y="3668134"/>
                  <a:pt x="3159159" y="3730133"/>
                  <a:pt x="3200400" y="3683000"/>
                </a:cubicBezTo>
                <a:cubicBezTo>
                  <a:pt x="3213802" y="3667684"/>
                  <a:pt x="3227831" y="3651507"/>
                  <a:pt x="3234267" y="3632200"/>
                </a:cubicBezTo>
                <a:cubicBezTo>
                  <a:pt x="3237089" y="3623733"/>
                  <a:pt x="3237159" y="3613769"/>
                  <a:pt x="3242734" y="3606800"/>
                </a:cubicBezTo>
                <a:cubicBezTo>
                  <a:pt x="3249091" y="3598854"/>
                  <a:pt x="3259667" y="3595511"/>
                  <a:pt x="3268134" y="3589867"/>
                </a:cubicBezTo>
                <a:cubicBezTo>
                  <a:pt x="3287591" y="3531494"/>
                  <a:pt x="3272446" y="3551689"/>
                  <a:pt x="3302000" y="3522133"/>
                </a:cubicBezTo>
                <a:cubicBezTo>
                  <a:pt x="3304822" y="3513666"/>
                  <a:pt x="3308015" y="3505314"/>
                  <a:pt x="3310467" y="3496733"/>
                </a:cubicBezTo>
                <a:cubicBezTo>
                  <a:pt x="3313664" y="3485545"/>
                  <a:pt x="3318745" y="3474502"/>
                  <a:pt x="3318934" y="3462867"/>
                </a:cubicBezTo>
                <a:cubicBezTo>
                  <a:pt x="3324394" y="3127055"/>
                  <a:pt x="3323122" y="2791162"/>
                  <a:pt x="3327400" y="2455333"/>
                </a:cubicBezTo>
                <a:cubicBezTo>
                  <a:pt x="3328603" y="2360934"/>
                  <a:pt x="3329542" y="2157736"/>
                  <a:pt x="3344334" y="2032000"/>
                </a:cubicBezTo>
                <a:cubicBezTo>
                  <a:pt x="3346015" y="2017708"/>
                  <a:pt x="3350898" y="2003931"/>
                  <a:pt x="3352800" y="1989667"/>
                </a:cubicBezTo>
                <a:cubicBezTo>
                  <a:pt x="3356549" y="1961553"/>
                  <a:pt x="3356040" y="1932877"/>
                  <a:pt x="3361267" y="1905000"/>
                </a:cubicBezTo>
                <a:cubicBezTo>
                  <a:pt x="3364556" y="1887456"/>
                  <a:pt x="3378200" y="1854200"/>
                  <a:pt x="3378200" y="1854200"/>
                </a:cubicBezTo>
                <a:cubicBezTo>
                  <a:pt x="3399729" y="1703503"/>
                  <a:pt x="3375170" y="1860888"/>
                  <a:pt x="3395134" y="1761067"/>
                </a:cubicBezTo>
                <a:cubicBezTo>
                  <a:pt x="3415894" y="1657265"/>
                  <a:pt x="3392399" y="1755068"/>
                  <a:pt x="3412067" y="1676400"/>
                </a:cubicBezTo>
                <a:cubicBezTo>
                  <a:pt x="3409245" y="1349022"/>
                  <a:pt x="3409101" y="1021611"/>
                  <a:pt x="3403600" y="694267"/>
                </a:cubicBezTo>
                <a:cubicBezTo>
                  <a:pt x="3403450" y="685344"/>
                  <a:pt x="3396884" y="677618"/>
                  <a:pt x="3395134" y="668867"/>
                </a:cubicBezTo>
                <a:cubicBezTo>
                  <a:pt x="3364804" y="517215"/>
                  <a:pt x="3403296" y="676113"/>
                  <a:pt x="3378200" y="575733"/>
                </a:cubicBezTo>
                <a:cubicBezTo>
                  <a:pt x="3375378" y="553155"/>
                  <a:pt x="3376272" y="529794"/>
                  <a:pt x="3369734" y="508000"/>
                </a:cubicBezTo>
                <a:cubicBezTo>
                  <a:pt x="3367440" y="500354"/>
                  <a:pt x="3355765" y="498479"/>
                  <a:pt x="3352800" y="491067"/>
                </a:cubicBezTo>
                <a:cubicBezTo>
                  <a:pt x="3344157" y="469459"/>
                  <a:pt x="3340431" y="446154"/>
                  <a:pt x="3335867" y="423333"/>
                </a:cubicBezTo>
                <a:cubicBezTo>
                  <a:pt x="3310330" y="295656"/>
                  <a:pt x="3342847" y="454745"/>
                  <a:pt x="3318934" y="347133"/>
                </a:cubicBezTo>
                <a:cubicBezTo>
                  <a:pt x="3315812" y="333085"/>
                  <a:pt x="3313289" y="318911"/>
                  <a:pt x="3310467" y="304800"/>
                </a:cubicBezTo>
                <a:cubicBezTo>
                  <a:pt x="3307645" y="276578"/>
                  <a:pt x="3304457" y="248389"/>
                  <a:pt x="3302000" y="220133"/>
                </a:cubicBezTo>
                <a:cubicBezTo>
                  <a:pt x="3298812" y="183474"/>
                  <a:pt x="3305910" y="144720"/>
                  <a:pt x="3293534" y="110067"/>
                </a:cubicBezTo>
                <a:cubicBezTo>
                  <a:pt x="3289620" y="99108"/>
                  <a:pt x="3270956" y="104422"/>
                  <a:pt x="3259667" y="101600"/>
                </a:cubicBezTo>
                <a:cubicBezTo>
                  <a:pt x="3236686" y="86280"/>
                  <a:pt x="3216825" y="75438"/>
                  <a:pt x="3200400" y="50800"/>
                </a:cubicBezTo>
                <a:cubicBezTo>
                  <a:pt x="3181901" y="23052"/>
                  <a:pt x="3417712" y="29633"/>
                  <a:pt x="3191934" y="25400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65895" y="3944406"/>
            <a:ext cx="405973" cy="280928"/>
          </a:xfrm>
          <a:prstGeom prst="wedgeRoundRectCallout">
            <a:avLst>
              <a:gd name="adj1" fmla="val 120176"/>
              <a:gd name="adj2" fmla="val -33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34267" y="3196829"/>
            <a:ext cx="496089" cy="280928"/>
          </a:xfrm>
          <a:prstGeom prst="wedgeRoundRectCallout">
            <a:avLst>
              <a:gd name="adj1" fmla="val -108722"/>
              <a:gd name="adj2" fmla="val 1013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right</a:t>
            </a:r>
            <a:endParaRPr lang="ko-KR" alt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4343591" y="4781374"/>
            <a:ext cx="570032" cy="280928"/>
          </a:xfrm>
          <a:prstGeom prst="wedgeRoundRectCallout">
            <a:avLst>
              <a:gd name="adj1" fmla="val -161015"/>
              <a:gd name="adj2" fmla="val -273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upper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4379626" y="5733256"/>
            <a:ext cx="543143" cy="280928"/>
          </a:xfrm>
          <a:prstGeom prst="wedgeRoundRectCallout">
            <a:avLst>
              <a:gd name="adj1" fmla="val -156279"/>
              <a:gd name="adj2" fmla="val 219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lower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827584" y="337880"/>
            <a:ext cx="3369418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</a:t>
            </a:r>
            <a:r>
              <a:rPr lang="ko-KR" altLang="en-US" sz="1000" dirty="0"/>
              <a:t>브라우저 윈도우</a:t>
            </a:r>
            <a:r>
              <a:rPr lang="en-US" altLang="ko-KR" sz="1000" dirty="0"/>
              <a:t>(top)&lt;/title&gt;&lt;/head&gt;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&lt;h3&gt;2 </a:t>
            </a:r>
            <a:r>
              <a:rPr lang="ko-KR" altLang="en-US" sz="1000" dirty="0"/>
              <a:t>개의 </a:t>
            </a:r>
            <a:r>
              <a:rPr lang="en-US" altLang="ko-KR" sz="1000" dirty="0"/>
              <a:t>&amp;</a:t>
            </a:r>
            <a:r>
              <a:rPr lang="en-US" altLang="ko-KR" sz="1000" dirty="0" err="1"/>
              <a:t>lt;iframe&amp;gt</a:t>
            </a:r>
            <a:r>
              <a:rPr lang="en-US" altLang="ko-KR" sz="1000" dirty="0"/>
              <a:t>;</a:t>
            </a:r>
            <a:r>
              <a:rPr lang="ko-KR" altLang="en-US" sz="1000" dirty="0"/>
              <a:t> 윈도우를 가집니다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="leftframe.html" </a:t>
            </a:r>
            <a:r>
              <a:rPr lang="en-US" altLang="ko-KR" sz="1000" b="1" dirty="0"/>
              <a:t>name= "left" </a:t>
            </a:r>
          </a:p>
          <a:p>
            <a:pPr defTabSz="180000"/>
            <a:r>
              <a:rPr lang="en-US" altLang="ko-KR" sz="1000" dirty="0"/>
              <a:t>				width="100" height="500"&gt;&lt;/iframe&gt;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="rightframe.html" </a:t>
            </a:r>
            <a:r>
              <a:rPr lang="en-US" altLang="ko-KR" sz="1000" b="1" dirty="0"/>
              <a:t>name= "right"</a:t>
            </a:r>
          </a:p>
          <a:p>
            <a:pPr defTabSz="180000"/>
            <a:r>
              <a:rPr lang="en-US" altLang="ko-KR" sz="1000" dirty="0"/>
              <a:t>				width="400" height="500"&gt;&lt;/iframe&gt;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4477905" y="337431"/>
            <a:ext cx="3972933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</a:t>
            </a:r>
          </a:p>
          <a:p>
            <a:pPr defTabSz="180000"/>
            <a:r>
              <a:rPr lang="en-US" altLang="ko-KR" sz="1000" dirty="0"/>
              <a:t>&lt;head&gt;&lt;title&gt;right iframe&lt;/title&gt;&lt;/head&gt;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&lt;h4&gt;right iframe&lt;/h4&gt;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="http://www.etnews.com" </a:t>
            </a:r>
            <a:r>
              <a:rPr lang="en-US" altLang="ko-KR" sz="1000" b="1" dirty="0"/>
              <a:t>name="upper"</a:t>
            </a:r>
          </a:p>
          <a:p>
            <a:pPr defTabSz="180000"/>
            <a:r>
              <a:rPr lang="en-US" altLang="ko-KR" sz="1000" dirty="0"/>
              <a:t>				width="100%" height="200"&gt;&lt;/iframe&gt;</a:t>
            </a:r>
          </a:p>
          <a:p>
            <a:pPr defTabSz="180000"/>
            <a:r>
              <a:rPr lang="en-US" altLang="ko-KR" sz="1000" dirty="0"/>
              <a:t>	&lt;iframe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="http://www.mk.co.kr" </a:t>
            </a:r>
            <a:r>
              <a:rPr lang="en-US" altLang="ko-KR" sz="1000" b="1" dirty="0"/>
              <a:t>name="lower"</a:t>
            </a:r>
          </a:p>
          <a:p>
            <a:pPr defTabSz="180000"/>
            <a:r>
              <a:rPr lang="en-US" altLang="ko-KR" sz="1000" dirty="0"/>
              <a:t>				width="100%" height="200"&gt;&lt;/iframe&gt;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grpSp>
        <p:nvGrpSpPr>
          <p:cNvPr id="1055" name="그룹 1054"/>
          <p:cNvGrpSpPr/>
          <p:nvPr/>
        </p:nvGrpSpPr>
        <p:grpSpPr>
          <a:xfrm>
            <a:off x="5041692" y="2780928"/>
            <a:ext cx="3086917" cy="3219296"/>
            <a:chOff x="4636000" y="2780928"/>
            <a:chExt cx="3086917" cy="3219296"/>
          </a:xfrm>
        </p:grpSpPr>
        <p:sp>
          <p:nvSpPr>
            <p:cNvPr id="13" name="직사각형 12"/>
            <p:cNvSpPr/>
            <p:nvPr/>
          </p:nvSpPr>
          <p:spPr>
            <a:xfrm>
              <a:off x="5329265" y="2780928"/>
              <a:ext cx="8712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브라우저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22693" y="4084872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left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999141" y="4084870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right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40397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upper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646224" y="5453024"/>
              <a:ext cx="792000" cy="547200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lower </a:t>
              </a: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윈도우</a:t>
              </a:r>
            </a:p>
          </p:txBody>
        </p:sp>
        <p:cxnSp>
          <p:nvCxnSpPr>
            <p:cNvPr id="27" name="꺾인 연결선 26"/>
            <p:cNvCxnSpPr>
              <a:stCxn id="13" idx="2"/>
              <a:endCxn id="19" idx="0"/>
            </p:cNvCxnSpPr>
            <p:nvPr/>
          </p:nvCxnSpPr>
          <p:spPr>
            <a:xfrm rot="16200000" flipH="1">
              <a:off x="5701632" y="3391361"/>
              <a:ext cx="756742" cy="630276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꺾인 연결선 28"/>
            <p:cNvCxnSpPr>
              <a:stCxn id="13" idx="2"/>
              <a:endCxn id="18" idx="0"/>
            </p:cNvCxnSpPr>
            <p:nvPr/>
          </p:nvCxnSpPr>
          <p:spPr>
            <a:xfrm rot="5400000">
              <a:off x="5063407" y="3383414"/>
              <a:ext cx="756744" cy="646172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꺾인 연결선 1023"/>
            <p:cNvCxnSpPr>
              <a:stCxn id="19" idx="2"/>
              <a:endCxn id="20" idx="0"/>
            </p:cNvCxnSpPr>
            <p:nvPr/>
          </p:nvCxnSpPr>
          <p:spPr>
            <a:xfrm rot="5400000">
              <a:off x="5705292" y="4763175"/>
              <a:ext cx="820954" cy="558744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꺾인 연결선 1027"/>
            <p:cNvCxnSpPr>
              <a:stCxn id="19" idx="2"/>
              <a:endCxn id="21" idx="0"/>
            </p:cNvCxnSpPr>
            <p:nvPr/>
          </p:nvCxnSpPr>
          <p:spPr>
            <a:xfrm rot="16200000" flipH="1">
              <a:off x="6308205" y="4719005"/>
              <a:ext cx="820954" cy="647083"/>
            </a:xfrm>
            <a:prstGeom prst="bentConnector3">
              <a:avLst/>
            </a:prstGeom>
            <a:ln>
              <a:solidFill>
                <a:schemeClr val="accent4">
                  <a:lumMod val="7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자유형 1046"/>
            <p:cNvSpPr/>
            <p:nvPr/>
          </p:nvSpPr>
          <p:spPr>
            <a:xfrm>
              <a:off x="6151863" y="3169239"/>
              <a:ext cx="890361" cy="109279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8" name="TextBox 1047"/>
            <p:cNvSpPr txBox="1"/>
            <p:nvPr/>
          </p:nvSpPr>
          <p:spPr>
            <a:xfrm>
              <a:off x="6414174" y="322601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36000" y="35461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58" name="자유형 57"/>
            <p:cNvSpPr/>
            <p:nvPr/>
          </p:nvSpPr>
          <p:spPr>
            <a:xfrm>
              <a:off x="6791141" y="4477463"/>
              <a:ext cx="782516" cy="1162141"/>
            </a:xfrm>
            <a:custGeom>
              <a:avLst/>
              <a:gdLst>
                <a:gd name="connsiteX0" fmla="*/ 0 w 966541"/>
                <a:gd name="connsiteY0" fmla="*/ 0 h 1241659"/>
                <a:gd name="connsiteX1" fmla="*/ 587141 w 966541"/>
                <a:gd name="connsiteY1" fmla="*/ 19250 h 1241659"/>
                <a:gd name="connsiteX2" fmla="*/ 904775 w 966541"/>
                <a:gd name="connsiteY2" fmla="*/ 211755 h 1241659"/>
                <a:gd name="connsiteX3" fmla="*/ 943276 w 966541"/>
                <a:gd name="connsiteY3" fmla="*/ 1029903 h 1241659"/>
                <a:gd name="connsiteX4" fmla="*/ 635267 w 966541"/>
                <a:gd name="connsiteY4" fmla="*/ 1241659 h 124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541" h="1241659">
                  <a:moveTo>
                    <a:pt x="0" y="0"/>
                  </a:moveTo>
                  <a:lnTo>
                    <a:pt x="587141" y="19250"/>
                  </a:lnTo>
                  <a:cubicBezTo>
                    <a:pt x="737937" y="54542"/>
                    <a:pt x="845419" y="43313"/>
                    <a:pt x="904775" y="211755"/>
                  </a:cubicBezTo>
                  <a:cubicBezTo>
                    <a:pt x="964131" y="380197"/>
                    <a:pt x="988194" y="858252"/>
                    <a:pt x="943276" y="1029903"/>
                  </a:cubicBezTo>
                  <a:cubicBezTo>
                    <a:pt x="898358" y="1201554"/>
                    <a:pt x="766812" y="1221606"/>
                    <a:pt x="635267" y="1241659"/>
                  </a:cubicBezTo>
                </a:path>
              </a:pathLst>
            </a:custGeom>
            <a:noFill/>
            <a:ln w="127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953885" y="453554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parent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1050" name="자유형 1049"/>
            <p:cNvSpPr/>
            <p:nvPr/>
          </p:nvSpPr>
          <p:spPr>
            <a:xfrm>
              <a:off x="6161489" y="2975888"/>
              <a:ext cx="1527350" cy="2868504"/>
            </a:xfrm>
            <a:custGeom>
              <a:avLst/>
              <a:gdLst>
                <a:gd name="connsiteX0" fmla="*/ 0 w 1812295"/>
                <a:gd name="connsiteY0" fmla="*/ 0 h 2800952"/>
                <a:gd name="connsiteX1" fmla="*/ 924026 w 1812295"/>
                <a:gd name="connsiteY1" fmla="*/ 67377 h 2800952"/>
                <a:gd name="connsiteX2" fmla="*/ 1511167 w 1812295"/>
                <a:gd name="connsiteY2" fmla="*/ 250257 h 2800952"/>
                <a:gd name="connsiteX3" fmla="*/ 1790299 w 1812295"/>
                <a:gd name="connsiteY3" fmla="*/ 1126156 h 2800952"/>
                <a:gd name="connsiteX4" fmla="*/ 1742173 w 1812295"/>
                <a:gd name="connsiteY4" fmla="*/ 2425567 h 2800952"/>
                <a:gd name="connsiteX5" fmla="*/ 1328287 w 1812295"/>
                <a:gd name="connsiteY5" fmla="*/ 2800952 h 2800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2295" h="2800952">
                  <a:moveTo>
                    <a:pt x="0" y="0"/>
                  </a:moveTo>
                  <a:cubicBezTo>
                    <a:pt x="336082" y="12834"/>
                    <a:pt x="672165" y="25668"/>
                    <a:pt x="924026" y="67377"/>
                  </a:cubicBezTo>
                  <a:cubicBezTo>
                    <a:pt x="1175887" y="109086"/>
                    <a:pt x="1366788" y="73794"/>
                    <a:pt x="1511167" y="250257"/>
                  </a:cubicBezTo>
                  <a:cubicBezTo>
                    <a:pt x="1655546" y="426720"/>
                    <a:pt x="1751798" y="763604"/>
                    <a:pt x="1790299" y="1126156"/>
                  </a:cubicBezTo>
                  <a:cubicBezTo>
                    <a:pt x="1828800" y="1488708"/>
                    <a:pt x="1819175" y="2146434"/>
                    <a:pt x="1742173" y="2425567"/>
                  </a:cubicBezTo>
                  <a:cubicBezTo>
                    <a:pt x="1665171" y="2704700"/>
                    <a:pt x="1381226" y="2728762"/>
                    <a:pt x="1328287" y="2800952"/>
                  </a:cubicBezTo>
                </a:path>
              </a:pathLst>
            </a:custGeom>
            <a:noFill/>
            <a:ln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153530" y="386192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top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341019" y="4943297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>
                  <a:solidFill>
                    <a:srgbClr val="00B050"/>
                  </a:solidFill>
                </a:rPr>
                <a:t>child</a:t>
              </a:r>
            </a:p>
            <a:p>
              <a:r>
                <a:rPr lang="ko-KR" altLang="en-US" sz="1000" i="1" dirty="0">
                  <a:solidFill>
                    <a:srgbClr val="00B050"/>
                  </a:solidFill>
                </a:rPr>
                <a:t>윈도우</a:t>
              </a:r>
            </a:p>
          </p:txBody>
        </p:sp>
      </p:grpSp>
      <p:sp>
        <p:nvSpPr>
          <p:cNvPr id="1051" name="자유형 1050"/>
          <p:cNvSpPr/>
          <p:nvPr/>
        </p:nvSpPr>
        <p:spPr>
          <a:xfrm>
            <a:off x="1763616" y="3341094"/>
            <a:ext cx="2380378" cy="3040234"/>
          </a:xfrm>
          <a:custGeom>
            <a:avLst/>
            <a:gdLst>
              <a:gd name="connsiteX0" fmla="*/ 75842 w 2299278"/>
              <a:gd name="connsiteY0" fmla="*/ 0 h 2849077"/>
              <a:gd name="connsiteX1" fmla="*/ 37341 w 2299278"/>
              <a:gd name="connsiteY1" fmla="*/ 48126 h 2849077"/>
              <a:gd name="connsiteX2" fmla="*/ 8465 w 2299278"/>
              <a:gd name="connsiteY2" fmla="*/ 336884 h 2849077"/>
              <a:gd name="connsiteX3" fmla="*/ 18090 w 2299278"/>
              <a:gd name="connsiteY3" fmla="*/ 1828800 h 2849077"/>
              <a:gd name="connsiteX4" fmla="*/ 37341 w 2299278"/>
              <a:gd name="connsiteY4" fmla="*/ 2204185 h 2849077"/>
              <a:gd name="connsiteX5" fmla="*/ 46966 w 2299278"/>
              <a:gd name="connsiteY5" fmla="*/ 2425566 h 2849077"/>
              <a:gd name="connsiteX6" fmla="*/ 66217 w 2299278"/>
              <a:gd name="connsiteY6" fmla="*/ 2637322 h 2849077"/>
              <a:gd name="connsiteX7" fmla="*/ 95092 w 2299278"/>
              <a:gd name="connsiteY7" fmla="*/ 2704699 h 2849077"/>
              <a:gd name="connsiteX8" fmla="*/ 123968 w 2299278"/>
              <a:gd name="connsiteY8" fmla="*/ 2723949 h 2849077"/>
              <a:gd name="connsiteX9" fmla="*/ 143219 w 2299278"/>
              <a:gd name="connsiteY9" fmla="*/ 2752825 h 2849077"/>
              <a:gd name="connsiteX10" fmla="*/ 172095 w 2299278"/>
              <a:gd name="connsiteY10" fmla="*/ 2762450 h 2849077"/>
              <a:gd name="connsiteX11" fmla="*/ 210596 w 2299278"/>
              <a:gd name="connsiteY11" fmla="*/ 2781701 h 2849077"/>
              <a:gd name="connsiteX12" fmla="*/ 239471 w 2299278"/>
              <a:gd name="connsiteY12" fmla="*/ 2791326 h 2849077"/>
              <a:gd name="connsiteX13" fmla="*/ 268347 w 2299278"/>
              <a:gd name="connsiteY13" fmla="*/ 2810576 h 2849077"/>
              <a:gd name="connsiteX14" fmla="*/ 364600 w 2299278"/>
              <a:gd name="connsiteY14" fmla="*/ 2829827 h 2849077"/>
              <a:gd name="connsiteX15" fmla="*/ 403101 w 2299278"/>
              <a:gd name="connsiteY15" fmla="*/ 2839452 h 2849077"/>
              <a:gd name="connsiteX16" fmla="*/ 576356 w 2299278"/>
              <a:gd name="connsiteY16" fmla="*/ 2849077 h 2849077"/>
              <a:gd name="connsiteX17" fmla="*/ 2097147 w 2299278"/>
              <a:gd name="connsiteY17" fmla="*/ 2839452 h 2849077"/>
              <a:gd name="connsiteX18" fmla="*/ 2126023 w 2299278"/>
              <a:gd name="connsiteY18" fmla="*/ 2829827 h 2849077"/>
              <a:gd name="connsiteX19" fmla="*/ 2164524 w 2299278"/>
              <a:gd name="connsiteY19" fmla="*/ 2820202 h 2849077"/>
              <a:gd name="connsiteX20" fmla="*/ 2241526 w 2299278"/>
              <a:gd name="connsiteY20" fmla="*/ 2752825 h 2849077"/>
              <a:gd name="connsiteX21" fmla="*/ 2260777 w 2299278"/>
              <a:gd name="connsiteY21" fmla="*/ 2695073 h 2849077"/>
              <a:gd name="connsiteX22" fmla="*/ 2270402 w 2299278"/>
              <a:gd name="connsiteY22" fmla="*/ 2666197 h 2849077"/>
              <a:gd name="connsiteX23" fmla="*/ 2280027 w 2299278"/>
              <a:gd name="connsiteY23" fmla="*/ 1722922 h 2849077"/>
              <a:gd name="connsiteX24" fmla="*/ 2299278 w 2299278"/>
              <a:gd name="connsiteY24" fmla="*/ 1568917 h 2849077"/>
              <a:gd name="connsiteX25" fmla="*/ 2289652 w 2299278"/>
              <a:gd name="connsiteY25" fmla="*/ 231006 h 2849077"/>
              <a:gd name="connsiteX26" fmla="*/ 2231901 w 2299278"/>
              <a:gd name="connsiteY26" fmla="*/ 115503 h 2849077"/>
              <a:gd name="connsiteX27" fmla="*/ 2203025 w 2299278"/>
              <a:gd name="connsiteY27" fmla="*/ 105877 h 2849077"/>
              <a:gd name="connsiteX28" fmla="*/ 2183775 w 2299278"/>
              <a:gd name="connsiteY28" fmla="*/ 77002 h 2849077"/>
              <a:gd name="connsiteX29" fmla="*/ 2126023 w 2299278"/>
              <a:gd name="connsiteY29" fmla="*/ 48126 h 2849077"/>
              <a:gd name="connsiteX30" fmla="*/ 2039396 w 2299278"/>
              <a:gd name="connsiteY30" fmla="*/ 9625 h 2849077"/>
              <a:gd name="connsiteX31" fmla="*/ 75842 w 2299278"/>
              <a:gd name="connsiteY31" fmla="*/ 0 h 2849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299278" h="2849077">
                <a:moveTo>
                  <a:pt x="75842" y="0"/>
                </a:moveTo>
                <a:cubicBezTo>
                  <a:pt x="63008" y="16042"/>
                  <a:pt x="49667" y="31691"/>
                  <a:pt x="37341" y="48126"/>
                </a:cubicBezTo>
                <a:cubicBezTo>
                  <a:pt x="-29559" y="137325"/>
                  <a:pt x="15242" y="153900"/>
                  <a:pt x="8465" y="336884"/>
                </a:cubicBezTo>
                <a:cubicBezTo>
                  <a:pt x="11673" y="834189"/>
                  <a:pt x="10400" y="1331544"/>
                  <a:pt x="18090" y="1828800"/>
                </a:cubicBezTo>
                <a:cubicBezTo>
                  <a:pt x="20027" y="1954078"/>
                  <a:pt x="31899" y="2079010"/>
                  <a:pt x="37341" y="2204185"/>
                </a:cubicBezTo>
                <a:cubicBezTo>
                  <a:pt x="40549" y="2277979"/>
                  <a:pt x="43278" y="2351795"/>
                  <a:pt x="46966" y="2425566"/>
                </a:cubicBezTo>
                <a:cubicBezTo>
                  <a:pt x="53312" y="2552499"/>
                  <a:pt x="47144" y="2551497"/>
                  <a:pt x="66217" y="2637322"/>
                </a:cubicBezTo>
                <a:cubicBezTo>
                  <a:pt x="72528" y="2665723"/>
                  <a:pt x="73855" y="2683462"/>
                  <a:pt x="95092" y="2704699"/>
                </a:cubicBezTo>
                <a:cubicBezTo>
                  <a:pt x="103272" y="2712879"/>
                  <a:pt x="114343" y="2717532"/>
                  <a:pt x="123968" y="2723949"/>
                </a:cubicBezTo>
                <a:cubicBezTo>
                  <a:pt x="130385" y="2733574"/>
                  <a:pt x="134186" y="2745598"/>
                  <a:pt x="143219" y="2752825"/>
                </a:cubicBezTo>
                <a:cubicBezTo>
                  <a:pt x="151142" y="2759163"/>
                  <a:pt x="162769" y="2758453"/>
                  <a:pt x="172095" y="2762450"/>
                </a:cubicBezTo>
                <a:cubicBezTo>
                  <a:pt x="185283" y="2768102"/>
                  <a:pt x="197408" y="2776049"/>
                  <a:pt x="210596" y="2781701"/>
                </a:cubicBezTo>
                <a:cubicBezTo>
                  <a:pt x="219921" y="2785698"/>
                  <a:pt x="230396" y="2786789"/>
                  <a:pt x="239471" y="2791326"/>
                </a:cubicBezTo>
                <a:cubicBezTo>
                  <a:pt x="249818" y="2796499"/>
                  <a:pt x="258000" y="2805403"/>
                  <a:pt x="268347" y="2810576"/>
                </a:cubicBezTo>
                <a:cubicBezTo>
                  <a:pt x="296590" y="2824697"/>
                  <a:pt x="336720" y="2824758"/>
                  <a:pt x="364600" y="2829827"/>
                </a:cubicBezTo>
                <a:cubicBezTo>
                  <a:pt x="377615" y="2832193"/>
                  <a:pt x="389927" y="2838254"/>
                  <a:pt x="403101" y="2839452"/>
                </a:cubicBezTo>
                <a:cubicBezTo>
                  <a:pt x="460704" y="2844689"/>
                  <a:pt x="518604" y="2845869"/>
                  <a:pt x="576356" y="2849077"/>
                </a:cubicBezTo>
                <a:lnTo>
                  <a:pt x="2097147" y="2839452"/>
                </a:lnTo>
                <a:cubicBezTo>
                  <a:pt x="2107292" y="2839326"/>
                  <a:pt x="2116267" y="2832614"/>
                  <a:pt x="2126023" y="2829827"/>
                </a:cubicBezTo>
                <a:cubicBezTo>
                  <a:pt x="2138743" y="2826193"/>
                  <a:pt x="2151690" y="2823410"/>
                  <a:pt x="2164524" y="2820202"/>
                </a:cubicBezTo>
                <a:cubicBezTo>
                  <a:pt x="2201508" y="2795546"/>
                  <a:pt x="2224639" y="2790821"/>
                  <a:pt x="2241526" y="2752825"/>
                </a:cubicBezTo>
                <a:cubicBezTo>
                  <a:pt x="2249767" y="2734282"/>
                  <a:pt x="2254360" y="2714324"/>
                  <a:pt x="2260777" y="2695073"/>
                </a:cubicBezTo>
                <a:lnTo>
                  <a:pt x="2270402" y="2666197"/>
                </a:lnTo>
                <a:cubicBezTo>
                  <a:pt x="2273610" y="2351772"/>
                  <a:pt x="2271755" y="2037255"/>
                  <a:pt x="2280027" y="1722922"/>
                </a:cubicBezTo>
                <a:cubicBezTo>
                  <a:pt x="2281388" y="1671205"/>
                  <a:pt x="2299278" y="1568917"/>
                  <a:pt x="2299278" y="1568917"/>
                </a:cubicBezTo>
                <a:cubicBezTo>
                  <a:pt x="2296069" y="1122947"/>
                  <a:pt x="2298877" y="676892"/>
                  <a:pt x="2289652" y="231006"/>
                </a:cubicBezTo>
                <a:cubicBezTo>
                  <a:pt x="2289237" y="210935"/>
                  <a:pt x="2251842" y="122150"/>
                  <a:pt x="2231901" y="115503"/>
                </a:cubicBezTo>
                <a:lnTo>
                  <a:pt x="2203025" y="105877"/>
                </a:lnTo>
                <a:cubicBezTo>
                  <a:pt x="2196608" y="96252"/>
                  <a:pt x="2191955" y="85182"/>
                  <a:pt x="2183775" y="77002"/>
                </a:cubicBezTo>
                <a:cubicBezTo>
                  <a:pt x="2165115" y="58342"/>
                  <a:pt x="2149510" y="55955"/>
                  <a:pt x="2126023" y="48126"/>
                </a:cubicBezTo>
                <a:cubicBezTo>
                  <a:pt x="2099700" y="30577"/>
                  <a:pt x="2074029" y="9804"/>
                  <a:pt x="2039396" y="9625"/>
                </a:cubicBezTo>
                <a:lnTo>
                  <a:pt x="75842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08525" y="3060165"/>
            <a:ext cx="744260" cy="280928"/>
          </a:xfrm>
          <a:prstGeom prst="wedgeRoundRectCallout">
            <a:avLst>
              <a:gd name="adj1" fmla="val 62317"/>
              <a:gd name="adj2" fmla="val -358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브라우저</a:t>
            </a:r>
            <a:endParaRPr lang="ko-KR" altLang="en-US" sz="1050" dirty="0"/>
          </a:p>
        </p:txBody>
      </p:sp>
      <p:sp>
        <p:nvSpPr>
          <p:cNvPr id="66" name="TextBox 65"/>
          <p:cNvSpPr txBox="1"/>
          <p:nvPr/>
        </p:nvSpPr>
        <p:spPr>
          <a:xfrm>
            <a:off x="5835221" y="65529"/>
            <a:ext cx="108234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rightframe.html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1907704" y="65529"/>
            <a:ext cx="889987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fig2-04.html</a:t>
            </a:r>
            <a:endParaRPr lang="ko-KR" altLang="en-US" sz="1000" dirty="0"/>
          </a:p>
        </p:txBody>
      </p:sp>
      <p:cxnSp>
        <p:nvCxnSpPr>
          <p:cNvPr id="1053" name="직선 화살표 연결선 1052"/>
          <p:cNvCxnSpPr>
            <a:stCxn id="23" idx="2"/>
            <a:endCxn id="9" idx="2"/>
          </p:cNvCxnSpPr>
          <p:nvPr/>
        </p:nvCxnSpPr>
        <p:spPr>
          <a:xfrm flipH="1">
            <a:off x="2475103" y="2276872"/>
            <a:ext cx="37190" cy="68992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자유형 1053"/>
          <p:cNvSpPr/>
          <p:nvPr/>
        </p:nvSpPr>
        <p:spPr>
          <a:xfrm>
            <a:off x="3571997" y="2281188"/>
            <a:ext cx="1125131" cy="1059906"/>
          </a:xfrm>
          <a:custGeom>
            <a:avLst/>
            <a:gdLst>
              <a:gd name="connsiteX0" fmla="*/ 712269 w 712269"/>
              <a:gd name="connsiteY0" fmla="*/ 0 h 1328287"/>
              <a:gd name="connsiteX1" fmla="*/ 442762 w 712269"/>
              <a:gd name="connsiteY1" fmla="*/ 385011 h 1328287"/>
              <a:gd name="connsiteX2" fmla="*/ 375385 w 712269"/>
              <a:gd name="connsiteY2" fmla="*/ 1001028 h 1328287"/>
              <a:gd name="connsiteX3" fmla="*/ 0 w 712269"/>
              <a:gd name="connsiteY3" fmla="*/ 1328287 h 132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269" h="1328287">
                <a:moveTo>
                  <a:pt x="712269" y="0"/>
                </a:moveTo>
                <a:cubicBezTo>
                  <a:pt x="605589" y="109086"/>
                  <a:pt x="498909" y="218173"/>
                  <a:pt x="442762" y="385011"/>
                </a:cubicBezTo>
                <a:cubicBezTo>
                  <a:pt x="386615" y="551849"/>
                  <a:pt x="449179" y="843815"/>
                  <a:pt x="375385" y="1001028"/>
                </a:cubicBezTo>
                <a:cubicBezTo>
                  <a:pt x="301591" y="1158241"/>
                  <a:pt x="150795" y="1243264"/>
                  <a:pt x="0" y="1328287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831261" y="3833652"/>
            <a:ext cx="2230634" cy="1133423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37"/>
          <p:cNvSpPr/>
          <p:nvPr/>
        </p:nvSpPr>
        <p:spPr>
          <a:xfrm>
            <a:off x="1858148" y="5013176"/>
            <a:ext cx="2223251" cy="1235224"/>
          </a:xfrm>
          <a:custGeom>
            <a:avLst/>
            <a:gdLst>
              <a:gd name="connsiteX0" fmla="*/ 1905000 w 2032000"/>
              <a:gd name="connsiteY0" fmla="*/ 0 h 1176867"/>
              <a:gd name="connsiteX1" fmla="*/ 1413933 w 2032000"/>
              <a:gd name="connsiteY1" fmla="*/ 8467 h 1176867"/>
              <a:gd name="connsiteX2" fmla="*/ 76200 w 2032000"/>
              <a:gd name="connsiteY2" fmla="*/ 25400 h 1176867"/>
              <a:gd name="connsiteX3" fmla="*/ 8466 w 2032000"/>
              <a:gd name="connsiteY3" fmla="*/ 59267 h 1176867"/>
              <a:gd name="connsiteX4" fmla="*/ 0 w 2032000"/>
              <a:gd name="connsiteY4" fmla="*/ 186267 h 1176867"/>
              <a:gd name="connsiteX5" fmla="*/ 8466 w 2032000"/>
              <a:gd name="connsiteY5" fmla="*/ 1126067 h 1176867"/>
              <a:gd name="connsiteX6" fmla="*/ 25400 w 2032000"/>
              <a:gd name="connsiteY6" fmla="*/ 1143000 h 1176867"/>
              <a:gd name="connsiteX7" fmla="*/ 93133 w 2032000"/>
              <a:gd name="connsiteY7" fmla="*/ 1151467 h 1176867"/>
              <a:gd name="connsiteX8" fmla="*/ 694266 w 2032000"/>
              <a:gd name="connsiteY8" fmla="*/ 1159934 h 1176867"/>
              <a:gd name="connsiteX9" fmla="*/ 999066 w 2032000"/>
              <a:gd name="connsiteY9" fmla="*/ 1168400 h 1176867"/>
              <a:gd name="connsiteX10" fmla="*/ 1439333 w 2032000"/>
              <a:gd name="connsiteY10" fmla="*/ 1176867 h 1176867"/>
              <a:gd name="connsiteX11" fmla="*/ 1769533 w 2032000"/>
              <a:gd name="connsiteY11" fmla="*/ 1168400 h 1176867"/>
              <a:gd name="connsiteX12" fmla="*/ 1811866 w 2032000"/>
              <a:gd name="connsiteY12" fmla="*/ 1159934 h 1176867"/>
              <a:gd name="connsiteX13" fmla="*/ 1989666 w 2032000"/>
              <a:gd name="connsiteY13" fmla="*/ 1151467 h 1176867"/>
              <a:gd name="connsiteX14" fmla="*/ 2006600 w 2032000"/>
              <a:gd name="connsiteY14" fmla="*/ 1134534 h 1176867"/>
              <a:gd name="connsiteX15" fmla="*/ 2015066 w 2032000"/>
              <a:gd name="connsiteY15" fmla="*/ 1109134 h 1176867"/>
              <a:gd name="connsiteX16" fmla="*/ 2032000 w 2032000"/>
              <a:gd name="connsiteY16" fmla="*/ 1032934 h 1176867"/>
              <a:gd name="connsiteX17" fmla="*/ 2023533 w 2032000"/>
              <a:gd name="connsiteY17" fmla="*/ 67734 h 1176867"/>
              <a:gd name="connsiteX18" fmla="*/ 1998133 w 2032000"/>
              <a:gd name="connsiteY18" fmla="*/ 50800 h 1176867"/>
              <a:gd name="connsiteX19" fmla="*/ 1947333 w 2032000"/>
              <a:gd name="connsiteY19" fmla="*/ 33867 h 1176867"/>
              <a:gd name="connsiteX20" fmla="*/ 1921933 w 2032000"/>
              <a:gd name="connsiteY20" fmla="*/ 16934 h 1176867"/>
              <a:gd name="connsiteX21" fmla="*/ 1905000 w 2032000"/>
              <a:gd name="connsiteY21" fmla="*/ 0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32000" h="1176867">
                <a:moveTo>
                  <a:pt x="1905000" y="0"/>
                </a:moveTo>
                <a:lnTo>
                  <a:pt x="1413933" y="8467"/>
                </a:lnTo>
                <a:cubicBezTo>
                  <a:pt x="44146" y="24395"/>
                  <a:pt x="878637" y="7164"/>
                  <a:pt x="76200" y="25400"/>
                </a:cubicBezTo>
                <a:cubicBezTo>
                  <a:pt x="17827" y="44858"/>
                  <a:pt x="38022" y="29713"/>
                  <a:pt x="8466" y="59267"/>
                </a:cubicBezTo>
                <a:cubicBezTo>
                  <a:pt x="5644" y="101600"/>
                  <a:pt x="0" y="143840"/>
                  <a:pt x="0" y="186267"/>
                </a:cubicBezTo>
                <a:cubicBezTo>
                  <a:pt x="0" y="499546"/>
                  <a:pt x="152" y="812898"/>
                  <a:pt x="8466" y="1126067"/>
                </a:cubicBezTo>
                <a:cubicBezTo>
                  <a:pt x="8678" y="1134047"/>
                  <a:pt x="17754" y="1140706"/>
                  <a:pt x="25400" y="1143000"/>
                </a:cubicBezTo>
                <a:cubicBezTo>
                  <a:pt x="47194" y="1149538"/>
                  <a:pt x="70387" y="1150891"/>
                  <a:pt x="93133" y="1151467"/>
                </a:cubicBezTo>
                <a:cubicBezTo>
                  <a:pt x="293466" y="1156539"/>
                  <a:pt x="493903" y="1156189"/>
                  <a:pt x="694266" y="1159934"/>
                </a:cubicBezTo>
                <a:lnTo>
                  <a:pt x="999066" y="1168400"/>
                </a:lnTo>
                <a:lnTo>
                  <a:pt x="1439333" y="1176867"/>
                </a:lnTo>
                <a:lnTo>
                  <a:pt x="1769533" y="1168400"/>
                </a:lnTo>
                <a:cubicBezTo>
                  <a:pt x="1783909" y="1167747"/>
                  <a:pt x="1797518" y="1161038"/>
                  <a:pt x="1811866" y="1159934"/>
                </a:cubicBezTo>
                <a:cubicBezTo>
                  <a:pt x="1871025" y="1155383"/>
                  <a:pt x="1930399" y="1154289"/>
                  <a:pt x="1989666" y="1151467"/>
                </a:cubicBezTo>
                <a:cubicBezTo>
                  <a:pt x="1995311" y="1145823"/>
                  <a:pt x="2002493" y="1141379"/>
                  <a:pt x="2006600" y="1134534"/>
                </a:cubicBezTo>
                <a:cubicBezTo>
                  <a:pt x="2011192" y="1126881"/>
                  <a:pt x="2012614" y="1117715"/>
                  <a:pt x="2015066" y="1109134"/>
                </a:cubicBezTo>
                <a:cubicBezTo>
                  <a:pt x="2023038" y="1081230"/>
                  <a:pt x="2026179" y="1062038"/>
                  <a:pt x="2032000" y="1032934"/>
                </a:cubicBezTo>
                <a:cubicBezTo>
                  <a:pt x="2029178" y="711201"/>
                  <a:pt x="2034621" y="389289"/>
                  <a:pt x="2023533" y="67734"/>
                </a:cubicBezTo>
                <a:cubicBezTo>
                  <a:pt x="2023182" y="57564"/>
                  <a:pt x="2007432" y="54933"/>
                  <a:pt x="1998133" y="50800"/>
                </a:cubicBezTo>
                <a:cubicBezTo>
                  <a:pt x="1981822" y="43551"/>
                  <a:pt x="1962185" y="43768"/>
                  <a:pt x="1947333" y="33867"/>
                </a:cubicBezTo>
                <a:cubicBezTo>
                  <a:pt x="1938866" y="28223"/>
                  <a:pt x="1931286" y="20942"/>
                  <a:pt x="1921933" y="16934"/>
                </a:cubicBezTo>
                <a:cubicBezTo>
                  <a:pt x="1898982" y="7098"/>
                  <a:pt x="1989667" y="1411"/>
                  <a:pt x="1905000" y="0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24357" y="3328127"/>
            <a:ext cx="588874" cy="2981193"/>
          </a:xfrm>
          <a:custGeom>
            <a:avLst/>
            <a:gdLst>
              <a:gd name="connsiteX0" fmla="*/ 515033 w 688115"/>
              <a:gd name="connsiteY0" fmla="*/ 64982 h 2821245"/>
              <a:gd name="connsiteX1" fmla="*/ 488907 w 688115"/>
              <a:gd name="connsiteY1" fmla="*/ 55185 h 2821245"/>
              <a:gd name="connsiteX2" fmla="*/ 446453 w 688115"/>
              <a:gd name="connsiteY2" fmla="*/ 48654 h 2821245"/>
              <a:gd name="connsiteX3" fmla="*/ 381138 w 688115"/>
              <a:gd name="connsiteY3" fmla="*/ 42122 h 2821245"/>
              <a:gd name="connsiteX4" fmla="*/ 361544 w 688115"/>
              <a:gd name="connsiteY4" fmla="*/ 35591 h 2821245"/>
              <a:gd name="connsiteX5" fmla="*/ 332153 w 688115"/>
              <a:gd name="connsiteY5" fmla="*/ 32325 h 2821245"/>
              <a:gd name="connsiteX6" fmla="*/ 312558 w 688115"/>
              <a:gd name="connsiteY6" fmla="*/ 29059 h 2821245"/>
              <a:gd name="connsiteX7" fmla="*/ 283167 w 688115"/>
              <a:gd name="connsiteY7" fmla="*/ 25794 h 2821245"/>
              <a:gd name="connsiteX8" fmla="*/ 270104 w 688115"/>
              <a:gd name="connsiteY8" fmla="*/ 22528 h 2821245"/>
              <a:gd name="connsiteX9" fmla="*/ 253775 w 688115"/>
              <a:gd name="connsiteY9" fmla="*/ 19262 h 2821245"/>
              <a:gd name="connsiteX10" fmla="*/ 211321 w 688115"/>
              <a:gd name="connsiteY10" fmla="*/ 9465 h 2821245"/>
              <a:gd name="connsiteX11" fmla="*/ 93755 w 688115"/>
              <a:gd name="connsiteY11" fmla="*/ 6199 h 2821245"/>
              <a:gd name="connsiteX12" fmla="*/ 80693 w 688115"/>
              <a:gd name="connsiteY12" fmla="*/ 9465 h 2821245"/>
              <a:gd name="connsiteX13" fmla="*/ 74161 w 688115"/>
              <a:gd name="connsiteY13" fmla="*/ 15996 h 2821245"/>
              <a:gd name="connsiteX14" fmla="*/ 61098 w 688115"/>
              <a:gd name="connsiteY14" fmla="*/ 32325 h 2821245"/>
              <a:gd name="connsiteX15" fmla="*/ 57833 w 688115"/>
              <a:gd name="connsiteY15" fmla="*/ 48654 h 2821245"/>
              <a:gd name="connsiteX16" fmla="*/ 44770 w 688115"/>
              <a:gd name="connsiteY16" fmla="*/ 71514 h 2821245"/>
              <a:gd name="connsiteX17" fmla="*/ 31707 w 688115"/>
              <a:gd name="connsiteY17" fmla="*/ 192345 h 2821245"/>
              <a:gd name="connsiteX18" fmla="*/ 25175 w 688115"/>
              <a:gd name="connsiteY18" fmla="*/ 326239 h 2821245"/>
              <a:gd name="connsiteX19" fmla="*/ 21910 w 688115"/>
              <a:gd name="connsiteY19" fmla="*/ 394819 h 2821245"/>
              <a:gd name="connsiteX20" fmla="*/ 21910 w 688115"/>
              <a:gd name="connsiteY20" fmla="*/ 963054 h 2821245"/>
              <a:gd name="connsiteX21" fmla="*/ 15378 w 688115"/>
              <a:gd name="connsiteY21" fmla="*/ 1054494 h 2821245"/>
              <a:gd name="connsiteX22" fmla="*/ 5581 w 688115"/>
              <a:gd name="connsiteY22" fmla="*/ 1139402 h 2821245"/>
              <a:gd name="connsiteX23" fmla="*/ 5581 w 688115"/>
              <a:gd name="connsiteY23" fmla="*/ 1377799 h 2821245"/>
              <a:gd name="connsiteX24" fmla="*/ 8847 w 688115"/>
              <a:gd name="connsiteY24" fmla="*/ 1390862 h 2821245"/>
              <a:gd name="connsiteX25" fmla="*/ 12113 w 688115"/>
              <a:gd name="connsiteY25" fmla="*/ 1410456 h 2821245"/>
              <a:gd name="connsiteX26" fmla="*/ 18644 w 688115"/>
              <a:gd name="connsiteY26" fmla="*/ 1433316 h 2821245"/>
              <a:gd name="connsiteX27" fmla="*/ 21910 w 688115"/>
              <a:gd name="connsiteY27" fmla="*/ 1446379 h 2821245"/>
              <a:gd name="connsiteX28" fmla="*/ 28441 w 688115"/>
              <a:gd name="connsiteY28" fmla="*/ 1537819 h 2821245"/>
              <a:gd name="connsiteX29" fmla="*/ 31707 w 688115"/>
              <a:gd name="connsiteY29" fmla="*/ 1554148 h 2821245"/>
              <a:gd name="connsiteX30" fmla="*/ 34973 w 688115"/>
              <a:gd name="connsiteY30" fmla="*/ 1603134 h 2821245"/>
              <a:gd name="connsiteX31" fmla="*/ 44770 w 688115"/>
              <a:gd name="connsiteY31" fmla="*/ 1701105 h 2821245"/>
              <a:gd name="connsiteX32" fmla="*/ 54567 w 688115"/>
              <a:gd name="connsiteY32" fmla="*/ 1792545 h 2821245"/>
              <a:gd name="connsiteX33" fmla="*/ 57833 w 688115"/>
              <a:gd name="connsiteY33" fmla="*/ 1936236 h 2821245"/>
              <a:gd name="connsiteX34" fmla="*/ 51301 w 688115"/>
              <a:gd name="connsiteY34" fmla="*/ 2040739 h 2821245"/>
              <a:gd name="connsiteX35" fmla="*/ 48035 w 688115"/>
              <a:gd name="connsiteY35" fmla="*/ 2079928 h 2821245"/>
              <a:gd name="connsiteX36" fmla="*/ 44770 w 688115"/>
              <a:gd name="connsiteY36" fmla="*/ 2096256 h 2821245"/>
              <a:gd name="connsiteX37" fmla="*/ 34973 w 688115"/>
              <a:gd name="connsiteY37" fmla="*/ 2226885 h 2821245"/>
              <a:gd name="connsiteX38" fmla="*/ 38238 w 688115"/>
              <a:gd name="connsiteY38" fmla="*/ 2517534 h 2821245"/>
              <a:gd name="connsiteX39" fmla="*/ 44770 w 688115"/>
              <a:gd name="connsiteY39" fmla="*/ 2553456 h 2821245"/>
              <a:gd name="connsiteX40" fmla="*/ 54567 w 688115"/>
              <a:gd name="connsiteY40" fmla="*/ 2608974 h 2821245"/>
              <a:gd name="connsiteX41" fmla="*/ 61098 w 688115"/>
              <a:gd name="connsiteY41" fmla="*/ 2635099 h 2821245"/>
              <a:gd name="connsiteX42" fmla="*/ 67630 w 688115"/>
              <a:gd name="connsiteY42" fmla="*/ 2641631 h 2821245"/>
              <a:gd name="connsiteX43" fmla="*/ 70895 w 688115"/>
              <a:gd name="connsiteY43" fmla="*/ 2651428 h 2821245"/>
              <a:gd name="connsiteX44" fmla="*/ 77427 w 688115"/>
              <a:gd name="connsiteY44" fmla="*/ 2661225 h 2821245"/>
              <a:gd name="connsiteX45" fmla="*/ 80693 w 688115"/>
              <a:gd name="connsiteY45" fmla="*/ 2687351 h 2821245"/>
              <a:gd name="connsiteX46" fmla="*/ 87224 w 688115"/>
              <a:gd name="connsiteY46" fmla="*/ 2713476 h 2821245"/>
              <a:gd name="connsiteX47" fmla="*/ 90490 w 688115"/>
              <a:gd name="connsiteY47" fmla="*/ 2723274 h 2821245"/>
              <a:gd name="connsiteX48" fmla="*/ 97021 w 688115"/>
              <a:gd name="connsiteY48" fmla="*/ 2733071 h 2821245"/>
              <a:gd name="connsiteX49" fmla="*/ 126413 w 688115"/>
              <a:gd name="connsiteY49" fmla="*/ 2762462 h 2821245"/>
              <a:gd name="connsiteX50" fmla="*/ 142741 w 688115"/>
              <a:gd name="connsiteY50" fmla="*/ 2772259 h 2821245"/>
              <a:gd name="connsiteX51" fmla="*/ 149273 w 688115"/>
              <a:gd name="connsiteY51" fmla="*/ 2778791 h 2821245"/>
              <a:gd name="connsiteX52" fmla="*/ 194993 w 688115"/>
              <a:gd name="connsiteY52" fmla="*/ 2798385 h 2821245"/>
              <a:gd name="connsiteX53" fmla="*/ 230915 w 688115"/>
              <a:gd name="connsiteY53" fmla="*/ 2814714 h 2821245"/>
              <a:gd name="connsiteX54" fmla="*/ 250510 w 688115"/>
              <a:gd name="connsiteY54" fmla="*/ 2817979 h 2821245"/>
              <a:gd name="connsiteX55" fmla="*/ 266838 w 688115"/>
              <a:gd name="connsiteY55" fmla="*/ 2821245 h 2821245"/>
              <a:gd name="connsiteX56" fmla="*/ 410530 w 688115"/>
              <a:gd name="connsiteY56" fmla="*/ 2817979 h 2821245"/>
              <a:gd name="connsiteX57" fmla="*/ 423593 w 688115"/>
              <a:gd name="connsiteY57" fmla="*/ 2811448 h 2821245"/>
              <a:gd name="connsiteX58" fmla="*/ 459515 w 688115"/>
              <a:gd name="connsiteY58" fmla="*/ 2801651 h 2821245"/>
              <a:gd name="connsiteX59" fmla="*/ 469313 w 688115"/>
              <a:gd name="connsiteY59" fmla="*/ 2798385 h 2821245"/>
              <a:gd name="connsiteX60" fmla="*/ 475844 w 688115"/>
              <a:gd name="connsiteY60" fmla="*/ 2778791 h 2821245"/>
              <a:gd name="connsiteX61" fmla="*/ 479110 w 688115"/>
              <a:gd name="connsiteY61" fmla="*/ 2768994 h 2821245"/>
              <a:gd name="connsiteX62" fmla="*/ 485641 w 688115"/>
              <a:gd name="connsiteY62" fmla="*/ 2752665 h 2821245"/>
              <a:gd name="connsiteX63" fmla="*/ 495438 w 688115"/>
              <a:gd name="connsiteY63" fmla="*/ 2706945 h 2821245"/>
              <a:gd name="connsiteX64" fmla="*/ 511767 w 688115"/>
              <a:gd name="connsiteY64" fmla="*/ 2690616 h 2821245"/>
              <a:gd name="connsiteX65" fmla="*/ 515033 w 688115"/>
              <a:gd name="connsiteY65" fmla="*/ 2680819 h 2821245"/>
              <a:gd name="connsiteX66" fmla="*/ 537893 w 688115"/>
              <a:gd name="connsiteY66" fmla="*/ 2654694 h 2821245"/>
              <a:gd name="connsiteX67" fmla="*/ 547690 w 688115"/>
              <a:gd name="connsiteY67" fmla="*/ 2628568 h 2821245"/>
              <a:gd name="connsiteX68" fmla="*/ 554221 w 688115"/>
              <a:gd name="connsiteY68" fmla="*/ 2622036 h 2821245"/>
              <a:gd name="connsiteX69" fmla="*/ 560753 w 688115"/>
              <a:gd name="connsiteY69" fmla="*/ 2612239 h 2821245"/>
              <a:gd name="connsiteX70" fmla="*/ 567284 w 688115"/>
              <a:gd name="connsiteY70" fmla="*/ 2592645 h 2821245"/>
              <a:gd name="connsiteX71" fmla="*/ 577081 w 688115"/>
              <a:gd name="connsiteY71" fmla="*/ 2566519 h 2821245"/>
              <a:gd name="connsiteX72" fmla="*/ 580347 w 688115"/>
              <a:gd name="connsiteY72" fmla="*/ 2550191 h 2821245"/>
              <a:gd name="connsiteX73" fmla="*/ 590144 w 688115"/>
              <a:gd name="connsiteY73" fmla="*/ 2524065 h 2821245"/>
              <a:gd name="connsiteX74" fmla="*/ 593410 w 688115"/>
              <a:gd name="connsiteY74" fmla="*/ 2511002 h 2821245"/>
              <a:gd name="connsiteX75" fmla="*/ 596675 w 688115"/>
              <a:gd name="connsiteY75" fmla="*/ 2484876 h 2821245"/>
              <a:gd name="connsiteX76" fmla="*/ 599941 w 688115"/>
              <a:gd name="connsiteY76" fmla="*/ 2475079 h 2821245"/>
              <a:gd name="connsiteX77" fmla="*/ 603207 w 688115"/>
              <a:gd name="connsiteY77" fmla="*/ 2458751 h 2821245"/>
              <a:gd name="connsiteX78" fmla="*/ 606473 w 688115"/>
              <a:gd name="connsiteY78" fmla="*/ 2422828 h 2821245"/>
              <a:gd name="connsiteX79" fmla="*/ 609738 w 688115"/>
              <a:gd name="connsiteY79" fmla="*/ 2406499 h 2821245"/>
              <a:gd name="connsiteX80" fmla="*/ 613004 w 688115"/>
              <a:gd name="connsiteY80" fmla="*/ 2373842 h 2821245"/>
              <a:gd name="connsiteX81" fmla="*/ 619535 w 688115"/>
              <a:gd name="connsiteY81" fmla="*/ 2318325 h 2821245"/>
              <a:gd name="connsiteX82" fmla="*/ 629333 w 688115"/>
              <a:gd name="connsiteY82" fmla="*/ 1959096 h 2821245"/>
              <a:gd name="connsiteX83" fmla="*/ 632598 w 688115"/>
              <a:gd name="connsiteY83" fmla="*/ 1753356 h 2821245"/>
              <a:gd name="connsiteX84" fmla="*/ 635864 w 688115"/>
              <a:gd name="connsiteY84" fmla="*/ 1668448 h 2821245"/>
              <a:gd name="connsiteX85" fmla="*/ 639130 w 688115"/>
              <a:gd name="connsiteY85" fmla="*/ 1501896 h 2821245"/>
              <a:gd name="connsiteX86" fmla="*/ 648927 w 688115"/>
              <a:gd name="connsiteY86" fmla="*/ 1090416 h 2821245"/>
              <a:gd name="connsiteX87" fmla="*/ 658724 w 688115"/>
              <a:gd name="connsiteY87" fmla="*/ 901005 h 2821245"/>
              <a:gd name="connsiteX88" fmla="*/ 665255 w 688115"/>
              <a:gd name="connsiteY88" fmla="*/ 858551 h 2821245"/>
              <a:gd name="connsiteX89" fmla="*/ 668521 w 688115"/>
              <a:gd name="connsiteY89" fmla="*/ 757314 h 2821245"/>
              <a:gd name="connsiteX90" fmla="*/ 675053 w 688115"/>
              <a:gd name="connsiteY90" fmla="*/ 705062 h 2821245"/>
              <a:gd name="connsiteX91" fmla="*/ 678318 w 688115"/>
              <a:gd name="connsiteY91" fmla="*/ 662608 h 2821245"/>
              <a:gd name="connsiteX92" fmla="*/ 684850 w 688115"/>
              <a:gd name="connsiteY92" fmla="*/ 584231 h 2821245"/>
              <a:gd name="connsiteX93" fmla="*/ 688115 w 688115"/>
              <a:gd name="connsiteY93" fmla="*/ 505854 h 2821245"/>
              <a:gd name="connsiteX94" fmla="*/ 684850 w 688115"/>
              <a:gd name="connsiteY94" fmla="*/ 355631 h 2821245"/>
              <a:gd name="connsiteX95" fmla="*/ 681584 w 688115"/>
              <a:gd name="connsiteY95" fmla="*/ 316442 h 2821245"/>
              <a:gd name="connsiteX96" fmla="*/ 678318 w 688115"/>
              <a:gd name="connsiteY96" fmla="*/ 270722 h 2821245"/>
              <a:gd name="connsiteX97" fmla="*/ 675053 w 688115"/>
              <a:gd name="connsiteY97" fmla="*/ 257659 h 2821245"/>
              <a:gd name="connsiteX98" fmla="*/ 671787 w 688115"/>
              <a:gd name="connsiteY98" fmla="*/ 231534 h 2821245"/>
              <a:gd name="connsiteX99" fmla="*/ 665255 w 688115"/>
              <a:gd name="connsiteY99" fmla="*/ 202142 h 2821245"/>
              <a:gd name="connsiteX100" fmla="*/ 661990 w 688115"/>
              <a:gd name="connsiteY100" fmla="*/ 185814 h 2821245"/>
              <a:gd name="connsiteX101" fmla="*/ 655458 w 688115"/>
              <a:gd name="connsiteY101" fmla="*/ 146625 h 2821245"/>
              <a:gd name="connsiteX102" fmla="*/ 652193 w 688115"/>
              <a:gd name="connsiteY102" fmla="*/ 133562 h 2821245"/>
              <a:gd name="connsiteX103" fmla="*/ 645661 w 688115"/>
              <a:gd name="connsiteY103" fmla="*/ 113968 h 2821245"/>
              <a:gd name="connsiteX104" fmla="*/ 626067 w 688115"/>
              <a:gd name="connsiteY104" fmla="*/ 87842 h 2821245"/>
              <a:gd name="connsiteX105" fmla="*/ 613004 w 688115"/>
              <a:gd name="connsiteY105" fmla="*/ 84576 h 2821245"/>
              <a:gd name="connsiteX106" fmla="*/ 583613 w 688115"/>
              <a:gd name="connsiteY106" fmla="*/ 74779 h 2821245"/>
              <a:gd name="connsiteX107" fmla="*/ 573815 w 688115"/>
              <a:gd name="connsiteY107" fmla="*/ 71514 h 2821245"/>
              <a:gd name="connsiteX108" fmla="*/ 564018 w 688115"/>
              <a:gd name="connsiteY108" fmla="*/ 68248 h 2821245"/>
              <a:gd name="connsiteX109" fmla="*/ 518298 w 688115"/>
              <a:gd name="connsiteY109" fmla="*/ 64982 h 2821245"/>
              <a:gd name="connsiteX110" fmla="*/ 495438 w 688115"/>
              <a:gd name="connsiteY110" fmla="*/ 58451 h 2821245"/>
              <a:gd name="connsiteX111" fmla="*/ 515033 w 688115"/>
              <a:gd name="connsiteY111" fmla="*/ 64982 h 2821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8115" h="2821245">
                <a:moveTo>
                  <a:pt x="515033" y="64982"/>
                </a:moveTo>
                <a:cubicBezTo>
                  <a:pt x="513944" y="64438"/>
                  <a:pt x="527350" y="69601"/>
                  <a:pt x="488907" y="55185"/>
                </a:cubicBezTo>
                <a:cubicBezTo>
                  <a:pt x="481496" y="52406"/>
                  <a:pt x="450380" y="49116"/>
                  <a:pt x="446453" y="48654"/>
                </a:cubicBezTo>
                <a:cubicBezTo>
                  <a:pt x="415199" y="44977"/>
                  <a:pt x="414573" y="45162"/>
                  <a:pt x="381138" y="42122"/>
                </a:cubicBezTo>
                <a:cubicBezTo>
                  <a:pt x="374607" y="39945"/>
                  <a:pt x="368295" y="36941"/>
                  <a:pt x="361544" y="35591"/>
                </a:cubicBezTo>
                <a:cubicBezTo>
                  <a:pt x="351878" y="33658"/>
                  <a:pt x="341924" y="33628"/>
                  <a:pt x="332153" y="32325"/>
                </a:cubicBezTo>
                <a:cubicBezTo>
                  <a:pt x="325589" y="31450"/>
                  <a:pt x="319122" y="29934"/>
                  <a:pt x="312558" y="29059"/>
                </a:cubicBezTo>
                <a:cubicBezTo>
                  <a:pt x="302787" y="27756"/>
                  <a:pt x="292964" y="26882"/>
                  <a:pt x="283167" y="25794"/>
                </a:cubicBezTo>
                <a:cubicBezTo>
                  <a:pt x="278813" y="24705"/>
                  <a:pt x="274485" y="23502"/>
                  <a:pt x="270104" y="22528"/>
                </a:cubicBezTo>
                <a:cubicBezTo>
                  <a:pt x="264685" y="21324"/>
                  <a:pt x="259130" y="20722"/>
                  <a:pt x="253775" y="19262"/>
                </a:cubicBezTo>
                <a:cubicBezTo>
                  <a:pt x="214328" y="8504"/>
                  <a:pt x="255029" y="15710"/>
                  <a:pt x="211321" y="9465"/>
                </a:cubicBezTo>
                <a:cubicBezTo>
                  <a:pt x="160728" y="-7398"/>
                  <a:pt x="198608" y="2705"/>
                  <a:pt x="93755" y="6199"/>
                </a:cubicBezTo>
                <a:cubicBezTo>
                  <a:pt x="89401" y="7288"/>
                  <a:pt x="84707" y="7458"/>
                  <a:pt x="80693" y="9465"/>
                </a:cubicBezTo>
                <a:cubicBezTo>
                  <a:pt x="77939" y="10842"/>
                  <a:pt x="76165" y="13658"/>
                  <a:pt x="74161" y="15996"/>
                </a:cubicBezTo>
                <a:cubicBezTo>
                  <a:pt x="69625" y="21288"/>
                  <a:pt x="65452" y="26882"/>
                  <a:pt x="61098" y="32325"/>
                </a:cubicBezTo>
                <a:cubicBezTo>
                  <a:pt x="60010" y="37768"/>
                  <a:pt x="59588" y="43388"/>
                  <a:pt x="57833" y="48654"/>
                </a:cubicBezTo>
                <a:cubicBezTo>
                  <a:pt x="55073" y="56934"/>
                  <a:pt x="49544" y="64352"/>
                  <a:pt x="44770" y="71514"/>
                </a:cubicBezTo>
                <a:cubicBezTo>
                  <a:pt x="30654" y="127970"/>
                  <a:pt x="38531" y="89981"/>
                  <a:pt x="31707" y="192345"/>
                </a:cubicBezTo>
                <a:cubicBezTo>
                  <a:pt x="26728" y="267035"/>
                  <a:pt x="29161" y="234563"/>
                  <a:pt x="25175" y="326239"/>
                </a:cubicBezTo>
                <a:cubicBezTo>
                  <a:pt x="24181" y="349103"/>
                  <a:pt x="22998" y="371959"/>
                  <a:pt x="21910" y="394819"/>
                </a:cubicBezTo>
                <a:cubicBezTo>
                  <a:pt x="24864" y="684400"/>
                  <a:pt x="27474" y="695969"/>
                  <a:pt x="21910" y="963054"/>
                </a:cubicBezTo>
                <a:cubicBezTo>
                  <a:pt x="20155" y="1047308"/>
                  <a:pt x="20563" y="1002641"/>
                  <a:pt x="15378" y="1054494"/>
                </a:cubicBezTo>
                <a:cubicBezTo>
                  <a:pt x="7284" y="1135436"/>
                  <a:pt x="14896" y="1102146"/>
                  <a:pt x="5581" y="1139402"/>
                </a:cubicBezTo>
                <a:cubicBezTo>
                  <a:pt x="-3390" y="1238080"/>
                  <a:pt x="-159" y="1188385"/>
                  <a:pt x="5581" y="1377799"/>
                </a:cubicBezTo>
                <a:cubicBezTo>
                  <a:pt x="5717" y="1382285"/>
                  <a:pt x="7967" y="1386461"/>
                  <a:pt x="8847" y="1390862"/>
                </a:cubicBezTo>
                <a:cubicBezTo>
                  <a:pt x="10146" y="1397355"/>
                  <a:pt x="10815" y="1403963"/>
                  <a:pt x="12113" y="1410456"/>
                </a:cubicBezTo>
                <a:cubicBezTo>
                  <a:pt x="15518" y="1427482"/>
                  <a:pt x="14491" y="1418783"/>
                  <a:pt x="18644" y="1433316"/>
                </a:cubicBezTo>
                <a:cubicBezTo>
                  <a:pt x="19877" y="1437632"/>
                  <a:pt x="20821" y="1442025"/>
                  <a:pt x="21910" y="1446379"/>
                </a:cubicBezTo>
                <a:cubicBezTo>
                  <a:pt x="23341" y="1470717"/>
                  <a:pt x="25144" y="1511443"/>
                  <a:pt x="28441" y="1537819"/>
                </a:cubicBezTo>
                <a:cubicBezTo>
                  <a:pt x="29130" y="1543327"/>
                  <a:pt x="30618" y="1548705"/>
                  <a:pt x="31707" y="1554148"/>
                </a:cubicBezTo>
                <a:cubicBezTo>
                  <a:pt x="32796" y="1570477"/>
                  <a:pt x="33749" y="1586815"/>
                  <a:pt x="34973" y="1603134"/>
                </a:cubicBezTo>
                <a:cubicBezTo>
                  <a:pt x="41250" y="1686825"/>
                  <a:pt x="36291" y="1658714"/>
                  <a:pt x="44770" y="1701105"/>
                </a:cubicBezTo>
                <a:cubicBezTo>
                  <a:pt x="51900" y="1779545"/>
                  <a:pt x="47347" y="1749231"/>
                  <a:pt x="54567" y="1792545"/>
                </a:cubicBezTo>
                <a:cubicBezTo>
                  <a:pt x="55656" y="1840442"/>
                  <a:pt x="57833" y="1888327"/>
                  <a:pt x="57833" y="1936236"/>
                </a:cubicBezTo>
                <a:cubicBezTo>
                  <a:pt x="57833" y="2012603"/>
                  <a:pt x="59681" y="1998846"/>
                  <a:pt x="51301" y="2040739"/>
                </a:cubicBezTo>
                <a:cubicBezTo>
                  <a:pt x="50212" y="2053802"/>
                  <a:pt x="49566" y="2066909"/>
                  <a:pt x="48035" y="2079928"/>
                </a:cubicBezTo>
                <a:cubicBezTo>
                  <a:pt x="47387" y="2085440"/>
                  <a:pt x="45361" y="2090737"/>
                  <a:pt x="44770" y="2096256"/>
                </a:cubicBezTo>
                <a:cubicBezTo>
                  <a:pt x="38930" y="2150767"/>
                  <a:pt x="38019" y="2175098"/>
                  <a:pt x="34973" y="2226885"/>
                </a:cubicBezTo>
                <a:cubicBezTo>
                  <a:pt x="36061" y="2323768"/>
                  <a:pt x="36241" y="2420665"/>
                  <a:pt x="38238" y="2517534"/>
                </a:cubicBezTo>
                <a:cubicBezTo>
                  <a:pt x="38644" y="2537214"/>
                  <a:pt x="40018" y="2539201"/>
                  <a:pt x="44770" y="2553456"/>
                </a:cubicBezTo>
                <a:cubicBezTo>
                  <a:pt x="48036" y="2571962"/>
                  <a:pt x="51205" y="2590485"/>
                  <a:pt x="54567" y="2608974"/>
                </a:cubicBezTo>
                <a:cubicBezTo>
                  <a:pt x="55177" y="2612328"/>
                  <a:pt x="58144" y="2630176"/>
                  <a:pt x="61098" y="2635099"/>
                </a:cubicBezTo>
                <a:cubicBezTo>
                  <a:pt x="62682" y="2637739"/>
                  <a:pt x="65453" y="2639454"/>
                  <a:pt x="67630" y="2641631"/>
                </a:cubicBezTo>
                <a:cubicBezTo>
                  <a:pt x="68718" y="2644897"/>
                  <a:pt x="69356" y="2648349"/>
                  <a:pt x="70895" y="2651428"/>
                </a:cubicBezTo>
                <a:cubicBezTo>
                  <a:pt x="72650" y="2654939"/>
                  <a:pt x="76394" y="2657438"/>
                  <a:pt x="77427" y="2661225"/>
                </a:cubicBezTo>
                <a:cubicBezTo>
                  <a:pt x="79736" y="2669692"/>
                  <a:pt x="79076" y="2678725"/>
                  <a:pt x="80693" y="2687351"/>
                </a:cubicBezTo>
                <a:cubicBezTo>
                  <a:pt x="82347" y="2696174"/>
                  <a:pt x="84385" y="2704960"/>
                  <a:pt x="87224" y="2713476"/>
                </a:cubicBezTo>
                <a:cubicBezTo>
                  <a:pt x="88313" y="2716742"/>
                  <a:pt x="88950" y="2720195"/>
                  <a:pt x="90490" y="2723274"/>
                </a:cubicBezTo>
                <a:cubicBezTo>
                  <a:pt x="92245" y="2726784"/>
                  <a:pt x="94369" y="2730178"/>
                  <a:pt x="97021" y="2733071"/>
                </a:cubicBezTo>
                <a:cubicBezTo>
                  <a:pt x="106383" y="2743284"/>
                  <a:pt x="116616" y="2752665"/>
                  <a:pt x="126413" y="2762462"/>
                </a:cubicBezTo>
                <a:cubicBezTo>
                  <a:pt x="135380" y="2771429"/>
                  <a:pt x="130021" y="2768020"/>
                  <a:pt x="142741" y="2772259"/>
                </a:cubicBezTo>
                <a:cubicBezTo>
                  <a:pt x="144918" y="2774436"/>
                  <a:pt x="146613" y="2777239"/>
                  <a:pt x="149273" y="2778791"/>
                </a:cubicBezTo>
                <a:cubicBezTo>
                  <a:pt x="176775" y="2794834"/>
                  <a:pt x="173505" y="2793012"/>
                  <a:pt x="194993" y="2798385"/>
                </a:cubicBezTo>
                <a:cubicBezTo>
                  <a:pt x="209580" y="2808109"/>
                  <a:pt x="208103" y="2808196"/>
                  <a:pt x="230915" y="2814714"/>
                </a:cubicBezTo>
                <a:cubicBezTo>
                  <a:pt x="237282" y="2816533"/>
                  <a:pt x="243995" y="2816795"/>
                  <a:pt x="250510" y="2817979"/>
                </a:cubicBezTo>
                <a:cubicBezTo>
                  <a:pt x="255971" y="2818972"/>
                  <a:pt x="261395" y="2820156"/>
                  <a:pt x="266838" y="2821245"/>
                </a:cubicBezTo>
                <a:cubicBezTo>
                  <a:pt x="314735" y="2820156"/>
                  <a:pt x="362714" y="2820967"/>
                  <a:pt x="410530" y="2817979"/>
                </a:cubicBezTo>
                <a:cubicBezTo>
                  <a:pt x="415389" y="2817675"/>
                  <a:pt x="418975" y="2812987"/>
                  <a:pt x="423593" y="2811448"/>
                </a:cubicBezTo>
                <a:cubicBezTo>
                  <a:pt x="435367" y="2807523"/>
                  <a:pt x="447581" y="2805061"/>
                  <a:pt x="459515" y="2801651"/>
                </a:cubicBezTo>
                <a:cubicBezTo>
                  <a:pt x="462825" y="2800705"/>
                  <a:pt x="466047" y="2799474"/>
                  <a:pt x="469313" y="2798385"/>
                </a:cubicBezTo>
                <a:lnTo>
                  <a:pt x="475844" y="2778791"/>
                </a:lnTo>
                <a:cubicBezTo>
                  <a:pt x="476933" y="2775525"/>
                  <a:pt x="477832" y="2772190"/>
                  <a:pt x="479110" y="2768994"/>
                </a:cubicBezTo>
                <a:lnTo>
                  <a:pt x="485641" y="2752665"/>
                </a:lnTo>
                <a:cubicBezTo>
                  <a:pt x="487124" y="2740801"/>
                  <a:pt x="488200" y="2718319"/>
                  <a:pt x="495438" y="2706945"/>
                </a:cubicBezTo>
                <a:cubicBezTo>
                  <a:pt x="499571" y="2700451"/>
                  <a:pt x="511767" y="2690616"/>
                  <a:pt x="511767" y="2690616"/>
                </a:cubicBezTo>
                <a:cubicBezTo>
                  <a:pt x="512856" y="2687350"/>
                  <a:pt x="513209" y="2683738"/>
                  <a:pt x="515033" y="2680819"/>
                </a:cubicBezTo>
                <a:cubicBezTo>
                  <a:pt x="521680" y="2670184"/>
                  <a:pt x="529329" y="2663257"/>
                  <a:pt x="537893" y="2654694"/>
                </a:cubicBezTo>
                <a:cubicBezTo>
                  <a:pt x="540262" y="2647584"/>
                  <a:pt x="544560" y="2634045"/>
                  <a:pt x="547690" y="2628568"/>
                </a:cubicBezTo>
                <a:cubicBezTo>
                  <a:pt x="549218" y="2625895"/>
                  <a:pt x="552298" y="2624440"/>
                  <a:pt x="554221" y="2622036"/>
                </a:cubicBezTo>
                <a:cubicBezTo>
                  <a:pt x="556673" y="2618971"/>
                  <a:pt x="558576" y="2615505"/>
                  <a:pt x="560753" y="2612239"/>
                </a:cubicBezTo>
                <a:cubicBezTo>
                  <a:pt x="562930" y="2605708"/>
                  <a:pt x="564867" y="2599091"/>
                  <a:pt x="567284" y="2592645"/>
                </a:cubicBezTo>
                <a:cubicBezTo>
                  <a:pt x="570550" y="2583936"/>
                  <a:pt x="574346" y="2575409"/>
                  <a:pt x="577081" y="2566519"/>
                </a:cubicBezTo>
                <a:cubicBezTo>
                  <a:pt x="578713" y="2561214"/>
                  <a:pt x="579001" y="2555576"/>
                  <a:pt x="580347" y="2550191"/>
                </a:cubicBezTo>
                <a:cubicBezTo>
                  <a:pt x="582638" y="2541026"/>
                  <a:pt x="587151" y="2533043"/>
                  <a:pt x="590144" y="2524065"/>
                </a:cubicBezTo>
                <a:cubicBezTo>
                  <a:pt x="591563" y="2519807"/>
                  <a:pt x="592321" y="2515356"/>
                  <a:pt x="593410" y="2511002"/>
                </a:cubicBezTo>
                <a:cubicBezTo>
                  <a:pt x="594498" y="2502293"/>
                  <a:pt x="595105" y="2493511"/>
                  <a:pt x="596675" y="2484876"/>
                </a:cubicBezTo>
                <a:cubicBezTo>
                  <a:pt x="597291" y="2481489"/>
                  <a:pt x="599106" y="2478419"/>
                  <a:pt x="599941" y="2475079"/>
                </a:cubicBezTo>
                <a:cubicBezTo>
                  <a:pt x="601287" y="2469694"/>
                  <a:pt x="602118" y="2464194"/>
                  <a:pt x="603207" y="2458751"/>
                </a:cubicBezTo>
                <a:cubicBezTo>
                  <a:pt x="604296" y="2446777"/>
                  <a:pt x="604982" y="2434759"/>
                  <a:pt x="606473" y="2422828"/>
                </a:cubicBezTo>
                <a:cubicBezTo>
                  <a:pt x="607161" y="2417320"/>
                  <a:pt x="609004" y="2412001"/>
                  <a:pt x="609738" y="2406499"/>
                </a:cubicBezTo>
                <a:cubicBezTo>
                  <a:pt x="611184" y="2395655"/>
                  <a:pt x="611859" y="2384722"/>
                  <a:pt x="613004" y="2373842"/>
                </a:cubicBezTo>
                <a:cubicBezTo>
                  <a:pt x="615825" y="2347046"/>
                  <a:pt x="616307" y="2344156"/>
                  <a:pt x="619535" y="2318325"/>
                </a:cubicBezTo>
                <a:cubicBezTo>
                  <a:pt x="623811" y="2198595"/>
                  <a:pt x="627155" y="2078888"/>
                  <a:pt x="629333" y="1959096"/>
                </a:cubicBezTo>
                <a:cubicBezTo>
                  <a:pt x="630580" y="1890519"/>
                  <a:pt x="631057" y="1821927"/>
                  <a:pt x="632598" y="1753356"/>
                </a:cubicBezTo>
                <a:cubicBezTo>
                  <a:pt x="633234" y="1725040"/>
                  <a:pt x="635129" y="1696762"/>
                  <a:pt x="635864" y="1668448"/>
                </a:cubicBezTo>
                <a:cubicBezTo>
                  <a:pt x="637306" y="1612939"/>
                  <a:pt x="638156" y="1557415"/>
                  <a:pt x="639130" y="1501896"/>
                </a:cubicBezTo>
                <a:cubicBezTo>
                  <a:pt x="642077" y="1333881"/>
                  <a:pt x="641625" y="1258339"/>
                  <a:pt x="648927" y="1090416"/>
                </a:cubicBezTo>
                <a:cubicBezTo>
                  <a:pt x="650365" y="1057346"/>
                  <a:pt x="656072" y="918246"/>
                  <a:pt x="658724" y="901005"/>
                </a:cubicBezTo>
                <a:lnTo>
                  <a:pt x="665255" y="858551"/>
                </a:lnTo>
                <a:cubicBezTo>
                  <a:pt x="666344" y="824805"/>
                  <a:pt x="666370" y="791009"/>
                  <a:pt x="668521" y="757314"/>
                </a:cubicBezTo>
                <a:cubicBezTo>
                  <a:pt x="669639" y="739797"/>
                  <a:pt x="673707" y="722563"/>
                  <a:pt x="675053" y="705062"/>
                </a:cubicBezTo>
                <a:cubicBezTo>
                  <a:pt x="676141" y="690911"/>
                  <a:pt x="677459" y="676775"/>
                  <a:pt x="678318" y="662608"/>
                </a:cubicBezTo>
                <a:cubicBezTo>
                  <a:pt x="682785" y="588906"/>
                  <a:pt x="676096" y="619246"/>
                  <a:pt x="684850" y="584231"/>
                </a:cubicBezTo>
                <a:cubicBezTo>
                  <a:pt x="685938" y="558105"/>
                  <a:pt x="688115" y="532002"/>
                  <a:pt x="688115" y="505854"/>
                </a:cubicBezTo>
                <a:cubicBezTo>
                  <a:pt x="688115" y="455768"/>
                  <a:pt x="686576" y="405687"/>
                  <a:pt x="684850" y="355631"/>
                </a:cubicBezTo>
                <a:cubicBezTo>
                  <a:pt x="684398" y="342530"/>
                  <a:pt x="682589" y="329512"/>
                  <a:pt x="681584" y="316442"/>
                </a:cubicBezTo>
                <a:cubicBezTo>
                  <a:pt x="680412" y="301208"/>
                  <a:pt x="680005" y="285907"/>
                  <a:pt x="678318" y="270722"/>
                </a:cubicBezTo>
                <a:cubicBezTo>
                  <a:pt x="677822" y="266261"/>
                  <a:pt x="675791" y="262086"/>
                  <a:pt x="675053" y="257659"/>
                </a:cubicBezTo>
                <a:cubicBezTo>
                  <a:pt x="673610" y="249002"/>
                  <a:pt x="673122" y="240208"/>
                  <a:pt x="671787" y="231534"/>
                </a:cubicBezTo>
                <a:cubicBezTo>
                  <a:pt x="669323" y="215519"/>
                  <a:pt x="668507" y="216777"/>
                  <a:pt x="665255" y="202142"/>
                </a:cubicBezTo>
                <a:cubicBezTo>
                  <a:pt x="664051" y="196724"/>
                  <a:pt x="662955" y="191280"/>
                  <a:pt x="661990" y="185814"/>
                </a:cubicBezTo>
                <a:cubicBezTo>
                  <a:pt x="659689" y="172772"/>
                  <a:pt x="658669" y="159473"/>
                  <a:pt x="655458" y="146625"/>
                </a:cubicBezTo>
                <a:cubicBezTo>
                  <a:pt x="654370" y="142271"/>
                  <a:pt x="653483" y="137861"/>
                  <a:pt x="652193" y="133562"/>
                </a:cubicBezTo>
                <a:cubicBezTo>
                  <a:pt x="650215" y="126968"/>
                  <a:pt x="647838" y="120499"/>
                  <a:pt x="645661" y="113968"/>
                </a:cubicBezTo>
                <a:cubicBezTo>
                  <a:pt x="642249" y="103734"/>
                  <a:pt x="639711" y="91253"/>
                  <a:pt x="626067" y="87842"/>
                </a:cubicBezTo>
                <a:cubicBezTo>
                  <a:pt x="621713" y="86753"/>
                  <a:pt x="617303" y="85866"/>
                  <a:pt x="613004" y="84576"/>
                </a:cubicBezTo>
                <a:cubicBezTo>
                  <a:pt x="612949" y="84559"/>
                  <a:pt x="588539" y="76421"/>
                  <a:pt x="583613" y="74779"/>
                </a:cubicBezTo>
                <a:lnTo>
                  <a:pt x="573815" y="71514"/>
                </a:lnTo>
                <a:cubicBezTo>
                  <a:pt x="570549" y="70426"/>
                  <a:pt x="567452" y="68493"/>
                  <a:pt x="564018" y="68248"/>
                </a:cubicBezTo>
                <a:lnTo>
                  <a:pt x="518298" y="64982"/>
                </a:lnTo>
                <a:cubicBezTo>
                  <a:pt x="507382" y="61343"/>
                  <a:pt x="507748" y="61187"/>
                  <a:pt x="495438" y="58451"/>
                </a:cubicBezTo>
                <a:cubicBezTo>
                  <a:pt x="490020" y="57247"/>
                  <a:pt x="516122" y="65526"/>
                  <a:pt x="515033" y="64982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63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</a:t>
            </a:r>
            <a:r>
              <a:rPr lang="ko-KR" altLang="en-US"/>
              <a:t>속성으로 출력할 윈도우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target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&lt;base&gt;, &lt;a&gt;, &lt;area&gt;, &lt;form&gt; </a:t>
            </a:r>
            <a:r>
              <a:rPr lang="ko-KR" altLang="en-US" dirty="0"/>
              <a:t>태그에서 </a:t>
            </a:r>
            <a:r>
              <a:rPr lang="en-US" altLang="ko-KR" dirty="0"/>
              <a:t>HTML </a:t>
            </a:r>
            <a:r>
              <a:rPr lang="ko-KR" altLang="en-US" dirty="0"/>
              <a:t>페이지를 출력할 윈도우 지정</a:t>
            </a:r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속성에 사용 가능한 값</a:t>
            </a:r>
            <a:endParaRPr lang="en-US" altLang="ko-KR" dirty="0"/>
          </a:p>
          <a:p>
            <a:pPr lvl="2"/>
            <a:r>
              <a:rPr lang="en-US" altLang="ko-KR" dirty="0"/>
              <a:t>_blank 		- </a:t>
            </a:r>
            <a:r>
              <a:rPr lang="ko-KR" altLang="en-US" dirty="0"/>
              <a:t>새로운 브라우저 윈도우</a:t>
            </a:r>
            <a:r>
              <a:rPr lang="en-US" altLang="ko-KR" dirty="0"/>
              <a:t>(</a:t>
            </a:r>
            <a:r>
              <a:rPr lang="ko-KR" altLang="en-US" dirty="0"/>
              <a:t>탭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</a:p>
          <a:p>
            <a:pPr lvl="2"/>
            <a:r>
              <a:rPr lang="en-US" altLang="ko-KR" dirty="0"/>
              <a:t>_self 		- </a:t>
            </a:r>
            <a:r>
              <a:rPr lang="ko-KR" altLang="en-US" dirty="0"/>
              <a:t>현재 윈도우</a:t>
            </a:r>
          </a:p>
          <a:p>
            <a:pPr lvl="2"/>
            <a:r>
              <a:rPr lang="en-US" altLang="ko-KR" dirty="0"/>
              <a:t>_parent 		- </a:t>
            </a:r>
            <a:r>
              <a:rPr lang="ko-KR" altLang="en-US" dirty="0"/>
              <a:t>부모 윈도우</a:t>
            </a:r>
          </a:p>
          <a:p>
            <a:pPr lvl="2"/>
            <a:r>
              <a:rPr lang="en-US" altLang="ko-KR" dirty="0"/>
              <a:t>_top 		- </a:t>
            </a:r>
            <a:r>
              <a:rPr lang="ko-KR" altLang="en-US" dirty="0"/>
              <a:t>최상위 브라우저 윈도우</a:t>
            </a:r>
          </a:p>
          <a:p>
            <a:pPr lvl="2"/>
            <a:r>
              <a:rPr lang="ko-KR" altLang="en-US" dirty="0"/>
              <a:t>윈도우이름 </a:t>
            </a:r>
            <a:r>
              <a:rPr lang="en-US" altLang="ko-KR" dirty="0"/>
              <a:t>	- </a:t>
            </a:r>
            <a:r>
              <a:rPr lang="ko-KR" altLang="en-US" dirty="0"/>
              <a:t>대상 윈도우 이름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89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</a:t>
            </a:r>
            <a:r>
              <a:rPr lang="ko-KR" altLang="en-US"/>
              <a:t> 속성 사용 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ko-KR" altLang="en-US" sz="1600" dirty="0"/>
              <a:t>링크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</a:t>
            </a:r>
            <a:r>
              <a:rPr lang="en-US" altLang="ko-KR" sz="1600" dirty="0"/>
              <a:t>frame1 </a:t>
            </a:r>
            <a:r>
              <a:rPr lang="ko-KR" altLang="en-US" sz="1600" dirty="0"/>
              <a:t>이름의 프레임에 </a:t>
            </a:r>
            <a:r>
              <a:rPr lang="en-US" altLang="ko-KR" sz="1600" dirty="0"/>
              <a:t>http://www.w3c.org </a:t>
            </a:r>
            <a:r>
              <a:rPr lang="ko-KR" altLang="en-US" sz="1600" dirty="0"/>
              <a:t>출력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링크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새 윈도우</a:t>
            </a:r>
            <a:r>
              <a:rPr lang="en-US" altLang="ko-KR" sz="1600" dirty="0"/>
              <a:t>(</a:t>
            </a:r>
            <a:r>
              <a:rPr lang="ko-KR" altLang="en-US" sz="1600" dirty="0"/>
              <a:t>탭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en-US" altLang="ko-KR" sz="1600" dirty="0"/>
              <a:t>W3C </a:t>
            </a:r>
            <a:r>
              <a:rPr lang="ko-KR" altLang="en-US" sz="1600" dirty="0"/>
              <a:t>사이트 출력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링크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현재 윈도우</a:t>
            </a:r>
            <a:r>
              <a:rPr lang="en-US" altLang="ko-KR" sz="1600" dirty="0"/>
              <a:t>(</a:t>
            </a:r>
            <a:r>
              <a:rPr lang="ko-KR" altLang="en-US" sz="1600" dirty="0"/>
              <a:t>탭 혹은 프레임 윈도우</a:t>
            </a:r>
            <a:r>
              <a:rPr lang="en-US" altLang="ko-KR" sz="1600" dirty="0"/>
              <a:t>)</a:t>
            </a:r>
            <a:r>
              <a:rPr lang="ko-KR" altLang="en-US" sz="1600" dirty="0"/>
              <a:t>에 </a:t>
            </a:r>
            <a:r>
              <a:rPr lang="en-US" altLang="ko-KR" sz="1600" dirty="0"/>
              <a:t>W3C </a:t>
            </a:r>
            <a:r>
              <a:rPr lang="ko-KR" altLang="en-US" sz="1600" dirty="0"/>
              <a:t>사이트 출력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링크를 클릭하면 부모 윈도우에 </a:t>
            </a:r>
            <a:r>
              <a:rPr lang="en-US" altLang="ko-KR" sz="1600" dirty="0"/>
              <a:t>W3C </a:t>
            </a:r>
            <a:r>
              <a:rPr lang="ko-KR" altLang="en-US" sz="1600" dirty="0"/>
              <a:t>사이트 출력</a:t>
            </a:r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링크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모든 프레임 윈도우 제거</a:t>
            </a:r>
            <a:r>
              <a:rPr lang="en-US" altLang="ko-KR" sz="1600" dirty="0"/>
              <a:t>,</a:t>
            </a:r>
            <a:r>
              <a:rPr lang="ko-KR" altLang="en-US" sz="1600" dirty="0"/>
              <a:t> 브라우저 윈도우에 </a:t>
            </a:r>
            <a:r>
              <a:rPr lang="en-US" altLang="ko-KR" sz="1600" dirty="0"/>
              <a:t>W3C </a:t>
            </a:r>
            <a:r>
              <a:rPr lang="ko-KR" altLang="en-US" sz="1600" dirty="0"/>
              <a:t>사이트 출력</a:t>
            </a:r>
          </a:p>
          <a:p>
            <a:pPr lvl="0"/>
            <a:endParaRPr lang="ko-KR" altLang="en-US" dirty="0"/>
          </a:p>
          <a:p>
            <a:endParaRPr lang="ko-KR" altLang="en-US" dirty="0"/>
          </a:p>
          <a:p>
            <a:pPr lvl="0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772816"/>
            <a:ext cx="6048672" cy="9971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&lt;iframe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name="frame1"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&gt;&lt;/iframe&gt;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....</a:t>
            </a:r>
          </a:p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target="frame1"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7664" y="3284984"/>
            <a:ext cx="604867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href="http://www.w3c.org" </a:t>
            </a:r>
            <a:r>
              <a:rPr lang="pl-PL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target="_blank"</a:t>
            </a:r>
            <a:r>
              <a:rPr lang="pl-PL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403" y="4193910"/>
            <a:ext cx="605703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target="_self"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9583" y="5092216"/>
            <a:ext cx="6052852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target="_parent"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55403" y="6138126"/>
            <a:ext cx="6062680" cy="393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190500" fontAlgn="base" latinLnBrk="0">
              <a:lnSpc>
                <a:spcPct val="14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="http://www.w3c.org"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target="_top"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&gt;W3C&lt;/a&gt;</a:t>
            </a:r>
          </a:p>
        </p:txBody>
      </p:sp>
    </p:spTree>
    <p:extLst>
      <p:ext uri="{BB962C8B-B14F-4D97-AF65-F5344CB8AC3E}">
        <p14:creationId xmlns:p14="http://schemas.microsoft.com/office/powerpoint/2010/main" val="108308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2-24 target </a:t>
            </a:r>
            <a:r>
              <a:rPr lang="ko-KR" altLang="en-US" dirty="0"/>
              <a:t>속성으로 프레임 윈도우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0534" y="1373054"/>
            <a:ext cx="5197570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&lt;head&gt;&lt;title&gt;target </a:t>
            </a:r>
            <a:r>
              <a:rPr lang="ko-KR" altLang="en-US" sz="1100" dirty="0"/>
              <a:t>속성 활용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&lt;h3&gt;target </a:t>
            </a:r>
            <a:r>
              <a:rPr lang="ko-KR" altLang="en-US" sz="1100" dirty="0"/>
              <a:t>속성 활용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&lt;iframe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="ex-24-sitelist.html" </a:t>
            </a:r>
            <a:r>
              <a:rPr lang="en-US" altLang="ko-KR" sz="1100" b="1" dirty="0"/>
              <a:t>name="left"</a:t>
            </a:r>
            <a:r>
              <a:rPr lang="en-US" altLang="ko-KR" sz="1100" dirty="0"/>
              <a:t> width="200" height="300"&gt;</a:t>
            </a:r>
          </a:p>
          <a:p>
            <a:pPr defTabSz="180000"/>
            <a:r>
              <a:rPr lang="en-US" altLang="ko-KR" sz="1100" dirty="0"/>
              <a:t>&lt;/iframe&gt;</a:t>
            </a:r>
          </a:p>
          <a:p>
            <a:pPr defTabSz="180000"/>
            <a:r>
              <a:rPr lang="en-US" altLang="ko-KR" sz="1100" dirty="0"/>
              <a:t>&lt;iframe </a:t>
            </a:r>
            <a:r>
              <a:rPr lang="en-US" altLang="ko-KR" sz="1100" dirty="0" err="1"/>
              <a:t>src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name="right"</a:t>
            </a:r>
            <a:r>
              <a:rPr lang="en-US" altLang="ko-KR" sz="1100" dirty="0"/>
              <a:t> width="300" height="300"&gt;</a:t>
            </a:r>
          </a:p>
          <a:p>
            <a:pPr defTabSz="180000"/>
            <a:r>
              <a:rPr lang="en-US" altLang="ko-KR" sz="1100" dirty="0"/>
              <a:t>&lt;/iframe&gt;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5" name="직사각형 4"/>
          <p:cNvSpPr/>
          <p:nvPr/>
        </p:nvSpPr>
        <p:spPr>
          <a:xfrm>
            <a:off x="310534" y="3789040"/>
            <a:ext cx="5197570" cy="2292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&lt;!DOCTYPE html&gt;</a:t>
            </a:r>
          </a:p>
          <a:p>
            <a:r>
              <a:rPr lang="en-US" altLang="ko-KR" sz="1100" dirty="0"/>
              <a:t>&lt;html&gt;</a:t>
            </a:r>
          </a:p>
          <a:p>
            <a:r>
              <a:rPr lang="en-US" altLang="ko-KR" sz="1100" dirty="0"/>
              <a:t>&lt;head&gt;&lt;title&gt;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&lt;/title&gt;&lt;/head&gt;</a:t>
            </a:r>
          </a:p>
          <a:p>
            <a:r>
              <a:rPr lang="en-US" altLang="ko-KR" sz="1100" dirty="0"/>
              <a:t>&lt;body&gt;</a:t>
            </a:r>
          </a:p>
          <a:p>
            <a:r>
              <a:rPr lang="en-US" altLang="ko-KR" sz="1100" dirty="0"/>
              <a:t>&lt;h4&gt;</a:t>
            </a:r>
            <a:r>
              <a:rPr lang="ko-KR" altLang="en-US" sz="1100" dirty="0"/>
              <a:t>사이트 리스트</a:t>
            </a:r>
            <a:r>
              <a:rPr lang="en-US" altLang="ko-KR" sz="1100" dirty="0"/>
              <a:t>&lt;/h4&gt;</a:t>
            </a:r>
          </a:p>
          <a:p>
            <a:r>
              <a:rPr lang="en-US" altLang="ko-KR" sz="1100" dirty="0"/>
              <a:t>&lt;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target="right"</a:t>
            </a:r>
            <a:r>
              <a:rPr lang="en-US" altLang="ko-KR" sz="1100" dirty="0"/>
              <a:t>&gt;W3C&lt;/a&gt;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="http://www.etnews.com" </a:t>
            </a:r>
            <a:r>
              <a:rPr lang="en-US" altLang="ko-KR" sz="1100" b="1" dirty="0"/>
              <a:t>target="_self"</a:t>
            </a:r>
            <a:r>
              <a:rPr lang="en-US" altLang="ko-KR" sz="1100" dirty="0"/>
              <a:t>&gt;</a:t>
            </a:r>
            <a:r>
              <a:rPr lang="ko-KR" altLang="en-US" sz="1100" dirty="0"/>
              <a:t>전자신문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="http://www.mk.co.kr" </a:t>
            </a:r>
            <a:r>
              <a:rPr lang="en-US" altLang="ko-KR" sz="1100" b="1" dirty="0"/>
              <a:t>target="_top"</a:t>
            </a:r>
            <a:r>
              <a:rPr lang="en-US" altLang="ko-KR" sz="1100" dirty="0"/>
              <a:t>&gt;</a:t>
            </a:r>
            <a:r>
              <a:rPr lang="ko-KR" altLang="en-US" sz="1100" dirty="0" err="1"/>
              <a:t>매일경제신문</a:t>
            </a:r>
            <a:r>
              <a:rPr lang="en-US" altLang="ko-KR" sz="1100" dirty="0"/>
              <a:t>&lt;/a&gt;</a:t>
            </a:r>
          </a:p>
          <a:p>
            <a:r>
              <a:rPr lang="en-US" altLang="ko-KR" sz="1100" dirty="0"/>
              <a:t>&lt;li&gt;&lt;a </a:t>
            </a:r>
            <a:r>
              <a:rPr lang="en-US" altLang="ko-KR" sz="1100" dirty="0" err="1"/>
              <a:t>href</a:t>
            </a:r>
            <a:r>
              <a:rPr lang="en-US" altLang="ko-KR" sz="1100" dirty="0"/>
              <a:t>="http://www.w3c.org" </a:t>
            </a:r>
            <a:r>
              <a:rPr lang="en-US" altLang="ko-KR" sz="1100" b="1" dirty="0"/>
              <a:t>target="_blank"</a:t>
            </a:r>
            <a:r>
              <a:rPr lang="en-US" altLang="ko-KR" sz="1100" dirty="0"/>
              <a:t>&gt;</a:t>
            </a:r>
            <a:r>
              <a:rPr lang="ko-KR" altLang="en-US" sz="1100" dirty="0"/>
              <a:t>새 창에 </a:t>
            </a:r>
            <a:r>
              <a:rPr lang="en-US" altLang="ko-KR" sz="1100" dirty="0"/>
              <a:t>W3C&lt;/a&gt;</a:t>
            </a:r>
          </a:p>
          <a:p>
            <a:r>
              <a:rPr lang="en-US" altLang="ko-KR" sz="1100" dirty="0"/>
              <a:t>&lt;/</a:t>
            </a:r>
            <a:r>
              <a:rPr lang="en-US" altLang="ko-KR" sz="1100" dirty="0" err="1"/>
              <a:t>ul</a:t>
            </a:r>
            <a:r>
              <a:rPr lang="en-US" altLang="ko-KR" sz="1100" dirty="0"/>
              <a:t>&gt;</a:t>
            </a:r>
          </a:p>
          <a:p>
            <a:r>
              <a:rPr lang="en-US" altLang="ko-KR" sz="1100" dirty="0"/>
              <a:t>&lt;/body&gt;</a:t>
            </a:r>
          </a:p>
          <a:p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1255795"/>
            <a:ext cx="1005403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ex2-24.html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232" y="3045420"/>
            <a:ext cx="3572272" cy="3147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02645" y="3701369"/>
            <a:ext cx="1504258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ex2-24-sitelist.html</a:t>
            </a:r>
            <a:endParaRPr lang="ko-KR" altLang="en-US" sz="1200" dirty="0"/>
          </a:p>
        </p:txBody>
      </p:sp>
      <p:sp>
        <p:nvSpPr>
          <p:cNvPr id="6" name="자유형 5"/>
          <p:cNvSpPr/>
          <p:nvPr/>
        </p:nvSpPr>
        <p:spPr>
          <a:xfrm>
            <a:off x="3984171" y="3967842"/>
            <a:ext cx="1235901" cy="1045333"/>
          </a:xfrm>
          <a:custGeom>
            <a:avLst/>
            <a:gdLst>
              <a:gd name="connsiteX0" fmla="*/ 0 w 1201783"/>
              <a:gd name="connsiteY0" fmla="*/ 0 h 338092"/>
              <a:gd name="connsiteX1" fmla="*/ 440872 w 1201783"/>
              <a:gd name="connsiteY1" fmla="*/ 287383 h 338092"/>
              <a:gd name="connsiteX2" fmla="*/ 1201783 w 1201783"/>
              <a:gd name="connsiteY2" fmla="*/ 336368 h 33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1783" h="338092">
                <a:moveTo>
                  <a:pt x="0" y="0"/>
                </a:moveTo>
                <a:cubicBezTo>
                  <a:pt x="120287" y="115661"/>
                  <a:pt x="240575" y="231322"/>
                  <a:pt x="440872" y="287383"/>
                </a:cubicBezTo>
                <a:cubicBezTo>
                  <a:pt x="641169" y="343444"/>
                  <a:pt x="921476" y="339906"/>
                  <a:pt x="1201783" y="336368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91296" y="6244416"/>
            <a:ext cx="856426" cy="280928"/>
          </a:xfrm>
          <a:prstGeom prst="wedgeRoundRectCallout">
            <a:avLst>
              <a:gd name="adj1" fmla="val -17379"/>
              <a:gd name="adj2" fmla="val -1228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left </a:t>
            </a:r>
            <a:r>
              <a:rPr lang="ko-KR" altLang="en-US" sz="1050" dirty="0"/>
              <a:t>프레임</a:t>
            </a:r>
            <a:endParaRPr lang="en-US" altLang="ko-K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550" y="6205892"/>
            <a:ext cx="952098" cy="280928"/>
          </a:xfrm>
          <a:prstGeom prst="wedgeRoundRectCallout">
            <a:avLst>
              <a:gd name="adj1" fmla="val -36310"/>
              <a:gd name="adj2" fmla="val -1032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right </a:t>
            </a:r>
            <a:r>
              <a:rPr lang="ko-KR" altLang="en-US" sz="1050" dirty="0"/>
              <a:t>프레임</a:t>
            </a:r>
          </a:p>
        </p:txBody>
      </p:sp>
    </p:spTree>
    <p:extLst>
      <p:ext uri="{BB962C8B-B14F-4D97-AF65-F5344CB8AC3E}">
        <p14:creationId xmlns:p14="http://schemas.microsoft.com/office/powerpoint/2010/main" val="1781848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13425</TotalTime>
  <Words>1711</Words>
  <Application>Microsoft Office PowerPoint</Application>
  <PresentationFormat>화면 슬라이드 쇼(4:3)</PresentationFormat>
  <Paragraphs>284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인라인 프레임</vt:lpstr>
      <vt:lpstr>예제 2-22 2개의 인라인 프레임을 가진 웹 페이지</vt:lpstr>
      <vt:lpstr>인라인 프레임에 출력할 문서를 srcdoc 속성으로 만들기 </vt:lpstr>
      <vt:lpstr>예제 2-23&lt;iframe&gt;으로 2개의 신문 사이트 내장하기</vt:lpstr>
      <vt:lpstr>브라우저 윈도우와 인라인 프레임의 계층 관계</vt:lpstr>
      <vt:lpstr>PowerPoint 프레젠테이션</vt:lpstr>
      <vt:lpstr>target 속성으로 출력할 윈도우 지정</vt:lpstr>
      <vt:lpstr>target 속성 사용 예</vt:lpstr>
      <vt:lpstr>예제 2-24 target 속성으로 프레임 윈도우 활용</vt:lpstr>
      <vt:lpstr>미디어 삽입</vt:lpstr>
      <vt:lpstr>&lt;video&gt; 태그</vt:lpstr>
      <vt:lpstr>&lt;video&gt; 태그 속성</vt:lpstr>
      <vt:lpstr>예제 2-25 &lt;video&gt; 태그로 비디오 삽입</vt:lpstr>
      <vt:lpstr>&lt;audio&gt; 태그</vt:lpstr>
      <vt:lpstr>&lt;audio&gt; 태그</vt:lpstr>
      <vt:lpstr>예제 2-26 &lt;audio&gt; 태그로 오디오 삽입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Kim Jin-Sook</cp:lastModifiedBy>
  <cp:revision>469</cp:revision>
  <dcterms:created xsi:type="dcterms:W3CDTF">2011-08-27T14:53:28Z</dcterms:created>
  <dcterms:modified xsi:type="dcterms:W3CDTF">2022-11-29T09:09:15Z</dcterms:modified>
</cp:coreProperties>
</file>