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6"/>
  </p:notesMasterIdLst>
  <p:sldIdLst>
    <p:sldId id="364" r:id="rId2"/>
    <p:sldId id="399" r:id="rId3"/>
    <p:sldId id="365" r:id="rId4"/>
    <p:sldId id="400" r:id="rId5"/>
    <p:sldId id="401" r:id="rId6"/>
    <p:sldId id="367" r:id="rId7"/>
    <p:sldId id="392" r:id="rId8"/>
    <p:sldId id="394" r:id="rId9"/>
    <p:sldId id="416" r:id="rId10"/>
    <p:sldId id="417" r:id="rId11"/>
    <p:sldId id="418" r:id="rId12"/>
    <p:sldId id="402" r:id="rId13"/>
    <p:sldId id="368" r:id="rId14"/>
    <p:sldId id="39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64"/>
            <p14:sldId id="399"/>
            <p14:sldId id="365"/>
            <p14:sldId id="400"/>
            <p14:sldId id="401"/>
            <p14:sldId id="367"/>
            <p14:sldId id="392"/>
            <p14:sldId id="394"/>
            <p14:sldId id="416"/>
            <p14:sldId id="417"/>
            <p14:sldId id="418"/>
            <p14:sldId id="402"/>
            <p14:sldId id="368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FB4FF"/>
    <a:srgbClr val="BAE18F"/>
    <a:srgbClr val="FF3300"/>
    <a:srgbClr val="FF5B5B"/>
    <a:srgbClr val="6699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5" autoAdjust="0"/>
    <p:restoredTop sz="96935" autoAdjust="0"/>
  </p:normalViewPr>
  <p:slideViewPr>
    <p:cSldViewPr>
      <p:cViewPr varScale="1">
        <p:scale>
          <a:sx n="102" d="100"/>
          <a:sy n="102" d="100"/>
        </p:scale>
        <p:origin x="3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285750" indent="-285750"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문서의 전형적인 구조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4237616" cy="5257068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4932040" y="1857787"/>
            <a:ext cx="1008112" cy="12519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4644008" y="1641763"/>
            <a:ext cx="288032" cy="216024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29296" y="1747196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장 제목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5698728" y="1607894"/>
            <a:ext cx="241424" cy="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29296" y="148478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페이지 번호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3059832" y="3216647"/>
            <a:ext cx="288032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929296" y="307210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소제목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4788025" y="3534352"/>
            <a:ext cx="1152127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29296" y="339880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본문 텍스트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29296" y="558270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설명 섹션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5292081" y="5712350"/>
            <a:ext cx="648071" cy="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292080" y="5301208"/>
            <a:ext cx="0" cy="411142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0152" y="611695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그림</a:t>
            </a:r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5302937" y="6246602"/>
            <a:ext cx="648071" cy="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4716016" y="6246602"/>
            <a:ext cx="586920" cy="0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33638" y="403835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문단</a:t>
            </a:r>
          </a:p>
        </p:txBody>
      </p:sp>
      <p:cxnSp>
        <p:nvCxnSpPr>
          <p:cNvPr id="24" name="직선 연결선 23"/>
          <p:cNvCxnSpPr>
            <a:stCxn id="23" idx="1"/>
            <a:endCxn id="9" idx="2"/>
          </p:cNvCxnSpPr>
          <p:nvPr/>
        </p:nvCxnSpPr>
        <p:spPr>
          <a:xfrm flipH="1">
            <a:off x="5744447" y="4161465"/>
            <a:ext cx="289191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오른쪽 대괄호 8"/>
          <p:cNvSpPr/>
          <p:nvPr/>
        </p:nvSpPr>
        <p:spPr>
          <a:xfrm>
            <a:off x="5698728" y="3957826"/>
            <a:ext cx="45719" cy="407278"/>
          </a:xfrm>
          <a:prstGeom prst="rightBracke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02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HTML5 </a:t>
            </a:r>
            <a:r>
              <a:rPr lang="ko-KR" altLang="en-US" dirty="0"/>
              <a:t>문서 구조화 연습용 샘플 웹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899592" y="908720"/>
            <a:ext cx="6288279" cy="5832648"/>
            <a:chOff x="899592" y="908720"/>
            <a:chExt cx="6288279" cy="5832648"/>
          </a:xfrm>
        </p:grpSpPr>
        <p:sp>
          <p:nvSpPr>
            <p:cNvPr id="6" name="왼쪽 중괄호 5"/>
            <p:cNvSpPr/>
            <p:nvPr/>
          </p:nvSpPr>
          <p:spPr>
            <a:xfrm>
              <a:off x="3107149" y="5947463"/>
              <a:ext cx="144016" cy="432048"/>
            </a:xfrm>
            <a:prstGeom prst="leftBrace">
              <a:avLst>
                <a:gd name="adj1" fmla="val 4461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왼쪽 중괄호 7"/>
            <p:cNvSpPr/>
            <p:nvPr/>
          </p:nvSpPr>
          <p:spPr>
            <a:xfrm>
              <a:off x="3107149" y="5350768"/>
              <a:ext cx="144016" cy="432048"/>
            </a:xfrm>
            <a:prstGeom prst="leftBrace">
              <a:avLst>
                <a:gd name="adj1" fmla="val 4461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왼쪽 중괄호 8"/>
            <p:cNvSpPr/>
            <p:nvPr/>
          </p:nvSpPr>
          <p:spPr>
            <a:xfrm>
              <a:off x="3107149" y="4774704"/>
              <a:ext cx="144016" cy="432048"/>
            </a:xfrm>
            <a:prstGeom prst="leftBrace">
              <a:avLst>
                <a:gd name="adj1" fmla="val 4461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왼쪽 중괄호 9"/>
            <p:cNvSpPr/>
            <p:nvPr/>
          </p:nvSpPr>
          <p:spPr>
            <a:xfrm>
              <a:off x="3107149" y="4054623"/>
              <a:ext cx="157728" cy="646255"/>
            </a:xfrm>
            <a:prstGeom prst="leftBrace">
              <a:avLst>
                <a:gd name="adj1" fmla="val 4461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왼쪽 중괄호 10"/>
            <p:cNvSpPr/>
            <p:nvPr/>
          </p:nvSpPr>
          <p:spPr>
            <a:xfrm>
              <a:off x="3107149" y="3334544"/>
              <a:ext cx="157728" cy="646255"/>
            </a:xfrm>
            <a:prstGeom prst="leftBrace">
              <a:avLst>
                <a:gd name="adj1" fmla="val 4461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왼쪽 중괄호 11"/>
            <p:cNvSpPr/>
            <p:nvPr/>
          </p:nvSpPr>
          <p:spPr>
            <a:xfrm>
              <a:off x="3107149" y="1406344"/>
              <a:ext cx="170395" cy="1854374"/>
            </a:xfrm>
            <a:prstGeom prst="leftBrace">
              <a:avLst>
                <a:gd name="adj1" fmla="val 4461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60501" y="2004465"/>
              <a:ext cx="9108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머리말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(&lt;header&gt;)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60501" y="3406477"/>
              <a:ext cx="6944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목차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(&lt;</a:t>
              </a:r>
              <a:r>
                <a:rPr lang="en-US" altLang="ko-KR" sz="1100" dirty="0" err="1"/>
                <a:t>nav</a:t>
              </a:r>
              <a:r>
                <a:rPr lang="en-US" altLang="ko-KR" sz="1100" dirty="0"/>
                <a:t>&gt;)</a:t>
              </a:r>
              <a:endParaRPr lang="ko-KR" altLang="en-US" sz="11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60501" y="4163469"/>
              <a:ext cx="8547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절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(&lt;article&gt;)</a:t>
              </a:r>
              <a:endParaRPr lang="ko-KR" altLang="en-US" sz="11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60501" y="4733620"/>
              <a:ext cx="8547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절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(&lt;article&gt;)</a:t>
              </a:r>
              <a:endParaRPr lang="ko-KR" altLang="en-US" sz="11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60501" y="5298006"/>
              <a:ext cx="85472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절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(&lt;article&gt;)</a:t>
              </a:r>
              <a:endParaRPr lang="ko-KR" altLang="en-US" sz="11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7751" y="5842101"/>
              <a:ext cx="8002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노트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(&lt;aside&gt;)</a:t>
              </a:r>
              <a:endParaRPr lang="ko-KR" altLang="en-US" sz="1100" dirty="0"/>
            </a:p>
          </p:txBody>
        </p:sp>
        <p:sp>
          <p:nvSpPr>
            <p:cNvPr id="18" name="왼쪽 중괄호 17"/>
            <p:cNvSpPr/>
            <p:nvPr/>
          </p:nvSpPr>
          <p:spPr>
            <a:xfrm>
              <a:off x="1874255" y="4087365"/>
              <a:ext cx="293670" cy="1660280"/>
            </a:xfrm>
            <a:prstGeom prst="leftBrace">
              <a:avLst>
                <a:gd name="adj1" fmla="val 4461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9592" y="4594356"/>
              <a:ext cx="92365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/>
                <a:t>본문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(&lt;section&gt;)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2019" y="6310481"/>
              <a:ext cx="8579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꼬리말</a:t>
              </a:r>
              <a:endParaRPr lang="en-US" altLang="ko-KR" sz="1100" dirty="0"/>
            </a:p>
            <a:p>
              <a:pPr algn="ctr"/>
              <a:r>
                <a:rPr lang="en-US" altLang="ko-KR" sz="1100" dirty="0"/>
                <a:t>(&lt;footer&gt;)</a:t>
              </a:r>
              <a:endParaRPr lang="ko-KR" altLang="en-US" sz="1100" dirty="0"/>
            </a:p>
          </p:txBody>
        </p:sp>
        <p:sp>
          <p:nvSpPr>
            <p:cNvPr id="21" name="왼쪽 중괄호 20"/>
            <p:cNvSpPr/>
            <p:nvPr/>
          </p:nvSpPr>
          <p:spPr>
            <a:xfrm>
              <a:off x="3115223" y="6453336"/>
              <a:ext cx="135942" cy="144016"/>
            </a:xfrm>
            <a:prstGeom prst="leftBrace">
              <a:avLst>
                <a:gd name="adj1" fmla="val 4461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3392" y="908720"/>
              <a:ext cx="3784479" cy="5749053"/>
            </a:xfrm>
            <a:prstGeom prst="rect">
              <a:avLst/>
            </a:prstGeom>
            <a:ln w="6350">
              <a:solidFill>
                <a:srgbClr val="0070C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4684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116632"/>
            <a:ext cx="8298504" cy="62478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800" dirty="0"/>
              <a:t>&lt;!DOCTYPE html&gt; &lt;!-- </a:t>
            </a:r>
            <a:r>
              <a:rPr lang="ko-KR" altLang="en-US" sz="800" dirty="0"/>
              <a:t>참고</a:t>
            </a:r>
            <a:r>
              <a:rPr lang="en-US" altLang="ko-KR" sz="800" dirty="0"/>
              <a:t>: https://ko.wikipedia.org/wiki/</a:t>
            </a:r>
            <a:r>
              <a:rPr lang="ko-KR" altLang="en-US" sz="800" dirty="0" err="1"/>
              <a:t>볼프강</a:t>
            </a:r>
            <a:r>
              <a:rPr lang="en-US" altLang="ko-KR" sz="800" dirty="0"/>
              <a:t>_</a:t>
            </a:r>
            <a:r>
              <a:rPr lang="ko-KR" altLang="en-US" sz="800" dirty="0" err="1"/>
              <a:t>아마데우스</a:t>
            </a:r>
            <a:r>
              <a:rPr lang="en-US" altLang="ko-KR" sz="800" dirty="0"/>
              <a:t>_</a:t>
            </a:r>
            <a:r>
              <a:rPr lang="ko-KR" altLang="en-US" sz="800" dirty="0"/>
              <a:t>모차르트 </a:t>
            </a:r>
            <a:r>
              <a:rPr lang="en-US" altLang="ko-KR" sz="800" dirty="0"/>
              <a:t>--&gt;</a:t>
            </a:r>
          </a:p>
          <a:p>
            <a:pPr defTabSz="180000"/>
            <a:r>
              <a:rPr lang="en-US" altLang="ko-KR" sz="800" dirty="0"/>
              <a:t>&lt;html&gt; </a:t>
            </a:r>
          </a:p>
          <a:p>
            <a:pPr defTabSz="180000"/>
            <a:r>
              <a:rPr lang="en-US" altLang="ko-KR" sz="800" dirty="0"/>
              <a:t>&lt;head&gt;&lt;meta charset="UTF-8"&gt;</a:t>
            </a:r>
          </a:p>
          <a:p>
            <a:pPr defTabSz="180000"/>
            <a:r>
              <a:rPr lang="en-US" altLang="ko-KR" sz="800" dirty="0"/>
              <a:t>&lt;title&gt;</a:t>
            </a:r>
            <a:r>
              <a:rPr lang="ko-KR" altLang="en-US" sz="800" dirty="0" err="1"/>
              <a:t>시맨틱</a:t>
            </a:r>
            <a:r>
              <a:rPr lang="ko-KR" altLang="en-US" sz="800" dirty="0"/>
              <a:t> 태그로 구조화 연습</a:t>
            </a:r>
            <a:r>
              <a:rPr lang="en-US" altLang="ko-KR" sz="800" dirty="0"/>
              <a:t>&lt;/title&gt;&lt;/head&gt;</a:t>
            </a:r>
          </a:p>
          <a:p>
            <a:pPr defTabSz="180000"/>
            <a:r>
              <a:rPr lang="en-US" altLang="ko-KR" sz="800" b="1" dirty="0"/>
              <a:t>&lt;body&gt;</a:t>
            </a:r>
          </a:p>
          <a:p>
            <a:pPr defTabSz="180000"/>
            <a:r>
              <a:rPr lang="en-US" altLang="ko-KR" sz="800" dirty="0"/>
              <a:t>	</a:t>
            </a:r>
            <a:r>
              <a:rPr lang="en-US" altLang="ko-KR" sz="800" b="1" dirty="0"/>
              <a:t>&lt;header&gt;</a:t>
            </a:r>
          </a:p>
          <a:p>
            <a:pPr defTabSz="180000"/>
            <a:r>
              <a:rPr lang="en-US" altLang="ko-KR" sz="800" dirty="0"/>
              <a:t>		</a:t>
            </a:r>
            <a:r>
              <a:rPr lang="en-US" altLang="ko-KR" sz="800" b="1" dirty="0">
                <a:solidFill>
                  <a:srgbClr val="0070C0"/>
                </a:solidFill>
              </a:rPr>
              <a:t>&lt;h1&gt;</a:t>
            </a:r>
            <a:r>
              <a:rPr lang="ko-KR" altLang="en-US" sz="800" b="1" dirty="0" err="1">
                <a:solidFill>
                  <a:srgbClr val="0070C0"/>
                </a:solidFill>
              </a:rPr>
              <a:t>볼프강</a:t>
            </a:r>
            <a:r>
              <a:rPr lang="ko-KR" altLang="en-US" sz="800" b="1" dirty="0">
                <a:solidFill>
                  <a:srgbClr val="0070C0"/>
                </a:solidFill>
              </a:rPr>
              <a:t> </a:t>
            </a:r>
            <a:r>
              <a:rPr lang="ko-KR" altLang="en-US" sz="800" b="1" dirty="0" err="1">
                <a:solidFill>
                  <a:srgbClr val="0070C0"/>
                </a:solidFill>
              </a:rPr>
              <a:t>아마데우스</a:t>
            </a:r>
            <a:r>
              <a:rPr lang="ko-KR" altLang="en-US" sz="800" b="1" dirty="0">
                <a:solidFill>
                  <a:srgbClr val="0070C0"/>
                </a:solidFill>
              </a:rPr>
              <a:t> 모차르트</a:t>
            </a:r>
            <a:r>
              <a:rPr lang="en-US" altLang="ko-KR" sz="800" b="1" dirty="0">
                <a:solidFill>
                  <a:srgbClr val="0070C0"/>
                </a:solidFill>
              </a:rPr>
              <a:t>&lt;/h1&gt;</a:t>
            </a:r>
          </a:p>
          <a:p>
            <a:pPr defTabSz="180000"/>
            <a:r>
              <a:rPr lang="en-US" altLang="ko-KR" sz="800" dirty="0"/>
              <a:t>		&lt;p&gt;</a:t>
            </a:r>
            <a:r>
              <a:rPr lang="ko-KR" altLang="en-US" sz="800" dirty="0"/>
              <a:t>모차르트</a:t>
            </a:r>
            <a:r>
              <a:rPr lang="en-US" altLang="ko-KR" sz="800" dirty="0"/>
              <a:t>(1756</a:t>
            </a:r>
            <a:r>
              <a:rPr lang="ko-KR" altLang="en-US" sz="800" dirty="0"/>
              <a:t>년 </a:t>
            </a:r>
            <a:r>
              <a:rPr lang="en-US" altLang="ko-KR" sz="800" dirty="0"/>
              <a:t>1</a:t>
            </a:r>
            <a:r>
              <a:rPr lang="ko-KR" altLang="en-US" sz="800" dirty="0"/>
              <a:t>월 </a:t>
            </a:r>
            <a:r>
              <a:rPr lang="en-US" altLang="ko-KR" sz="800" dirty="0"/>
              <a:t>27</a:t>
            </a:r>
            <a:r>
              <a:rPr lang="ko-KR" altLang="en-US" sz="800" dirty="0"/>
              <a:t>일 </a:t>
            </a:r>
            <a:r>
              <a:rPr lang="en-US" altLang="ko-KR" sz="800" dirty="0"/>
              <a:t>~ 1791</a:t>
            </a:r>
            <a:r>
              <a:rPr lang="ko-KR" altLang="en-US" sz="800" dirty="0"/>
              <a:t>년 </a:t>
            </a:r>
            <a:r>
              <a:rPr lang="en-US" altLang="ko-KR" sz="800" dirty="0"/>
              <a:t>12</a:t>
            </a:r>
            <a:r>
              <a:rPr lang="ko-KR" altLang="en-US" sz="800" dirty="0"/>
              <a:t>월 </a:t>
            </a:r>
            <a:r>
              <a:rPr lang="en-US" altLang="ko-KR" sz="800" dirty="0"/>
              <a:t>5</a:t>
            </a:r>
            <a:r>
              <a:rPr lang="ko-KR" altLang="en-US" sz="800" dirty="0"/>
              <a:t>일</a:t>
            </a:r>
            <a:r>
              <a:rPr lang="en-US" altLang="ko-KR" sz="800" dirty="0"/>
              <a:t>)</a:t>
            </a:r>
            <a:r>
              <a:rPr lang="ko-KR" altLang="en-US" sz="800" dirty="0"/>
              <a:t>는 </a:t>
            </a:r>
            <a:r>
              <a:rPr lang="en-US" altLang="ko-KR" sz="800" dirty="0"/>
              <a:t>1756</a:t>
            </a:r>
            <a:r>
              <a:rPr lang="ko-KR" altLang="en-US" sz="800" dirty="0"/>
              <a:t>년 </a:t>
            </a:r>
            <a:r>
              <a:rPr lang="en-US" altLang="ko-KR" sz="800" dirty="0"/>
              <a:t>1</a:t>
            </a:r>
            <a:r>
              <a:rPr lang="ko-KR" altLang="en-US" sz="800" dirty="0"/>
              <a:t>월 </a:t>
            </a:r>
            <a:r>
              <a:rPr lang="en-US" altLang="ko-KR" sz="800" dirty="0"/>
              <a:t>27</a:t>
            </a:r>
            <a:r>
              <a:rPr lang="ko-KR" altLang="en-US" sz="800" dirty="0"/>
              <a:t>일 </a:t>
            </a:r>
            <a:r>
              <a:rPr lang="ko-KR" altLang="en-US" sz="800" dirty="0" err="1"/>
              <a:t>잘츠부르크에서</a:t>
            </a:r>
            <a:r>
              <a:rPr lang="ko-KR" altLang="en-US" sz="800" dirty="0"/>
              <a:t> 태어난 천재적인 오스트리아의 작곡가를 소개한다</a:t>
            </a:r>
            <a:r>
              <a:rPr lang="en-US" altLang="ko-KR" sz="800" dirty="0"/>
              <a:t>.&lt;/p&gt;</a:t>
            </a:r>
          </a:p>
          <a:p>
            <a:pPr defTabSz="180000"/>
            <a:r>
              <a:rPr lang="en-US" altLang="ko-KR" sz="800" dirty="0"/>
              <a:t>		&lt;figure&gt;</a:t>
            </a:r>
          </a:p>
          <a:p>
            <a:pPr defTabSz="180000"/>
            <a:r>
              <a:rPr lang="en-US" altLang="ko-KR" sz="800" dirty="0"/>
              <a:t>			&lt;</a:t>
            </a:r>
            <a:r>
              <a:rPr lang="en-US" altLang="ko-KR" sz="800" dirty="0" err="1"/>
              <a:t>img</a:t>
            </a:r>
            <a:r>
              <a:rPr lang="en-US" altLang="ko-KR" sz="800" dirty="0"/>
              <a:t> width="140" height="200" </a:t>
            </a:r>
          </a:p>
          <a:p>
            <a:pPr defTabSz="180000"/>
            <a:r>
              <a:rPr lang="en-US" altLang="ko-KR" sz="800" dirty="0"/>
              <a:t>					</a:t>
            </a:r>
            <a:r>
              <a:rPr lang="en-US" altLang="ko-KR" sz="800" dirty="0" err="1"/>
              <a:t>src</a:t>
            </a:r>
            <a:r>
              <a:rPr lang="en-US" altLang="ko-KR" sz="800" dirty="0"/>
              <a:t>="https://upload.wikimedia.org/</a:t>
            </a:r>
            <a:r>
              <a:rPr lang="en-US" altLang="ko-KR" sz="800" dirty="0" err="1"/>
              <a:t>wikipedia</a:t>
            </a:r>
            <a:r>
              <a:rPr lang="en-US" altLang="ko-KR" sz="800" dirty="0"/>
              <a:t>/commons/thumb/1/1e/Wolfgang-amadeus-mozart_1.jpg/500px-Wolfgang-amadeus-mozart_1.jpg"&gt;</a:t>
            </a:r>
          </a:p>
          <a:p>
            <a:pPr defTabSz="180000"/>
            <a:r>
              <a:rPr lang="en-US" altLang="ko-KR" sz="800" dirty="0"/>
              <a:t>			&lt;</a:t>
            </a:r>
            <a:r>
              <a:rPr lang="en-US" altLang="ko-KR" sz="800" dirty="0" err="1"/>
              <a:t>figcaption</a:t>
            </a:r>
            <a:r>
              <a:rPr lang="en-US" altLang="ko-KR" sz="800" dirty="0"/>
              <a:t>&gt;1770</a:t>
            </a:r>
            <a:r>
              <a:rPr lang="ko-KR" altLang="en-US" sz="800" dirty="0"/>
              <a:t>년대 초상화</a:t>
            </a:r>
            <a:r>
              <a:rPr lang="en-US" altLang="ko-KR" sz="800" dirty="0"/>
              <a:t>&lt;/</a:t>
            </a:r>
            <a:r>
              <a:rPr lang="en-US" altLang="ko-KR" sz="800" dirty="0" err="1"/>
              <a:t>figcaption</a:t>
            </a:r>
            <a:r>
              <a:rPr lang="en-US" altLang="ko-KR" sz="800" dirty="0"/>
              <a:t>&gt;</a:t>
            </a:r>
          </a:p>
          <a:p>
            <a:pPr defTabSz="180000"/>
            <a:r>
              <a:rPr lang="en-US" altLang="ko-KR" sz="800" dirty="0"/>
              <a:t>		&lt;/figure&gt;</a:t>
            </a:r>
          </a:p>
          <a:p>
            <a:pPr defTabSz="180000"/>
            <a:r>
              <a:rPr lang="en-US" altLang="ko-KR" sz="800" dirty="0"/>
              <a:t>	</a:t>
            </a:r>
            <a:r>
              <a:rPr lang="en-US" altLang="ko-KR" sz="800" b="1" dirty="0"/>
              <a:t>&lt;/header&gt;</a:t>
            </a:r>
          </a:p>
          <a:p>
            <a:pPr defTabSz="180000"/>
            <a:r>
              <a:rPr lang="en-US" altLang="ko-KR" sz="800" b="1" dirty="0"/>
              <a:t>	&lt;</a:t>
            </a:r>
            <a:r>
              <a:rPr lang="en-US" altLang="ko-KR" sz="800" b="1" dirty="0" err="1"/>
              <a:t>nav</a:t>
            </a:r>
            <a:r>
              <a:rPr lang="en-US" altLang="ko-KR" sz="800" b="1" dirty="0"/>
              <a:t>&gt;</a:t>
            </a:r>
          </a:p>
          <a:p>
            <a:pPr defTabSz="180000"/>
            <a:r>
              <a:rPr lang="en-US" altLang="ko-KR" sz="800" dirty="0"/>
              <a:t>		</a:t>
            </a:r>
            <a:r>
              <a:rPr lang="en-US" altLang="ko-KR" sz="800" b="1" dirty="0">
                <a:solidFill>
                  <a:srgbClr val="0070C0"/>
                </a:solidFill>
              </a:rPr>
              <a:t>&lt;h2&gt;</a:t>
            </a:r>
            <a:r>
              <a:rPr lang="ko-KR" altLang="en-US" sz="800" b="1" dirty="0">
                <a:solidFill>
                  <a:srgbClr val="0070C0"/>
                </a:solidFill>
              </a:rPr>
              <a:t>목차</a:t>
            </a:r>
            <a:r>
              <a:rPr lang="en-US" altLang="ko-KR" sz="800" b="1" dirty="0">
                <a:solidFill>
                  <a:srgbClr val="0070C0"/>
                </a:solidFill>
              </a:rPr>
              <a:t>&lt;/h2&gt;</a:t>
            </a:r>
          </a:p>
          <a:p>
            <a:pPr defTabSz="180000"/>
            <a:r>
              <a:rPr lang="en-US" altLang="ko-KR" sz="800" dirty="0"/>
              <a:t>		&lt;</a:t>
            </a:r>
            <a:r>
              <a:rPr lang="en-US" altLang="ko-KR" sz="800" dirty="0" err="1"/>
              <a:t>ul</a:t>
            </a:r>
            <a:r>
              <a:rPr lang="en-US" altLang="ko-KR" sz="800" dirty="0"/>
              <a:t>&gt;</a:t>
            </a:r>
          </a:p>
          <a:p>
            <a:pPr defTabSz="180000"/>
            <a:r>
              <a:rPr lang="en-US" altLang="ko-KR" sz="800" dirty="0"/>
              <a:t>			&lt;li&gt;&lt;a </a:t>
            </a:r>
            <a:r>
              <a:rPr lang="en-US" altLang="ko-KR" sz="800" dirty="0" err="1"/>
              <a:t>href</a:t>
            </a:r>
            <a:r>
              <a:rPr lang="en-US" altLang="ko-KR" sz="800" dirty="0"/>
              <a:t>="#life"&gt;</a:t>
            </a:r>
            <a:r>
              <a:rPr lang="ko-KR" altLang="en-US" sz="800" dirty="0"/>
              <a:t>생애</a:t>
            </a:r>
            <a:r>
              <a:rPr lang="en-US" altLang="ko-KR" sz="800" dirty="0"/>
              <a:t>&lt;/a&gt;&lt;/li&gt;</a:t>
            </a:r>
          </a:p>
          <a:p>
            <a:pPr defTabSz="180000"/>
            <a:r>
              <a:rPr lang="en-US" altLang="ko-KR" sz="800" dirty="0"/>
              <a:t>			&lt;li&gt;&lt;a </a:t>
            </a:r>
            <a:r>
              <a:rPr lang="en-US" altLang="ko-KR" sz="800" dirty="0" err="1"/>
              <a:t>href</a:t>
            </a:r>
            <a:r>
              <a:rPr lang="en-US" altLang="ko-KR" sz="800" dirty="0"/>
              <a:t>="#death"&gt;</a:t>
            </a:r>
            <a:r>
              <a:rPr lang="ko-KR" altLang="en-US" sz="800" dirty="0"/>
              <a:t>죽음</a:t>
            </a:r>
            <a:r>
              <a:rPr lang="en-US" altLang="ko-KR" sz="800" dirty="0"/>
              <a:t>&lt;/a&gt;&lt;/li&gt;</a:t>
            </a:r>
          </a:p>
          <a:p>
            <a:pPr defTabSz="180000"/>
            <a:r>
              <a:rPr lang="en-US" altLang="ko-KR" sz="800" dirty="0"/>
              <a:t>			&lt;li&gt;&lt;a </a:t>
            </a:r>
            <a:r>
              <a:rPr lang="en-US" altLang="ko-KR" sz="800" dirty="0" err="1"/>
              <a:t>href</a:t>
            </a:r>
            <a:r>
              <a:rPr lang="en-US" altLang="ko-KR" sz="800" dirty="0"/>
              <a:t>="#music"&gt;</a:t>
            </a:r>
            <a:r>
              <a:rPr lang="ko-KR" altLang="en-US" sz="800" dirty="0"/>
              <a:t>음악</a:t>
            </a:r>
            <a:r>
              <a:rPr lang="en-US" altLang="ko-KR" sz="800" dirty="0"/>
              <a:t>&lt;/a&gt;&lt;/li&gt;</a:t>
            </a:r>
          </a:p>
          <a:p>
            <a:pPr defTabSz="180000"/>
            <a:r>
              <a:rPr lang="en-US" altLang="ko-KR" sz="800" dirty="0"/>
              <a:t>		&lt;/</a:t>
            </a:r>
            <a:r>
              <a:rPr lang="en-US" altLang="ko-KR" sz="800" dirty="0" err="1"/>
              <a:t>ul</a:t>
            </a:r>
            <a:r>
              <a:rPr lang="en-US" altLang="ko-KR" sz="800" dirty="0"/>
              <a:t>&gt;</a:t>
            </a:r>
          </a:p>
          <a:p>
            <a:pPr defTabSz="180000"/>
            <a:r>
              <a:rPr lang="en-US" altLang="ko-KR" sz="800" dirty="0"/>
              <a:t>	</a:t>
            </a:r>
            <a:r>
              <a:rPr lang="en-US" altLang="ko-KR" sz="800" b="1" dirty="0"/>
              <a:t>&lt;/</a:t>
            </a:r>
            <a:r>
              <a:rPr lang="en-US" altLang="ko-KR" sz="800" b="1" dirty="0" err="1"/>
              <a:t>nav</a:t>
            </a:r>
            <a:r>
              <a:rPr lang="en-US" altLang="ko-KR" sz="800" b="1" dirty="0"/>
              <a:t>&gt;</a:t>
            </a:r>
          </a:p>
          <a:p>
            <a:pPr defTabSz="180000"/>
            <a:r>
              <a:rPr lang="en-US" altLang="ko-KR" sz="800" dirty="0"/>
              <a:t>	</a:t>
            </a:r>
            <a:r>
              <a:rPr lang="en-US" altLang="ko-KR" sz="800" b="1" dirty="0"/>
              <a:t>&lt;section&gt;</a:t>
            </a:r>
          </a:p>
          <a:p>
            <a:pPr defTabSz="180000"/>
            <a:r>
              <a:rPr lang="en-US" altLang="ko-KR" sz="800" dirty="0"/>
              <a:t>		</a:t>
            </a:r>
            <a:r>
              <a:rPr lang="en-US" altLang="ko-KR" sz="800" b="1" dirty="0"/>
              <a:t>&lt;article id="life"&gt;</a:t>
            </a:r>
          </a:p>
          <a:p>
            <a:pPr defTabSz="180000"/>
            <a:r>
              <a:rPr lang="en-US" altLang="ko-KR" sz="800" dirty="0"/>
              <a:t>			</a:t>
            </a:r>
            <a:r>
              <a:rPr lang="en-US" altLang="ko-KR" sz="800" b="1" dirty="0">
                <a:solidFill>
                  <a:srgbClr val="0070C0"/>
                </a:solidFill>
              </a:rPr>
              <a:t>&lt;h2&gt;</a:t>
            </a:r>
            <a:r>
              <a:rPr lang="ko-KR" altLang="en-US" sz="800" b="1" dirty="0">
                <a:solidFill>
                  <a:srgbClr val="0070C0"/>
                </a:solidFill>
              </a:rPr>
              <a:t>생애</a:t>
            </a:r>
            <a:r>
              <a:rPr lang="en-US" altLang="ko-KR" sz="800" b="1" dirty="0">
                <a:solidFill>
                  <a:srgbClr val="0070C0"/>
                </a:solidFill>
              </a:rPr>
              <a:t>&lt;/h2&gt;</a:t>
            </a:r>
            <a:r>
              <a:rPr lang="en-US" altLang="ko-KR" sz="800" dirty="0"/>
              <a:t>	</a:t>
            </a:r>
          </a:p>
          <a:p>
            <a:pPr defTabSz="180000"/>
            <a:r>
              <a:rPr lang="en-US" altLang="ko-KR" sz="800" dirty="0"/>
              <a:t>			&lt;p&gt;</a:t>
            </a:r>
            <a:r>
              <a:rPr lang="ko-KR" altLang="en-US" sz="800" dirty="0"/>
              <a:t>모차르트는 </a:t>
            </a:r>
            <a:r>
              <a:rPr lang="en-US" altLang="ko-KR" sz="800" dirty="0"/>
              <a:t>1756</a:t>
            </a:r>
            <a:r>
              <a:rPr lang="ko-KR" altLang="en-US" sz="800" dirty="0"/>
              <a:t>년 </a:t>
            </a:r>
            <a:r>
              <a:rPr lang="en-US" altLang="ko-KR" sz="800" dirty="0"/>
              <a:t>1</a:t>
            </a:r>
            <a:r>
              <a:rPr lang="ko-KR" altLang="en-US" sz="800" dirty="0"/>
              <a:t>월 </a:t>
            </a:r>
            <a:r>
              <a:rPr lang="en-US" altLang="ko-KR" sz="800" dirty="0"/>
              <a:t>27</a:t>
            </a:r>
            <a:r>
              <a:rPr lang="ko-KR" altLang="en-US" sz="800" dirty="0"/>
              <a:t>일 </a:t>
            </a:r>
            <a:r>
              <a:rPr lang="ko-KR" altLang="en-US" sz="800" dirty="0" err="1"/>
              <a:t>잘츠부르크에서</a:t>
            </a:r>
            <a:r>
              <a:rPr lang="ko-KR" altLang="en-US" sz="800" dirty="0"/>
              <a:t> 태어나서</a:t>
            </a:r>
            <a:r>
              <a:rPr lang="en-US" altLang="ko-KR" sz="800" dirty="0"/>
              <a:t>, </a:t>
            </a:r>
            <a:r>
              <a:rPr lang="ko-KR" altLang="en-US" sz="800" dirty="0"/>
              <a:t>궁정 음악가였던 아버지 </a:t>
            </a:r>
          </a:p>
          <a:p>
            <a:pPr defTabSz="180000"/>
            <a:r>
              <a:rPr lang="ko-KR" altLang="en-US" sz="800" dirty="0"/>
              <a:t>			에게 피아노와 바이올린을 배웠고</a:t>
            </a:r>
            <a:r>
              <a:rPr lang="en-US" altLang="ko-KR" sz="800" dirty="0"/>
              <a:t>, </a:t>
            </a:r>
            <a:r>
              <a:rPr lang="ko-KR" altLang="en-US" sz="800" dirty="0" err="1"/>
              <a:t>다섯살</a:t>
            </a:r>
            <a:r>
              <a:rPr lang="ko-KR" altLang="en-US" sz="800" dirty="0"/>
              <a:t> 때 이미 작곡을 하기 시작했으며</a:t>
            </a:r>
            <a:r>
              <a:rPr lang="en-US" altLang="ko-KR" sz="800" dirty="0"/>
              <a:t>, 1764</a:t>
            </a:r>
            <a:r>
              <a:rPr lang="ko-KR" altLang="en-US" sz="800" dirty="0"/>
              <a:t>년에서 </a:t>
            </a:r>
            <a:r>
              <a:rPr lang="en-US" altLang="ko-KR" sz="800" dirty="0"/>
              <a:t>1765</a:t>
            </a:r>
            <a:r>
              <a:rPr lang="ko-KR" altLang="en-US" sz="800" dirty="0"/>
              <a:t>년 사이에 바흐로부터 처음으로 교향곡을 작곡하는 법을 배웠는데 </a:t>
            </a:r>
            <a:endParaRPr lang="en-US" altLang="ko-KR" sz="800" dirty="0"/>
          </a:p>
          <a:p>
            <a:pPr defTabSz="180000"/>
            <a:r>
              <a:rPr lang="en-US" altLang="ko-KR" sz="800" dirty="0"/>
              <a:t>			</a:t>
            </a:r>
            <a:r>
              <a:rPr lang="ko-KR" altLang="en-US" sz="800" dirty="0"/>
              <a:t>이것이 모차르트가 수많은 교향곡을 남기는 계기가 되었다</a:t>
            </a:r>
            <a:r>
              <a:rPr lang="en-US" altLang="ko-KR" sz="800" dirty="0"/>
              <a:t>. </a:t>
            </a:r>
            <a:r>
              <a:rPr lang="ko-KR" altLang="en-US" sz="800" dirty="0"/>
              <a:t>모차르트는 빈에서 </a:t>
            </a:r>
            <a:r>
              <a:rPr lang="en-US" altLang="ko-KR" sz="800" dirty="0"/>
              <a:t>1784</a:t>
            </a:r>
            <a:r>
              <a:rPr lang="ko-KR" altLang="en-US" sz="800" dirty="0"/>
              <a:t>년에 </a:t>
            </a:r>
            <a:r>
              <a:rPr lang="en-US" altLang="ko-KR" sz="800" dirty="0"/>
              <a:t>14</a:t>
            </a:r>
            <a:r>
              <a:rPr lang="ko-KR" altLang="en-US" sz="800" dirty="0"/>
              <a:t>세인 베토벤을 만나 베토벤을 교육시키는데 전념하기도 했다</a:t>
            </a:r>
            <a:r>
              <a:rPr lang="en-US" altLang="ko-KR" sz="800" dirty="0"/>
              <a:t>.</a:t>
            </a:r>
          </a:p>
          <a:p>
            <a:pPr defTabSz="180000"/>
            <a:r>
              <a:rPr lang="en-US" altLang="ko-KR" sz="800" dirty="0"/>
              <a:t>			&lt;/p&gt;</a:t>
            </a:r>
          </a:p>
          <a:p>
            <a:pPr defTabSz="180000"/>
            <a:r>
              <a:rPr lang="en-US" altLang="ko-KR" sz="800" dirty="0"/>
              <a:t>		</a:t>
            </a:r>
            <a:r>
              <a:rPr lang="en-US" altLang="ko-KR" sz="800" b="1" dirty="0"/>
              <a:t>&lt;/article&gt;</a:t>
            </a:r>
          </a:p>
          <a:p>
            <a:pPr defTabSz="180000"/>
            <a:r>
              <a:rPr lang="en-US" altLang="ko-KR" sz="800" b="1" dirty="0"/>
              <a:t>		&lt;article id="death"&gt;</a:t>
            </a:r>
          </a:p>
          <a:p>
            <a:pPr defTabSz="180000"/>
            <a:r>
              <a:rPr lang="en-US" altLang="ko-KR" sz="800" dirty="0"/>
              <a:t>			</a:t>
            </a:r>
            <a:r>
              <a:rPr lang="en-US" altLang="ko-KR" sz="800" b="1" dirty="0">
                <a:solidFill>
                  <a:srgbClr val="0070C0"/>
                </a:solidFill>
              </a:rPr>
              <a:t>&lt;h2&gt;</a:t>
            </a:r>
            <a:r>
              <a:rPr lang="ko-KR" altLang="en-US" sz="800" b="1" dirty="0">
                <a:solidFill>
                  <a:srgbClr val="0070C0"/>
                </a:solidFill>
              </a:rPr>
              <a:t>죽음</a:t>
            </a:r>
            <a:r>
              <a:rPr lang="en-US" altLang="ko-KR" sz="800" b="1" dirty="0">
                <a:solidFill>
                  <a:srgbClr val="0070C0"/>
                </a:solidFill>
              </a:rPr>
              <a:t>&lt;/h2&gt;</a:t>
            </a:r>
            <a:r>
              <a:rPr lang="en-US" altLang="ko-KR" sz="800" dirty="0"/>
              <a:t>	</a:t>
            </a:r>
          </a:p>
          <a:p>
            <a:pPr defTabSz="180000"/>
            <a:r>
              <a:rPr lang="en-US" altLang="ko-KR" sz="800" dirty="0"/>
              <a:t>			&lt;p&gt;</a:t>
            </a:r>
            <a:r>
              <a:rPr lang="ko-KR" altLang="en-US" sz="800" dirty="0"/>
              <a:t>모차르트는 </a:t>
            </a:r>
            <a:r>
              <a:rPr lang="en-US" altLang="ko-KR" sz="800" dirty="0"/>
              <a:t>1791</a:t>
            </a:r>
            <a:r>
              <a:rPr lang="ko-KR" altLang="en-US" sz="800" dirty="0"/>
              <a:t>년 </a:t>
            </a:r>
            <a:r>
              <a:rPr lang="en-US" altLang="ko-KR" sz="800" dirty="0"/>
              <a:t>12</a:t>
            </a:r>
            <a:r>
              <a:rPr lang="ko-KR" altLang="en-US" sz="800" dirty="0"/>
              <a:t>월 </a:t>
            </a:r>
            <a:r>
              <a:rPr lang="en-US" altLang="ko-KR" sz="800" dirty="0"/>
              <a:t>5</a:t>
            </a:r>
            <a:r>
              <a:rPr lang="ko-KR" altLang="en-US" sz="800" dirty="0"/>
              <a:t>일 오전 </a:t>
            </a:r>
            <a:r>
              <a:rPr lang="en-US" altLang="ko-KR" sz="800" dirty="0"/>
              <a:t>0</a:t>
            </a:r>
            <a:r>
              <a:rPr lang="ko-KR" altLang="en-US" sz="800" dirty="0"/>
              <a:t>시 </a:t>
            </a:r>
            <a:r>
              <a:rPr lang="en-US" altLang="ko-KR" sz="800" dirty="0"/>
              <a:t>55</a:t>
            </a:r>
            <a:r>
              <a:rPr lang="ko-KR" altLang="en-US" sz="800" dirty="0"/>
              <a:t>분경에 갑자기 병으로 죽었으며 모차르트가 완성하지 못한 작품 </a:t>
            </a:r>
            <a:endParaRPr lang="en-US" altLang="ko-KR" sz="800" dirty="0"/>
          </a:p>
          <a:p>
            <a:pPr defTabSz="180000"/>
            <a:r>
              <a:rPr lang="en-US" altLang="ko-KR" sz="800" dirty="0"/>
              <a:t>				</a:t>
            </a:r>
            <a:r>
              <a:rPr lang="ko-KR" altLang="en-US" sz="800" dirty="0" err="1"/>
              <a:t>레퀴엠은</a:t>
            </a:r>
            <a:r>
              <a:rPr lang="ko-KR" altLang="en-US" sz="800" dirty="0"/>
              <a:t> </a:t>
            </a:r>
            <a:r>
              <a:rPr lang="ko-KR" altLang="en-US" sz="800" dirty="0" err="1"/>
              <a:t>프란츠</a:t>
            </a:r>
            <a:r>
              <a:rPr lang="ko-KR" altLang="en-US" sz="800" dirty="0"/>
              <a:t> </a:t>
            </a:r>
            <a:r>
              <a:rPr lang="ko-KR" altLang="en-US" sz="800" dirty="0" err="1"/>
              <a:t>크사버</a:t>
            </a:r>
            <a:r>
              <a:rPr lang="ko-KR" altLang="en-US" sz="800" dirty="0"/>
              <a:t> </a:t>
            </a:r>
            <a:r>
              <a:rPr lang="ko-KR" altLang="en-US" sz="800" dirty="0" err="1"/>
              <a:t>쥐스마이어</a:t>
            </a:r>
            <a:r>
              <a:rPr lang="en-US" altLang="ko-KR" sz="800" dirty="0"/>
              <a:t>(Franz </a:t>
            </a:r>
            <a:r>
              <a:rPr lang="en-US" altLang="ko-KR" sz="800" dirty="0" err="1"/>
              <a:t>Xaver</a:t>
            </a:r>
            <a:r>
              <a:rPr lang="en-US" altLang="ko-KR" sz="800" dirty="0"/>
              <a:t> </a:t>
            </a:r>
            <a:r>
              <a:rPr lang="en-US" altLang="ko-KR" sz="800" dirty="0" err="1"/>
              <a:t>Süssmayr</a:t>
            </a:r>
            <a:r>
              <a:rPr lang="en-US" altLang="ko-KR" sz="800" dirty="0"/>
              <a:t>)</a:t>
            </a:r>
            <a:r>
              <a:rPr lang="ko-KR" altLang="en-US" sz="800" dirty="0"/>
              <a:t>가 완성시켰다</a:t>
            </a:r>
            <a:r>
              <a:rPr lang="en-US" altLang="ko-KR" sz="800" dirty="0"/>
              <a:t>.&lt;/p&gt;</a:t>
            </a:r>
          </a:p>
          <a:p>
            <a:pPr defTabSz="180000"/>
            <a:r>
              <a:rPr lang="en-US" altLang="ko-KR" sz="800" dirty="0"/>
              <a:t>	</a:t>
            </a:r>
            <a:r>
              <a:rPr lang="en-US" altLang="ko-KR" sz="800" b="1" dirty="0"/>
              <a:t>	&lt;/article&gt;</a:t>
            </a:r>
          </a:p>
          <a:p>
            <a:pPr defTabSz="180000"/>
            <a:r>
              <a:rPr lang="en-US" altLang="ko-KR" sz="800" b="1" dirty="0"/>
              <a:t>		&lt;article id="music"&gt;</a:t>
            </a:r>
          </a:p>
          <a:p>
            <a:pPr defTabSz="180000"/>
            <a:r>
              <a:rPr lang="en-US" altLang="ko-KR" sz="800" dirty="0"/>
              <a:t>			</a:t>
            </a:r>
            <a:r>
              <a:rPr lang="en-US" altLang="ko-KR" sz="800" b="1" dirty="0">
                <a:solidFill>
                  <a:srgbClr val="0070C0"/>
                </a:solidFill>
              </a:rPr>
              <a:t>&lt;h2&gt;</a:t>
            </a:r>
            <a:r>
              <a:rPr lang="ko-KR" altLang="en-US" sz="800" b="1" dirty="0">
                <a:solidFill>
                  <a:srgbClr val="0070C0"/>
                </a:solidFill>
              </a:rPr>
              <a:t>음악</a:t>
            </a:r>
            <a:r>
              <a:rPr lang="en-US" altLang="ko-KR" sz="800" b="1" dirty="0">
                <a:solidFill>
                  <a:srgbClr val="0070C0"/>
                </a:solidFill>
              </a:rPr>
              <a:t>&lt;/h2&gt;	</a:t>
            </a:r>
          </a:p>
          <a:p>
            <a:pPr defTabSz="180000"/>
            <a:r>
              <a:rPr lang="en-US" altLang="ko-KR" sz="800" dirty="0"/>
              <a:t>			&lt;p&gt;</a:t>
            </a:r>
            <a:r>
              <a:rPr lang="ko-KR" altLang="en-US" sz="800" dirty="0"/>
              <a:t>오페라</a:t>
            </a:r>
            <a:r>
              <a:rPr lang="en-US" altLang="ko-KR" sz="800" dirty="0"/>
              <a:t>, </a:t>
            </a:r>
            <a:r>
              <a:rPr lang="ko-KR" altLang="en-US" sz="800" dirty="0"/>
              <a:t>교향곡</a:t>
            </a:r>
            <a:r>
              <a:rPr lang="en-US" altLang="ko-KR" sz="800" dirty="0"/>
              <a:t>, </a:t>
            </a:r>
            <a:r>
              <a:rPr lang="ko-KR" altLang="en-US" sz="800" dirty="0"/>
              <a:t>행진곡</a:t>
            </a:r>
            <a:r>
              <a:rPr lang="en-US" altLang="ko-KR" sz="800" dirty="0"/>
              <a:t>, </a:t>
            </a:r>
            <a:r>
              <a:rPr lang="ko-KR" altLang="en-US" sz="800" dirty="0"/>
              <a:t>관현악용 무곡</a:t>
            </a:r>
            <a:r>
              <a:rPr lang="en-US" altLang="ko-KR" sz="800" dirty="0"/>
              <a:t>, </a:t>
            </a:r>
            <a:r>
              <a:rPr lang="ko-KR" altLang="en-US" sz="800" dirty="0"/>
              <a:t>피아노 협주곡</a:t>
            </a:r>
            <a:r>
              <a:rPr lang="en-US" altLang="ko-KR" sz="800" dirty="0"/>
              <a:t>, </a:t>
            </a:r>
            <a:r>
              <a:rPr lang="ko-KR" altLang="en-US" sz="800" dirty="0"/>
              <a:t>바이올린 협주곡</a:t>
            </a:r>
            <a:r>
              <a:rPr lang="en-US" altLang="ko-KR" sz="800" dirty="0"/>
              <a:t>, </a:t>
            </a:r>
            <a:r>
              <a:rPr lang="ko-KR" altLang="en-US" sz="800" dirty="0"/>
              <a:t>교회용 성악곡</a:t>
            </a:r>
            <a:r>
              <a:rPr lang="en-US" altLang="ko-KR" sz="800" dirty="0"/>
              <a:t>, </a:t>
            </a:r>
            <a:r>
              <a:rPr lang="ko-KR" altLang="en-US" sz="800" dirty="0"/>
              <a:t>칸타타</a:t>
            </a:r>
            <a:r>
              <a:rPr lang="en-US" altLang="ko-KR" sz="800" dirty="0"/>
              <a:t>, </a:t>
            </a:r>
            <a:r>
              <a:rPr lang="ko-KR" altLang="en-US" sz="800" dirty="0"/>
              <a:t>미사곡 등 다양한 장르를 아우르며 </a:t>
            </a:r>
            <a:endParaRPr lang="en-US" altLang="ko-KR" sz="800" dirty="0"/>
          </a:p>
          <a:p>
            <a:pPr defTabSz="180000"/>
            <a:r>
              <a:rPr lang="en-US" altLang="ko-KR" sz="800" dirty="0"/>
              <a:t>			600 </a:t>
            </a:r>
            <a:r>
              <a:rPr lang="ko-KR" altLang="en-US" sz="800" dirty="0" err="1"/>
              <a:t>여곡을</a:t>
            </a:r>
            <a:r>
              <a:rPr lang="ko-KR" altLang="en-US" sz="800" dirty="0"/>
              <a:t> 작곡하여 후대에 남겼다</a:t>
            </a:r>
            <a:r>
              <a:rPr lang="en-US" altLang="ko-KR" sz="800" dirty="0"/>
              <a:t>.&lt;/p&gt;</a:t>
            </a:r>
          </a:p>
          <a:p>
            <a:pPr defTabSz="180000"/>
            <a:r>
              <a:rPr lang="en-US" altLang="ko-KR" sz="800" dirty="0"/>
              <a:t>		</a:t>
            </a:r>
            <a:r>
              <a:rPr lang="en-US" altLang="ko-KR" sz="800" b="1" dirty="0"/>
              <a:t>&lt;/article&gt;</a:t>
            </a:r>
          </a:p>
          <a:p>
            <a:pPr defTabSz="180000"/>
            <a:r>
              <a:rPr lang="en-US" altLang="ko-KR" sz="800" dirty="0"/>
              <a:t>	</a:t>
            </a:r>
            <a:r>
              <a:rPr lang="en-US" altLang="ko-KR" sz="800" b="1" dirty="0"/>
              <a:t>&lt;/section&gt;</a:t>
            </a:r>
          </a:p>
          <a:p>
            <a:pPr defTabSz="180000"/>
            <a:r>
              <a:rPr lang="en-US" altLang="ko-KR" sz="800" dirty="0"/>
              <a:t>	</a:t>
            </a:r>
            <a:r>
              <a:rPr lang="en-US" altLang="ko-KR" sz="800" b="1" dirty="0"/>
              <a:t>&lt;aside id="legend"&gt;</a:t>
            </a:r>
          </a:p>
          <a:p>
            <a:pPr defTabSz="180000"/>
            <a:r>
              <a:rPr lang="en-US" altLang="ko-KR" sz="800" dirty="0"/>
              <a:t>		</a:t>
            </a:r>
            <a:r>
              <a:rPr lang="en-US" altLang="ko-KR" sz="800" b="1" dirty="0">
                <a:solidFill>
                  <a:srgbClr val="0070C0"/>
                </a:solidFill>
              </a:rPr>
              <a:t>&lt;h3&gt;</a:t>
            </a:r>
            <a:r>
              <a:rPr lang="ko-KR" altLang="en-US" sz="800" b="1" dirty="0">
                <a:solidFill>
                  <a:srgbClr val="0070C0"/>
                </a:solidFill>
              </a:rPr>
              <a:t>모차르트의 죽음에 얽힌 전설</a:t>
            </a:r>
            <a:r>
              <a:rPr lang="en-US" altLang="ko-KR" sz="800" b="1" dirty="0">
                <a:solidFill>
                  <a:srgbClr val="0070C0"/>
                </a:solidFill>
              </a:rPr>
              <a:t>&lt;/h3&gt;</a:t>
            </a:r>
            <a:r>
              <a:rPr lang="en-US" altLang="ko-KR" sz="800" dirty="0"/>
              <a:t>	</a:t>
            </a:r>
          </a:p>
          <a:p>
            <a:pPr defTabSz="180000"/>
            <a:r>
              <a:rPr lang="en-US" altLang="ko-KR" sz="800" dirty="0"/>
              <a:t>		&lt;p&gt;</a:t>
            </a:r>
            <a:r>
              <a:rPr lang="ko-KR" altLang="en-US" sz="800" dirty="0"/>
              <a:t>모차르트의 장례식 날 비가 오고 천둥이 쳤다고 하나 </a:t>
            </a:r>
            <a:r>
              <a:rPr lang="en-US" altLang="ko-KR" sz="800" dirty="0"/>
              <a:t>New Groove</a:t>
            </a:r>
            <a:r>
              <a:rPr lang="ko-KR" altLang="en-US" sz="800" dirty="0"/>
              <a:t>에 따르면 사실은 구름 한 점 없는 쾌청한 날이었다고 한다</a:t>
            </a:r>
            <a:r>
              <a:rPr lang="en-US" altLang="ko-KR" sz="800" dirty="0"/>
              <a:t>.&lt;/p&gt;</a:t>
            </a:r>
          </a:p>
          <a:p>
            <a:pPr defTabSz="180000"/>
            <a:r>
              <a:rPr lang="en-US" altLang="ko-KR" sz="800" dirty="0"/>
              <a:t>	</a:t>
            </a:r>
            <a:r>
              <a:rPr lang="en-US" altLang="ko-KR" sz="800" b="1" dirty="0"/>
              <a:t>&lt;/aside&gt;	</a:t>
            </a:r>
          </a:p>
          <a:p>
            <a:pPr defTabSz="180000"/>
            <a:r>
              <a:rPr lang="en-US" altLang="ko-KR" sz="800" b="1" dirty="0"/>
              <a:t>	&lt;footer&gt;</a:t>
            </a:r>
          </a:p>
          <a:p>
            <a:pPr defTabSz="180000"/>
            <a:r>
              <a:rPr lang="en-US" altLang="ko-KR" sz="800" dirty="0"/>
              <a:t>		&lt;p&gt;2017</a:t>
            </a:r>
            <a:r>
              <a:rPr lang="ko-KR" altLang="en-US" sz="800" dirty="0"/>
              <a:t>년 </a:t>
            </a:r>
            <a:r>
              <a:rPr lang="en-US" altLang="ko-KR" sz="800" dirty="0"/>
              <a:t>10</a:t>
            </a:r>
            <a:r>
              <a:rPr lang="ko-KR" altLang="en-US" sz="800" dirty="0"/>
              <a:t>월 </a:t>
            </a:r>
            <a:r>
              <a:rPr lang="en-US" altLang="ko-KR" sz="800" dirty="0"/>
              <a:t>7</a:t>
            </a:r>
            <a:r>
              <a:rPr lang="ko-KR" altLang="en-US" sz="800" dirty="0"/>
              <a:t>일 작성</a:t>
            </a:r>
            <a:r>
              <a:rPr lang="en-US" altLang="ko-KR" sz="800" dirty="0"/>
              <a:t>, </a:t>
            </a:r>
            <a:r>
              <a:rPr lang="ko-KR" altLang="en-US" sz="800" dirty="0" err="1"/>
              <a:t>위키피디어</a:t>
            </a:r>
            <a:r>
              <a:rPr lang="ko-KR" altLang="en-US" sz="800" dirty="0"/>
              <a:t> 참고</a:t>
            </a:r>
            <a:r>
              <a:rPr lang="en-US" altLang="ko-KR" sz="800" dirty="0"/>
              <a:t>&lt;/p&gt;</a:t>
            </a:r>
          </a:p>
          <a:p>
            <a:pPr defTabSz="180000"/>
            <a:r>
              <a:rPr lang="en-US" altLang="ko-KR" sz="800" dirty="0"/>
              <a:t>	</a:t>
            </a:r>
            <a:r>
              <a:rPr lang="en-US" altLang="ko-KR" sz="800" b="1" dirty="0"/>
              <a:t>&lt;/footer&gt;</a:t>
            </a:r>
          </a:p>
          <a:p>
            <a:pPr defTabSz="180000"/>
            <a:r>
              <a:rPr lang="en-US" altLang="ko-KR" sz="800" b="1" dirty="0"/>
              <a:t>&lt;/body&gt;</a:t>
            </a:r>
          </a:p>
          <a:p>
            <a:pPr defTabSz="180000"/>
            <a:r>
              <a:rPr lang="en-US" altLang="ko-KR" sz="800" dirty="0"/>
              <a:t>&lt;/html&gt;</a:t>
            </a:r>
            <a:endParaRPr lang="ko-KR" altLang="en-US" sz="800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6084168" y="217183"/>
            <a:ext cx="2520280" cy="679450"/>
          </a:xfrm>
          <a:solidFill>
            <a:srgbClr val="0070C0"/>
          </a:solidFill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HTML5 </a:t>
            </a:r>
            <a:r>
              <a:rPr lang="ko-KR" altLang="en-US" sz="1600" dirty="0">
                <a:solidFill>
                  <a:schemeClr val="bg1"/>
                </a:solidFill>
              </a:rPr>
              <a:t>문서 구조화 연습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br>
              <a:rPr lang="en-US" altLang="ko-KR" sz="1600" dirty="0">
                <a:solidFill>
                  <a:schemeClr val="bg1"/>
                </a:solidFill>
              </a:rPr>
            </a:br>
            <a:r>
              <a:rPr lang="en-US" altLang="ko-KR" sz="1600" dirty="0">
                <a:solidFill>
                  <a:schemeClr val="bg1"/>
                </a:solidFill>
              </a:rPr>
              <a:t>– HTML </a:t>
            </a:r>
            <a:r>
              <a:rPr lang="ko-KR" altLang="en-US" sz="1600" dirty="0">
                <a:solidFill>
                  <a:schemeClr val="bg1"/>
                </a:solidFill>
              </a:rPr>
              <a:t>텍스트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203848" y="836712"/>
            <a:ext cx="792088" cy="175394"/>
          </a:xfrm>
          <a:prstGeom prst="wedgeRoundRectCallout">
            <a:avLst>
              <a:gd name="adj1" fmla="val -98100"/>
              <a:gd name="adj2" fmla="val 247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머리말 제목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115020" y="1943500"/>
            <a:ext cx="792088" cy="175394"/>
          </a:xfrm>
          <a:prstGeom prst="wedgeRoundRectCallout">
            <a:avLst>
              <a:gd name="adj1" fmla="val -98100"/>
              <a:gd name="adj2" fmla="val 247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목차 제목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179735" y="2961220"/>
            <a:ext cx="654618" cy="175394"/>
          </a:xfrm>
          <a:prstGeom prst="wedgeRoundRectCallout">
            <a:avLst>
              <a:gd name="adj1" fmla="val -95351"/>
              <a:gd name="adj2" fmla="val 594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절 제목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184089" y="3815120"/>
            <a:ext cx="654618" cy="175394"/>
          </a:xfrm>
          <a:prstGeom prst="wedgeRoundRectCallout">
            <a:avLst>
              <a:gd name="adj1" fmla="val -95351"/>
              <a:gd name="adj2" fmla="val 594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절 제목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179735" y="4405734"/>
            <a:ext cx="654618" cy="175394"/>
          </a:xfrm>
          <a:prstGeom prst="wedgeRoundRectCallout">
            <a:avLst>
              <a:gd name="adj1" fmla="val -95351"/>
              <a:gd name="adj2" fmla="val 594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절 제목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3133255" y="5157192"/>
            <a:ext cx="654618" cy="175394"/>
          </a:xfrm>
          <a:prstGeom prst="wedgeRoundRectCallout">
            <a:avLst>
              <a:gd name="adj1" fmla="val -95351"/>
              <a:gd name="adj2" fmla="val 594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노트 제목</a:t>
            </a:r>
          </a:p>
        </p:txBody>
      </p:sp>
    </p:spTree>
    <p:extLst>
      <p:ext uri="{BB962C8B-B14F-4D97-AF65-F5344CB8AC3E}">
        <p14:creationId xmlns:p14="http://schemas.microsoft.com/office/powerpoint/2010/main" val="23237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시맨틱</a:t>
            </a:r>
            <a:r>
              <a:rPr lang="ko-KR" altLang="en-US" dirty="0"/>
              <a:t> 태그들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ko-KR" altLang="en-US" dirty="0" err="1"/>
              <a:t>시맨틱</a:t>
            </a:r>
            <a:r>
              <a:rPr lang="ko-KR" altLang="en-US" dirty="0"/>
              <a:t> 블록 태그</a:t>
            </a:r>
            <a:endParaRPr lang="en-US" altLang="ko-KR" dirty="0"/>
          </a:p>
          <a:p>
            <a:pPr lvl="1"/>
            <a:r>
              <a:rPr lang="en-US" altLang="ko-KR" dirty="0"/>
              <a:t>&lt;figure&gt;</a:t>
            </a:r>
          </a:p>
          <a:p>
            <a:pPr lvl="2"/>
            <a:r>
              <a:rPr lang="ko-KR" altLang="en-US" dirty="0"/>
              <a:t>책이나 보고서 등 본문에 삽입하는 사진</a:t>
            </a:r>
            <a:r>
              <a:rPr lang="en-US" altLang="ko-KR" dirty="0"/>
              <a:t>, </a:t>
            </a:r>
            <a:r>
              <a:rPr lang="ko-KR" altLang="en-US" dirty="0"/>
              <a:t>차트</a:t>
            </a:r>
            <a:r>
              <a:rPr lang="en-US" altLang="ko-KR" dirty="0"/>
              <a:t>, </a:t>
            </a:r>
            <a:r>
              <a:rPr lang="ko-KR" altLang="en-US" dirty="0"/>
              <a:t>삽화</a:t>
            </a:r>
            <a:r>
              <a:rPr lang="en-US" altLang="ko-KR" dirty="0"/>
              <a:t>, </a:t>
            </a:r>
            <a:r>
              <a:rPr lang="ko-KR" altLang="en-US" dirty="0"/>
              <a:t>소스 코드 등을 통상적으로 ‘그림</a:t>
            </a:r>
            <a:r>
              <a:rPr lang="en-US" altLang="ko-KR" dirty="0"/>
              <a:t>’</a:t>
            </a:r>
            <a:r>
              <a:rPr lang="ko-KR" altLang="en-US" dirty="0"/>
              <a:t>으로 표현</a:t>
            </a:r>
            <a:endParaRPr lang="en-US" altLang="ko-KR" dirty="0"/>
          </a:p>
          <a:p>
            <a:pPr lvl="1"/>
            <a:r>
              <a:rPr lang="en-US" altLang="ko-KR" dirty="0"/>
              <a:t>&lt;details&gt;</a:t>
            </a:r>
            <a:r>
              <a:rPr lang="ko-KR" altLang="en-US" dirty="0"/>
              <a:t>와 </a:t>
            </a:r>
            <a:r>
              <a:rPr lang="en-US" altLang="ko-KR" dirty="0"/>
              <a:t>&lt;summary&gt;</a:t>
            </a:r>
          </a:p>
          <a:p>
            <a:pPr lvl="2"/>
            <a:r>
              <a:rPr lang="en-US" altLang="ko-KR" dirty="0"/>
              <a:t>&lt;details&gt;</a:t>
            </a:r>
            <a:r>
              <a:rPr lang="ko-KR" altLang="en-US" dirty="0"/>
              <a:t>는 상세 정보를 담는 </a:t>
            </a:r>
            <a:r>
              <a:rPr lang="ko-KR" altLang="en-US" dirty="0" err="1"/>
              <a:t>시맨틱</a:t>
            </a:r>
            <a:r>
              <a:rPr lang="ko-KR" altLang="en-US" dirty="0"/>
              <a:t> 블록 태그</a:t>
            </a:r>
            <a:endParaRPr lang="en-US" altLang="ko-KR" dirty="0"/>
          </a:p>
          <a:p>
            <a:pPr lvl="2"/>
            <a:r>
              <a:rPr lang="en-US" altLang="ko-KR" dirty="0"/>
              <a:t>&lt;summary&gt; </a:t>
            </a:r>
            <a:r>
              <a:rPr lang="ko-KR" altLang="en-US" dirty="0"/>
              <a:t>태그는 </a:t>
            </a:r>
            <a:r>
              <a:rPr lang="en-US" altLang="ko-KR" dirty="0"/>
              <a:t>&lt;details&gt;</a:t>
            </a:r>
            <a:r>
              <a:rPr lang="ko-KR" altLang="en-US" dirty="0"/>
              <a:t>로 구성되는 블록의 제목 표현</a:t>
            </a:r>
            <a:endParaRPr lang="en-US" altLang="ko-KR" dirty="0"/>
          </a:p>
          <a:p>
            <a:r>
              <a:rPr lang="ko-KR" altLang="en-US" dirty="0" err="1"/>
              <a:t>시맨틱</a:t>
            </a:r>
            <a:r>
              <a:rPr lang="ko-KR" altLang="en-US" dirty="0"/>
              <a:t> </a:t>
            </a:r>
            <a:r>
              <a:rPr lang="ko-KR" altLang="en-US" dirty="0" err="1"/>
              <a:t>인라인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/>
              <a:t>&lt;mark&gt;</a:t>
            </a:r>
          </a:p>
          <a:p>
            <a:pPr lvl="2"/>
            <a:r>
              <a:rPr lang="ko-KR" altLang="en-US" dirty="0"/>
              <a:t>중요한 텍스트임을 표시</a:t>
            </a:r>
          </a:p>
          <a:p>
            <a:pPr lvl="1"/>
            <a:r>
              <a:rPr lang="en-US" altLang="ko-KR" dirty="0"/>
              <a:t>&lt;time&gt;</a:t>
            </a:r>
          </a:p>
          <a:p>
            <a:pPr lvl="2"/>
            <a:r>
              <a:rPr lang="ko-KR" altLang="en-US" dirty="0"/>
              <a:t>텍스트의 내용이 시간임을 표시</a:t>
            </a:r>
          </a:p>
          <a:p>
            <a:pPr lvl="1"/>
            <a:r>
              <a:rPr lang="en-US" altLang="ko-KR" dirty="0"/>
              <a:t>&lt;meter&gt;</a:t>
            </a:r>
          </a:p>
          <a:p>
            <a:pPr lvl="2"/>
            <a:r>
              <a:rPr lang="ko-KR" altLang="en-US" dirty="0"/>
              <a:t>주어진 범위나 </a:t>
            </a:r>
            <a:r>
              <a:rPr lang="en-US" altLang="ko-KR" dirty="0"/>
              <a:t>%</a:t>
            </a:r>
            <a:r>
              <a:rPr lang="ko-KR" altLang="en-US" dirty="0"/>
              <a:t>의 데이터 량 표시</a:t>
            </a:r>
          </a:p>
          <a:p>
            <a:pPr lvl="1"/>
            <a:r>
              <a:rPr lang="en-US" altLang="ko-KR" dirty="0"/>
              <a:t>&lt;progress&gt;</a:t>
            </a:r>
          </a:p>
          <a:p>
            <a:pPr lvl="2"/>
            <a:r>
              <a:rPr lang="ko-KR" altLang="en-US" dirty="0"/>
              <a:t>작업의 진행 정도 표시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0"/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1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3-2 &lt;figure&gt; </a:t>
            </a:r>
            <a:r>
              <a:rPr lang="ko-KR" altLang="en-US" dirty="0"/>
              <a:t>태그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2276872"/>
            <a:ext cx="4104455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&lt;head&gt;&lt;title&gt;figure </a:t>
            </a:r>
            <a:r>
              <a:rPr lang="ko-KR" altLang="en-US" sz="1200" dirty="0"/>
              <a:t>태그 활용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&lt;h3&gt;figure </a:t>
            </a:r>
            <a:r>
              <a:rPr lang="ko-KR" altLang="en-US" sz="1200" dirty="0"/>
              <a:t>태그 활용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&lt;figure id="1-1"&gt;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figcaption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alert() </a:t>
            </a:r>
            <a:r>
              <a:rPr lang="ko-KR" altLang="en-US" sz="1200" dirty="0"/>
              <a:t>함수 활용</a:t>
            </a:r>
            <a:r>
              <a:rPr lang="en-US" altLang="ko-KR" sz="1200" b="1" dirty="0"/>
              <a:t>&lt;/</a:t>
            </a:r>
            <a:r>
              <a:rPr lang="en-US" altLang="ko-KR" sz="1200" b="1" dirty="0" err="1"/>
              <a:t>figcaption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	&lt;pre&gt;</a:t>
            </a:r>
          </a:p>
          <a:p>
            <a:pPr defTabSz="180000"/>
            <a:r>
              <a:rPr lang="en-US" altLang="ko-KR" sz="1200" dirty="0"/>
              <a:t>	&lt;code&gt;function f() { alert("</a:t>
            </a:r>
            <a:r>
              <a:rPr lang="ko-KR" altLang="en-US" sz="1200" dirty="0"/>
              <a:t>경고합니다</a:t>
            </a:r>
            <a:r>
              <a:rPr lang="en-US" altLang="ko-KR" sz="1200" dirty="0"/>
              <a:t>"); }&lt;/code&gt;</a:t>
            </a:r>
          </a:p>
          <a:p>
            <a:pPr defTabSz="180000"/>
            <a:r>
              <a:rPr lang="en-US" altLang="ko-KR" sz="1200" dirty="0"/>
              <a:t>	&lt;/pre&gt;</a:t>
            </a:r>
          </a:p>
          <a:p>
            <a:pPr defTabSz="180000"/>
            <a:r>
              <a:rPr lang="en-US" altLang="ko-KR" sz="1200" dirty="0"/>
              <a:t>	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&lt;small&gt;</a:t>
            </a:r>
            <a:r>
              <a:rPr lang="ko-KR" altLang="en-US" sz="1200" dirty="0"/>
              <a:t>실행결과</a:t>
            </a:r>
            <a:r>
              <a:rPr lang="en-US" altLang="ko-KR" sz="1200" dirty="0"/>
              <a:t>&lt;small&gt;</a:t>
            </a:r>
          </a:p>
          <a:p>
            <a:pPr defTabSz="180000"/>
            <a:r>
              <a:rPr lang="en-US" altLang="ko-KR" sz="1200" dirty="0"/>
              <a:t>	&lt;pre&gt;</a:t>
            </a:r>
          </a:p>
          <a:p>
            <a:pPr defTabSz="180000"/>
            <a:r>
              <a:rPr lang="en-US" altLang="ko-KR" sz="1200" dirty="0"/>
              <a:t>		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="media/alert.png" alt="</a:t>
            </a:r>
            <a:r>
              <a:rPr lang="ko-KR" altLang="en-US" sz="1200" dirty="0"/>
              <a:t>실행결과</a:t>
            </a:r>
            <a:r>
              <a:rPr lang="en-US" altLang="ko-KR" sz="1200" dirty="0"/>
              <a:t>"&gt;</a:t>
            </a:r>
          </a:p>
          <a:p>
            <a:pPr defTabSz="180000"/>
            <a:r>
              <a:rPr lang="en-US" altLang="ko-KR" sz="1200" dirty="0"/>
              <a:t>	&lt;/pre&gt;</a:t>
            </a:r>
          </a:p>
          <a:p>
            <a:pPr defTabSz="180000"/>
            <a:r>
              <a:rPr lang="en-US" altLang="ko-KR" sz="1200" b="1" dirty="0"/>
              <a:t>&lt;/figure&gt;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835018" y="3798539"/>
            <a:ext cx="3880997" cy="1622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b="1" dirty="0">
                <a:solidFill>
                  <a:schemeClr val="tx1"/>
                </a:solidFill>
              </a:rPr>
              <a:t>&lt;</a:t>
            </a:r>
            <a:r>
              <a:rPr lang="en-US" altLang="ko-KR" sz="1200" b="1" dirty="0" err="1">
                <a:solidFill>
                  <a:schemeClr val="tx1"/>
                </a:solidFill>
              </a:rPr>
              <a:t>figcaption</a:t>
            </a:r>
            <a:r>
              <a:rPr lang="en-US" altLang="ko-KR" sz="1200" b="1" dirty="0">
                <a:solidFill>
                  <a:schemeClr val="tx1"/>
                </a:solidFill>
              </a:rPr>
              <a:t>&gt;</a:t>
            </a:r>
            <a:r>
              <a:rPr lang="en-US" altLang="ko-KR" sz="1200" dirty="0">
                <a:solidFill>
                  <a:schemeClr val="tx1"/>
                </a:solidFill>
              </a:rPr>
              <a:t>alert() </a:t>
            </a:r>
            <a:r>
              <a:rPr lang="ko-KR" altLang="en-US" sz="1200" dirty="0">
                <a:solidFill>
                  <a:schemeClr val="tx1"/>
                </a:solidFill>
              </a:rPr>
              <a:t>함수 활용</a:t>
            </a:r>
            <a:r>
              <a:rPr lang="en-US" altLang="ko-KR" sz="1200" b="1" dirty="0">
                <a:solidFill>
                  <a:schemeClr val="tx1"/>
                </a:solidFill>
              </a:rPr>
              <a:t>&lt;/</a:t>
            </a:r>
            <a:r>
              <a:rPr lang="en-US" altLang="ko-KR" sz="1200" b="1" dirty="0" err="1">
                <a:solidFill>
                  <a:schemeClr val="tx1"/>
                </a:solidFill>
              </a:rPr>
              <a:t>figcaption</a:t>
            </a:r>
            <a:r>
              <a:rPr lang="en-US" altLang="ko-KR" sz="1200" b="1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&lt;pre&gt;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&lt;code&gt;function f() { alert("</a:t>
            </a:r>
            <a:r>
              <a:rPr lang="ko-KR" altLang="en-US" sz="1200" dirty="0">
                <a:solidFill>
                  <a:schemeClr val="tx1"/>
                </a:solidFill>
              </a:rPr>
              <a:t>경고합니다</a:t>
            </a:r>
            <a:r>
              <a:rPr lang="en-US" altLang="ko-KR" sz="1200" dirty="0">
                <a:solidFill>
                  <a:schemeClr val="tx1"/>
                </a:solidFill>
              </a:rPr>
              <a:t>"); }&lt;/code&gt;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&lt;/pre&gt;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</a:t>
            </a:r>
            <a:r>
              <a:rPr lang="en-US" altLang="ko-KR" sz="1200" dirty="0" err="1">
                <a:solidFill>
                  <a:schemeClr val="tx1"/>
                </a:solidFill>
              </a:rPr>
              <a:t>hr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&lt;small&gt;</a:t>
            </a:r>
            <a:r>
              <a:rPr lang="ko-KR" altLang="en-US" sz="1200" dirty="0">
                <a:solidFill>
                  <a:schemeClr val="tx1"/>
                </a:solidFill>
              </a:rPr>
              <a:t>실행결과</a:t>
            </a:r>
            <a:r>
              <a:rPr lang="en-US" altLang="ko-KR" sz="1200">
                <a:solidFill>
                  <a:schemeClr val="tx1"/>
                </a:solidFill>
              </a:rPr>
              <a:t>&lt;/small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&lt;pre&gt;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&lt;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src</a:t>
            </a:r>
            <a:r>
              <a:rPr lang="en-US" altLang="ko-KR" sz="1200" dirty="0">
                <a:solidFill>
                  <a:schemeClr val="tx1"/>
                </a:solidFill>
              </a:rPr>
              <a:t>="media/alert.png" alt="</a:t>
            </a:r>
            <a:r>
              <a:rPr lang="ko-KR" altLang="en-US" sz="1200" dirty="0">
                <a:solidFill>
                  <a:schemeClr val="tx1"/>
                </a:solidFill>
              </a:rPr>
              <a:t>실행결과</a:t>
            </a:r>
            <a:r>
              <a:rPr lang="en-US" altLang="ko-KR" sz="1200" dirty="0">
                <a:solidFill>
                  <a:schemeClr val="tx1"/>
                </a:solidFill>
              </a:rPr>
              <a:t>"&gt;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&lt;/pre&gt;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436325" y="2276872"/>
            <a:ext cx="2879861" cy="3794448"/>
            <a:chOff x="5436326" y="1988840"/>
            <a:chExt cx="2879861" cy="379444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6326" y="1988840"/>
              <a:ext cx="2879861" cy="3794448"/>
            </a:xfrm>
            <a:prstGeom prst="rect">
              <a:avLst/>
            </a:prstGeom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5508972" y="3284984"/>
              <a:ext cx="2735436" cy="2160240"/>
            </a:xfrm>
            <a:prstGeom prst="roundRect">
              <a:avLst>
                <a:gd name="adj" fmla="val 6492"/>
              </a:avLst>
            </a:prstGeom>
            <a:noFill/>
            <a:ln>
              <a:solidFill>
                <a:schemeClr val="accent4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609600" y="1362744"/>
            <a:ext cx="7922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‘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alert()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함수에 대한 설명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’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과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‘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실행 결과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’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를 하나의 그림으로 블록화하기 위해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&lt;figure&gt;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를 사용한 예를 보여준다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YDVYGOStd11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 flipV="1">
            <a:off x="4211844" y="3762748"/>
            <a:ext cx="1584292" cy="131358"/>
          </a:xfrm>
          <a:custGeom>
            <a:avLst/>
            <a:gdLst>
              <a:gd name="connsiteX0" fmla="*/ 0 w 3412066"/>
              <a:gd name="connsiteY0" fmla="*/ 0 h 118534"/>
              <a:gd name="connsiteX1" fmla="*/ 3412066 w 3412066"/>
              <a:gd name="connsiteY1" fmla="*/ 118534 h 11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2066" h="118534">
                <a:moveTo>
                  <a:pt x="0" y="0"/>
                </a:moveTo>
                <a:lnTo>
                  <a:pt x="3412066" y="118534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 flipV="1">
            <a:off x="4427982" y="5058892"/>
            <a:ext cx="2304257" cy="45719"/>
          </a:xfrm>
          <a:custGeom>
            <a:avLst/>
            <a:gdLst>
              <a:gd name="connsiteX0" fmla="*/ 0 w 3412066"/>
              <a:gd name="connsiteY0" fmla="*/ 0 h 118534"/>
              <a:gd name="connsiteX1" fmla="*/ 3412066 w 3412066"/>
              <a:gd name="connsiteY1" fmla="*/ 118534 h 11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12066" h="118534">
                <a:moveTo>
                  <a:pt x="0" y="0"/>
                </a:moveTo>
                <a:lnTo>
                  <a:pt x="3412066" y="118534"/>
                </a:lnTo>
              </a:path>
            </a:pathLst>
          </a:custGeom>
          <a:noFill/>
          <a:ln w="12700">
            <a:solidFill>
              <a:schemeClr val="accent4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8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54" y="1511184"/>
            <a:ext cx="2808313" cy="246032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3–3 &lt;details&gt;</a:t>
            </a:r>
            <a:r>
              <a:rPr lang="ko-KR" altLang="en-US" dirty="0"/>
              <a:t>와 </a:t>
            </a:r>
            <a:r>
              <a:rPr lang="en-US" altLang="ko-KR" dirty="0"/>
              <a:t>&lt;summary&gt;</a:t>
            </a:r>
            <a:r>
              <a:rPr lang="ko-KR" altLang="en-US" dirty="0"/>
              <a:t> 활용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79714" y="2316107"/>
            <a:ext cx="4572000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&lt;title&gt;details</a:t>
            </a:r>
            <a:r>
              <a:rPr lang="ko-KR" altLang="en-US" sz="1200" dirty="0"/>
              <a:t>와 </a:t>
            </a:r>
            <a:r>
              <a:rPr lang="en-US" altLang="ko-KR" sz="1200" dirty="0"/>
              <a:t>summary </a:t>
            </a:r>
            <a:r>
              <a:rPr lang="ko-KR" altLang="en-US" sz="1200" dirty="0"/>
              <a:t>태그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&lt;h3&gt;details</a:t>
            </a:r>
            <a:r>
              <a:rPr lang="ko-KR" altLang="en-US" sz="1200" dirty="0"/>
              <a:t>와 </a:t>
            </a:r>
            <a:r>
              <a:rPr lang="en-US" altLang="ko-KR" sz="1200" dirty="0"/>
              <a:t>summary </a:t>
            </a:r>
            <a:r>
              <a:rPr lang="ko-KR" altLang="en-US" sz="1200" dirty="0"/>
              <a:t>태그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Q &amp;amp; A </a:t>
            </a:r>
            <a:r>
              <a:rPr lang="ko-KR" altLang="en-US" sz="1200" dirty="0"/>
              <a:t>리스트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&lt;details&gt;</a:t>
            </a:r>
          </a:p>
          <a:p>
            <a:pPr defTabSz="180000"/>
            <a:r>
              <a:rPr lang="en-US" altLang="ko-KR" sz="1200" dirty="0"/>
              <a:t>   </a:t>
            </a:r>
            <a:r>
              <a:rPr lang="en-US" altLang="ko-KR" sz="1200" b="1" dirty="0"/>
              <a:t>&lt;summary&gt;Question 1&lt;/summary&gt;</a:t>
            </a:r>
          </a:p>
          <a:p>
            <a:pPr defTabSz="180000"/>
            <a:r>
              <a:rPr lang="ko-KR" altLang="en-US" sz="1200" dirty="0"/>
              <a:t>   </a:t>
            </a:r>
            <a:r>
              <a:rPr lang="en-US" altLang="ko-KR" sz="1200" dirty="0"/>
              <a:t>&lt;p&gt;</a:t>
            </a:r>
            <a:r>
              <a:rPr lang="ko-KR" altLang="en-US" sz="1200" dirty="0"/>
              <a:t>웹 개발자가 알아야 하는 언어 </a:t>
            </a:r>
            <a:r>
              <a:rPr lang="en-US" altLang="ko-KR" sz="1200" dirty="0"/>
              <a:t>3 </a:t>
            </a:r>
            <a:r>
              <a:rPr lang="ko-KR" altLang="en-US" sz="1200" dirty="0"/>
              <a:t>가지</a:t>
            </a:r>
            <a:r>
              <a:rPr lang="en-US" altLang="ko-KR" sz="1200" dirty="0"/>
              <a:t>?&lt;/p&gt;</a:t>
            </a:r>
          </a:p>
          <a:p>
            <a:pPr defTabSz="180000"/>
            <a:r>
              <a:rPr lang="en-US" altLang="ko-KR" sz="1200" b="1" dirty="0"/>
              <a:t>&lt;/details&gt;</a:t>
            </a:r>
          </a:p>
          <a:p>
            <a:pPr defTabSz="180000"/>
            <a:r>
              <a:rPr lang="en-US" altLang="ko-KR" sz="1200" b="1" dirty="0"/>
              <a:t>&lt;details&gt;</a:t>
            </a:r>
          </a:p>
          <a:p>
            <a:pPr defTabSz="180000"/>
            <a:r>
              <a:rPr lang="en-US" altLang="ko-KR" sz="1200" dirty="0"/>
              <a:t>   &lt;summary&gt;Answer 1&lt;/summary&gt;</a:t>
            </a:r>
          </a:p>
          <a:p>
            <a:pPr defTabSz="180000"/>
            <a:r>
              <a:rPr lang="en-US" altLang="ko-KR" sz="1200" dirty="0"/>
              <a:t>   &lt;p&gt;HTML5, CSS, </a:t>
            </a:r>
            <a:r>
              <a:rPr lang="en-US" altLang="ko-KR" sz="1200" dirty="0" err="1"/>
              <a:t>Javascript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b="1" dirty="0"/>
              <a:t>&lt;/details&gt;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5508104" y="3154834"/>
            <a:ext cx="288032" cy="305817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7412" y="4014523"/>
            <a:ext cx="3865388" cy="732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&lt;details&gt;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en-US" altLang="ko-KR" sz="1200" b="1" dirty="0">
                <a:solidFill>
                  <a:schemeClr val="tx1"/>
                </a:solidFill>
              </a:rPr>
              <a:t>&lt;summary&gt;Question 1&lt;/summary&gt;</a:t>
            </a:r>
          </a:p>
          <a:p>
            <a:pPr defTabSz="180000"/>
            <a:r>
              <a:rPr lang="ko-KR" altLang="en-US" sz="1200" dirty="0">
                <a:solidFill>
                  <a:schemeClr val="tx1"/>
                </a:solidFill>
              </a:rPr>
              <a:t>   </a:t>
            </a:r>
            <a:r>
              <a:rPr lang="en-US" altLang="ko-KR" sz="1200" dirty="0">
                <a:solidFill>
                  <a:schemeClr val="tx1"/>
                </a:solidFill>
              </a:rPr>
              <a:t>&lt;p&gt;</a:t>
            </a:r>
            <a:r>
              <a:rPr lang="ko-KR" altLang="en-US" sz="1200" dirty="0">
                <a:solidFill>
                  <a:schemeClr val="tx1"/>
                </a:solidFill>
              </a:rPr>
              <a:t>웹 개발자가 알아야 하는 언어 </a:t>
            </a:r>
            <a:r>
              <a:rPr lang="en-US" altLang="ko-KR" sz="1200" dirty="0">
                <a:solidFill>
                  <a:schemeClr val="tx1"/>
                </a:solidFill>
              </a:rPr>
              <a:t>3 </a:t>
            </a:r>
            <a:r>
              <a:rPr lang="ko-KR" altLang="en-US" sz="1200" dirty="0">
                <a:solidFill>
                  <a:schemeClr val="tx1"/>
                </a:solidFill>
              </a:rPr>
              <a:t>가지</a:t>
            </a:r>
            <a:r>
              <a:rPr lang="en-US" altLang="ko-KR" sz="1200" dirty="0">
                <a:solidFill>
                  <a:schemeClr val="tx1"/>
                </a:solidFill>
              </a:rPr>
              <a:t>?&lt;/p&gt;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&lt;/details&gt;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893320" y="3147923"/>
            <a:ext cx="1260648" cy="597884"/>
          </a:xfrm>
          <a:prstGeom prst="wedgeRoundRectCallout">
            <a:avLst>
              <a:gd name="adj1" fmla="val 79035"/>
              <a:gd name="adj2" fmla="val -287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ko-KR" altLang="en-US" sz="1000" dirty="0">
                <a:solidFill>
                  <a:schemeClr val="tx1"/>
                </a:solidFill>
              </a:rPr>
              <a:t>핸들을 클릭하면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>
                <a:solidFill>
                  <a:schemeClr val="tx1"/>
                </a:solidFill>
              </a:rPr>
              <a:t>아래와 같이 상세 정보가 펼쳐짐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왼쪽 중괄호 9"/>
          <p:cNvSpPr/>
          <p:nvPr/>
        </p:nvSpPr>
        <p:spPr>
          <a:xfrm>
            <a:off x="5404731" y="5443246"/>
            <a:ext cx="288032" cy="504056"/>
          </a:xfrm>
          <a:prstGeom prst="leftBrace">
            <a:avLst>
              <a:gd name="adj1" fmla="val 36552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10" idx="1"/>
          </p:cNvCxnSpPr>
          <p:nvPr/>
        </p:nvCxnSpPr>
        <p:spPr>
          <a:xfrm>
            <a:off x="4499992" y="4746532"/>
            <a:ext cx="904739" cy="948742"/>
          </a:xfrm>
          <a:prstGeom prst="straightConnector1">
            <a:avLst/>
          </a:prstGeom>
          <a:ln w="9525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763" y="3745807"/>
            <a:ext cx="2808312" cy="29487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81967" y="1337253"/>
            <a:ext cx="48227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이 예제는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&lt;details&gt;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태그를 이용하여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Q&amp;A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리스트를 만든 사례이다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사용자가 핸들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(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▶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을 클릭하여 항목을 보거나 숨길 수 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SourceCodePro-Regular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SourceCode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8662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HTML5</a:t>
            </a:r>
            <a:r>
              <a:rPr lang="ko-KR" altLang="en-US" dirty="0"/>
              <a:t>의 문서 구조화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HTML</a:t>
            </a:r>
            <a:r>
              <a:rPr lang="ko-KR" altLang="en-US" dirty="0"/>
              <a:t>의 한계 </a:t>
            </a:r>
            <a:r>
              <a:rPr lang="en-US" altLang="ko-KR" dirty="0"/>
              <a:t>: </a:t>
            </a:r>
            <a:r>
              <a:rPr lang="ko-KR" altLang="en-US" dirty="0"/>
              <a:t>웹 문서 구조를 표현하는 태그 없음</a:t>
            </a:r>
            <a:endParaRPr lang="en-US" altLang="ko-KR" dirty="0"/>
          </a:p>
          <a:p>
            <a:pPr lvl="2"/>
            <a:r>
              <a:rPr lang="en-US" altLang="ko-KR" dirty="0"/>
              <a:t>&lt;div&gt; </a:t>
            </a:r>
            <a:r>
              <a:rPr lang="ko-KR" altLang="en-US" dirty="0"/>
              <a:t>태그나 </a:t>
            </a:r>
            <a:r>
              <a:rPr lang="en-US" altLang="ko-KR" dirty="0"/>
              <a:t>&lt;table&gt; </a:t>
            </a:r>
            <a:r>
              <a:rPr lang="ko-KR" altLang="en-US" dirty="0"/>
              <a:t>태그로 구조화되어 보이게 작성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페이지의 소스를 보면 문서 구조 파악 불가능</a:t>
            </a:r>
            <a:endParaRPr lang="en-US" altLang="ko-KR" dirty="0"/>
          </a:p>
          <a:p>
            <a:r>
              <a:rPr lang="ko-KR" altLang="en-US" dirty="0"/>
              <a:t>문서 구조화의 이유</a:t>
            </a:r>
            <a:endParaRPr lang="en-US" altLang="ko-KR" dirty="0"/>
          </a:p>
          <a:p>
            <a:pPr lvl="1"/>
            <a:r>
              <a:rPr lang="ko-KR" altLang="en-US" dirty="0"/>
              <a:t>검색 엔진이 좋아하는 웹 페이지 작성의 필요성 대두</a:t>
            </a:r>
            <a:endParaRPr lang="en-US" altLang="ko-KR" dirty="0"/>
          </a:p>
          <a:p>
            <a:pPr lvl="2"/>
            <a:r>
              <a:rPr lang="ko-KR" altLang="en-US" dirty="0"/>
              <a:t>정보 탐색이 중요해진 시대</a:t>
            </a:r>
            <a:endParaRPr lang="en-US" altLang="ko-KR" dirty="0"/>
          </a:p>
          <a:p>
            <a:pPr lvl="2"/>
            <a:r>
              <a:rPr lang="ko-KR" altLang="en-US" dirty="0"/>
              <a:t>사물인터넷으로 </a:t>
            </a:r>
            <a:r>
              <a:rPr lang="en-US" altLang="ko-KR" dirty="0"/>
              <a:t>IT </a:t>
            </a:r>
            <a:r>
              <a:rPr lang="ko-KR" altLang="en-US" dirty="0"/>
              <a:t>장치들이 스스로 정보 검색하는 시대</a:t>
            </a:r>
            <a:endParaRPr lang="en-US" altLang="ko-KR" dirty="0"/>
          </a:p>
          <a:p>
            <a:pPr lvl="2"/>
            <a:r>
              <a:rPr lang="ko-KR" altLang="en-US" dirty="0"/>
              <a:t>사용자가 만든 웹 페이지 가치 극대화 </a:t>
            </a:r>
            <a:r>
              <a:rPr lang="en-US" altLang="ko-KR" dirty="0"/>
              <a:t>– </a:t>
            </a:r>
            <a:r>
              <a:rPr lang="ko-KR" altLang="en-US" dirty="0"/>
              <a:t>탐색이 쉽도록 작성</a:t>
            </a:r>
            <a:endParaRPr lang="en-US" altLang="ko-KR" dirty="0"/>
          </a:p>
          <a:p>
            <a:r>
              <a:rPr lang="ko-KR" altLang="en-US" dirty="0" err="1"/>
              <a:t>시맨틱</a:t>
            </a:r>
            <a:r>
              <a:rPr lang="ko-KR" altLang="en-US" dirty="0"/>
              <a:t> 웹</a:t>
            </a:r>
            <a:endParaRPr lang="en-US" altLang="ko-KR" dirty="0"/>
          </a:p>
          <a:p>
            <a:pPr lvl="1"/>
            <a:r>
              <a:rPr lang="ko-KR" altLang="en-US" dirty="0"/>
              <a:t>웹 문서를 구조화하여 의미 있는 내용 탐색이 용이한 웹</a:t>
            </a:r>
            <a:endParaRPr lang="en-US" altLang="ko-KR" dirty="0"/>
          </a:p>
          <a:p>
            <a:pPr lvl="1"/>
            <a:r>
              <a:rPr lang="ko-KR" altLang="en-US" dirty="0"/>
              <a:t>기존 태그</a:t>
            </a:r>
            <a:endParaRPr lang="en-US" altLang="ko-KR" dirty="0"/>
          </a:p>
          <a:p>
            <a:pPr lvl="2"/>
            <a:r>
              <a:rPr lang="en-US" altLang="ko-KR" dirty="0"/>
              <a:t>&lt;p&gt;, &lt;div&gt;, &lt;h1&gt;, &lt;h2&gt; </a:t>
            </a:r>
            <a:r>
              <a:rPr lang="ko-KR" altLang="en-US" dirty="0"/>
              <a:t>등 태그 사용</a:t>
            </a:r>
            <a:r>
              <a:rPr lang="en-US" altLang="ko-KR" dirty="0"/>
              <a:t>. </a:t>
            </a:r>
            <a:r>
              <a:rPr lang="ko-KR" altLang="en-US" dirty="0"/>
              <a:t>문서의 구조나 의미 전달 어려움</a:t>
            </a:r>
          </a:p>
          <a:p>
            <a:pPr lvl="1"/>
            <a:r>
              <a:rPr lang="ko-KR" altLang="en-US" dirty="0" err="1"/>
              <a:t>시맨틱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2"/>
            <a:r>
              <a:rPr lang="ko-KR" altLang="en-US" dirty="0"/>
              <a:t>문서의 구조와 의미를 전달하는 태그</a:t>
            </a:r>
            <a:endParaRPr lang="en-US" altLang="ko-KR" dirty="0"/>
          </a:p>
          <a:p>
            <a:pPr lvl="2"/>
            <a:r>
              <a:rPr lang="en-US" altLang="ko-KR" dirty="0"/>
              <a:t>&lt;header&gt;, &lt;section&gt;, &lt;article&gt;, &lt;main&gt;, &lt;summary&gt;, &lt;mark&gt;, &lt;time&gt;</a:t>
            </a:r>
          </a:p>
          <a:p>
            <a:r>
              <a:rPr lang="ko-KR" altLang="en-US" dirty="0" err="1"/>
              <a:t>구글</a:t>
            </a:r>
            <a:r>
              <a:rPr lang="ko-KR" altLang="en-US" dirty="0"/>
              <a:t> 검색 엔진 사례</a:t>
            </a:r>
            <a:endParaRPr lang="en-US" altLang="ko-KR" dirty="0"/>
          </a:p>
          <a:p>
            <a:pPr lvl="1"/>
            <a:r>
              <a:rPr lang="ko-KR" altLang="en-US" dirty="0"/>
              <a:t>웹 페이지에서 </a:t>
            </a:r>
            <a:r>
              <a:rPr lang="ko-KR" altLang="en-US" dirty="0" err="1"/>
              <a:t>시맨틱</a:t>
            </a:r>
            <a:r>
              <a:rPr lang="ko-KR" altLang="en-US" dirty="0"/>
              <a:t> 태그 검색</a:t>
            </a:r>
            <a:endParaRPr lang="en-US" altLang="ko-KR" dirty="0"/>
          </a:p>
          <a:p>
            <a:pPr lvl="1"/>
            <a:r>
              <a:rPr lang="ko-KR" altLang="en-US" dirty="0"/>
              <a:t>리뷰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제품</a:t>
            </a:r>
            <a:r>
              <a:rPr lang="en-US" altLang="ko-KR" dirty="0"/>
              <a:t>, </a:t>
            </a:r>
            <a:r>
              <a:rPr lang="ko-KR" altLang="en-US" dirty="0"/>
              <a:t>업체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음악 등 검색 결과 제공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46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HTML5 </a:t>
            </a:r>
            <a:r>
              <a:rPr lang="ko-KR" altLang="en-US" dirty="0" err="1"/>
              <a:t>시맨틱</a:t>
            </a:r>
            <a:r>
              <a:rPr lang="ko-KR" altLang="en-US" dirty="0"/>
              <a:t> 태그로 구조화한 웹 페이지 사례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830622" y="1629039"/>
            <a:ext cx="3456385" cy="3888433"/>
            <a:chOff x="1704230" y="1741571"/>
            <a:chExt cx="3456385" cy="3888433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230" y="1741571"/>
              <a:ext cx="3456385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그룹 10"/>
            <p:cNvGrpSpPr/>
            <p:nvPr/>
          </p:nvGrpSpPr>
          <p:grpSpPr>
            <a:xfrm>
              <a:off x="1776239" y="2029603"/>
              <a:ext cx="3312368" cy="3528392"/>
              <a:chOff x="1331640" y="1916832"/>
              <a:chExt cx="3312368" cy="3528392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331640" y="1916832"/>
                <a:ext cx="3312368" cy="352839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모서리가 둥근 직사각형 5"/>
              <p:cNvSpPr/>
              <p:nvPr/>
            </p:nvSpPr>
            <p:spPr>
              <a:xfrm>
                <a:off x="1398960" y="1988840"/>
                <a:ext cx="3168352" cy="432048"/>
              </a:xfrm>
              <a:prstGeom prst="roundRect">
                <a:avLst>
                  <a:gd name="adj" fmla="val 686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&lt;header&gt;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>
                <a:off x="1395322" y="4894561"/>
                <a:ext cx="3168352" cy="478655"/>
              </a:xfrm>
              <a:prstGeom prst="roundRect">
                <a:avLst>
                  <a:gd name="adj" fmla="val 428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&lt;footer&gt;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모서리가 둥근 직사각형 6"/>
              <p:cNvSpPr/>
              <p:nvPr/>
            </p:nvSpPr>
            <p:spPr>
              <a:xfrm>
                <a:off x="1409138" y="2528898"/>
                <a:ext cx="720080" cy="2268253"/>
              </a:xfrm>
              <a:prstGeom prst="roundRect">
                <a:avLst>
                  <a:gd name="adj" fmla="val 843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&lt;</a:t>
                </a:r>
                <a:r>
                  <a:rPr lang="en-US" altLang="ko-KR" sz="1400" dirty="0" err="1">
                    <a:solidFill>
                      <a:srgbClr val="C00000"/>
                    </a:solidFill>
                  </a:rPr>
                  <a:t>nav</a:t>
                </a:r>
                <a:r>
                  <a:rPr lang="en-US" altLang="ko-KR" sz="1400" dirty="0">
                    <a:solidFill>
                      <a:srgbClr val="C00000"/>
                    </a:solidFill>
                  </a:rPr>
                  <a:t>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모서리가 둥근 직사각형 8"/>
              <p:cNvSpPr/>
              <p:nvPr/>
            </p:nvSpPr>
            <p:spPr>
              <a:xfrm>
                <a:off x="2195736" y="2528898"/>
                <a:ext cx="1584176" cy="2268253"/>
              </a:xfrm>
              <a:prstGeom prst="roundRect">
                <a:avLst>
                  <a:gd name="adj" fmla="val 597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rtlCol="0" anchor="t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&lt;section&gt;</a:t>
                </a: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  <a:p>
                <a:pPr algn="ctr"/>
                <a:endParaRPr lang="en-US" altLang="ko-KR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273755" y="2827535"/>
                <a:ext cx="1428138" cy="364893"/>
              </a:xfrm>
              <a:prstGeom prst="roundRect">
                <a:avLst>
                  <a:gd name="adj" fmla="val 5065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&lt;header&gt;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2273755" y="3284984"/>
                <a:ext cx="1428138" cy="1008112"/>
              </a:xfrm>
              <a:prstGeom prst="roundRect">
                <a:avLst>
                  <a:gd name="adj" fmla="val 406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&lt;article&gt;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2273755" y="4365104"/>
                <a:ext cx="1428138" cy="364893"/>
              </a:xfrm>
              <a:prstGeom prst="roundRect">
                <a:avLst>
                  <a:gd name="adj" fmla="val 970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&lt;footer&gt;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3864471" y="2551663"/>
                <a:ext cx="720080" cy="2268253"/>
              </a:xfrm>
              <a:prstGeom prst="roundRect">
                <a:avLst>
                  <a:gd name="adj" fmla="val 490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&lt;aside&gt;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1" name="그룹 30"/>
          <p:cNvGrpSpPr/>
          <p:nvPr/>
        </p:nvGrpSpPr>
        <p:grpSpPr>
          <a:xfrm>
            <a:off x="4686300" y="1634607"/>
            <a:ext cx="3456385" cy="3888433"/>
            <a:chOff x="5311749" y="1692581"/>
            <a:chExt cx="3456385" cy="3888433"/>
          </a:xfrm>
        </p:grpSpPr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749" y="1692581"/>
              <a:ext cx="3456385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직사각형 20"/>
            <p:cNvSpPr/>
            <p:nvPr/>
          </p:nvSpPr>
          <p:spPr>
            <a:xfrm>
              <a:off x="5388638" y="1989080"/>
              <a:ext cx="3312368" cy="3528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5468504" y="2068976"/>
              <a:ext cx="3168352" cy="319276"/>
            </a:xfrm>
            <a:prstGeom prst="roundRect">
              <a:avLst>
                <a:gd name="adj" fmla="val 68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&lt;header&gt;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5452320" y="5116668"/>
              <a:ext cx="3168352" cy="328796"/>
            </a:xfrm>
            <a:prstGeom prst="roundRect">
              <a:avLst>
                <a:gd name="adj" fmla="val 428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&lt;footer&gt;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466136" y="2451827"/>
              <a:ext cx="3154536" cy="298637"/>
            </a:xfrm>
            <a:prstGeom prst="roundRect">
              <a:avLst>
                <a:gd name="adj" fmla="val 843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400" dirty="0" err="1">
                  <a:solidFill>
                    <a:srgbClr val="C00000"/>
                  </a:solidFill>
                </a:rPr>
                <a:t>nav</a:t>
              </a:r>
              <a:r>
                <a:rPr lang="en-US" altLang="ko-KR" sz="1400" dirty="0">
                  <a:solidFill>
                    <a:srgbClr val="C00000"/>
                  </a:solidFill>
                </a:rPr>
                <a:t>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466135" y="2843656"/>
              <a:ext cx="2332025" cy="976868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&lt;section&gt;</a:t>
              </a: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400" dirty="0">
                <a:solidFill>
                  <a:srgbClr val="C00000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870169" y="2848178"/>
              <a:ext cx="766687" cy="612306"/>
            </a:xfrm>
            <a:prstGeom prst="roundRect">
              <a:avLst>
                <a:gd name="adj" fmla="val 40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&lt;article&gt;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7870169" y="3532492"/>
              <a:ext cx="750503" cy="1512168"/>
            </a:xfrm>
            <a:prstGeom prst="roundRect">
              <a:avLst>
                <a:gd name="adj" fmla="val 4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&lt;aside&gt;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468504" y="3861536"/>
              <a:ext cx="2332025" cy="1183124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&lt;section&gt;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527773" y="3944463"/>
              <a:ext cx="2224431" cy="236101"/>
            </a:xfrm>
            <a:prstGeom prst="roundRect">
              <a:avLst>
                <a:gd name="adj" fmla="val 2299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&lt;header&gt;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527773" y="4756628"/>
              <a:ext cx="2224431" cy="220877"/>
            </a:xfrm>
            <a:prstGeom prst="roundRect">
              <a:avLst>
                <a:gd name="adj" fmla="val 2887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C00000"/>
                  </a:solidFill>
                </a:rPr>
                <a:t>&lt;footer&gt;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82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시맨틱 태그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altLang="ko-KR" dirty="0"/>
              <a:t>&lt;header&gt;</a:t>
            </a:r>
          </a:p>
          <a:p>
            <a:pPr lvl="1"/>
            <a:r>
              <a:rPr lang="ko-KR" altLang="en-US" dirty="0"/>
              <a:t>페이지나 섹션의 머리말 표현</a:t>
            </a:r>
            <a:endParaRPr lang="en-US" altLang="ko-KR" dirty="0"/>
          </a:p>
          <a:p>
            <a:pPr lvl="1"/>
            <a:r>
              <a:rPr lang="ko-KR" altLang="en-US" dirty="0"/>
              <a:t>페이지 제목</a:t>
            </a:r>
            <a:r>
              <a:rPr lang="en-US" altLang="ko-KR" dirty="0"/>
              <a:t>, </a:t>
            </a:r>
            <a:r>
              <a:rPr lang="ko-KR" altLang="en-US" dirty="0"/>
              <a:t>페이지를 소개하는 간단한 설명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nav</a:t>
            </a:r>
            <a:r>
              <a:rPr lang="en-US" altLang="ko-KR" dirty="0"/>
              <a:t>&gt;</a:t>
            </a:r>
          </a:p>
          <a:p>
            <a:pPr lvl="1"/>
            <a:r>
              <a:rPr lang="ko-KR" altLang="en-US" dirty="0"/>
              <a:t>하이퍼링크들을 모아 놓은 특별한 섹션</a:t>
            </a:r>
            <a:endParaRPr lang="en-US" altLang="ko-KR" dirty="0"/>
          </a:p>
          <a:p>
            <a:pPr lvl="1"/>
            <a:r>
              <a:rPr lang="ko-KR" altLang="en-US" dirty="0"/>
              <a:t>페이지 내 목차를 만드는 용도</a:t>
            </a:r>
            <a:endParaRPr lang="en-US" altLang="ko-KR" dirty="0"/>
          </a:p>
          <a:p>
            <a:r>
              <a:rPr lang="en-US" altLang="ko-KR" dirty="0"/>
              <a:t>&lt;section&gt;</a:t>
            </a:r>
          </a:p>
          <a:p>
            <a:pPr lvl="1"/>
            <a:r>
              <a:rPr lang="ko-KR" altLang="en-US" dirty="0"/>
              <a:t>문서의 장</a:t>
            </a:r>
            <a:r>
              <a:rPr lang="en-US" altLang="ko-KR" dirty="0"/>
              <a:t>(chapter, section) </a:t>
            </a:r>
            <a:r>
              <a:rPr lang="ko-KR" altLang="en-US" dirty="0"/>
              <a:t>혹은 절을 구성하는 역할</a:t>
            </a:r>
            <a:endParaRPr lang="en-US" altLang="ko-KR" dirty="0"/>
          </a:p>
          <a:p>
            <a:pPr lvl="1"/>
            <a:r>
              <a:rPr lang="ko-KR" altLang="en-US" dirty="0"/>
              <a:t>일반 문서에 여러 장이 있듯이 웹 페이지에 여러 </a:t>
            </a:r>
            <a:r>
              <a:rPr lang="en-US" altLang="ko-KR" dirty="0"/>
              <a:t>&lt;section&gt;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r>
              <a:rPr lang="ko-KR" altLang="en-US" dirty="0"/>
              <a:t>헤딩 태그</a:t>
            </a:r>
            <a:r>
              <a:rPr lang="en-US" altLang="ko-KR" dirty="0"/>
              <a:t>(&lt;h1&gt;~&lt;h6&gt;)</a:t>
            </a:r>
            <a:r>
              <a:rPr lang="ko-KR" altLang="en-US" dirty="0"/>
              <a:t>를 사용하여 절 혹은 섹션의 주제 기입</a:t>
            </a:r>
          </a:p>
          <a:p>
            <a:r>
              <a:rPr lang="en-US" altLang="ko-KR" dirty="0"/>
              <a:t>&lt;article&gt;</a:t>
            </a:r>
          </a:p>
          <a:p>
            <a:pPr lvl="1"/>
            <a:r>
              <a:rPr lang="ko-KR" altLang="en-US" dirty="0"/>
              <a:t>본문과 연관 있지만</a:t>
            </a:r>
            <a:r>
              <a:rPr lang="en-US" altLang="ko-KR" dirty="0"/>
              <a:t>, </a:t>
            </a:r>
            <a:r>
              <a:rPr lang="ko-KR" altLang="en-US" dirty="0"/>
              <a:t>독립적인 콘텐트를 담는 영역</a:t>
            </a:r>
            <a:endParaRPr lang="en-US" altLang="ko-KR" dirty="0"/>
          </a:p>
          <a:p>
            <a:pPr lvl="1"/>
            <a:r>
              <a:rPr lang="ko-KR" altLang="en-US" dirty="0"/>
              <a:t>혹은 보조 기사</a:t>
            </a:r>
            <a:r>
              <a:rPr lang="en-US" altLang="ko-KR" dirty="0"/>
              <a:t>, </a:t>
            </a:r>
            <a:r>
              <a:rPr lang="ko-KR" altLang="en-US" dirty="0" err="1"/>
              <a:t>블로그</a:t>
            </a:r>
            <a:r>
              <a:rPr lang="ko-KR" altLang="en-US" dirty="0"/>
              <a:t> 포스트</a:t>
            </a:r>
            <a:r>
              <a:rPr lang="en-US" altLang="ko-KR" dirty="0"/>
              <a:t>, </a:t>
            </a:r>
            <a:r>
              <a:rPr lang="ko-KR" altLang="en-US" dirty="0" err="1"/>
              <a:t>댓글</a:t>
            </a:r>
            <a:r>
              <a:rPr lang="ko-KR" altLang="en-US" dirty="0"/>
              <a:t> 등 기타 독립적인 내용</a:t>
            </a:r>
            <a:endParaRPr lang="en-US" altLang="ko-KR" dirty="0"/>
          </a:p>
          <a:p>
            <a:pPr lvl="1"/>
            <a:r>
              <a:rPr lang="en-US" altLang="ko-KR" dirty="0"/>
              <a:t>&lt;article&gt;</a:t>
            </a:r>
            <a:r>
              <a:rPr lang="ko-KR" altLang="en-US" dirty="0"/>
              <a:t>에 담는 내용이 많은 경우 여러 </a:t>
            </a:r>
            <a:r>
              <a:rPr lang="en-US" altLang="ko-KR" dirty="0"/>
              <a:t>&lt;section&gt; </a:t>
            </a:r>
            <a:r>
              <a:rPr lang="ko-KR" altLang="en-US" dirty="0"/>
              <a:t>둘 수 있음</a:t>
            </a:r>
            <a:endParaRPr lang="en-US" altLang="ko-KR" dirty="0"/>
          </a:p>
          <a:p>
            <a:r>
              <a:rPr lang="en-US" altLang="ko-KR" dirty="0"/>
              <a:t>&lt;aside&gt;</a:t>
            </a:r>
          </a:p>
          <a:p>
            <a:pPr lvl="1"/>
            <a:r>
              <a:rPr lang="ko-KR" altLang="en-US" dirty="0"/>
              <a:t>본문에서 약간 벗어난 노트나 팁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신문</a:t>
            </a:r>
            <a:r>
              <a:rPr lang="en-US" altLang="ko-KR" dirty="0"/>
              <a:t>, </a:t>
            </a:r>
            <a:r>
              <a:rPr lang="ko-KR" altLang="en-US" dirty="0"/>
              <a:t>잡지에서 주요 기사 옆 관련 기사</a:t>
            </a:r>
            <a:r>
              <a:rPr lang="en-US" altLang="ko-KR" dirty="0"/>
              <a:t>, </a:t>
            </a:r>
            <a:r>
              <a:rPr lang="ko-KR" altLang="en-US" dirty="0"/>
              <a:t>삽입 어구로 표시된 논평 등</a:t>
            </a:r>
            <a:endParaRPr lang="en-US" altLang="ko-KR" dirty="0"/>
          </a:p>
          <a:p>
            <a:pPr lvl="1"/>
            <a:r>
              <a:rPr lang="ko-KR" altLang="en-US" dirty="0"/>
              <a:t>페이지의 오른쪽이나 왼쪽에 주로 배치</a:t>
            </a:r>
            <a:endParaRPr lang="en-US" altLang="ko-KR" dirty="0"/>
          </a:p>
          <a:p>
            <a:r>
              <a:rPr lang="en-US" altLang="ko-KR" dirty="0"/>
              <a:t>&lt;footer&gt;</a:t>
            </a:r>
          </a:p>
          <a:p>
            <a:pPr lvl="1"/>
            <a:r>
              <a:rPr lang="ko-KR" altLang="en-US" dirty="0"/>
              <a:t>꼬리말 영역</a:t>
            </a:r>
            <a:r>
              <a:rPr lang="en-US" altLang="ko-KR" dirty="0"/>
              <a:t>, </a:t>
            </a:r>
            <a:r>
              <a:rPr lang="ko-KR" altLang="en-US" dirty="0"/>
              <a:t>주로 저자나 저작권 정보</a:t>
            </a:r>
          </a:p>
          <a:p>
            <a:pPr lvl="1"/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156176" y="1556792"/>
            <a:ext cx="2706589" cy="3456384"/>
            <a:chOff x="5311749" y="1692581"/>
            <a:chExt cx="3456385" cy="3888433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1749" y="1692581"/>
              <a:ext cx="3456385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5388638" y="1989080"/>
              <a:ext cx="3312368" cy="35283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468504" y="2068976"/>
              <a:ext cx="3168352" cy="319276"/>
            </a:xfrm>
            <a:prstGeom prst="roundRect">
              <a:avLst>
                <a:gd name="adj" fmla="val 68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&lt;header&gt;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452320" y="5116668"/>
              <a:ext cx="3168352" cy="328796"/>
            </a:xfrm>
            <a:prstGeom prst="roundRect">
              <a:avLst>
                <a:gd name="adj" fmla="val 428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&lt;footer&gt;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466136" y="2451827"/>
              <a:ext cx="3154536" cy="298637"/>
            </a:xfrm>
            <a:prstGeom prst="roundRect">
              <a:avLst>
                <a:gd name="adj" fmla="val 843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</a:t>
              </a:r>
              <a:r>
                <a:rPr lang="en-US" altLang="ko-KR" sz="1100" dirty="0" err="1">
                  <a:solidFill>
                    <a:srgbClr val="C00000"/>
                  </a:solidFill>
                </a:rPr>
                <a:t>nav</a:t>
              </a:r>
              <a:r>
                <a:rPr lang="en-US" altLang="ko-KR" sz="1100" dirty="0">
                  <a:solidFill>
                    <a:srgbClr val="C00000"/>
                  </a:solidFill>
                </a:rPr>
                <a:t>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466135" y="2843656"/>
              <a:ext cx="2332025" cy="976868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&lt;section&gt;</a:t>
              </a: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100" dirty="0">
                <a:solidFill>
                  <a:srgbClr val="C00000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7870169" y="2848178"/>
              <a:ext cx="766687" cy="612306"/>
            </a:xfrm>
            <a:prstGeom prst="roundRect">
              <a:avLst>
                <a:gd name="adj" fmla="val 406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&lt;article&gt;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870169" y="3532492"/>
              <a:ext cx="750503" cy="1512168"/>
            </a:xfrm>
            <a:prstGeom prst="roundRect">
              <a:avLst>
                <a:gd name="adj" fmla="val 490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&lt;aside&gt;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468504" y="3861536"/>
              <a:ext cx="2332025" cy="1183124"/>
            </a:xfrm>
            <a:prstGeom prst="roundRect">
              <a:avLst>
                <a:gd name="adj" fmla="val 5978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rtlCol="0" anchor="ctr"/>
            <a:lstStyle/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&lt;section&gt;</a:t>
              </a: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5527773" y="3944463"/>
              <a:ext cx="2224431" cy="236101"/>
            </a:xfrm>
            <a:prstGeom prst="roundRect">
              <a:avLst>
                <a:gd name="adj" fmla="val 2299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&lt;header&gt;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527773" y="4756628"/>
              <a:ext cx="2224431" cy="220877"/>
            </a:xfrm>
            <a:prstGeom prst="roundRect">
              <a:avLst>
                <a:gd name="adj" fmla="val 2887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1100" dirty="0">
                  <a:solidFill>
                    <a:srgbClr val="C00000"/>
                  </a:solidFill>
                </a:rPr>
                <a:t>&lt;footer&gt;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90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문서의 모양은 구조와 별개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시맨틱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/>
              <a:t>&lt;header&gt;, &lt;section&gt;, &lt;article&gt;, &lt;footer&gt;, 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dirty="0"/>
              <a:t>위치와 색</a:t>
            </a:r>
            <a:r>
              <a:rPr lang="en-US" altLang="ko-KR" dirty="0"/>
              <a:t>, </a:t>
            </a:r>
            <a:r>
              <a:rPr lang="ko-KR" altLang="en-US" dirty="0"/>
              <a:t>모양이 자동으로 결정되는 것이 아님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개발자가 </a:t>
            </a:r>
            <a:r>
              <a:rPr lang="en-US" altLang="ko-KR" dirty="0"/>
              <a:t>CSS3</a:t>
            </a:r>
            <a:r>
              <a:rPr lang="ko-KR" altLang="en-US" dirty="0"/>
              <a:t>를 이용하여 직접 위치와 색</a:t>
            </a:r>
            <a:r>
              <a:rPr lang="en-US" altLang="ko-KR" dirty="0"/>
              <a:t>, </a:t>
            </a:r>
            <a:r>
              <a:rPr lang="ko-KR" altLang="en-US" dirty="0"/>
              <a:t>모양을 지정해야 함</a:t>
            </a:r>
            <a:endParaRPr lang="en-US" altLang="ko-KR" dirty="0"/>
          </a:p>
          <a:p>
            <a:pPr lvl="2"/>
            <a:r>
              <a:rPr lang="ko-KR" altLang="en-US" dirty="0"/>
              <a:t>예제 </a:t>
            </a:r>
            <a:r>
              <a:rPr lang="en-US" altLang="ko-KR" dirty="0"/>
              <a:t>3-1 </a:t>
            </a:r>
            <a:r>
              <a:rPr lang="ko-KR" altLang="en-US" dirty="0"/>
              <a:t>참고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708920"/>
            <a:ext cx="381533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&lt;title&gt;HTML5 </a:t>
            </a:r>
            <a:r>
              <a:rPr lang="ko-KR" altLang="en-US" sz="1200" dirty="0"/>
              <a:t>문서 구조 </a:t>
            </a:r>
            <a:r>
              <a:rPr lang="ko-KR" altLang="en-US" sz="1200" dirty="0" err="1"/>
              <a:t>시맨틱</a:t>
            </a:r>
            <a:r>
              <a:rPr lang="ko-KR" altLang="en-US" sz="1200" dirty="0"/>
              <a:t> 태그 사용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&lt;header&gt;</a:t>
            </a:r>
            <a:r>
              <a:rPr lang="en-US" altLang="ko-KR" sz="1200" dirty="0"/>
              <a:t>header</a:t>
            </a:r>
            <a:r>
              <a:rPr lang="en-US" altLang="ko-KR" sz="1200" b="1" dirty="0"/>
              <a:t>&lt;/header&gt;</a:t>
            </a:r>
          </a:p>
          <a:p>
            <a:pPr defTabSz="180000"/>
            <a:r>
              <a:rPr lang="nb-NO" altLang="ko-KR" sz="1200" dirty="0"/>
              <a:t>	</a:t>
            </a:r>
            <a:r>
              <a:rPr lang="nb-NO" altLang="ko-KR" sz="1200" b="1" dirty="0"/>
              <a:t>&lt;nav&gt;</a:t>
            </a:r>
            <a:r>
              <a:rPr lang="nb-NO" altLang="ko-KR" sz="1200" dirty="0"/>
              <a:t>nav</a:t>
            </a:r>
            <a:r>
              <a:rPr lang="nb-NO" altLang="ko-KR" sz="1200" b="1" dirty="0"/>
              <a:t>&lt;/nav&gt;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&lt;section&gt;</a:t>
            </a:r>
            <a:r>
              <a:rPr lang="en-US" altLang="ko-KR" sz="1200" dirty="0"/>
              <a:t>section</a:t>
            </a:r>
            <a:r>
              <a:rPr lang="en-US" altLang="ko-KR" sz="1200" b="1" dirty="0"/>
              <a:t>&lt;/section&gt;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&lt;aside&gt;</a:t>
            </a:r>
            <a:r>
              <a:rPr lang="en-US" altLang="ko-KR" sz="1200" dirty="0"/>
              <a:t>aside</a:t>
            </a:r>
            <a:r>
              <a:rPr lang="en-US" altLang="ko-KR" sz="1200" b="1" dirty="0"/>
              <a:t>&lt;/aside&gt;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&lt;footer&gt;</a:t>
            </a:r>
            <a:r>
              <a:rPr lang="en-US" altLang="ko-KR" sz="1200" dirty="0"/>
              <a:t>footer</a:t>
            </a:r>
            <a:r>
              <a:rPr lang="en-US" altLang="ko-KR" sz="1200" b="1" dirty="0"/>
              <a:t>&lt;/footer&gt;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852936"/>
            <a:ext cx="2702782" cy="225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29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3-1 </a:t>
            </a:r>
            <a:r>
              <a:rPr lang="ko-KR" altLang="en-US" dirty="0"/>
              <a:t>구조화된 </a:t>
            </a:r>
            <a:r>
              <a:rPr lang="en-US" altLang="ko-KR" dirty="0"/>
              <a:t>HTML5 </a:t>
            </a:r>
            <a:r>
              <a:rPr lang="ko-KR" altLang="en-US" dirty="0"/>
              <a:t>문서 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484784"/>
            <a:ext cx="568863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&lt;head&gt;&lt;title&gt;HTML5 </a:t>
            </a:r>
            <a:r>
              <a:rPr lang="ko-KR" altLang="en-US" sz="1200" dirty="0"/>
              <a:t>문서 구조 </a:t>
            </a:r>
            <a:r>
              <a:rPr lang="ko-KR" altLang="en-US" sz="1200" dirty="0" err="1"/>
              <a:t>시맨틱</a:t>
            </a:r>
            <a:r>
              <a:rPr lang="ko-KR" altLang="en-US" sz="1200" dirty="0"/>
              <a:t> 태그 사용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b="1" dirty="0"/>
              <a:t>&lt;style&gt;</a:t>
            </a:r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b="1" dirty="0"/>
              <a:t>&lt;/style&gt;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b="1" dirty="0"/>
              <a:t>&lt;body&gt;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&lt;header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class="header"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header</a:t>
            </a:r>
            <a:r>
              <a:rPr lang="en-US" altLang="ko-KR" sz="1200" b="1" dirty="0"/>
              <a:t>&lt;/header&gt;</a:t>
            </a:r>
          </a:p>
          <a:p>
            <a:pPr defTabSz="180000"/>
            <a:r>
              <a:rPr lang="nb-NO" altLang="ko-KR" sz="1200" dirty="0"/>
              <a:t>	</a:t>
            </a:r>
            <a:r>
              <a:rPr lang="nb-NO" altLang="ko-KR" sz="1200" b="1" dirty="0"/>
              <a:t>&lt;nav </a:t>
            </a:r>
            <a:r>
              <a:rPr lang="nb-NO" altLang="ko-KR" sz="1200" b="1" dirty="0">
                <a:solidFill>
                  <a:srgbClr val="C00000"/>
                </a:solidFill>
              </a:rPr>
              <a:t>class="nav"</a:t>
            </a:r>
            <a:r>
              <a:rPr lang="nb-NO" altLang="ko-KR" sz="1200" b="1" dirty="0"/>
              <a:t>&gt;</a:t>
            </a:r>
            <a:r>
              <a:rPr lang="nb-NO" altLang="ko-KR" sz="1200" dirty="0"/>
              <a:t>nav</a:t>
            </a:r>
            <a:r>
              <a:rPr lang="nb-NO" altLang="ko-KR" sz="1200" b="1" dirty="0"/>
              <a:t>&lt;/nav&gt;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&lt;section </a:t>
            </a:r>
            <a:r>
              <a:rPr lang="en-US" altLang="ko-KR" sz="1200" b="1" dirty="0">
                <a:solidFill>
                  <a:srgbClr val="C00000"/>
                </a:solidFill>
              </a:rPr>
              <a:t>class="section"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section</a:t>
            </a:r>
            <a:r>
              <a:rPr lang="en-US" altLang="ko-KR" sz="1200" b="1" dirty="0"/>
              <a:t>&lt;/section&gt;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&lt;aside </a:t>
            </a:r>
            <a:r>
              <a:rPr lang="en-US" altLang="ko-KR" sz="1200" b="1" dirty="0">
                <a:solidFill>
                  <a:srgbClr val="C00000"/>
                </a:solidFill>
              </a:rPr>
              <a:t>class="aside"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aside</a:t>
            </a:r>
            <a:r>
              <a:rPr lang="en-US" altLang="ko-KR" sz="1200" b="1" dirty="0"/>
              <a:t>&lt;/aside&gt;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&lt;footer</a:t>
            </a:r>
            <a:r>
              <a:rPr lang="en-US" altLang="ko-KR" sz="1200" dirty="0"/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class="footer"</a:t>
            </a:r>
            <a:r>
              <a:rPr lang="en-US" altLang="ko-KR" sz="1200" b="1" dirty="0"/>
              <a:t>&gt;</a:t>
            </a:r>
            <a:r>
              <a:rPr lang="en-US" altLang="ko-KR" sz="1200" dirty="0"/>
              <a:t>footer</a:t>
            </a:r>
            <a:r>
              <a:rPr lang="en-US" altLang="ko-KR" sz="1200" b="1" dirty="0"/>
              <a:t>&lt;/footer&gt;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681609" y="2279437"/>
            <a:ext cx="5164606" cy="2101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html, body</a:t>
            </a:r>
            <a:r>
              <a:rPr lang="en-US" altLang="ko-KR" sz="1200" dirty="0">
                <a:solidFill>
                  <a:schemeClr val="tx1"/>
                </a:solidFill>
              </a:rPr>
              <a:t> { margin: 0; padding: 0; height: 100%;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.header </a:t>
            </a:r>
            <a:r>
              <a:rPr lang="en-US" altLang="ko-KR" sz="1200" dirty="0">
                <a:solidFill>
                  <a:schemeClr val="tx1"/>
                </a:solidFill>
              </a:rPr>
              <a:t>{ width: 100%; height: 15%; 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background: yellow;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r>
              <a:rPr lang="en-US" altLang="ko-KR" sz="1200" b="1" dirty="0" err="1">
                <a:solidFill>
                  <a:schemeClr val="tx1"/>
                </a:solidFill>
              </a:rPr>
              <a:t>nav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{ width: 15%; height: 70%; float: left; 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background: orange;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.section </a:t>
            </a:r>
            <a:r>
              <a:rPr lang="en-US" altLang="ko-KR" sz="1200" dirty="0">
                <a:solidFill>
                  <a:schemeClr val="tx1"/>
                </a:solidFill>
              </a:rPr>
              <a:t>{ width: 70%; height: 70%; float: left; 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background: </a:t>
            </a:r>
            <a:r>
              <a:rPr lang="en-US" altLang="ko-KR" sz="1200" dirty="0" err="1">
                <a:solidFill>
                  <a:schemeClr val="tx1"/>
                </a:solidFill>
              </a:rPr>
              <a:t>olivedrab</a:t>
            </a:r>
            <a:r>
              <a:rPr lang="en-US" altLang="ko-KR" sz="1200" dirty="0">
                <a:solidFill>
                  <a:schemeClr val="tx1"/>
                </a:solidFill>
              </a:rPr>
              <a:t>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.aside </a:t>
            </a:r>
            <a:r>
              <a:rPr lang="en-US" altLang="ko-KR" sz="1200" dirty="0">
                <a:solidFill>
                  <a:schemeClr val="tx1"/>
                </a:solidFill>
              </a:rPr>
              <a:t>{ width: 15%; height: 70%; float: left; 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background: orange; }</a:t>
            </a:r>
          </a:p>
          <a:p>
            <a:pPr defTabSz="180000"/>
            <a:r>
              <a:rPr lang="en-US" altLang="ko-KR" sz="1200" b="1" dirty="0">
                <a:solidFill>
                  <a:schemeClr val="tx1"/>
                </a:solidFill>
              </a:rPr>
              <a:t>.footer </a:t>
            </a:r>
            <a:r>
              <a:rPr lang="en-US" altLang="ko-KR" sz="1200" dirty="0">
                <a:solidFill>
                  <a:schemeClr val="tx1"/>
                </a:solidFill>
              </a:rPr>
              <a:t>{ width: 100%; height: 15%; clear: both; </a:t>
            </a:r>
          </a:p>
          <a:p>
            <a:pPr defTabSz="180000"/>
            <a:r>
              <a:rPr lang="en-US" altLang="ko-KR" sz="1200" dirty="0">
                <a:solidFill>
                  <a:schemeClr val="tx1"/>
                </a:solidFill>
              </a:rPr>
              <a:t>		background: plum; }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703945" y="1577263"/>
            <a:ext cx="1306256" cy="418615"/>
          </a:xfrm>
          <a:prstGeom prst="wedgeRoundRectCallout">
            <a:avLst>
              <a:gd name="adj1" fmla="val -63919"/>
              <a:gd name="adj2" fmla="val 117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000">
                <a:solidFill>
                  <a:schemeClr val="tx1"/>
                </a:solidFill>
              </a:rPr>
              <a:t>CSS3 </a:t>
            </a:r>
            <a:r>
              <a:rPr lang="ko-KR" altLang="en-US" sz="1000" dirty="0" err="1">
                <a:solidFill>
                  <a:schemeClr val="tx1"/>
                </a:solidFill>
              </a:rPr>
              <a:t>스트일</a:t>
            </a:r>
            <a:r>
              <a:rPr lang="ko-KR" altLang="en-US" sz="1000" dirty="0">
                <a:solidFill>
                  <a:schemeClr val="tx1"/>
                </a:solidFill>
              </a:rPr>
              <a:t> 시트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>
                <a:solidFill>
                  <a:schemeClr val="tx1"/>
                </a:solidFill>
              </a:rPr>
              <a:t>각 영역의 색과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defTabSz="180000"/>
            <a:r>
              <a:rPr lang="ko-KR" altLang="en-US" sz="1000" dirty="0">
                <a:solidFill>
                  <a:schemeClr val="tx1"/>
                </a:solidFill>
              </a:rPr>
              <a:t>위치 꾸미기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753617" y="3976243"/>
            <a:ext cx="3397449" cy="360040"/>
          </a:xfrm>
          <a:prstGeom prst="roundRect">
            <a:avLst>
              <a:gd name="adj" fmla="val 33128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2552" y="5712343"/>
            <a:ext cx="3037409" cy="216024"/>
          </a:xfrm>
          <a:prstGeom prst="roundRect">
            <a:avLst>
              <a:gd name="adj" fmla="val 33128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 flipV="1">
            <a:off x="3875936" y="5820932"/>
            <a:ext cx="1270170" cy="82033"/>
          </a:xfrm>
          <a:custGeom>
            <a:avLst/>
            <a:gdLst>
              <a:gd name="connsiteX0" fmla="*/ 0 w 1676400"/>
              <a:gd name="connsiteY0" fmla="*/ 1278467 h 1278467"/>
              <a:gd name="connsiteX1" fmla="*/ 1151467 w 1676400"/>
              <a:gd name="connsiteY1" fmla="*/ 990600 h 1278467"/>
              <a:gd name="connsiteX2" fmla="*/ 1481667 w 1676400"/>
              <a:gd name="connsiteY2" fmla="*/ 203200 h 1278467"/>
              <a:gd name="connsiteX3" fmla="*/ 1676400 w 1676400"/>
              <a:gd name="connsiteY3" fmla="*/ 0 h 127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6400" h="1278467">
                <a:moveTo>
                  <a:pt x="0" y="1278467"/>
                </a:moveTo>
                <a:cubicBezTo>
                  <a:pt x="452261" y="1224139"/>
                  <a:pt x="904523" y="1169811"/>
                  <a:pt x="1151467" y="990600"/>
                </a:cubicBezTo>
                <a:cubicBezTo>
                  <a:pt x="1398411" y="811389"/>
                  <a:pt x="1394178" y="368300"/>
                  <a:pt x="1481667" y="203200"/>
                </a:cubicBezTo>
                <a:cubicBezTo>
                  <a:pt x="1569156" y="38100"/>
                  <a:pt x="1622778" y="19050"/>
                  <a:pt x="1676400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921970" y="4349717"/>
            <a:ext cx="1224136" cy="1426287"/>
          </a:xfrm>
          <a:custGeom>
            <a:avLst/>
            <a:gdLst>
              <a:gd name="connsiteX0" fmla="*/ 0 w 1634066"/>
              <a:gd name="connsiteY0" fmla="*/ 0 h 1422400"/>
              <a:gd name="connsiteX1" fmla="*/ 635000 w 1634066"/>
              <a:gd name="connsiteY1" fmla="*/ 973667 h 1422400"/>
              <a:gd name="connsiteX2" fmla="*/ 1634066 w 1634066"/>
              <a:gd name="connsiteY2" fmla="*/ 1422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34066" h="1422400">
                <a:moveTo>
                  <a:pt x="0" y="0"/>
                </a:moveTo>
                <a:cubicBezTo>
                  <a:pt x="181328" y="368300"/>
                  <a:pt x="362656" y="736600"/>
                  <a:pt x="635000" y="973667"/>
                </a:cubicBezTo>
                <a:cubicBezTo>
                  <a:pt x="907344" y="1210734"/>
                  <a:pt x="1270705" y="1316567"/>
                  <a:pt x="1634066" y="142240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996" y="2094016"/>
            <a:ext cx="3095538" cy="39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124744"/>
            <a:ext cx="4032448" cy="556395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HTML </a:t>
            </a:r>
            <a:r>
              <a:rPr lang="ko-KR" altLang="en-US" dirty="0"/>
              <a:t>문서와 </a:t>
            </a:r>
            <a:r>
              <a:rPr lang="en-US" altLang="ko-KR" dirty="0"/>
              <a:t>HTML5 </a:t>
            </a:r>
            <a:r>
              <a:rPr lang="ko-KR" altLang="en-US" dirty="0"/>
              <a:t>문서 비교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876256" y="2001782"/>
            <a:ext cx="2160240" cy="490623"/>
          </a:xfrm>
          <a:prstGeom prst="wedgeRoundRectCallout">
            <a:avLst>
              <a:gd name="adj1" fmla="val -53765"/>
              <a:gd name="adj2" fmla="val -118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/>
            <a:r>
              <a:rPr lang="en-US" altLang="ko-KR" sz="1000" dirty="0">
                <a:solidFill>
                  <a:schemeClr val="tx1"/>
                </a:solidFill>
              </a:rPr>
              <a:t>fig3-04.html, fig3-05.html, fig3-06.html</a:t>
            </a:r>
            <a:r>
              <a:rPr lang="ko-KR" altLang="en-US" sz="1000" dirty="0">
                <a:solidFill>
                  <a:schemeClr val="tx1"/>
                </a:solidFill>
              </a:rPr>
              <a:t>은 모두 동일한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7975" y="1340768"/>
            <a:ext cx="3953985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60000"/>
              </a:lnSpc>
            </a:pPr>
            <a:r>
              <a:rPr lang="ko-KR" altLang="en-US" sz="1600" b="1" kern="0" dirty="0">
                <a:solidFill>
                  <a:srgbClr val="000000"/>
                </a:solidFill>
                <a:latin typeface="+mj-ea"/>
                <a:ea typeface="+mj-ea"/>
              </a:rPr>
              <a:t>샘플 웹 페이지</a:t>
            </a:r>
            <a:endParaRPr lang="en-US" altLang="ko-KR" sz="1600" b="1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just" fontAlgn="base">
              <a:lnSpc>
                <a:spcPct val="160000"/>
              </a:lnSpc>
            </a:pPr>
            <a:endParaRPr lang="en-US" altLang="ko-KR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기존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HTML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태그로만 만들기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j-ea"/>
                <a:ea typeface="+mj-ea"/>
              </a:rPr>
              <a:t>2. HTML5 </a:t>
            </a:r>
            <a:r>
              <a:rPr lang="ko-KR" altLang="en-US" sz="1600" kern="0" dirty="0" err="1">
                <a:solidFill>
                  <a:srgbClr val="000000"/>
                </a:solidFill>
                <a:latin typeface="+mj-ea"/>
                <a:ea typeface="+mj-ea"/>
              </a:rPr>
              <a:t>시맨틱태그를</a:t>
            </a:r>
            <a:r>
              <a:rPr lang="ko-KR" altLang="en-US" sz="1600" kern="0" dirty="0">
                <a:solidFill>
                  <a:srgbClr val="000000"/>
                </a:solidFill>
                <a:latin typeface="+mj-ea"/>
                <a:ea typeface="+mj-ea"/>
              </a:rPr>
              <a:t> 사용하여 만들기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48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44008" y="188640"/>
            <a:ext cx="4501008" cy="5909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700" dirty="0"/>
              <a:t>&lt;!DOCTYPE html&gt; </a:t>
            </a:r>
          </a:p>
          <a:p>
            <a:r>
              <a:rPr lang="en-US" altLang="ko-KR" sz="700" dirty="0"/>
              <a:t>&lt;html&gt;</a:t>
            </a:r>
          </a:p>
          <a:p>
            <a:r>
              <a:rPr lang="en-US" altLang="ko-KR" sz="700" dirty="0"/>
              <a:t>&lt;head&gt;</a:t>
            </a:r>
          </a:p>
          <a:p>
            <a:r>
              <a:rPr lang="en-US" altLang="ko-KR" sz="700" dirty="0"/>
              <a:t>    &lt;title&gt;Elvis Presley&lt;/title&gt;</a:t>
            </a:r>
          </a:p>
          <a:p>
            <a:r>
              <a:rPr lang="en-US" altLang="ko-KR" sz="700" dirty="0"/>
              <a:t>&lt;/head&gt;</a:t>
            </a:r>
          </a:p>
          <a:p>
            <a:r>
              <a:rPr lang="en-US" altLang="ko-KR" sz="700" dirty="0"/>
              <a:t>&lt;body&gt;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&lt;header&gt;</a:t>
            </a:r>
          </a:p>
          <a:p>
            <a:r>
              <a:rPr lang="pt-BR" altLang="ko-KR" sz="700" b="1" dirty="0"/>
              <a:t>   </a:t>
            </a:r>
            <a:r>
              <a:rPr lang="pt-BR" altLang="ko-KR" sz="700" dirty="0"/>
              <a:t> &lt;h1&gt;&lt;a href="https://www.facebook.com/elvis"&gt;Elvis Presley&lt;/a&gt;&lt;/h1&gt;</a:t>
            </a:r>
          </a:p>
          <a:p>
            <a:r>
              <a:rPr lang="en-US" altLang="ko-KR" sz="700" b="1" dirty="0"/>
              <a:t>  &lt;/header&gt;</a:t>
            </a:r>
          </a:p>
          <a:p>
            <a:endParaRPr lang="en-US" altLang="ko-KR" sz="700" b="1" dirty="0"/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&lt;section&gt;               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&lt;article&gt;</a:t>
            </a:r>
          </a:p>
          <a:p>
            <a:r>
              <a:rPr lang="pt-BR" altLang="ko-KR" sz="700" dirty="0"/>
              <a:t>      &lt;h2&gt;&lt;a href="https://ko.wikipedia.org/wiki/</a:t>
            </a:r>
            <a:r>
              <a:rPr lang="ko-KR" altLang="pt-BR" sz="700" dirty="0" err="1"/>
              <a:t>엘비스</a:t>
            </a:r>
            <a:r>
              <a:rPr lang="pt-BR" altLang="ko-KR" sz="700" dirty="0"/>
              <a:t>_</a:t>
            </a:r>
            <a:r>
              <a:rPr lang="ko-KR" altLang="pt-BR" sz="700" dirty="0" err="1"/>
              <a:t>프레슬리</a:t>
            </a:r>
            <a:r>
              <a:rPr lang="pt-BR" altLang="ko-KR" sz="700" dirty="0"/>
              <a:t>"&gt;</a:t>
            </a:r>
          </a:p>
          <a:p>
            <a:r>
              <a:rPr lang="en-US" altLang="ko-KR" sz="700" dirty="0"/>
              <a:t>        Who is Elvis?&lt;/a&gt;&lt;/h2&gt;</a:t>
            </a:r>
          </a:p>
          <a:p>
            <a:r>
              <a:rPr lang="ko-KR" altLang="en-US" sz="700" dirty="0"/>
              <a:t>        </a:t>
            </a:r>
          </a:p>
          <a:p>
            <a:r>
              <a:rPr lang="ko-KR" altLang="en-US" sz="700" dirty="0"/>
              <a:t>       </a:t>
            </a:r>
            <a:r>
              <a:rPr lang="en-US" altLang="ko-KR" sz="700" dirty="0"/>
              <a:t>&lt;p&gt;</a:t>
            </a:r>
            <a:r>
              <a:rPr lang="ko-KR" altLang="en-US" sz="700" dirty="0" err="1"/>
              <a:t>엘비스</a:t>
            </a:r>
            <a:r>
              <a:rPr lang="ko-KR" altLang="en-US" sz="700" dirty="0"/>
              <a:t> </a:t>
            </a:r>
            <a:r>
              <a:rPr lang="ko-KR" altLang="en-US" sz="700" dirty="0" err="1"/>
              <a:t>프레슬리는</a:t>
            </a:r>
            <a:r>
              <a:rPr lang="ko-KR" altLang="en-US" sz="700" dirty="0"/>
              <a:t> </a:t>
            </a:r>
            <a:r>
              <a:rPr lang="en-US" altLang="ko-KR" sz="700" dirty="0"/>
              <a:t>20</a:t>
            </a:r>
            <a:r>
              <a:rPr lang="ko-KR" altLang="en-US" sz="700" dirty="0"/>
              <a:t>세기 가장 잘 알려진 미국 가수 중 한</a:t>
            </a:r>
          </a:p>
          <a:p>
            <a:r>
              <a:rPr lang="ko-KR" altLang="en-US" sz="700" dirty="0"/>
              <a:t>      명이었다</a:t>
            </a:r>
            <a:r>
              <a:rPr lang="en-US" altLang="ko-KR" sz="700" dirty="0"/>
              <a:t>. </a:t>
            </a:r>
            <a:r>
              <a:rPr lang="ko-KR" altLang="en-US" sz="700" dirty="0"/>
              <a:t>하나의 문화 아이콘으로</a:t>
            </a:r>
            <a:r>
              <a:rPr lang="en-US" altLang="ko-KR" sz="700" dirty="0"/>
              <a:t>, </a:t>
            </a:r>
            <a:r>
              <a:rPr lang="ko-KR" altLang="en-US" sz="700" dirty="0" err="1"/>
              <a:t>엘비스의</a:t>
            </a:r>
            <a:r>
              <a:rPr lang="ko-KR" altLang="en-US" sz="700" dirty="0"/>
              <a:t> 음악들은</a:t>
            </a:r>
          </a:p>
          <a:p>
            <a:r>
              <a:rPr lang="ko-KR" altLang="en-US" sz="700" dirty="0"/>
              <a:t>    세계적으로 선풍적인 인기를 끌었으며 </a:t>
            </a:r>
            <a:r>
              <a:rPr lang="en-US" altLang="ko-KR" sz="700" dirty="0"/>
              <a:t>"</a:t>
            </a:r>
            <a:r>
              <a:rPr lang="ko-KR" altLang="en-US" sz="700" dirty="0"/>
              <a:t>로큰롤의 제왕</a:t>
            </a:r>
            <a:r>
              <a:rPr lang="en-US" altLang="ko-KR" sz="700" dirty="0"/>
              <a:t>"</a:t>
            </a:r>
            <a:r>
              <a:rPr lang="ko-KR" altLang="en-US" sz="700" dirty="0"/>
              <a:t>으로</a:t>
            </a:r>
          </a:p>
          <a:p>
            <a:r>
              <a:rPr lang="ko-KR" altLang="en-US" sz="700" dirty="0"/>
              <a:t>    </a:t>
            </a:r>
            <a:r>
              <a:rPr lang="ko-KR" altLang="en-US" sz="700" dirty="0" err="1"/>
              <a:t>불리곤한다</a:t>
            </a:r>
            <a:r>
              <a:rPr lang="en-US" altLang="ko-KR" sz="700" dirty="0"/>
              <a:t>. </a:t>
            </a:r>
            <a:r>
              <a:rPr lang="ko-KR" altLang="en-US" sz="700" dirty="0"/>
              <a:t>그는 미시시피 주의 </a:t>
            </a:r>
            <a:r>
              <a:rPr lang="ko-KR" altLang="en-US" sz="700" dirty="0" err="1"/>
              <a:t>투펄로에서</a:t>
            </a:r>
            <a:r>
              <a:rPr lang="ko-KR" altLang="en-US" sz="700" dirty="0"/>
              <a:t> 태어났다</a:t>
            </a:r>
            <a:r>
              <a:rPr lang="en-US" altLang="ko-KR" sz="700" dirty="0"/>
              <a:t>.&lt;/p&gt;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&lt;/article&gt;</a:t>
            </a:r>
          </a:p>
          <a:p>
            <a:endParaRPr lang="ko-KR" altLang="en-US" sz="700" dirty="0"/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&lt;article&gt;</a:t>
            </a:r>
          </a:p>
          <a:p>
            <a:r>
              <a:rPr lang="en-US" altLang="ko-KR" sz="700" dirty="0"/>
              <a:t>      &lt;h2&gt;&lt;a </a:t>
            </a:r>
            <a:r>
              <a:rPr lang="en-US" altLang="ko-KR" sz="700" dirty="0" err="1"/>
              <a:t>href</a:t>
            </a:r>
            <a:r>
              <a:rPr lang="en-US" altLang="ko-KR" sz="700" dirty="0"/>
              <a:t>=</a:t>
            </a:r>
          </a:p>
          <a:p>
            <a:r>
              <a:rPr lang="en-US" altLang="ko-KR" sz="700" dirty="0"/>
              <a:t>        "http://www.biography.com/people/elvis-presley-9446466"&gt;</a:t>
            </a:r>
          </a:p>
          <a:p>
            <a:r>
              <a:rPr lang="en-US" altLang="ko-KR" sz="700" dirty="0"/>
              <a:t>        His music and life&lt;/a&gt;&lt;/h2&gt;</a:t>
            </a:r>
          </a:p>
          <a:p>
            <a:r>
              <a:rPr lang="ko-KR" altLang="en-US" sz="700" dirty="0"/>
              <a:t>        </a:t>
            </a:r>
          </a:p>
          <a:p>
            <a:r>
              <a:rPr lang="en-US" altLang="ko-KR" sz="700" dirty="0"/>
              <a:t>        &lt;p&gt;Presley received his first guitar as a gift</a:t>
            </a:r>
          </a:p>
          <a:p>
            <a:r>
              <a:rPr lang="en-US" altLang="ko-KR" sz="700" dirty="0"/>
              <a:t>         from his mother on his 11th birthday in 1946</a:t>
            </a:r>
          </a:p>
          <a:p>
            <a:r>
              <a:rPr lang="en-US" altLang="ko-KR" sz="700" dirty="0"/>
              <a:t>         and had his first taste of musical success</a:t>
            </a:r>
          </a:p>
          <a:p>
            <a:r>
              <a:rPr lang="en-US" altLang="ko-KR" sz="700" dirty="0"/>
              <a:t>         a few years later when he won a talent show</a:t>
            </a:r>
          </a:p>
          <a:p>
            <a:r>
              <a:rPr lang="en-US" altLang="ko-KR" sz="700" dirty="0"/>
              <a:t>         at </a:t>
            </a:r>
            <a:r>
              <a:rPr lang="en-US" altLang="ko-KR" sz="700" dirty="0" err="1"/>
              <a:t>Humes</a:t>
            </a:r>
            <a:r>
              <a:rPr lang="en-US" altLang="ko-KR" sz="700" dirty="0"/>
              <a:t> High School in Memphis.&lt;/p&gt;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&lt;/article&gt;    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&gt;</a:t>
            </a:r>
          </a:p>
          <a:p>
            <a:r>
              <a:rPr lang="en-US" altLang="ko-KR" sz="700" dirty="0"/>
              <a:t>      &lt;a </a:t>
            </a:r>
            <a:r>
              <a:rPr lang="en-US" altLang="ko-KR" sz="700" dirty="0" err="1"/>
              <a:t>href</a:t>
            </a:r>
            <a:r>
              <a:rPr lang="en-US" altLang="ko-KR" sz="700" dirty="0"/>
              <a:t>=""&gt;&amp;</a:t>
            </a:r>
            <a:r>
              <a:rPr lang="en-US" altLang="ko-KR" sz="700" dirty="0" err="1"/>
              <a:t>laquo</a:t>
            </a:r>
            <a:r>
              <a:rPr lang="en-US" altLang="ko-KR" sz="700" dirty="0"/>
              <a:t>; Previous Entries&lt;/a&gt;</a:t>
            </a:r>
          </a:p>
          <a:p>
            <a:r>
              <a:rPr lang="en-US" altLang="ko-KR" sz="700" dirty="0"/>
              <a:t>    </a:t>
            </a:r>
            <a:r>
              <a:rPr lang="en-US" altLang="ko-KR" sz="700" b="1" dirty="0"/>
              <a:t>&lt;/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&lt;/section&gt;</a:t>
            </a:r>
          </a:p>
          <a:p>
            <a:endParaRPr lang="ko-KR" altLang="en-US" sz="700" dirty="0"/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&gt;</a:t>
            </a:r>
          </a:p>
          <a:p>
            <a:r>
              <a:rPr lang="en-US" altLang="ko-KR" sz="700" dirty="0"/>
              <a:t>    &lt;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r>
              <a:rPr lang="en-US" altLang="ko-KR" sz="700" dirty="0"/>
              <a:t>      &lt;li&gt;&lt;h2&gt;Archives&lt;/h2&gt;</a:t>
            </a:r>
          </a:p>
          <a:p>
            <a:r>
              <a:rPr lang="en-US" altLang="ko-KR" sz="700" dirty="0"/>
              <a:t>        &lt;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r>
              <a:rPr lang="en-US" altLang="ko-KR" sz="700" dirty="0"/>
              <a:t>          &lt;li&gt;&lt;a </a:t>
            </a:r>
            <a:r>
              <a:rPr lang="en-US" altLang="ko-KR" sz="700" dirty="0" err="1"/>
              <a:t>href</a:t>
            </a:r>
            <a:r>
              <a:rPr lang="en-US" altLang="ko-KR" sz="700" dirty="0"/>
              <a:t>="http://www.elvisthemusic.com/"&gt;Elvis The Music&lt;/a&gt;&lt;/li&gt;</a:t>
            </a:r>
          </a:p>
          <a:p>
            <a:r>
              <a:rPr lang="it-IT" altLang="ko-KR" sz="700" dirty="0"/>
              <a:t>          &lt;li&gt;&lt;a href=</a:t>
            </a:r>
            <a:r>
              <a:rPr lang="en-US" altLang="ko-KR" sz="700" dirty="0"/>
              <a:t>"</a:t>
            </a:r>
            <a:r>
              <a:rPr lang="it-IT" altLang="ko-KR" sz="700" dirty="0"/>
              <a:t>http://www.graceland.com/</a:t>
            </a:r>
            <a:r>
              <a:rPr lang="en-US" altLang="ko-KR" sz="700" dirty="0"/>
              <a:t>"</a:t>
            </a:r>
            <a:r>
              <a:rPr lang="it-IT" altLang="ko-KR" sz="700" dirty="0"/>
              <a:t>&gt;Elvis Home Graceland&lt;/a&gt;&lt;/li&gt;</a:t>
            </a:r>
          </a:p>
          <a:p>
            <a:r>
              <a:rPr lang="it-IT" altLang="ko-KR" sz="700" dirty="0"/>
              <a:t>          &lt;li&gt;&lt;a href=</a:t>
            </a:r>
            <a:r>
              <a:rPr lang="en-US" altLang="ko-KR" sz="700" dirty="0"/>
              <a:t>"</a:t>
            </a:r>
            <a:r>
              <a:rPr lang="it-IT" altLang="ko-KR" sz="700" dirty="0"/>
              <a:t>http://www.last.fm/music/Elvis+Presley</a:t>
            </a:r>
            <a:r>
              <a:rPr lang="en-US" altLang="ko-KR" sz="700" dirty="0"/>
              <a:t>"</a:t>
            </a:r>
            <a:r>
              <a:rPr lang="it-IT" altLang="ko-KR" sz="700" dirty="0"/>
              <a:t>&gt;Free Listening, Video&lt;/a&gt;&lt;/li&gt;</a:t>
            </a:r>
          </a:p>
          <a:p>
            <a:r>
              <a:rPr lang="en-US" altLang="ko-KR" sz="700" dirty="0"/>
              <a:t>        &lt;/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r>
              <a:rPr lang="en-US" altLang="ko-KR" sz="700" dirty="0"/>
              <a:t>      &lt;/li&gt;</a:t>
            </a:r>
          </a:p>
          <a:p>
            <a:r>
              <a:rPr lang="en-US" altLang="ko-KR" sz="700" dirty="0"/>
              <a:t>    &lt;/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&lt;/</a:t>
            </a:r>
            <a:r>
              <a:rPr lang="en-US" altLang="ko-KR" sz="700" b="1" dirty="0" err="1"/>
              <a:t>nav</a:t>
            </a:r>
            <a:r>
              <a:rPr lang="en-US" altLang="ko-KR" sz="700" b="1" dirty="0"/>
              <a:t>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&lt;footer&gt;</a:t>
            </a:r>
          </a:p>
          <a:p>
            <a:r>
              <a:rPr lang="en-US" altLang="ko-KR" sz="700" dirty="0"/>
              <a:t>    &lt;p&gt;Copyright 2015 Elvis&lt;/p&gt;</a:t>
            </a:r>
          </a:p>
          <a:p>
            <a:r>
              <a:rPr lang="en-US" altLang="ko-KR" sz="700" dirty="0"/>
              <a:t>  </a:t>
            </a:r>
            <a:r>
              <a:rPr lang="en-US" altLang="ko-KR" sz="700" b="1" dirty="0"/>
              <a:t>&lt;/footer&gt;</a:t>
            </a:r>
          </a:p>
          <a:p>
            <a:r>
              <a:rPr lang="ko-KR" altLang="en-US" sz="700" dirty="0"/>
              <a:t>  </a:t>
            </a:r>
          </a:p>
          <a:p>
            <a:r>
              <a:rPr lang="en-US" altLang="ko-KR" sz="700" dirty="0"/>
              <a:t>&lt;/body&gt;</a:t>
            </a:r>
          </a:p>
          <a:p>
            <a:r>
              <a:rPr lang="en-US" altLang="ko-KR" sz="700" dirty="0"/>
              <a:t>&lt;/html&gt;</a:t>
            </a:r>
            <a:endParaRPr lang="ko-KR" altLang="en-US" sz="7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93000" y="6021288"/>
            <a:ext cx="2232248" cy="752475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2. HTML5 </a:t>
            </a:r>
            <a:r>
              <a:rPr lang="ko-KR" altLang="en-US" sz="1200" dirty="0" err="1"/>
              <a:t>시맨틱</a:t>
            </a:r>
            <a:r>
              <a:rPr lang="en-US" altLang="ko-KR" sz="1200" dirty="0"/>
              <a:t> </a:t>
            </a:r>
            <a:r>
              <a:rPr lang="ko-KR" altLang="en-US" sz="1200" dirty="0"/>
              <a:t>태그로 작성</a:t>
            </a:r>
            <a:endParaRPr lang="en-US" altLang="ko-KR" sz="1200" dirty="0"/>
          </a:p>
          <a:p>
            <a:r>
              <a:rPr lang="ko-KR" altLang="en-US" sz="1200" dirty="0"/>
              <a:t>   바람직한 웹 페이지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113757"/>
            <a:ext cx="4572000" cy="6555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700" dirty="0"/>
              <a:t>&lt;html&gt;</a:t>
            </a:r>
          </a:p>
          <a:p>
            <a:pPr defTabSz="180000"/>
            <a:r>
              <a:rPr lang="en-US" altLang="ko-KR" sz="700" dirty="0"/>
              <a:t>&lt;head&gt;</a:t>
            </a:r>
          </a:p>
          <a:p>
            <a:pPr defTabSz="180000"/>
            <a:r>
              <a:rPr lang="en-US" altLang="ko-KR" sz="700" dirty="0"/>
              <a:t>	&lt;title&gt;Elvis Presley&lt;/title&gt;</a:t>
            </a:r>
          </a:p>
          <a:p>
            <a:pPr defTabSz="180000"/>
            <a:r>
              <a:rPr lang="en-US" altLang="ko-KR" sz="700" dirty="0"/>
              <a:t>&lt;/head&gt;</a:t>
            </a:r>
          </a:p>
          <a:p>
            <a:pPr defTabSz="180000"/>
            <a:r>
              <a:rPr lang="en-US" altLang="ko-KR" sz="700" dirty="0"/>
              <a:t>&lt;body&gt;</a:t>
            </a:r>
          </a:p>
          <a:p>
            <a:pPr defTabSz="180000"/>
            <a:r>
              <a:rPr lang="en-US" altLang="ko-KR" sz="700" b="1" dirty="0"/>
              <a:t>&lt;div&gt;</a:t>
            </a:r>
          </a:p>
          <a:p>
            <a:pPr defTabSz="180000"/>
            <a:r>
              <a:rPr lang="en-US" altLang="ko-KR" sz="700" dirty="0"/>
              <a:t>	</a:t>
            </a:r>
            <a:r>
              <a:rPr lang="en-US" altLang="ko-KR" sz="700" b="1" dirty="0"/>
              <a:t>&lt;div id="header"&gt;</a:t>
            </a:r>
          </a:p>
          <a:p>
            <a:pPr defTabSz="180000"/>
            <a:r>
              <a:rPr lang="pt-BR" altLang="ko-KR" sz="700" b="1" dirty="0"/>
              <a:t>		&lt;h1&gt;&lt;a href="https://www.facebook.com/elvis"&gt;Elvis Presley&lt;/a&gt;&lt;/h1&gt;</a:t>
            </a:r>
          </a:p>
          <a:p>
            <a:pPr defTabSz="180000"/>
            <a:r>
              <a:rPr lang="en-US" altLang="ko-KR" sz="700" b="1" dirty="0"/>
              <a:t>	&lt;/div&gt;</a:t>
            </a:r>
          </a:p>
          <a:p>
            <a:pPr defTabSz="180000"/>
            <a:endParaRPr lang="ko-KR" altLang="en-US" sz="700" dirty="0"/>
          </a:p>
          <a:p>
            <a:pPr defTabSz="180000"/>
            <a:r>
              <a:rPr lang="en-US" altLang="ko-KR" sz="700" dirty="0"/>
              <a:t>	</a:t>
            </a:r>
            <a:r>
              <a:rPr lang="en-US" altLang="ko-KR" sz="700" b="1" dirty="0"/>
              <a:t>&lt;div id="container"&gt;</a:t>
            </a:r>
          </a:p>
          <a:p>
            <a:pPr defTabSz="180000"/>
            <a:r>
              <a:rPr lang="en-US" altLang="ko-KR" sz="700" dirty="0"/>
              <a:t>		</a:t>
            </a:r>
            <a:r>
              <a:rPr lang="en-US" altLang="ko-KR" sz="700" b="1" dirty="0"/>
              <a:t>&lt;div&gt;               </a:t>
            </a:r>
          </a:p>
          <a:p>
            <a:pPr defTabSz="180000"/>
            <a:r>
              <a:rPr lang="en-US" altLang="ko-KR" sz="700" dirty="0"/>
              <a:t>			</a:t>
            </a:r>
            <a:r>
              <a:rPr lang="en-US" altLang="ko-KR" sz="700" b="1" dirty="0"/>
              <a:t>&lt;div id="post-1"&gt;</a:t>
            </a:r>
          </a:p>
          <a:p>
            <a:pPr defTabSz="180000"/>
            <a:r>
              <a:rPr lang="pt-BR" altLang="ko-KR" sz="700" dirty="0"/>
              <a:t>				&lt;h2&gt;&lt;a href="https://ko.wikipedia.org/wiki/</a:t>
            </a:r>
            <a:r>
              <a:rPr lang="ko-KR" altLang="pt-BR" sz="700" dirty="0" err="1"/>
              <a:t>엘비스</a:t>
            </a:r>
            <a:r>
              <a:rPr lang="pt-BR" altLang="ko-KR" sz="700" dirty="0"/>
              <a:t>_</a:t>
            </a:r>
            <a:r>
              <a:rPr lang="ko-KR" altLang="pt-BR" sz="700" dirty="0" err="1"/>
              <a:t>프레슬리</a:t>
            </a:r>
            <a:r>
              <a:rPr lang="pt-BR" altLang="ko-KR" sz="700" dirty="0"/>
              <a:t>"&gt;</a:t>
            </a:r>
          </a:p>
          <a:p>
            <a:pPr defTabSz="180000"/>
            <a:r>
              <a:rPr lang="en-US" altLang="ko-KR" sz="700" dirty="0"/>
              <a:t>						Who is Elvis?&lt;/a&gt;&lt;/h2&gt;</a:t>
            </a:r>
          </a:p>
          <a:p>
            <a:pPr defTabSz="180000"/>
            <a:r>
              <a:rPr lang="ko-KR" altLang="en-US" sz="700" dirty="0"/>
              <a:t>    </a:t>
            </a:r>
          </a:p>
          <a:p>
            <a:pPr defTabSz="180000"/>
            <a:r>
              <a:rPr lang="en-US" altLang="ko-KR" sz="700" dirty="0"/>
              <a:t>				&lt;div class="entry"&gt;</a:t>
            </a:r>
          </a:p>
          <a:p>
            <a:pPr defTabSz="180000"/>
            <a:r>
              <a:rPr lang="en-US" altLang="ko-KR" sz="700" dirty="0"/>
              <a:t>					&lt;p&gt;</a:t>
            </a:r>
            <a:r>
              <a:rPr lang="ko-KR" altLang="en-US" sz="700" dirty="0" err="1"/>
              <a:t>엘비스</a:t>
            </a:r>
            <a:r>
              <a:rPr lang="ko-KR" altLang="en-US" sz="700" dirty="0"/>
              <a:t> </a:t>
            </a:r>
            <a:r>
              <a:rPr lang="ko-KR" altLang="en-US" sz="700" dirty="0" err="1"/>
              <a:t>프레슬리는</a:t>
            </a:r>
            <a:r>
              <a:rPr lang="ko-KR" altLang="en-US" sz="700" dirty="0"/>
              <a:t> </a:t>
            </a:r>
            <a:r>
              <a:rPr lang="en-US" altLang="ko-KR" sz="700" dirty="0"/>
              <a:t>20</a:t>
            </a:r>
            <a:r>
              <a:rPr lang="ko-KR" altLang="en-US" sz="700" dirty="0"/>
              <a:t>세기 가장 잘 알려진 미국 가수 중 한</a:t>
            </a:r>
          </a:p>
          <a:p>
            <a:pPr defTabSz="180000"/>
            <a:r>
              <a:rPr lang="en-US" altLang="ko-KR" sz="700" dirty="0"/>
              <a:t>					</a:t>
            </a:r>
            <a:r>
              <a:rPr lang="ko-KR" altLang="en-US" sz="700" dirty="0"/>
              <a:t>명이었다</a:t>
            </a:r>
            <a:r>
              <a:rPr lang="en-US" altLang="ko-KR" sz="700" dirty="0"/>
              <a:t>. </a:t>
            </a:r>
            <a:r>
              <a:rPr lang="ko-KR" altLang="en-US" sz="700" dirty="0"/>
              <a:t>하나의 문화 아이콘으로</a:t>
            </a:r>
            <a:r>
              <a:rPr lang="en-US" altLang="ko-KR" sz="700" dirty="0"/>
              <a:t>, </a:t>
            </a:r>
            <a:r>
              <a:rPr lang="ko-KR" altLang="en-US" sz="700" dirty="0" err="1"/>
              <a:t>엘비스의</a:t>
            </a:r>
            <a:r>
              <a:rPr lang="ko-KR" altLang="en-US" sz="700" dirty="0"/>
              <a:t> 음악들은</a:t>
            </a:r>
          </a:p>
          <a:p>
            <a:pPr defTabSz="180000"/>
            <a:r>
              <a:rPr lang="en-US" altLang="ko-KR" sz="700" dirty="0"/>
              <a:t>					</a:t>
            </a:r>
            <a:r>
              <a:rPr lang="ko-KR" altLang="en-US" sz="700" dirty="0"/>
              <a:t>세계적으로 선풍적인 인기를 끌었으며 </a:t>
            </a:r>
            <a:r>
              <a:rPr lang="en-US" altLang="ko-KR" sz="700" dirty="0"/>
              <a:t>"</a:t>
            </a:r>
            <a:r>
              <a:rPr lang="ko-KR" altLang="en-US" sz="700" dirty="0"/>
              <a:t>로큰롤의 제왕</a:t>
            </a:r>
            <a:r>
              <a:rPr lang="en-US" altLang="ko-KR" sz="700" dirty="0"/>
              <a:t>"</a:t>
            </a:r>
            <a:r>
              <a:rPr lang="ko-KR" altLang="en-US" sz="700" dirty="0"/>
              <a:t>으로</a:t>
            </a:r>
          </a:p>
          <a:p>
            <a:pPr defTabSz="180000"/>
            <a:r>
              <a:rPr lang="en-US" altLang="ko-KR" sz="700" dirty="0"/>
              <a:t>					</a:t>
            </a:r>
            <a:r>
              <a:rPr lang="ko-KR" altLang="en-US" sz="700" dirty="0" err="1"/>
              <a:t>불리곤한다</a:t>
            </a:r>
            <a:r>
              <a:rPr lang="en-US" altLang="ko-KR" sz="700" dirty="0"/>
              <a:t>. </a:t>
            </a:r>
            <a:r>
              <a:rPr lang="ko-KR" altLang="en-US" sz="700" dirty="0"/>
              <a:t>그는 미시시피 주의 </a:t>
            </a:r>
            <a:r>
              <a:rPr lang="ko-KR" altLang="en-US" sz="700" dirty="0" err="1"/>
              <a:t>투펄로에서</a:t>
            </a:r>
            <a:r>
              <a:rPr lang="ko-KR" altLang="en-US" sz="700" dirty="0"/>
              <a:t> 태어났다</a:t>
            </a:r>
            <a:r>
              <a:rPr lang="en-US" altLang="ko-KR" sz="700" dirty="0"/>
              <a:t>.&lt;/p&gt;</a:t>
            </a:r>
          </a:p>
          <a:p>
            <a:pPr defTabSz="180000"/>
            <a:r>
              <a:rPr lang="en-US" altLang="ko-KR" sz="700" dirty="0"/>
              <a:t>				&lt;/div&gt;</a:t>
            </a:r>
          </a:p>
          <a:p>
            <a:pPr defTabSz="180000"/>
            <a:r>
              <a:rPr lang="en-US" altLang="ko-KR" sz="700" dirty="0"/>
              <a:t>			</a:t>
            </a:r>
            <a:r>
              <a:rPr lang="en-US" altLang="ko-KR" sz="700" b="1" dirty="0"/>
              <a:t>&lt;/div&gt;</a:t>
            </a:r>
          </a:p>
          <a:p>
            <a:pPr defTabSz="180000"/>
            <a:endParaRPr lang="ko-KR" altLang="en-US" sz="700" dirty="0"/>
          </a:p>
          <a:p>
            <a:pPr defTabSz="180000"/>
            <a:r>
              <a:rPr lang="en-US" altLang="ko-KR" sz="700" dirty="0"/>
              <a:t>			</a:t>
            </a:r>
            <a:r>
              <a:rPr lang="en-US" altLang="ko-KR" sz="700" b="1" dirty="0"/>
              <a:t>&lt;div id="post-2"&gt;</a:t>
            </a:r>
          </a:p>
          <a:p>
            <a:pPr defTabSz="180000"/>
            <a:r>
              <a:rPr lang="pt-BR" altLang="ko-KR" sz="700" dirty="0"/>
              <a:t>				&lt;h2&gt;&lt;a href="http://www.biography.com/people/elvis-presley-9446466"&gt;</a:t>
            </a:r>
          </a:p>
          <a:p>
            <a:pPr defTabSz="180000"/>
            <a:r>
              <a:rPr lang="en-US" altLang="ko-KR" sz="700" dirty="0"/>
              <a:t>						His music and life&lt;/a&gt;&lt;/h2&gt;</a:t>
            </a:r>
          </a:p>
          <a:p>
            <a:pPr defTabSz="180000"/>
            <a:r>
              <a:rPr lang="ko-KR" altLang="en-US" sz="700" dirty="0"/>
              <a:t>        </a:t>
            </a:r>
          </a:p>
          <a:p>
            <a:pPr defTabSz="180000"/>
            <a:r>
              <a:rPr lang="en-US" altLang="ko-KR" sz="700" dirty="0"/>
              <a:t>				&lt;div class="entry"&gt;</a:t>
            </a:r>
          </a:p>
          <a:p>
            <a:pPr defTabSz="180000"/>
            <a:r>
              <a:rPr lang="en-US" altLang="ko-KR" sz="700" dirty="0"/>
              <a:t>					&lt;p&gt;Presley received his first guitar as a gift</a:t>
            </a:r>
          </a:p>
          <a:p>
            <a:pPr defTabSz="180000"/>
            <a:r>
              <a:rPr lang="en-US" altLang="ko-KR" sz="700" dirty="0"/>
              <a:t>					from his mother on his 11th birthday in 1946</a:t>
            </a:r>
          </a:p>
          <a:p>
            <a:pPr defTabSz="180000"/>
            <a:r>
              <a:rPr lang="en-US" altLang="ko-KR" sz="700" dirty="0"/>
              <a:t>					and had his first taste of musical success</a:t>
            </a:r>
          </a:p>
          <a:p>
            <a:pPr defTabSz="180000"/>
            <a:r>
              <a:rPr lang="en-US" altLang="ko-KR" sz="700" dirty="0"/>
              <a:t>					a few years later when he won a talent show</a:t>
            </a:r>
          </a:p>
          <a:p>
            <a:pPr defTabSz="180000"/>
            <a:r>
              <a:rPr lang="en-US" altLang="ko-KR" sz="700" dirty="0"/>
              <a:t>					at </a:t>
            </a:r>
            <a:r>
              <a:rPr lang="en-US" altLang="ko-KR" sz="700" dirty="0" err="1"/>
              <a:t>Humes</a:t>
            </a:r>
            <a:r>
              <a:rPr lang="en-US" altLang="ko-KR" sz="700" dirty="0"/>
              <a:t> High School in Memphis. &lt;/p&gt;</a:t>
            </a:r>
          </a:p>
          <a:p>
            <a:pPr defTabSz="180000"/>
            <a:r>
              <a:rPr lang="en-US" altLang="ko-KR" sz="700" dirty="0"/>
              <a:t>				&lt;/div&gt;</a:t>
            </a:r>
          </a:p>
          <a:p>
            <a:pPr defTabSz="180000"/>
            <a:r>
              <a:rPr lang="en-US" altLang="ko-KR" sz="700" dirty="0"/>
              <a:t>			</a:t>
            </a:r>
            <a:r>
              <a:rPr lang="en-US" altLang="ko-KR" sz="700" b="1" dirty="0"/>
              <a:t>&lt;/div&gt;</a:t>
            </a:r>
          </a:p>
          <a:p>
            <a:pPr defTabSz="180000"/>
            <a:r>
              <a:rPr lang="en-US" altLang="ko-KR" sz="700" dirty="0"/>
              <a:t>		</a:t>
            </a:r>
            <a:r>
              <a:rPr lang="en-US" altLang="ko-KR" sz="700" b="1" dirty="0"/>
              <a:t>&lt;/div&gt;</a:t>
            </a:r>
          </a:p>
          <a:p>
            <a:pPr defTabSz="180000"/>
            <a:r>
              <a:rPr lang="en-US" altLang="ko-KR" sz="700" b="1" dirty="0"/>
              <a:t>		&lt;div&gt;</a:t>
            </a:r>
          </a:p>
          <a:p>
            <a:pPr defTabSz="180000"/>
            <a:r>
              <a:rPr lang="en-US" altLang="ko-KR" sz="700" dirty="0"/>
              <a:t>			&lt;a </a:t>
            </a:r>
            <a:r>
              <a:rPr lang="en-US" altLang="ko-KR" sz="700" dirty="0" err="1"/>
              <a:t>href</a:t>
            </a:r>
            <a:r>
              <a:rPr lang="en-US" altLang="ko-KR" sz="700" dirty="0"/>
              <a:t>=""&gt;&amp;</a:t>
            </a:r>
            <a:r>
              <a:rPr lang="en-US" altLang="ko-KR" sz="700" dirty="0" err="1"/>
              <a:t>laquo</a:t>
            </a:r>
            <a:r>
              <a:rPr lang="en-US" altLang="ko-KR" sz="700" dirty="0"/>
              <a:t>; Previous Entries&lt;/a&gt;</a:t>
            </a:r>
          </a:p>
          <a:p>
            <a:pPr defTabSz="180000"/>
            <a:r>
              <a:rPr lang="en-US" altLang="ko-KR" sz="700" dirty="0"/>
              <a:t>	    </a:t>
            </a:r>
            <a:r>
              <a:rPr lang="en-US" altLang="ko-KR" sz="700" b="1" dirty="0"/>
              <a:t>&lt;/div&gt;</a:t>
            </a:r>
          </a:p>
          <a:p>
            <a:pPr defTabSz="180000"/>
            <a:r>
              <a:rPr lang="en-US" altLang="ko-KR" sz="700" dirty="0"/>
              <a:t>	</a:t>
            </a:r>
            <a:r>
              <a:rPr lang="en-US" altLang="ko-KR" sz="700" b="1" dirty="0"/>
              <a:t>&lt;/div&gt;</a:t>
            </a:r>
          </a:p>
          <a:p>
            <a:pPr defTabSz="180000"/>
            <a:endParaRPr lang="ko-KR" altLang="en-US" sz="700" dirty="0"/>
          </a:p>
          <a:p>
            <a:pPr defTabSz="180000"/>
            <a:r>
              <a:rPr lang="en-US" altLang="ko-KR" sz="700" dirty="0"/>
              <a:t>	</a:t>
            </a:r>
            <a:r>
              <a:rPr lang="en-US" altLang="ko-KR" sz="700" b="1" dirty="0"/>
              <a:t>&lt;div id="navigation"&gt;</a:t>
            </a:r>
          </a:p>
          <a:p>
            <a:pPr defTabSz="180000"/>
            <a:r>
              <a:rPr lang="en-US" altLang="ko-KR" sz="700" dirty="0"/>
              <a:t>		&lt;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pPr defTabSz="180000"/>
            <a:r>
              <a:rPr lang="en-US" altLang="ko-KR" sz="700" dirty="0"/>
              <a:t>			&lt;li&gt;&lt;h2&gt;Archives&lt;/h2&gt;</a:t>
            </a:r>
          </a:p>
          <a:p>
            <a:pPr defTabSz="180000"/>
            <a:r>
              <a:rPr lang="en-US" altLang="ko-KR" sz="700" dirty="0"/>
              <a:t>				&lt;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pPr defTabSz="180000"/>
            <a:r>
              <a:rPr lang="en-US" altLang="ko-KR" sz="700" dirty="0"/>
              <a:t>					&lt;li&gt;&lt;a </a:t>
            </a:r>
            <a:r>
              <a:rPr lang="en-US" altLang="ko-KR" sz="700" dirty="0" err="1"/>
              <a:t>href</a:t>
            </a:r>
            <a:r>
              <a:rPr lang="en-US" altLang="ko-KR" sz="700" dirty="0"/>
              <a:t>="http://www.elvisthemusic.com/"&gt;Elvis The Music&lt;/a&gt;&lt;/li&gt;</a:t>
            </a:r>
          </a:p>
          <a:p>
            <a:pPr defTabSz="180000"/>
            <a:r>
              <a:rPr lang="it-IT" altLang="ko-KR" sz="700" dirty="0"/>
              <a:t>					&lt;li&gt;&lt;a href=</a:t>
            </a:r>
            <a:r>
              <a:rPr lang="en-US" altLang="ko-KR" sz="700" dirty="0"/>
              <a:t>"</a:t>
            </a:r>
            <a:r>
              <a:rPr lang="it-IT" altLang="ko-KR" sz="700" dirty="0"/>
              <a:t>http://www.graceland.com/</a:t>
            </a:r>
            <a:r>
              <a:rPr lang="en-US" altLang="ko-KR" sz="700" dirty="0">
                <a:solidFill>
                  <a:prstClr val="black"/>
                </a:solidFill>
              </a:rPr>
              <a:t>"</a:t>
            </a:r>
            <a:r>
              <a:rPr lang="it-IT" altLang="ko-KR" sz="700" dirty="0"/>
              <a:t>&gt;Elvis Home Graceland&lt;/a&gt;&lt;/li&gt;</a:t>
            </a:r>
          </a:p>
          <a:p>
            <a:pPr defTabSz="180000"/>
            <a:r>
              <a:rPr lang="it-IT" altLang="ko-KR" sz="700" dirty="0"/>
              <a:t>					&lt;li&gt;&lt;a href=</a:t>
            </a:r>
            <a:r>
              <a:rPr lang="en-US" altLang="ko-KR" sz="700" dirty="0"/>
              <a:t>"</a:t>
            </a:r>
            <a:r>
              <a:rPr lang="it-IT" altLang="ko-KR" sz="700" dirty="0"/>
              <a:t>http://www.last.fm/music/Elvis+Presley</a:t>
            </a:r>
            <a:r>
              <a:rPr lang="en-US" altLang="ko-KR" sz="700" dirty="0"/>
              <a:t>"</a:t>
            </a:r>
            <a:r>
              <a:rPr lang="it-IT" altLang="ko-KR" sz="700" dirty="0"/>
              <a:t>&gt;Free Listening, Video&lt;/a&gt;&lt;/li&gt;</a:t>
            </a:r>
          </a:p>
          <a:p>
            <a:pPr defTabSz="180000"/>
            <a:r>
              <a:rPr lang="en-US" altLang="ko-KR" sz="700" dirty="0"/>
              <a:t>				&lt;/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pPr defTabSz="180000"/>
            <a:r>
              <a:rPr lang="en-US" altLang="ko-KR" sz="700" dirty="0"/>
              <a:t>			&lt;/li&gt;</a:t>
            </a:r>
          </a:p>
          <a:p>
            <a:pPr defTabSz="180000"/>
            <a:r>
              <a:rPr lang="en-US" altLang="ko-KR" sz="700" dirty="0"/>
              <a:t>		&lt;/</a:t>
            </a:r>
            <a:r>
              <a:rPr lang="en-US" altLang="ko-KR" sz="700" dirty="0" err="1"/>
              <a:t>ul</a:t>
            </a:r>
            <a:r>
              <a:rPr lang="en-US" altLang="ko-KR" sz="700" dirty="0"/>
              <a:t>&gt;</a:t>
            </a:r>
          </a:p>
          <a:p>
            <a:pPr defTabSz="180000"/>
            <a:r>
              <a:rPr lang="en-US" altLang="ko-KR" sz="700" dirty="0"/>
              <a:t>	</a:t>
            </a:r>
            <a:r>
              <a:rPr lang="en-US" altLang="ko-KR" sz="700" b="1" dirty="0"/>
              <a:t>&lt;/div&gt;</a:t>
            </a:r>
          </a:p>
          <a:p>
            <a:pPr defTabSz="180000"/>
            <a:endParaRPr lang="ko-KR" altLang="en-US" sz="700" dirty="0"/>
          </a:p>
          <a:p>
            <a:pPr defTabSz="180000"/>
            <a:r>
              <a:rPr lang="en-US" altLang="ko-KR" sz="700" dirty="0"/>
              <a:t>	</a:t>
            </a:r>
            <a:r>
              <a:rPr lang="en-US" altLang="ko-KR" sz="700" b="1" dirty="0"/>
              <a:t>&lt;div id="footer"&gt;</a:t>
            </a:r>
          </a:p>
          <a:p>
            <a:pPr defTabSz="180000"/>
            <a:r>
              <a:rPr lang="en-US" altLang="ko-KR" sz="700" dirty="0"/>
              <a:t>		&lt;p&gt;Copyright 2015 Elvis&lt;/p&gt;</a:t>
            </a:r>
          </a:p>
          <a:p>
            <a:pPr defTabSz="180000"/>
            <a:r>
              <a:rPr lang="en-US" altLang="ko-KR" sz="700" dirty="0"/>
              <a:t>	</a:t>
            </a:r>
            <a:r>
              <a:rPr lang="en-US" altLang="ko-KR" sz="700" b="1" dirty="0"/>
              <a:t>&lt;/div&gt;</a:t>
            </a:r>
          </a:p>
          <a:p>
            <a:pPr defTabSz="180000"/>
            <a:r>
              <a:rPr lang="en-US" altLang="ko-KR" sz="700" b="1" dirty="0"/>
              <a:t>&lt;/div&gt;</a:t>
            </a:r>
            <a:r>
              <a:rPr lang="ko-KR" altLang="en-US" sz="700" b="1" dirty="0"/>
              <a:t> </a:t>
            </a:r>
          </a:p>
          <a:p>
            <a:pPr defTabSz="180000"/>
            <a:r>
              <a:rPr lang="en-US" altLang="ko-KR" sz="700" dirty="0"/>
              <a:t>&lt;/body&gt;</a:t>
            </a:r>
          </a:p>
          <a:p>
            <a:pPr defTabSz="180000"/>
            <a:r>
              <a:rPr lang="en-US" altLang="ko-KR" sz="700" dirty="0"/>
              <a:t>&lt;/html&gt;</a:t>
            </a:r>
            <a:endParaRPr lang="ko-KR" altLang="en-US" sz="7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627789" y="6093296"/>
            <a:ext cx="1960434" cy="432049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dirty="0"/>
              <a:t>1.</a:t>
            </a:r>
            <a:r>
              <a:rPr lang="ko-KR" altLang="en-US" sz="1200" dirty="0"/>
              <a:t>기존 </a:t>
            </a:r>
            <a:r>
              <a:rPr lang="en-US" altLang="ko-KR" sz="1200" dirty="0"/>
              <a:t>HTML </a:t>
            </a:r>
            <a:r>
              <a:rPr lang="ko-KR" altLang="en-US" sz="1200" dirty="0"/>
              <a:t>태그로 작성</a:t>
            </a:r>
          </a:p>
        </p:txBody>
      </p:sp>
      <p:cxnSp>
        <p:nvCxnSpPr>
          <p:cNvPr id="9" name="직선 화살표 연결선 8"/>
          <p:cNvCxnSpPr>
            <a:stCxn id="7" idx="1"/>
          </p:cNvCxnSpPr>
          <p:nvPr/>
        </p:nvCxnSpPr>
        <p:spPr>
          <a:xfrm flipH="1">
            <a:off x="4283969" y="6309321"/>
            <a:ext cx="34382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5" idx="1"/>
          </p:cNvCxnSpPr>
          <p:nvPr/>
        </p:nvCxnSpPr>
        <p:spPr>
          <a:xfrm rot="10800000">
            <a:off x="6669842" y="6094594"/>
            <a:ext cx="223158" cy="302933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48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문서 구조화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문서를 구조화할 때 권장 사항</a:t>
            </a:r>
            <a:endParaRPr lang="en-US" altLang="ko-KR" dirty="0"/>
          </a:p>
          <a:p>
            <a:pPr lvl="1"/>
            <a:r>
              <a:rPr lang="ko-KR" altLang="en-US" dirty="0"/>
              <a:t>웹 페이지 전체를 구조화 </a:t>
            </a:r>
            <a:r>
              <a:rPr lang="ko-KR" altLang="en-US" dirty="0" err="1"/>
              <a:t>시맨틱</a:t>
            </a:r>
            <a:r>
              <a:rPr lang="ko-KR" altLang="en-US" dirty="0"/>
              <a:t> 태그로 분할</a:t>
            </a:r>
            <a:endParaRPr lang="en-US" altLang="ko-KR" dirty="0"/>
          </a:p>
          <a:p>
            <a:pPr lvl="1"/>
            <a:r>
              <a:rPr lang="ko-KR" altLang="en-US" dirty="0"/>
              <a:t>웹 페이지 전체 제목과 소개는 </a:t>
            </a:r>
            <a:r>
              <a:rPr lang="en-US" altLang="ko-KR" dirty="0"/>
              <a:t>&lt;header&gt; </a:t>
            </a:r>
            <a:r>
              <a:rPr lang="ko-KR" altLang="en-US" dirty="0"/>
              <a:t>태그로 작성</a:t>
            </a:r>
            <a:endParaRPr lang="en-US" altLang="ko-KR" dirty="0"/>
          </a:p>
          <a:p>
            <a:pPr lvl="1" fontAlgn="base"/>
            <a:r>
              <a:rPr lang="ko-KR" altLang="en-US" dirty="0"/>
              <a:t>본문은 </a:t>
            </a:r>
            <a:r>
              <a:rPr lang="en-US" altLang="ko-KR" dirty="0"/>
              <a:t>&lt;section&gt;</a:t>
            </a:r>
            <a:r>
              <a:rPr lang="ko-KR" altLang="en-US" dirty="0"/>
              <a:t>으로 묶고</a:t>
            </a:r>
            <a:r>
              <a:rPr lang="en-US" altLang="ko-KR" dirty="0"/>
              <a:t>, </a:t>
            </a:r>
          </a:p>
          <a:p>
            <a:pPr lvl="1" fontAlgn="base"/>
            <a:r>
              <a:rPr lang="ko-KR" altLang="en-US" dirty="0"/>
              <a:t>본문 내에 각 절이나 영역은 </a:t>
            </a:r>
            <a:r>
              <a:rPr lang="en-US" altLang="ko-KR" dirty="0"/>
              <a:t>&lt;article&gt;</a:t>
            </a:r>
            <a:r>
              <a:rPr lang="ko-KR" altLang="en-US" dirty="0"/>
              <a:t>로 작성</a:t>
            </a:r>
            <a:r>
              <a:rPr lang="en-US" altLang="ko-KR" dirty="0"/>
              <a:t> </a:t>
            </a:r>
            <a:endParaRPr lang="ko-KR" altLang="en-US" dirty="0"/>
          </a:p>
          <a:p>
            <a:pPr lvl="1" fontAlgn="base"/>
            <a:r>
              <a:rPr lang="ko-KR" altLang="en-US" dirty="0"/>
              <a:t>링크나 메뉴들은 </a:t>
            </a:r>
            <a:r>
              <a:rPr lang="en-US" altLang="ko-KR" dirty="0"/>
              <a:t>&lt;</a:t>
            </a:r>
            <a:r>
              <a:rPr lang="en-US" altLang="ko-KR" dirty="0" err="1"/>
              <a:t>nav</a:t>
            </a:r>
            <a:r>
              <a:rPr lang="en-US" altLang="ko-KR" dirty="0"/>
              <a:t>&gt; </a:t>
            </a:r>
            <a:r>
              <a:rPr lang="ko-KR" altLang="en-US" dirty="0"/>
              <a:t>태그로 작성</a:t>
            </a:r>
          </a:p>
          <a:p>
            <a:pPr lvl="1" fontAlgn="base"/>
            <a:r>
              <a:rPr lang="en-US" altLang="ko-KR" dirty="0"/>
              <a:t>&lt;header&gt;, &lt;section&gt;, &lt;article&gt;, &lt;aside&gt; </a:t>
            </a:r>
            <a:r>
              <a:rPr lang="ko-KR" altLang="en-US" dirty="0"/>
              <a:t>등에는 헤딩 태그</a:t>
            </a:r>
            <a:r>
              <a:rPr lang="en-US" altLang="ko-KR" dirty="0"/>
              <a:t>(&lt;h1&gt;~&lt;h6&gt;)</a:t>
            </a:r>
            <a:r>
              <a:rPr lang="ko-KR" altLang="en-US" dirty="0"/>
              <a:t>를 이용하여 제목을 붙임</a:t>
            </a:r>
          </a:p>
          <a:p>
            <a:pPr lvl="1" fontAlgn="base"/>
            <a:r>
              <a:rPr lang="ko-KR" altLang="en-US" dirty="0"/>
              <a:t>배경 음악을 연주하는 </a:t>
            </a:r>
            <a:r>
              <a:rPr lang="en-US" altLang="ko-KR" dirty="0"/>
              <a:t>&lt;audio&gt; </a:t>
            </a:r>
            <a:r>
              <a:rPr lang="ko-KR" altLang="en-US" dirty="0"/>
              <a:t>태그는 </a:t>
            </a:r>
            <a:r>
              <a:rPr lang="en-US" altLang="ko-KR" dirty="0"/>
              <a:t>&lt;header&gt; </a:t>
            </a:r>
            <a:r>
              <a:rPr lang="ko-KR" altLang="en-US" dirty="0"/>
              <a:t>영역에 삽입</a:t>
            </a:r>
          </a:p>
          <a:p>
            <a:pPr lvl="1" fontAlgn="base"/>
            <a:r>
              <a:rPr lang="ko-KR" altLang="en-US" dirty="0"/>
              <a:t>문서의 모양</a:t>
            </a:r>
            <a:r>
              <a:rPr lang="en-US" altLang="ko-KR" dirty="0"/>
              <a:t>(&lt;header&gt;, &lt;section&gt;, &lt;article&gt;, &lt;aside&gt;</a:t>
            </a:r>
            <a:r>
              <a:rPr lang="ko-KR" altLang="en-US" dirty="0"/>
              <a:t>의 배치</a:t>
            </a:r>
            <a:r>
              <a:rPr lang="en-US" altLang="ko-KR" dirty="0"/>
              <a:t>)</a:t>
            </a:r>
            <a:r>
              <a:rPr lang="ko-KR" altLang="en-US" dirty="0"/>
              <a:t>은 </a:t>
            </a:r>
            <a:r>
              <a:rPr lang="en-US" altLang="ko-KR" dirty="0"/>
              <a:t>CSS3 </a:t>
            </a:r>
            <a:r>
              <a:rPr lang="ko-KR" altLang="en-US" dirty="0"/>
              <a:t>스타일 시트로 꾸미기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89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12830</TotalTime>
  <Words>3012</Words>
  <Application>Microsoft Office PowerPoint</Application>
  <PresentationFormat>화면 슬라이드 쇼(4:3)</PresentationFormat>
  <Paragraphs>503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HY나무L</vt:lpstr>
      <vt:lpstr>SourceCodePro-Regular</vt:lpstr>
      <vt:lpstr>YDVYGOStd11</vt:lpstr>
      <vt:lpstr>맑은 고딕</vt:lpstr>
      <vt:lpstr>휴먼편지체</vt:lpstr>
      <vt:lpstr>Arial</vt:lpstr>
      <vt:lpstr>Wingdings</vt:lpstr>
      <vt:lpstr>Wingdings 2</vt:lpstr>
      <vt:lpstr>가을</vt:lpstr>
      <vt:lpstr>문서의 전형적인 구조 사례</vt:lpstr>
      <vt:lpstr>HTML5의 문서 구조화</vt:lpstr>
      <vt:lpstr>HTML5 시맨틱 태그로 구조화한 웹 페이지 사례</vt:lpstr>
      <vt:lpstr>시맨틱 태그</vt:lpstr>
      <vt:lpstr>문서의 모양은 구조와 별개</vt:lpstr>
      <vt:lpstr>예제 3-1 구조화된 HTML5 문서 작성</vt:lpstr>
      <vt:lpstr>기존 HTML 문서와 HTML5 문서 비교</vt:lpstr>
      <vt:lpstr>PowerPoint 프레젠테이션</vt:lpstr>
      <vt:lpstr>HTML5 문서 구조화 연습</vt:lpstr>
      <vt:lpstr>HTML5 문서 구조화 연습용 샘플 웹 페이지</vt:lpstr>
      <vt:lpstr>HTML5 문서 구조화 연습  – HTML 텍스트</vt:lpstr>
      <vt:lpstr>시맨틱 태그들</vt:lpstr>
      <vt:lpstr>예제 3-2 &lt;figure&gt; 태그 활용</vt:lpstr>
      <vt:lpstr>예제 3–3 &lt;details&gt;와 &lt;summary&gt; 활용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Kim Jin-Sook</cp:lastModifiedBy>
  <cp:revision>492</cp:revision>
  <dcterms:created xsi:type="dcterms:W3CDTF">2011-08-27T14:53:28Z</dcterms:created>
  <dcterms:modified xsi:type="dcterms:W3CDTF">2022-11-29T09:10:19Z</dcterms:modified>
</cp:coreProperties>
</file>