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5"/>
  </p:notesMasterIdLst>
  <p:sldIdLst>
    <p:sldId id="372" r:id="rId2"/>
    <p:sldId id="373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4FB4FF"/>
    <a:srgbClr val="BAE18F"/>
    <a:srgbClr val="FF3300"/>
    <a:srgbClr val="FF5B5B"/>
    <a:srgbClr val="669900"/>
    <a:srgbClr val="8FF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39" autoAdjust="0"/>
    <p:restoredTop sz="96935" autoAdjust="0"/>
  </p:normalViewPr>
  <p:slideViewPr>
    <p:cSldViewPr>
      <p:cViewPr varScale="1">
        <p:scale>
          <a:sx n="102" d="100"/>
          <a:sy n="102" d="100"/>
        </p:scale>
        <p:origin x="34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테두리</a:t>
            </a:r>
            <a:r>
              <a:rPr lang="en-US" altLang="ko-KR" dirty="0"/>
              <a:t> </a:t>
            </a:r>
            <a:r>
              <a:rPr lang="ko-KR" altLang="en-US" dirty="0"/>
              <a:t>만들기 </a:t>
            </a:r>
            <a:r>
              <a:rPr lang="en-US" altLang="ko-KR" dirty="0"/>
              <a:t>- border-image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/>
              <a:t>테두리에 이미지를 입힘</a:t>
            </a:r>
            <a:endParaRPr lang="en-US" altLang="ko-KR" dirty="0"/>
          </a:p>
          <a:p>
            <a:pPr lvl="2"/>
            <a:r>
              <a:rPr lang="ko-KR" altLang="en-US" dirty="0"/>
              <a:t>모서리</a:t>
            </a:r>
            <a:r>
              <a:rPr lang="en-US" altLang="ko-KR" dirty="0"/>
              <a:t>(corner)</a:t>
            </a:r>
            <a:r>
              <a:rPr lang="ko-KR" altLang="en-US" dirty="0"/>
              <a:t>와 에지</a:t>
            </a:r>
            <a:r>
              <a:rPr lang="en-US" altLang="ko-KR" dirty="0"/>
              <a:t>(edge)</a:t>
            </a:r>
            <a:r>
              <a:rPr lang="ko-KR" altLang="en-US" dirty="0"/>
              <a:t>로 구분하여 각각 이미지 입힘 </a:t>
            </a:r>
            <a:endParaRPr lang="en-US" altLang="ko-KR" dirty="0"/>
          </a:p>
          <a:p>
            <a:pPr lvl="2"/>
            <a:r>
              <a:rPr lang="en-US" altLang="ko-KR" dirty="0"/>
              <a:t>border-width</a:t>
            </a:r>
            <a:r>
              <a:rPr lang="ko-KR" altLang="en-US" dirty="0"/>
              <a:t>과 </a:t>
            </a:r>
            <a:r>
              <a:rPr lang="en-US" altLang="ko-KR" dirty="0"/>
              <a:t>border-style </a:t>
            </a:r>
            <a:r>
              <a:rPr lang="ko-KR" altLang="en-US" dirty="0"/>
              <a:t>역시 미리 지정 필요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r>
              <a:rPr lang="en-US" altLang="ko-KR"/>
              <a:t>) border-width </a:t>
            </a:r>
            <a:r>
              <a:rPr lang="en-US" altLang="ko-KR" dirty="0"/>
              <a:t>: 30px; border-style : solid;</a:t>
            </a:r>
          </a:p>
          <a:p>
            <a:pPr lvl="2"/>
            <a:endParaRPr lang="en-US" altLang="ko-KR" dirty="0"/>
          </a:p>
          <a:p>
            <a:pPr marL="365760" lvl="1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 border.png</a:t>
            </a:r>
            <a:r>
              <a:rPr lang="ko-KR" altLang="en-US" dirty="0"/>
              <a:t>에서 </a:t>
            </a:r>
            <a:r>
              <a:rPr lang="en-US" altLang="ko-KR" dirty="0"/>
              <a:t>30</a:t>
            </a:r>
            <a:r>
              <a:rPr lang="ko-KR" altLang="en-US" dirty="0"/>
              <a:t>픽셀 크기 조각으로 이미지 테두리 만들기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285289" y="3384541"/>
            <a:ext cx="7194298" cy="1960696"/>
            <a:chOff x="1049436" y="4131560"/>
            <a:chExt cx="7194298" cy="1960696"/>
          </a:xfrm>
        </p:grpSpPr>
        <p:sp>
          <p:nvSpPr>
            <p:cNvPr id="5" name="직사각형 4"/>
            <p:cNvSpPr/>
            <p:nvPr/>
          </p:nvSpPr>
          <p:spPr>
            <a:xfrm>
              <a:off x="1049436" y="4176442"/>
              <a:ext cx="48833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 latinLnBrk="0"/>
              <a:r>
                <a:rPr lang="en-US" altLang="ko-KR" dirty="0">
                  <a:solidFill>
                    <a:srgbClr val="CC00CC"/>
                  </a:solidFill>
                </a:rPr>
                <a:t>border-image</a:t>
              </a:r>
              <a:r>
                <a:rPr lang="en-US" altLang="ko-KR" dirty="0"/>
                <a:t> : </a:t>
              </a:r>
              <a:r>
                <a:rPr lang="en-US" altLang="ko-KR" dirty="0" err="1">
                  <a:solidFill>
                    <a:srgbClr val="00B0F0"/>
                  </a:solidFill>
                </a:rPr>
                <a:t>url</a:t>
              </a:r>
              <a:r>
                <a:rPr lang="en-US" altLang="ko-KR" dirty="0">
                  <a:solidFill>
                    <a:srgbClr val="00B0F0"/>
                  </a:solidFill>
                </a:rPr>
                <a:t>(“border.png”)  30  round</a:t>
              </a:r>
              <a:r>
                <a:rPr lang="en-US" altLang="ko-KR" dirty="0"/>
                <a:t>;</a:t>
              </a:r>
              <a:r>
                <a:rPr lang="en-US" altLang="ko-KR" dirty="0">
                  <a:solidFill>
                    <a:srgbClr val="00B0F0"/>
                  </a:solidFill>
                </a:rPr>
                <a:t> 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167179" y="4773286"/>
              <a:ext cx="81862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fontAlgn="base"/>
              <a:r>
                <a:rPr lang="ko-KR" altLang="en-US" sz="1000" dirty="0"/>
                <a:t>에지</a:t>
              </a:r>
              <a:r>
                <a:rPr lang="en-US" altLang="ko-KR" sz="1000" dirty="0"/>
                <a:t>(edge)</a:t>
              </a:r>
            </a:p>
            <a:p>
              <a:pPr lvl="0" algn="ctr" fontAlgn="base"/>
              <a:r>
                <a:rPr lang="ko-KR" altLang="en-US" sz="1000" dirty="0"/>
                <a:t> 이미지</a:t>
              </a:r>
              <a:endParaRPr lang="en-US" altLang="ko-KR" sz="1000" dirty="0"/>
            </a:p>
            <a:p>
              <a:pPr lvl="0" algn="ctr" fontAlgn="base"/>
              <a:r>
                <a:rPr lang="ko-KR" altLang="en-US" sz="1000" dirty="0"/>
                <a:t> 반복 배치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23072" y="4773286"/>
              <a:ext cx="84350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/>
              <a:r>
                <a:rPr lang="ko-KR" altLang="en-US" sz="1000" dirty="0"/>
                <a:t>이미지 </a:t>
              </a:r>
              <a:r>
                <a:rPr lang="en-US" altLang="ko-KR" sz="1000" dirty="0"/>
                <a:t>URL</a:t>
              </a:r>
              <a:endParaRPr lang="ko-KR" altLang="en-US" sz="10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897573" y="4773286"/>
              <a:ext cx="1310967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fontAlgn="base"/>
              <a:r>
                <a:rPr lang="ko-KR" altLang="en-US" sz="1000" dirty="0"/>
                <a:t>이미지에서 </a:t>
              </a:r>
              <a:r>
                <a:rPr lang="en-US" altLang="ko-KR" sz="1000" dirty="0"/>
                <a:t>30</a:t>
              </a:r>
              <a:r>
                <a:rPr lang="ko-KR" altLang="en-US" sz="1000" dirty="0"/>
                <a:t>픽셀 조각을 떼어내</a:t>
              </a:r>
              <a:endParaRPr lang="en-US" altLang="ko-KR" sz="1000" dirty="0"/>
            </a:p>
            <a:p>
              <a:pPr lvl="0" algn="ctr" fontAlgn="base"/>
              <a:r>
                <a:rPr lang="ko-KR" altLang="en-US" sz="1000" dirty="0"/>
                <a:t> 모서리에 배치</a:t>
              </a:r>
              <a:endParaRPr lang="en-US" altLang="ko-KR" sz="1000" dirty="0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 flipV="1">
              <a:off x="3444823" y="4486499"/>
              <a:ext cx="0" cy="278740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8" idx="0"/>
            </p:cNvCxnSpPr>
            <p:nvPr/>
          </p:nvCxnSpPr>
          <p:spPr>
            <a:xfrm flipV="1">
              <a:off x="4553057" y="4500752"/>
              <a:ext cx="208612" cy="272534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6" idx="0"/>
            </p:cNvCxnSpPr>
            <p:nvPr/>
          </p:nvCxnSpPr>
          <p:spPr>
            <a:xfrm flipH="1" flipV="1">
              <a:off x="5370656" y="4503406"/>
              <a:ext cx="205836" cy="269880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320" y="4234093"/>
              <a:ext cx="120015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타원 21"/>
            <p:cNvSpPr/>
            <p:nvPr/>
          </p:nvSpPr>
          <p:spPr>
            <a:xfrm>
              <a:off x="6527688" y="5155032"/>
              <a:ext cx="216024" cy="257507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6763616" y="5155032"/>
              <a:ext cx="662075" cy="257507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355603" y="5587868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/>
              <a:r>
                <a:rPr lang="ko-KR" altLang="en-US" sz="1000" dirty="0"/>
                <a:t>모서리</a:t>
              </a: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flipV="1">
              <a:off x="6640297" y="5387972"/>
              <a:ext cx="0" cy="278740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6984545" y="5587868"/>
              <a:ext cx="44114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/>
              <a:r>
                <a:rPr lang="ko-KR" altLang="en-US" sz="1000" dirty="0"/>
                <a:t>에지</a:t>
              </a:r>
            </a:p>
          </p:txBody>
        </p:sp>
        <p:cxnSp>
          <p:nvCxnSpPr>
            <p:cNvPr id="30" name="직선 화살표 연결선 29"/>
            <p:cNvCxnSpPr>
              <a:stCxn id="29" idx="0"/>
              <a:endCxn id="7170" idx="2"/>
            </p:cNvCxnSpPr>
            <p:nvPr/>
          </p:nvCxnSpPr>
          <p:spPr>
            <a:xfrm flipH="1" flipV="1">
              <a:off x="7143395" y="5424718"/>
              <a:ext cx="61723" cy="163150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68" name="직사각형 7167"/>
            <p:cNvSpPr/>
            <p:nvPr/>
          </p:nvSpPr>
          <p:spPr>
            <a:xfrm>
              <a:off x="6330778" y="4131560"/>
              <a:ext cx="1615891" cy="1702529"/>
            </a:xfrm>
            <a:prstGeom prst="rect">
              <a:avLst/>
            </a:pr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084168" y="5846035"/>
              <a:ext cx="21595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테두리에</a:t>
              </a:r>
              <a:r>
                <a:rPr lang="en-US" altLang="ko-KR" sz="1000" dirty="0"/>
                <a:t> </a:t>
              </a:r>
              <a:r>
                <a:rPr lang="ko-KR" altLang="en-US" sz="1000" dirty="0"/>
                <a:t>이미지를 입힌 </a:t>
              </a:r>
              <a:r>
                <a:rPr lang="en-US" altLang="ko-KR" sz="1000" dirty="0"/>
                <a:t>&lt;p&gt; </a:t>
              </a:r>
              <a:r>
                <a:rPr lang="ko-KR" altLang="en-US" sz="1000" dirty="0"/>
                <a:t>태그</a:t>
              </a: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331640" y="5157192"/>
            <a:ext cx="3893900" cy="6463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0" algn="just" fontAlgn="base"/>
            <a:r>
              <a:rPr lang="en-US" altLang="ko-KR" sz="1200" kern="0" dirty="0">
                <a:solidFill>
                  <a:srgbClr val="000000"/>
                </a:solidFill>
                <a:latin typeface="+mn-ea"/>
              </a:rPr>
              <a:t>round – 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에지 이미지 반복 배치</a:t>
            </a:r>
            <a:r>
              <a:rPr lang="en-US" altLang="ko-KR" sz="1200" kern="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테두리 길이만큼 </a:t>
            </a:r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pPr lvl="0" algn="just" fontAlgn="base"/>
            <a:r>
              <a:rPr lang="en-US" altLang="ko-KR" sz="1200" kern="0" dirty="0">
                <a:solidFill>
                  <a:srgbClr val="000000"/>
                </a:solidFill>
                <a:latin typeface="+mn-ea"/>
              </a:rPr>
              <a:t>repeat - 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에지 이미지 반복 배치</a:t>
            </a:r>
          </a:p>
          <a:p>
            <a:pPr lvl="0" algn="just" fontAlgn="base"/>
            <a:r>
              <a:rPr lang="en-US" altLang="ko-KR" sz="1200" kern="0" dirty="0">
                <a:solidFill>
                  <a:srgbClr val="000000"/>
                </a:solidFill>
                <a:latin typeface="+mn-ea"/>
              </a:rPr>
              <a:t>stretch – </a:t>
            </a:r>
            <a:r>
              <a:rPr lang="ko-KR" altLang="en-US" sz="1200" kern="0" dirty="0">
                <a:solidFill>
                  <a:srgbClr val="000000"/>
                </a:solidFill>
                <a:latin typeface="+mn-ea"/>
              </a:rPr>
              <a:t>에지 이미지를 테두리 길이만큼 늘여 배치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3607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박스 그림자</a:t>
            </a:r>
            <a:r>
              <a:rPr lang="en-US" altLang="ko-KR" dirty="0"/>
              <a:t>, box-shadow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box-shadow </a:t>
            </a:r>
            <a:r>
              <a:rPr lang="ko-KR" altLang="en-US" dirty="0" err="1"/>
              <a:t>프로퍼티</a:t>
            </a:r>
            <a:endParaRPr lang="en-US" altLang="ko-KR" dirty="0"/>
          </a:p>
          <a:p>
            <a:pPr lvl="1"/>
            <a:r>
              <a:rPr lang="ko-KR" altLang="en-US" dirty="0"/>
              <a:t>박스 전체에 그림자 효과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33" y="2420888"/>
            <a:ext cx="7918630" cy="10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79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4–20 box-shadow</a:t>
            </a:r>
            <a:r>
              <a:rPr lang="ko-KR" altLang="en-US" dirty="0"/>
              <a:t>로 박스 그림자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7975" y="1384443"/>
            <a:ext cx="3800233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&lt;title&gt;div </a:t>
            </a:r>
            <a:r>
              <a:rPr lang="ko-KR" altLang="en-US" sz="1200" dirty="0"/>
              <a:t>박스에 그림자 만들기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dirty="0"/>
              <a:t>.</a:t>
            </a:r>
            <a:r>
              <a:rPr lang="en-US" altLang="ko-KR" sz="1200" dirty="0" err="1"/>
              <a:t>redBox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box-shadow : 10px </a:t>
            </a:r>
            <a:r>
              <a:rPr lang="en-US" altLang="ko-KR" sz="1200" b="1" dirty="0" err="1"/>
              <a:t>10px</a:t>
            </a:r>
            <a:r>
              <a:rPr lang="en-US" altLang="ko-KR" sz="1200" b="1" dirty="0"/>
              <a:t> red;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.</a:t>
            </a:r>
            <a:r>
              <a:rPr lang="en-US" altLang="ko-KR" sz="1200" dirty="0" err="1"/>
              <a:t>blurBox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box-shadow : 10px </a:t>
            </a:r>
            <a:r>
              <a:rPr lang="en-US" altLang="ko-KR" sz="1200" b="1" dirty="0" err="1"/>
              <a:t>10px</a:t>
            </a:r>
            <a:r>
              <a:rPr lang="en-US" altLang="ko-KR" sz="1200" b="1" dirty="0"/>
              <a:t> 5px </a:t>
            </a:r>
            <a:r>
              <a:rPr lang="en-US" altLang="ko-KR" sz="1200" b="1" dirty="0" err="1"/>
              <a:t>skyBlue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.</a:t>
            </a:r>
            <a:r>
              <a:rPr lang="en-US" altLang="ko-KR" sz="1200" dirty="0" err="1"/>
              <a:t>multiEffect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box-shadow : 2px </a:t>
            </a:r>
            <a:r>
              <a:rPr lang="en-US" altLang="ko-KR" sz="1200" b="1" dirty="0" err="1"/>
              <a:t>2px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2px</a:t>
            </a:r>
            <a:r>
              <a:rPr lang="en-US" altLang="ko-KR" sz="1200" b="1" dirty="0"/>
              <a:t> black, </a:t>
            </a:r>
          </a:p>
          <a:p>
            <a:pPr defTabSz="180000"/>
            <a:r>
              <a:rPr lang="en-US" altLang="ko-KR" sz="1200" b="1" dirty="0"/>
              <a:t>			    			0 0 25px blue,</a:t>
            </a:r>
          </a:p>
          <a:p>
            <a:pPr defTabSz="180000"/>
            <a:r>
              <a:rPr lang="en-US" altLang="ko-KR" sz="1200" b="1" dirty="0"/>
              <a:t>						   0 0 5px </a:t>
            </a:r>
            <a:r>
              <a:rPr lang="en-US" altLang="ko-KR" sz="1200" b="1" dirty="0" err="1"/>
              <a:t>darkblue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div </a:t>
            </a:r>
            <a:r>
              <a:rPr lang="en-US" altLang="ko-KR" sz="1200" b="1" dirty="0"/>
              <a:t>{</a:t>
            </a:r>
          </a:p>
          <a:p>
            <a:pPr defTabSz="180000"/>
            <a:r>
              <a:rPr lang="en-US" altLang="ko-KR" sz="1200" dirty="0"/>
              <a:t>	width : 150px;</a:t>
            </a:r>
          </a:p>
          <a:p>
            <a:pPr defTabSz="180000"/>
            <a:r>
              <a:rPr lang="en-US" altLang="ko-KR" sz="1200" dirty="0"/>
              <a:t>	height : 70px;</a:t>
            </a:r>
          </a:p>
          <a:p>
            <a:pPr defTabSz="180000"/>
            <a:r>
              <a:rPr lang="en-US" altLang="ko-KR" sz="1200" dirty="0"/>
              <a:t>    padding : 10px; </a:t>
            </a:r>
          </a:p>
          <a:p>
            <a:pPr defTabSz="180000"/>
            <a:r>
              <a:rPr lang="en-US" altLang="ko-KR" sz="1200" dirty="0"/>
              <a:t>    border : 10px solid </a:t>
            </a:r>
            <a:r>
              <a:rPr lang="en-US" altLang="ko-KR" sz="1200" dirty="0" err="1"/>
              <a:t>lightgray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    background-image : 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("media/spongebob.png");</a:t>
            </a:r>
          </a:p>
          <a:p>
            <a:pPr defTabSz="180000"/>
            <a:r>
              <a:rPr lang="en-US" altLang="ko-KR" sz="1200" dirty="0"/>
              <a:t>    background-size : 150px 100px;</a:t>
            </a:r>
          </a:p>
          <a:p>
            <a:pPr defTabSz="180000"/>
            <a:r>
              <a:rPr lang="en-US" altLang="ko-KR" sz="1200" dirty="0"/>
              <a:t>    background-repeat : no-repeat;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&lt;/style&gt;</a:t>
            </a:r>
          </a:p>
          <a:p>
            <a:pPr defTabSz="180000"/>
            <a:r>
              <a:rPr lang="en-US" altLang="ko-KR" sz="1200" dirty="0"/>
              <a:t>&lt;/head&gt;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98276" y="4221088"/>
            <a:ext cx="358214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박스 그림자 만들기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&lt;div class="</a:t>
            </a:r>
            <a:r>
              <a:rPr lang="en-US" altLang="ko-KR" sz="1200" dirty="0" err="1"/>
              <a:t>redBox</a:t>
            </a:r>
            <a:r>
              <a:rPr lang="en-US" altLang="ko-KR" sz="1200" dirty="0"/>
              <a:t>"&gt;</a:t>
            </a:r>
            <a:r>
              <a:rPr lang="ko-KR" altLang="en-US" sz="1200" dirty="0" err="1"/>
              <a:t>뚱이와</a:t>
            </a:r>
            <a:r>
              <a:rPr lang="ko-KR" altLang="en-US" sz="1200" dirty="0"/>
              <a:t> 함께</a:t>
            </a:r>
            <a:r>
              <a:rPr lang="en-US" altLang="ko-KR" sz="1200" dirty="0"/>
              <a:t>&lt;/div&gt;&lt;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&lt;div class="</a:t>
            </a:r>
            <a:r>
              <a:rPr lang="en-US" altLang="ko-KR" sz="1200" dirty="0" err="1"/>
              <a:t>blurBox</a:t>
            </a:r>
            <a:r>
              <a:rPr lang="en-US" altLang="ko-KR" sz="1200" dirty="0"/>
              <a:t>"&gt;</a:t>
            </a:r>
            <a:r>
              <a:rPr lang="ko-KR" altLang="en-US" sz="1200" dirty="0" err="1"/>
              <a:t>뚱이와</a:t>
            </a:r>
            <a:r>
              <a:rPr lang="ko-KR" altLang="en-US" sz="1200" dirty="0"/>
              <a:t> 함께</a:t>
            </a:r>
            <a:r>
              <a:rPr lang="en-US" altLang="ko-KR" sz="1200" dirty="0"/>
              <a:t>&lt;/div&gt;&lt;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&lt;div class="</a:t>
            </a:r>
            <a:r>
              <a:rPr lang="en-US" altLang="ko-KR" sz="1200" dirty="0" err="1"/>
              <a:t>multiEffect</a:t>
            </a:r>
            <a:r>
              <a:rPr lang="en-US" altLang="ko-KR" sz="1200" dirty="0"/>
              <a:t>"&gt;</a:t>
            </a:r>
            <a:r>
              <a:rPr lang="ko-KR" altLang="en-US" sz="1200" dirty="0" err="1"/>
              <a:t>뚱이와</a:t>
            </a:r>
            <a:r>
              <a:rPr lang="ko-KR" altLang="en-US" sz="1200" dirty="0"/>
              <a:t> 함께</a:t>
            </a:r>
            <a:r>
              <a:rPr lang="en-US" altLang="ko-KR" sz="1200" dirty="0"/>
              <a:t>&lt;/div&gt;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484784"/>
            <a:ext cx="2207537" cy="489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60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마우스 커서 제어</a:t>
            </a:r>
            <a:r>
              <a:rPr lang="en-US" altLang="ko-KR" dirty="0"/>
              <a:t>, cursor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cursor </a:t>
            </a:r>
            <a:r>
              <a:rPr lang="ko-KR" altLang="en-US" dirty="0" err="1"/>
              <a:t>프로퍼티</a:t>
            </a:r>
            <a:endParaRPr lang="ko-KR" altLang="en-US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 위에 마우스가 올라갈 때 마우스의 커서 모양 지정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cursor </a:t>
            </a:r>
            <a:r>
              <a:rPr lang="ko-KR" altLang="en-US" dirty="0" err="1"/>
              <a:t>프로퍼티</a:t>
            </a:r>
            <a:r>
              <a:rPr lang="ko-KR" altLang="en-US" dirty="0"/>
              <a:t> 값에 따른 다양한 커서 모양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4653136"/>
            <a:ext cx="5722730" cy="16791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29" y="2348880"/>
            <a:ext cx="7851371" cy="132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07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4–21 </a:t>
            </a:r>
            <a:r>
              <a:rPr lang="ko-KR" altLang="en-US" dirty="0"/>
              <a:t>마우스 커서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9918" y="1628800"/>
            <a:ext cx="5291391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&lt;head&gt;&lt;title&gt;</a:t>
            </a:r>
            <a:r>
              <a:rPr lang="ko-KR" altLang="en-US" sz="1400" dirty="0"/>
              <a:t>마우스 커서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&lt;h3&gt;</a:t>
            </a:r>
            <a:r>
              <a:rPr lang="ko-KR" altLang="en-US" sz="1400" dirty="0"/>
              <a:t>마우스 커서</a:t>
            </a:r>
            <a:r>
              <a:rPr lang="en-US" altLang="ko-KR" sz="1400" dirty="0"/>
              <a:t>&lt;/h3&gt;</a:t>
            </a:r>
          </a:p>
          <a:p>
            <a:r>
              <a:rPr lang="ko-KR" altLang="en-US" sz="1400" dirty="0"/>
              <a:t>아래에 마우스를 오려 보세요</a:t>
            </a:r>
            <a:r>
              <a:rPr lang="en-US" altLang="ko-KR" sz="1400" dirty="0"/>
              <a:t>. </a:t>
            </a:r>
            <a:r>
              <a:rPr lang="ko-KR" altLang="en-US" sz="1400" dirty="0"/>
              <a:t>커서가 변합니다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&lt;p style="</a:t>
            </a:r>
            <a:r>
              <a:rPr lang="en-US" altLang="ko-KR" sz="1400" b="1" dirty="0"/>
              <a:t>cursor: crosshair</a:t>
            </a:r>
            <a:r>
              <a:rPr lang="en-US" altLang="ko-KR" sz="1400" dirty="0"/>
              <a:t>"&gt;</a:t>
            </a:r>
            <a:r>
              <a:rPr lang="ko-KR" altLang="en-US" sz="1400" dirty="0"/>
              <a:t>십자 모양 커서</a:t>
            </a:r>
            <a:r>
              <a:rPr lang="en-US" altLang="ko-KR" sz="1400" dirty="0"/>
              <a:t>&lt;/p&gt;</a:t>
            </a:r>
          </a:p>
          <a:p>
            <a:r>
              <a:rPr lang="en-US" altLang="ko-KR" sz="1400" dirty="0"/>
              <a:t>&lt;p style="</a:t>
            </a:r>
            <a:r>
              <a:rPr lang="en-US" altLang="ko-KR" sz="1400" b="1" dirty="0"/>
              <a:t>cursor: help</a:t>
            </a:r>
            <a:r>
              <a:rPr lang="en-US" altLang="ko-KR" sz="1400" dirty="0"/>
              <a:t>"&gt;</a:t>
            </a:r>
            <a:r>
              <a:rPr lang="ko-KR" altLang="en-US" sz="1400" dirty="0"/>
              <a:t>도움말 모양 커서</a:t>
            </a:r>
            <a:r>
              <a:rPr lang="en-US" altLang="ko-KR" sz="1400" dirty="0"/>
              <a:t>&lt;/p&gt;</a:t>
            </a:r>
          </a:p>
          <a:p>
            <a:r>
              <a:rPr lang="en-US" altLang="ko-KR" sz="1400" dirty="0"/>
              <a:t>&lt;p style="</a:t>
            </a:r>
            <a:r>
              <a:rPr lang="en-US" altLang="ko-KR" sz="1400" b="1" dirty="0"/>
              <a:t>cursor: pointer</a:t>
            </a:r>
            <a:r>
              <a:rPr lang="en-US" altLang="ko-KR" sz="1400" dirty="0"/>
              <a:t>"&gt;</a:t>
            </a:r>
            <a:r>
              <a:rPr lang="ko-KR" altLang="en-US" sz="1400" dirty="0"/>
              <a:t>포인터 모양 커서</a:t>
            </a:r>
            <a:r>
              <a:rPr lang="en-US" altLang="ko-KR" sz="1400" dirty="0"/>
              <a:t>&lt;/p&gt;</a:t>
            </a:r>
          </a:p>
          <a:p>
            <a:r>
              <a:rPr lang="en-US" altLang="ko-KR" sz="1400" dirty="0"/>
              <a:t>&lt;p style="</a:t>
            </a:r>
            <a:r>
              <a:rPr lang="en-US" altLang="ko-KR" sz="1400" b="1" dirty="0"/>
              <a:t>cursor: progress</a:t>
            </a:r>
            <a:r>
              <a:rPr lang="en-US" altLang="ko-KR" sz="1400" dirty="0"/>
              <a:t>"&gt;</a:t>
            </a:r>
            <a:r>
              <a:rPr lang="ko-KR" altLang="en-US" sz="1400" dirty="0"/>
              <a:t>프로그램 실행 중 모양 커서</a:t>
            </a:r>
            <a:r>
              <a:rPr lang="en-US" altLang="ko-KR" sz="1400" dirty="0"/>
              <a:t>&lt;/p&gt;</a:t>
            </a:r>
          </a:p>
          <a:p>
            <a:r>
              <a:rPr lang="en-US" altLang="ko-KR" sz="1400" dirty="0"/>
              <a:t>&lt;p style="</a:t>
            </a:r>
            <a:r>
              <a:rPr lang="en-US" altLang="ko-KR" sz="1400" b="1" dirty="0"/>
              <a:t>cursor: n-resize</a:t>
            </a:r>
            <a:r>
              <a:rPr lang="en-US" altLang="ko-KR" sz="1400" dirty="0"/>
              <a:t>"&gt;</a:t>
            </a:r>
            <a:r>
              <a:rPr lang="ko-KR" altLang="en-US" sz="1400" dirty="0"/>
              <a:t>상하 크기 조절 모양 커서</a:t>
            </a:r>
            <a:r>
              <a:rPr lang="en-US" altLang="ko-KR" sz="1400" dirty="0"/>
              <a:t>&lt;/p&gt;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6185904" y="1628800"/>
            <a:ext cx="2314467" cy="3649043"/>
            <a:chOff x="5781960" y="1628800"/>
            <a:chExt cx="2314467" cy="364904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81960" y="1628800"/>
              <a:ext cx="2314467" cy="3649043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4241" y="3857244"/>
              <a:ext cx="1152128" cy="317516"/>
            </a:xfrm>
            <a:prstGeom prst="rect">
              <a:avLst/>
            </a:prstGeom>
          </p:spPr>
        </p:pic>
        <p:sp>
          <p:nvSpPr>
            <p:cNvPr id="7" name="타원 6"/>
            <p:cNvSpPr/>
            <p:nvPr/>
          </p:nvSpPr>
          <p:spPr>
            <a:xfrm>
              <a:off x="6438934" y="3857244"/>
              <a:ext cx="294109" cy="308053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자유형 9"/>
          <p:cNvSpPr/>
          <p:nvPr/>
        </p:nvSpPr>
        <p:spPr>
          <a:xfrm>
            <a:off x="4615904" y="3717032"/>
            <a:ext cx="2251509" cy="462670"/>
          </a:xfrm>
          <a:custGeom>
            <a:avLst/>
            <a:gdLst>
              <a:gd name="connsiteX0" fmla="*/ 0 w 1769165"/>
              <a:gd name="connsiteY0" fmla="*/ 3181 h 443336"/>
              <a:gd name="connsiteX1" fmla="*/ 735496 w 1769165"/>
              <a:gd name="connsiteY1" fmla="*/ 62816 h 443336"/>
              <a:gd name="connsiteX2" fmla="*/ 1133061 w 1769165"/>
              <a:gd name="connsiteY2" fmla="*/ 430564 h 443336"/>
              <a:gd name="connsiteX3" fmla="*/ 1769165 w 1769165"/>
              <a:gd name="connsiteY3" fmla="*/ 351051 h 44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9165" h="443336">
                <a:moveTo>
                  <a:pt x="0" y="3181"/>
                </a:moveTo>
                <a:cubicBezTo>
                  <a:pt x="273326" y="-2617"/>
                  <a:pt x="546653" y="-8414"/>
                  <a:pt x="735496" y="62816"/>
                </a:cubicBezTo>
                <a:cubicBezTo>
                  <a:pt x="924339" y="134046"/>
                  <a:pt x="960783" y="382525"/>
                  <a:pt x="1133061" y="430564"/>
                </a:cubicBezTo>
                <a:cubicBezTo>
                  <a:pt x="1305339" y="478603"/>
                  <a:pt x="1673087" y="377555"/>
                  <a:pt x="1769165" y="351051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3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  <p:grpSp>
        <p:nvGrpSpPr>
          <p:cNvPr id="175" name="그룹 174"/>
          <p:cNvGrpSpPr/>
          <p:nvPr/>
        </p:nvGrpSpPr>
        <p:grpSpPr>
          <a:xfrm>
            <a:off x="2512975" y="2744936"/>
            <a:ext cx="6379505" cy="1624701"/>
            <a:chOff x="1194405" y="1732835"/>
            <a:chExt cx="6379505" cy="1624701"/>
          </a:xfrm>
        </p:grpSpPr>
        <p:grpSp>
          <p:nvGrpSpPr>
            <p:cNvPr id="79" name="그룹 78"/>
            <p:cNvGrpSpPr/>
            <p:nvPr/>
          </p:nvGrpSpPr>
          <p:grpSpPr>
            <a:xfrm>
              <a:off x="1194405" y="1732835"/>
              <a:ext cx="857250" cy="1269252"/>
              <a:chOff x="1230812" y="1628800"/>
              <a:chExt cx="857250" cy="1269252"/>
            </a:xfrm>
          </p:grpSpPr>
          <p:pic>
            <p:nvPicPr>
              <p:cNvPr id="123" name="Picture 3" descr="C:\황기태\잡동사니\책\웹프로그래밍\본문\예제 소스\CSS\testimg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0812" y="1968503"/>
                <a:ext cx="857250" cy="85725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24" name="직선 연결선 123"/>
              <p:cNvCxnSpPr/>
              <p:nvPr/>
            </p:nvCxnSpPr>
            <p:spPr>
              <a:xfrm>
                <a:off x="1533826" y="1869061"/>
                <a:ext cx="0" cy="1028991"/>
              </a:xfrm>
              <a:prstGeom prst="line">
                <a:avLst/>
              </a:prstGeom>
              <a:ln>
                <a:solidFill>
                  <a:srgbClr val="FF5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화살표 연결선 124"/>
              <p:cNvCxnSpPr/>
              <p:nvPr/>
            </p:nvCxnSpPr>
            <p:spPr>
              <a:xfrm>
                <a:off x="1230812" y="1869061"/>
                <a:ext cx="303014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/>
              <p:cNvSpPr txBox="1"/>
              <p:nvPr/>
            </p:nvSpPr>
            <p:spPr>
              <a:xfrm>
                <a:off x="1230812" y="1628800"/>
                <a:ext cx="3385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rgbClr val="00B050"/>
                    </a:solidFill>
                  </a:rPr>
                  <a:t>30</a:t>
                </a:r>
                <a:endParaRPr lang="ko-KR" altLang="en-US" sz="1050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2447361" y="1732835"/>
              <a:ext cx="1296144" cy="1269252"/>
              <a:chOff x="2411760" y="1628800"/>
              <a:chExt cx="1296144" cy="1269252"/>
            </a:xfrm>
          </p:grpSpPr>
          <p:pic>
            <p:nvPicPr>
              <p:cNvPr id="116" name="Picture 3" descr="C:\황기태\잡동사니\책\웹프로그래밍\본문\예제 소스\CSS\testimg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2100" y="1968503"/>
                <a:ext cx="857250" cy="85725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17" name="직선 화살표 연결선 116"/>
              <p:cNvCxnSpPr/>
              <p:nvPr/>
            </p:nvCxnSpPr>
            <p:spPr>
              <a:xfrm>
                <a:off x="2512100" y="1869061"/>
                <a:ext cx="303014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2512100" y="1628800"/>
                <a:ext cx="3385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rgbClr val="00B050"/>
                    </a:solidFill>
                  </a:rPr>
                  <a:t>30</a:t>
                </a:r>
                <a:endParaRPr lang="ko-KR" altLang="en-US" sz="105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19" name="직선 연결선 118"/>
              <p:cNvCxnSpPr/>
              <p:nvPr/>
            </p:nvCxnSpPr>
            <p:spPr>
              <a:xfrm flipH="1">
                <a:off x="2411760" y="2259171"/>
                <a:ext cx="1052400" cy="0"/>
              </a:xfrm>
              <a:prstGeom prst="line">
                <a:avLst/>
              </a:prstGeom>
              <a:ln>
                <a:solidFill>
                  <a:srgbClr val="FF5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>
              <a:xfrm>
                <a:off x="3369350" y="1962335"/>
                <a:ext cx="3385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rgbClr val="00B050"/>
                    </a:solidFill>
                  </a:rPr>
                  <a:t>30</a:t>
                </a:r>
                <a:endParaRPr lang="ko-KR" altLang="en-US" sz="105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21" name="직선 화살표 연결선 120"/>
              <p:cNvCxnSpPr/>
              <p:nvPr/>
            </p:nvCxnSpPr>
            <p:spPr>
              <a:xfrm>
                <a:off x="3444658" y="1962335"/>
                <a:ext cx="0" cy="296836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>
                <a:off x="2803699" y="1869061"/>
                <a:ext cx="0" cy="1028991"/>
              </a:xfrm>
              <a:prstGeom prst="line">
                <a:avLst/>
              </a:prstGeom>
              <a:ln>
                <a:solidFill>
                  <a:srgbClr val="FF5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3836999" y="1735981"/>
              <a:ext cx="1562690" cy="1527716"/>
              <a:chOff x="3729390" y="1631946"/>
              <a:chExt cx="1562690" cy="1527716"/>
            </a:xfrm>
          </p:grpSpPr>
          <p:pic>
            <p:nvPicPr>
              <p:cNvPr id="103" name="Picture 3" descr="C:\황기태\잡동사니\책\웹프로그래밍\본문\예제 소스\CSS\testimg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6276" y="1971649"/>
                <a:ext cx="857250" cy="85725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04" name="직선 화살표 연결선 103"/>
              <p:cNvCxnSpPr/>
              <p:nvPr/>
            </p:nvCxnSpPr>
            <p:spPr>
              <a:xfrm>
                <a:off x="4096276" y="1872207"/>
                <a:ext cx="303014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4096276" y="1631946"/>
                <a:ext cx="3385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rgbClr val="00B050"/>
                    </a:solidFill>
                  </a:rPr>
                  <a:t>30</a:t>
                </a:r>
                <a:endParaRPr lang="ko-KR" altLang="en-US" sz="105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4953526" y="1965481"/>
                <a:ext cx="3385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rgbClr val="00B050"/>
                    </a:solidFill>
                  </a:rPr>
                  <a:t>30</a:t>
                </a:r>
                <a:endParaRPr lang="ko-KR" altLang="en-US" sz="105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07" name="직선 화살표 연결선 106"/>
              <p:cNvCxnSpPr/>
              <p:nvPr/>
            </p:nvCxnSpPr>
            <p:spPr>
              <a:xfrm>
                <a:off x="5028834" y="1965481"/>
                <a:ext cx="0" cy="296836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화살표 연결선 107"/>
              <p:cNvCxnSpPr/>
              <p:nvPr/>
            </p:nvCxnSpPr>
            <p:spPr>
              <a:xfrm>
                <a:off x="4658502" y="2906649"/>
                <a:ext cx="303014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644008" y="2898052"/>
                <a:ext cx="3385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rgbClr val="00B050"/>
                    </a:solidFill>
                  </a:rPr>
                  <a:t>30</a:t>
                </a:r>
                <a:endParaRPr lang="ko-KR" altLang="en-US" sz="105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729390" y="2567289"/>
                <a:ext cx="3385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rgbClr val="00B050"/>
                    </a:solidFill>
                  </a:rPr>
                  <a:t>30</a:t>
                </a:r>
                <a:endParaRPr lang="ko-KR" altLang="en-US" sz="105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11" name="직선 화살표 연결선 110"/>
              <p:cNvCxnSpPr/>
              <p:nvPr/>
            </p:nvCxnSpPr>
            <p:spPr>
              <a:xfrm>
                <a:off x="4015388" y="2534328"/>
                <a:ext cx="0" cy="296836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>
                <a:off x="4396085" y="1869061"/>
                <a:ext cx="0" cy="1028991"/>
              </a:xfrm>
              <a:prstGeom prst="line">
                <a:avLst/>
              </a:prstGeom>
              <a:ln>
                <a:solidFill>
                  <a:srgbClr val="FF5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 flipH="1">
                <a:off x="4010600" y="2258577"/>
                <a:ext cx="1052400" cy="0"/>
              </a:xfrm>
              <a:prstGeom prst="line">
                <a:avLst/>
              </a:prstGeom>
              <a:ln>
                <a:solidFill>
                  <a:srgbClr val="FF5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/>
              <p:nvPr/>
            </p:nvCxnSpPr>
            <p:spPr>
              <a:xfrm flipH="1">
                <a:off x="4023656" y="2517133"/>
                <a:ext cx="1052400" cy="0"/>
              </a:xfrm>
              <a:prstGeom prst="line">
                <a:avLst/>
              </a:prstGeom>
              <a:ln>
                <a:solidFill>
                  <a:srgbClr val="FF5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/>
              <p:cNvCxnSpPr/>
              <p:nvPr/>
            </p:nvCxnSpPr>
            <p:spPr>
              <a:xfrm>
                <a:off x="4644008" y="1869061"/>
                <a:ext cx="0" cy="1028991"/>
              </a:xfrm>
              <a:prstGeom prst="line">
                <a:avLst/>
              </a:prstGeom>
              <a:ln>
                <a:solidFill>
                  <a:srgbClr val="FF5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5774393" y="1973096"/>
              <a:ext cx="1065456" cy="1028991"/>
              <a:chOff x="5666784" y="1869061"/>
              <a:chExt cx="1065456" cy="1028991"/>
            </a:xfrm>
          </p:grpSpPr>
          <p:pic>
            <p:nvPicPr>
              <p:cNvPr id="98" name="Picture 3" descr="C:\황기태\잡동사니\책\웹프로그래밍\본문\예제 소스\CSS\testimg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2460" y="1971649"/>
                <a:ext cx="857250" cy="85725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99" name="직선 연결선 98"/>
              <p:cNvCxnSpPr/>
              <p:nvPr/>
            </p:nvCxnSpPr>
            <p:spPr>
              <a:xfrm>
                <a:off x="6052269" y="1869061"/>
                <a:ext cx="0" cy="1028991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flipH="1">
                <a:off x="5666784" y="2258577"/>
                <a:ext cx="10524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H="1">
                <a:off x="5679840" y="2517133"/>
                <a:ext cx="10524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>
                <a:off x="6300192" y="1869061"/>
                <a:ext cx="0" cy="1028991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/>
            <p:cNvSpPr txBox="1"/>
            <p:nvPr/>
          </p:nvSpPr>
          <p:spPr>
            <a:xfrm>
              <a:off x="5736293" y="3080537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자르기 완성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906860" y="1794390"/>
              <a:ext cx="6142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모서리 </a:t>
              </a:r>
              <a:endParaRPr lang="en-US" altLang="ko-KR" sz="1000" dirty="0"/>
            </a:p>
            <a:p>
              <a:r>
                <a:rPr lang="ko-KR" altLang="en-US" sz="1000" dirty="0"/>
                <a:t>이미지</a:t>
              </a:r>
            </a:p>
          </p:txBody>
        </p:sp>
        <p:cxnSp>
          <p:nvCxnSpPr>
            <p:cNvPr id="90" name="직선 화살표 연결선 89"/>
            <p:cNvCxnSpPr>
              <a:stCxn id="89" idx="1"/>
            </p:cNvCxnSpPr>
            <p:nvPr/>
          </p:nvCxnSpPr>
          <p:spPr>
            <a:xfrm flipH="1">
              <a:off x="6650607" y="1994445"/>
              <a:ext cx="256253" cy="200055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004523" y="2271214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에지</a:t>
              </a:r>
              <a:endParaRPr lang="en-US" altLang="ko-KR" sz="1000" dirty="0"/>
            </a:p>
            <a:p>
              <a:r>
                <a:rPr lang="ko-KR" altLang="en-US" sz="1000" dirty="0"/>
                <a:t>이미지</a:t>
              </a:r>
            </a:p>
          </p:txBody>
        </p:sp>
        <p:cxnSp>
          <p:nvCxnSpPr>
            <p:cNvPr id="92" name="직선 화살표 연결선 91"/>
            <p:cNvCxnSpPr/>
            <p:nvPr/>
          </p:nvCxnSpPr>
          <p:spPr>
            <a:xfrm flipH="1">
              <a:off x="6657449" y="2471269"/>
              <a:ext cx="393307" cy="4350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오른쪽 화살표 92"/>
            <p:cNvSpPr/>
            <p:nvPr/>
          </p:nvSpPr>
          <p:spPr>
            <a:xfrm>
              <a:off x="2186111" y="2471269"/>
              <a:ext cx="144016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오른쪽 화살표 93"/>
            <p:cNvSpPr/>
            <p:nvPr/>
          </p:nvSpPr>
          <p:spPr>
            <a:xfrm>
              <a:off x="3698279" y="2479204"/>
              <a:ext cx="144016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오른쪽 화살표 94"/>
            <p:cNvSpPr/>
            <p:nvPr/>
          </p:nvSpPr>
          <p:spPr>
            <a:xfrm>
              <a:off x="5426471" y="2479204"/>
              <a:ext cx="144016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329334" y="1820149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00B050"/>
                  </a:solidFill>
                </a:rPr>
                <a:t>30x30</a:t>
              </a:r>
              <a:endParaRPr lang="ko-KR" altLang="en-US" sz="1000" dirty="0">
                <a:solidFill>
                  <a:srgbClr val="00B050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6434583" y="2040530"/>
              <a:ext cx="299550" cy="286928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5828417" y="2034695"/>
              <a:ext cx="299550" cy="286928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5828417" y="2648951"/>
              <a:ext cx="299550" cy="286928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425747" y="2659584"/>
              <a:ext cx="299550" cy="286928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531470" y="4742101"/>
            <a:ext cx="5906702" cy="1798081"/>
            <a:chOff x="2387454" y="4687501"/>
            <a:chExt cx="5906702" cy="1798081"/>
          </a:xfrm>
        </p:grpSpPr>
        <p:grpSp>
          <p:nvGrpSpPr>
            <p:cNvPr id="11" name="그룹 10"/>
            <p:cNvGrpSpPr/>
            <p:nvPr/>
          </p:nvGrpSpPr>
          <p:grpSpPr>
            <a:xfrm>
              <a:off x="2387454" y="4991179"/>
              <a:ext cx="2530605" cy="1494403"/>
              <a:chOff x="2051720" y="4983308"/>
              <a:chExt cx="2530605" cy="1494403"/>
            </a:xfrm>
          </p:grpSpPr>
          <p:pic>
            <p:nvPicPr>
              <p:cNvPr id="147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4983308"/>
                <a:ext cx="2475920" cy="11520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0" name="Picture 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79877" y="4984586"/>
                <a:ext cx="190500" cy="190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3" name="Picture 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91825" y="4984586"/>
                <a:ext cx="190500" cy="190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5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71262" y="5935686"/>
                <a:ext cx="190500" cy="190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7" name="Picture 8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154" y="5939379"/>
                <a:ext cx="190500" cy="190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2444178" y="6200712"/>
                <a:ext cx="17524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(a) </a:t>
                </a:r>
                <a:r>
                  <a:rPr lang="ko-KR" altLang="en-US" sz="1200" dirty="0"/>
                  <a:t>모서리 이미지 배치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5342467" y="4687501"/>
              <a:ext cx="2951689" cy="1790210"/>
              <a:chOff x="5342467" y="4687501"/>
              <a:chExt cx="2951689" cy="1790210"/>
            </a:xfrm>
          </p:grpSpPr>
          <p:sp>
            <p:nvSpPr>
              <p:cNvPr id="137" name="TextBox 136"/>
              <p:cNvSpPr txBox="1"/>
              <p:nvPr/>
            </p:nvSpPr>
            <p:spPr>
              <a:xfrm>
                <a:off x="5871698" y="4687501"/>
                <a:ext cx="24224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round </a:t>
                </a:r>
                <a:r>
                  <a:rPr lang="ko-KR" altLang="en-US" sz="1000" dirty="0"/>
                  <a:t>방식으로 에지 이미지 반복 배치</a:t>
                </a:r>
                <a:endParaRPr lang="en-US" altLang="ko-KR" sz="1000" dirty="0"/>
              </a:p>
            </p:txBody>
          </p:sp>
          <p:pic>
            <p:nvPicPr>
              <p:cNvPr id="140" name="Picture 2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6483" y="5000012"/>
                <a:ext cx="2475920" cy="1135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9" name="TextBox 168"/>
              <p:cNvSpPr txBox="1"/>
              <p:nvPr/>
            </p:nvSpPr>
            <p:spPr>
              <a:xfrm>
                <a:off x="5342467" y="6200712"/>
                <a:ext cx="27911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(b) round </a:t>
                </a:r>
                <a:r>
                  <a:rPr lang="ko-KR" altLang="en-US" sz="1200" dirty="0"/>
                  <a:t>방식으로 에지 이미지 배치</a:t>
                </a:r>
              </a:p>
            </p:txBody>
          </p:sp>
          <p:cxnSp>
            <p:nvCxnSpPr>
              <p:cNvPr id="170" name="직선 화살표 연결선 169"/>
              <p:cNvCxnSpPr/>
              <p:nvPr/>
            </p:nvCxnSpPr>
            <p:spPr>
              <a:xfrm flipH="1">
                <a:off x="6141763" y="4898636"/>
                <a:ext cx="169234" cy="149948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762" y="1052736"/>
            <a:ext cx="2475920" cy="115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" name="그룹 62"/>
          <p:cNvGrpSpPr/>
          <p:nvPr/>
        </p:nvGrpSpPr>
        <p:grpSpPr>
          <a:xfrm>
            <a:off x="2748606" y="1094703"/>
            <a:ext cx="1152815" cy="1068100"/>
            <a:chOff x="682881" y="128652"/>
            <a:chExt cx="1152815" cy="1068100"/>
          </a:xfrm>
        </p:grpSpPr>
        <p:grpSp>
          <p:nvGrpSpPr>
            <p:cNvPr id="64" name="그룹 63"/>
            <p:cNvGrpSpPr/>
            <p:nvPr/>
          </p:nvGrpSpPr>
          <p:grpSpPr>
            <a:xfrm>
              <a:off x="775445" y="195280"/>
              <a:ext cx="973193" cy="957370"/>
              <a:chOff x="1659437" y="1844824"/>
              <a:chExt cx="973193" cy="957370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1659437" y="1844824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659437" y="243286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Z</a:t>
                </a:r>
                <a:endParaRPr lang="ko-KR" altLang="en-US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236368" y="2432862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</a:t>
                </a:r>
                <a:endParaRPr lang="ko-KR" altLang="en-US" dirty="0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1659437" y="2154922"/>
                <a:ext cx="378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ym typeface="Wingdings"/>
                  </a:rPr>
                  <a:t></a:t>
                </a:r>
                <a:endParaRPr lang="ko-KR" altLang="en-US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1933752" y="2432862"/>
                <a:ext cx="378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ym typeface="Wingdings"/>
                  </a:rPr>
                  <a:t></a:t>
                </a:r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2229256" y="2154922"/>
                <a:ext cx="378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ym typeface="Wingdings"/>
                  </a:rPr>
                  <a:t></a:t>
                </a:r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1933362" y="1844824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★</a:t>
                </a:r>
                <a:endParaRPr lang="ko-KR" altLang="en-US" dirty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2264420" y="1844824"/>
                <a:ext cx="3161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P</a:t>
                </a:r>
                <a:endParaRPr lang="ko-KR" altLang="en-US" dirty="0"/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682881" y="128652"/>
              <a:ext cx="1152815" cy="10681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2748606" y="2302904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(a) border.png</a:t>
            </a:r>
            <a:endParaRPr lang="ko-KR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4281690" y="2302903"/>
            <a:ext cx="2852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(b) </a:t>
            </a:r>
            <a:r>
              <a:rPr lang="ko-KR" altLang="en-US" sz="1200" dirty="0"/>
              <a:t>테두리에 이미지를 입힐</a:t>
            </a:r>
            <a:r>
              <a:rPr lang="en-US" altLang="ko-KR" sz="1200" dirty="0"/>
              <a:t> &lt;p&gt; </a:t>
            </a:r>
            <a:r>
              <a:rPr lang="ko-KR" altLang="en-US" sz="1200" dirty="0"/>
              <a:t>태그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073120" y="1530663"/>
            <a:ext cx="1039557" cy="272415"/>
          </a:xfrm>
          <a:prstGeom prst="wedgeRoundRectCallout">
            <a:avLst>
              <a:gd name="adj1" fmla="val -71653"/>
              <a:gd name="adj2" fmla="val 406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20px</a:t>
            </a:r>
            <a:r>
              <a:rPr lang="ko-KR" altLang="en-US" sz="1000" dirty="0"/>
              <a:t>의 테두리</a:t>
            </a:r>
          </a:p>
        </p:txBody>
      </p:sp>
      <p:sp>
        <p:nvSpPr>
          <p:cNvPr id="77" name="제목 1"/>
          <p:cNvSpPr txBox="1">
            <a:spLocks/>
          </p:cNvSpPr>
          <p:nvPr/>
        </p:nvSpPr>
        <p:spPr>
          <a:xfrm>
            <a:off x="612648" y="228600"/>
            <a:ext cx="8153400" cy="68012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이미지 테두리 만드는 예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67956" y="1087591"/>
            <a:ext cx="16946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ko-KR" altLang="en-US" sz="1400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① 원본 이미지 준비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휴먼모음T" panose="0203050400010101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39552" y="2637371"/>
            <a:ext cx="8079298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539552" y="4581128"/>
            <a:ext cx="8079298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67956" y="2833772"/>
            <a:ext cx="14670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ko-KR" altLang="en-US" sz="1400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② 모서리와 에지</a:t>
            </a:r>
            <a:endParaRPr lang="en-US" altLang="ko-KR" sz="1400" kern="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just" fontAlgn="base"/>
            <a:r>
              <a:rPr lang="ko-KR" altLang="en-US" sz="1400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 이미지 자르기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휴먼모음T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7956" y="4777988"/>
            <a:ext cx="17139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ko-KR" altLang="en-US" sz="1400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③ 모서리 이미지와</a:t>
            </a:r>
            <a:endParaRPr lang="en-US" altLang="ko-KR" sz="1400" kern="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just" fontAlgn="base"/>
            <a:r>
              <a:rPr lang="en-US" altLang="ko-KR" sz="1400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</a:t>
            </a:r>
            <a:r>
              <a:rPr lang="ko-KR" altLang="en-US" sz="1400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에지 이미지 배치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624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263" y="756439"/>
            <a:ext cx="2020789" cy="6057603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4–17 </a:t>
            </a:r>
            <a:r>
              <a:rPr lang="ko-KR" altLang="en-US" dirty="0"/>
              <a:t>이미지 테두리 만들기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27584" y="1143043"/>
            <a:ext cx="5472608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이미지 테두리 만들기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b="1" dirty="0"/>
              <a:t>p {</a:t>
            </a:r>
          </a:p>
          <a:p>
            <a:pPr defTabSz="180000"/>
            <a:r>
              <a:rPr lang="en-US" altLang="ko-KR" sz="1200" dirty="0"/>
              <a:t>	background : yellow;</a:t>
            </a:r>
          </a:p>
          <a:p>
            <a:pPr defTabSz="180000"/>
            <a:r>
              <a:rPr lang="en-US" altLang="ko-KR" sz="1200" dirty="0"/>
              <a:t>	width : 200px; </a:t>
            </a:r>
          </a:p>
          <a:p>
            <a:pPr defTabSz="180000"/>
            <a:r>
              <a:rPr lang="en-US" altLang="ko-KR" sz="1200" dirty="0"/>
              <a:t>	height : 60px;</a:t>
            </a:r>
          </a:p>
          <a:p>
            <a:pPr defTabSz="180000"/>
            <a:r>
              <a:rPr lang="en-US" altLang="ko-KR" sz="1200" dirty="0"/>
              <a:t>	padding : 10px; </a:t>
            </a:r>
          </a:p>
          <a:p>
            <a:pPr defTabSz="180000"/>
            <a:r>
              <a:rPr lang="en-US" altLang="ko-KR" sz="1200" dirty="0"/>
              <a:t>	border : 20px solid </a:t>
            </a:r>
            <a:r>
              <a:rPr lang="en-US" altLang="ko-KR" sz="1200" dirty="0" err="1"/>
              <a:t>lightgray</a:t>
            </a:r>
            <a:r>
              <a:rPr lang="en-US" altLang="ko-KR" sz="1200" dirty="0"/>
              <a:t>; /*border-width</a:t>
            </a:r>
            <a:r>
              <a:rPr lang="ko-KR" altLang="en-US" sz="1200" dirty="0"/>
              <a:t>와 </a:t>
            </a:r>
            <a:r>
              <a:rPr lang="en-US" altLang="ko-KR" sz="1200" dirty="0"/>
              <a:t>border-style </a:t>
            </a:r>
            <a:r>
              <a:rPr lang="ko-KR" altLang="en-US" sz="1200" dirty="0"/>
              <a:t>동시 지정 </a:t>
            </a:r>
            <a:r>
              <a:rPr lang="en-US" altLang="ko-KR" sz="1200" dirty="0"/>
              <a:t>*/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#round { </a:t>
            </a:r>
            <a:r>
              <a:rPr lang="en-US" altLang="ko-KR" sz="1200" b="1" dirty="0"/>
              <a:t>border-image: </a:t>
            </a:r>
            <a:r>
              <a:rPr lang="en-US" altLang="ko-KR" sz="1200" b="1" dirty="0" err="1"/>
              <a:t>url</a:t>
            </a:r>
            <a:r>
              <a:rPr lang="en-US" altLang="ko-KR" sz="1200" b="1" dirty="0"/>
              <a:t>("media/border.png") 30 round; 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#repeat { </a:t>
            </a:r>
            <a:r>
              <a:rPr lang="en-US" altLang="ko-KR" sz="1200" b="1" dirty="0"/>
              <a:t>border-image: </a:t>
            </a:r>
            <a:r>
              <a:rPr lang="en-US" altLang="ko-KR" sz="1200" b="1" dirty="0" err="1"/>
              <a:t>url</a:t>
            </a:r>
            <a:r>
              <a:rPr lang="en-US" altLang="ko-KR" sz="1200" b="1" dirty="0"/>
              <a:t>("media/border.png") 30 repeat; 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#stretch { </a:t>
            </a:r>
            <a:r>
              <a:rPr lang="en-US" altLang="ko-KR" sz="1200" b="1" dirty="0"/>
              <a:t>border-image: </a:t>
            </a:r>
            <a:r>
              <a:rPr lang="en-US" altLang="ko-KR" sz="1200" b="1" dirty="0" err="1"/>
              <a:t>url</a:t>
            </a:r>
            <a:r>
              <a:rPr lang="en-US" altLang="ko-KR" sz="1200" b="1" dirty="0"/>
              <a:t>("media/border.png") 30 stretch; 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&lt;/style&gt;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이미지 테두리 만들기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다음은 원본 이미지입니다</a:t>
            </a:r>
            <a:r>
              <a:rPr lang="en-US" altLang="ko-KR" sz="1200" dirty="0"/>
              <a:t>.&lt;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="media/border.png" alt="</a:t>
            </a:r>
            <a:r>
              <a:rPr lang="ko-KR" altLang="en-US" sz="1200" dirty="0"/>
              <a:t>원본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&lt;p&gt;20x20 </a:t>
            </a:r>
            <a:r>
              <a:rPr lang="ko-KR" altLang="en-US" sz="1200" dirty="0"/>
              <a:t>크기의 회색 테두리를 가진 </a:t>
            </a:r>
            <a:r>
              <a:rPr lang="en-US" altLang="ko-KR" sz="1200" dirty="0"/>
              <a:t>P </a:t>
            </a:r>
            <a:r>
              <a:rPr lang="ko-KR" altLang="en-US" sz="1200" dirty="0"/>
              <a:t>태그</a:t>
            </a:r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&lt;p </a:t>
            </a:r>
            <a:r>
              <a:rPr lang="en-US" altLang="ko-KR" sz="1200" b="1" dirty="0"/>
              <a:t>id="round"</a:t>
            </a:r>
            <a:r>
              <a:rPr lang="en-US" altLang="ko-KR" sz="1200" dirty="0"/>
              <a:t>&gt;round </a:t>
            </a:r>
            <a:r>
              <a:rPr lang="ko-KR" altLang="en-US" sz="1200" dirty="0"/>
              <a:t>스타일 이미지 테두리</a:t>
            </a:r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&lt;p </a:t>
            </a:r>
            <a:r>
              <a:rPr lang="en-US" altLang="ko-KR" sz="1200" b="1" dirty="0"/>
              <a:t>id="repeat"</a:t>
            </a:r>
            <a:r>
              <a:rPr lang="en-US" altLang="ko-KR" sz="1200" dirty="0"/>
              <a:t>&gt;repeat </a:t>
            </a:r>
            <a:r>
              <a:rPr lang="ko-KR" altLang="en-US" sz="1200" dirty="0"/>
              <a:t>스타일 이미지 테두리</a:t>
            </a:r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&lt;p </a:t>
            </a:r>
            <a:r>
              <a:rPr lang="en-US" altLang="ko-KR" sz="1200" b="1" dirty="0"/>
              <a:t>id="stretch"</a:t>
            </a:r>
            <a:r>
              <a:rPr lang="en-US" altLang="ko-KR" sz="1200" dirty="0"/>
              <a:t>&gt;stretch </a:t>
            </a:r>
            <a:r>
              <a:rPr lang="ko-KR" altLang="en-US" sz="1200" dirty="0"/>
              <a:t>스타일 이미지 테두리</a:t>
            </a:r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207131" y="4365104"/>
            <a:ext cx="1338084" cy="442674"/>
          </a:xfrm>
          <a:prstGeom prst="wedgeRoundRectCallout">
            <a:avLst>
              <a:gd name="adj1" fmla="val 73429"/>
              <a:gd name="adj2" fmla="val -228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테두리 길이에 맞게</a:t>
            </a:r>
            <a:endParaRPr lang="en-US" altLang="ko-KR" sz="1000" dirty="0"/>
          </a:p>
          <a:p>
            <a:r>
              <a:rPr lang="ko-KR" altLang="en-US" sz="1000" dirty="0"/>
              <a:t>이미지 크기 조절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71222" y="5085184"/>
            <a:ext cx="1037637" cy="442674"/>
          </a:xfrm>
          <a:prstGeom prst="wedgeRoundRectCallout">
            <a:avLst>
              <a:gd name="adj1" fmla="val 73766"/>
              <a:gd name="adj2" fmla="val 474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이미지 크기</a:t>
            </a:r>
            <a:endParaRPr lang="en-US" altLang="ko-KR" sz="1000" dirty="0"/>
          </a:p>
          <a:p>
            <a:r>
              <a:rPr lang="ko-KR" altLang="en-US" sz="1000" dirty="0"/>
              <a:t>조절하지 안음</a:t>
            </a:r>
          </a:p>
        </p:txBody>
      </p:sp>
    </p:spTree>
    <p:extLst>
      <p:ext uri="{BB962C8B-B14F-4D97-AF65-F5344CB8AC3E}">
        <p14:creationId xmlns:p14="http://schemas.microsoft.com/office/powerpoint/2010/main" val="145609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 다루기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배경 색이나 이미지지정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background-color, background-image</a:t>
            </a:r>
          </a:p>
          <a:p>
            <a:pPr lvl="1"/>
            <a:r>
              <a:rPr lang="ko-KR" altLang="en-US" dirty="0" err="1"/>
              <a:t>둘다</a:t>
            </a:r>
            <a:r>
              <a:rPr lang="ko-KR" altLang="en-US" dirty="0"/>
              <a:t> 지정되면 배경 이미지가 출력되지 않는 영역에 배경색 출력</a:t>
            </a:r>
            <a:endParaRPr lang="en-US" altLang="ko-KR" dirty="0"/>
          </a:p>
          <a:p>
            <a:pPr marL="365760" lvl="1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배경 이미지의 위치</a:t>
            </a:r>
            <a:r>
              <a:rPr lang="en-US" altLang="ko-KR" dirty="0"/>
              <a:t>, background-position</a:t>
            </a:r>
          </a:p>
          <a:p>
            <a:pPr marL="365760" lvl="1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배경 이미지 반복 출력</a:t>
            </a:r>
            <a:r>
              <a:rPr lang="en-US" altLang="ko-KR" dirty="0"/>
              <a:t>, background-repeat</a:t>
            </a:r>
          </a:p>
          <a:p>
            <a:pPr marL="365760" lvl="1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63688" y="2636912"/>
            <a:ext cx="6336704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div { </a:t>
            </a:r>
          </a:p>
          <a:p>
            <a:pPr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background-color :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skyblue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</a:p>
          <a:p>
            <a:pPr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background-image :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url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("media/spongebob.png");</a:t>
            </a:r>
          </a:p>
          <a:p>
            <a:pPr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63688" y="4437112"/>
            <a:ext cx="655272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background-position : center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center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; /*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박스 중간에 이미지 출력 *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/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63688" y="5661248"/>
            <a:ext cx="655272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background-repeat : repeat-y; /*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위에서 아래로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</a:rPr>
              <a:t>이미지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반복 출력 *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/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031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874937" y="836712"/>
            <a:ext cx="7161559" cy="2716088"/>
            <a:chOff x="1154857" y="928936"/>
            <a:chExt cx="7161559" cy="271608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154857" y="1190546"/>
              <a:ext cx="3816424" cy="1411784"/>
            </a:xfrm>
            <a:prstGeom prst="roundRect">
              <a:avLst>
                <a:gd name="adj" fmla="val 48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200" b="1" dirty="0"/>
                <a:t>div {</a:t>
              </a:r>
            </a:p>
            <a:p>
              <a:pPr defTabSz="180000"/>
              <a:r>
                <a:rPr lang="en-US" altLang="ko-KR" sz="1200" dirty="0"/>
                <a:t>	background-color :  </a:t>
              </a:r>
              <a:r>
                <a:rPr lang="en-US" altLang="ko-KR" sz="1200" dirty="0" err="1"/>
                <a:t>skyblue</a:t>
              </a:r>
              <a:r>
                <a:rPr lang="en-US" altLang="ko-KR" sz="1200" dirty="0"/>
                <a:t>;</a:t>
              </a:r>
            </a:p>
            <a:p>
              <a:pPr defTabSz="180000"/>
              <a:r>
                <a:rPr lang="en-US" altLang="ko-KR" sz="1200" dirty="0"/>
                <a:t>	background-size : 100px </a:t>
              </a:r>
              <a:r>
                <a:rPr lang="en-US" altLang="ko-KR" sz="1200" dirty="0" err="1"/>
                <a:t>100px</a:t>
              </a:r>
              <a:r>
                <a:rPr lang="en-US" altLang="ko-KR" sz="1200" dirty="0"/>
                <a:t>;</a:t>
              </a:r>
            </a:p>
            <a:p>
              <a:pPr defTabSz="180000"/>
              <a:r>
                <a:rPr lang="en-US" altLang="ko-KR" sz="1200" dirty="0"/>
                <a:t>	background-image : </a:t>
              </a:r>
              <a:r>
                <a:rPr lang="en-US" altLang="ko-KR" sz="1200" dirty="0" err="1"/>
                <a:t>url</a:t>
              </a:r>
              <a:r>
                <a:rPr lang="en-US" altLang="ko-KR" sz="1200" dirty="0"/>
                <a:t>("media/spongebob.png");</a:t>
              </a:r>
            </a:p>
            <a:p>
              <a:pPr defTabSz="180000"/>
              <a:r>
                <a:rPr lang="en-US" altLang="ko-KR" sz="1200" dirty="0"/>
                <a:t>	background-repeat : no-repeat;</a:t>
              </a:r>
            </a:p>
            <a:p>
              <a:pPr defTabSz="180000"/>
              <a:r>
                <a:rPr lang="en-US" altLang="ko-KR" sz="1200" dirty="0"/>
                <a:t>	background-position : left center;</a:t>
              </a:r>
            </a:p>
            <a:p>
              <a:pPr defTabSz="180000"/>
              <a:r>
                <a:rPr lang="en-US" altLang="ko-KR" sz="1200" b="1" dirty="0"/>
                <a:t>}</a:t>
              </a:r>
              <a:endParaRPr lang="ko-KR" altLang="en-US" sz="1200" b="1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154857" y="2897556"/>
              <a:ext cx="3816424" cy="475059"/>
            </a:xfrm>
            <a:prstGeom prst="roundRect">
              <a:avLst>
                <a:gd name="adj" fmla="val 5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36000" rIns="36000">
              <a:spAutoFit/>
            </a:bodyPr>
            <a:lstStyle/>
            <a:p>
              <a:r>
                <a:rPr lang="en-US" altLang="ko-KR" sz="1200" b="1" dirty="0"/>
                <a:t>&lt;div&gt;</a:t>
              </a:r>
              <a:r>
                <a:rPr lang="en-US" altLang="ko-KR" sz="1200" dirty="0"/>
                <a:t>SpongeBob is an over-optimistic</a:t>
              </a:r>
            </a:p>
            <a:p>
              <a:r>
                <a:rPr lang="en-US" altLang="ko-KR" sz="1200" dirty="0"/>
                <a:t> sponge that annoys other characters. </a:t>
              </a:r>
              <a:r>
                <a:rPr lang="en-US" altLang="ko-KR" sz="1200" b="1" dirty="0"/>
                <a:t>&lt;/div&gt;</a:t>
              </a:r>
              <a:endParaRPr lang="ko-KR" altLang="en-US" sz="1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54613" y="928936"/>
              <a:ext cx="9012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C00000"/>
                  </a:solidFill>
                </a:rPr>
                <a:t>CSS </a:t>
              </a:r>
              <a:r>
                <a:rPr lang="ko-KR" altLang="en-US" sz="1100" dirty="0">
                  <a:solidFill>
                    <a:srgbClr val="C00000"/>
                  </a:solidFill>
                </a:rPr>
                <a:t>스타일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12457" y="2635946"/>
              <a:ext cx="8915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C00000"/>
                  </a:solidFill>
                </a:rPr>
                <a:t>HTML </a:t>
              </a:r>
              <a:r>
                <a:rPr lang="ko-KR" altLang="en-US" sz="1100" dirty="0">
                  <a:solidFill>
                    <a:srgbClr val="C00000"/>
                  </a:solidFill>
                </a:rPr>
                <a:t>코드</a:t>
              </a: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5167178" y="940700"/>
              <a:ext cx="3149238" cy="2704324"/>
              <a:chOff x="5167178" y="437610"/>
              <a:chExt cx="3149238" cy="2704324"/>
            </a:xfrm>
          </p:grpSpPr>
          <p:pic>
            <p:nvPicPr>
              <p:cNvPr id="59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88943" y="752103"/>
                <a:ext cx="2028825" cy="2028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053" name="그룹 2052"/>
              <p:cNvGrpSpPr/>
              <p:nvPr/>
            </p:nvGrpSpPr>
            <p:grpSpPr>
              <a:xfrm>
                <a:off x="5453975" y="437610"/>
                <a:ext cx="2862441" cy="2704324"/>
                <a:chOff x="4877911" y="1660780"/>
                <a:chExt cx="2862441" cy="2704324"/>
              </a:xfrm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6518543" y="4118883"/>
                  <a:ext cx="1221809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000" dirty="0">
                      <a:solidFill>
                        <a:srgbClr val="C00000"/>
                      </a:solidFill>
                    </a:rPr>
                    <a:t>background-color</a:t>
                  </a:r>
                  <a:endParaRPr lang="ko-KR" altLang="en-US" sz="100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11" name="직선 화살표 연결선 10"/>
                <p:cNvCxnSpPr>
                  <a:stCxn id="5" idx="0"/>
                </p:cNvCxnSpPr>
                <p:nvPr/>
              </p:nvCxnSpPr>
              <p:spPr>
                <a:xfrm flipH="1" flipV="1">
                  <a:off x="7129447" y="3730641"/>
                  <a:ext cx="1" cy="388242"/>
                </a:xfrm>
                <a:prstGeom prst="straightConnector1">
                  <a:avLst/>
                </a:prstGeom>
                <a:ln w="9525">
                  <a:solidFill>
                    <a:srgbClr val="C0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직사각형 11"/>
                <p:cNvSpPr/>
                <p:nvPr/>
              </p:nvSpPr>
              <p:spPr>
                <a:xfrm>
                  <a:off x="5267441" y="4115173"/>
                  <a:ext cx="1332416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000" dirty="0">
                      <a:solidFill>
                        <a:srgbClr val="C00000"/>
                      </a:solidFill>
                    </a:rPr>
                    <a:t>background-image </a:t>
                  </a:r>
                  <a:endParaRPr lang="ko-KR" altLang="en-US" sz="100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15" name="직선 화살표 연결선 14"/>
                <p:cNvCxnSpPr>
                  <a:stCxn id="12" idx="0"/>
                </p:cNvCxnSpPr>
                <p:nvPr/>
              </p:nvCxnSpPr>
              <p:spPr>
                <a:xfrm flipH="1" flipV="1">
                  <a:off x="5912496" y="3332035"/>
                  <a:ext cx="21153" cy="783138"/>
                </a:xfrm>
                <a:prstGeom prst="straightConnector1">
                  <a:avLst/>
                </a:prstGeom>
                <a:ln w="9525">
                  <a:solidFill>
                    <a:srgbClr val="C0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꺾인 연결선 25"/>
                <p:cNvCxnSpPr/>
                <p:nvPr/>
              </p:nvCxnSpPr>
              <p:spPr>
                <a:xfrm rot="16200000" flipH="1">
                  <a:off x="5139130" y="2203968"/>
                  <a:ext cx="807254" cy="213320"/>
                </a:xfrm>
                <a:prstGeom prst="bentConnector3">
                  <a:avLst>
                    <a:gd name="adj1" fmla="val 100737"/>
                  </a:avLst>
                </a:prstGeom>
                <a:ln w="9525">
                  <a:solidFill>
                    <a:srgbClr val="C0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직사각형 28"/>
                <p:cNvSpPr/>
                <p:nvPr/>
              </p:nvSpPr>
              <p:spPr>
                <a:xfrm>
                  <a:off x="4877911" y="1660780"/>
                  <a:ext cx="2111475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000" dirty="0">
                      <a:solidFill>
                        <a:srgbClr val="C00000"/>
                      </a:solidFill>
                    </a:rPr>
                    <a:t>background-position : left center</a:t>
                  </a:r>
                  <a:endParaRPr lang="ko-KR" altLang="en-US" sz="10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62" name="직사각형 61"/>
              <p:cNvSpPr/>
              <p:nvPr/>
            </p:nvSpPr>
            <p:spPr>
              <a:xfrm>
                <a:off x="5167178" y="2401783"/>
                <a:ext cx="105830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>
                    <a:solidFill>
                      <a:srgbClr val="C00000"/>
                    </a:solidFill>
                  </a:rPr>
                  <a:t>100</a:t>
                </a:r>
                <a:r>
                  <a:rPr lang="ko-KR" altLang="en-US" sz="10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sz="1000" dirty="0">
                    <a:solidFill>
                      <a:srgbClr val="C00000"/>
                    </a:solidFill>
                  </a:rPr>
                  <a:t>x 100 </a:t>
                </a:r>
                <a:r>
                  <a:rPr lang="ko-KR" altLang="en-US" sz="1000" dirty="0">
                    <a:solidFill>
                      <a:srgbClr val="C00000"/>
                    </a:solidFill>
                  </a:rPr>
                  <a:t>크기</a:t>
                </a:r>
              </a:p>
            </p:txBody>
          </p:sp>
          <p:cxnSp>
            <p:nvCxnSpPr>
              <p:cNvPr id="2064" name="꺾인 연결선 2063"/>
              <p:cNvCxnSpPr>
                <a:stCxn id="62" idx="0"/>
              </p:cNvCxnSpPr>
              <p:nvPr/>
            </p:nvCxnSpPr>
            <p:spPr>
              <a:xfrm rot="5400000" flipH="1" flipV="1">
                <a:off x="5754435" y="1930736"/>
                <a:ext cx="412943" cy="529153"/>
              </a:xfrm>
              <a:prstGeom prst="bentConnector2">
                <a:avLst/>
              </a:prstGeom>
              <a:ln w="9525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직사각형 1"/>
              <p:cNvSpPr/>
              <p:nvPr/>
            </p:nvSpPr>
            <p:spPr>
              <a:xfrm>
                <a:off x="6239980" y="803295"/>
                <a:ext cx="1913737" cy="1914014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4" name="그룹 13"/>
          <p:cNvGrpSpPr/>
          <p:nvPr/>
        </p:nvGrpSpPr>
        <p:grpSpPr>
          <a:xfrm>
            <a:off x="1848812" y="3821742"/>
            <a:ext cx="7089036" cy="2442968"/>
            <a:chOff x="1155372" y="3738925"/>
            <a:chExt cx="7089036" cy="2442968"/>
          </a:xfrm>
        </p:grpSpPr>
        <p:pic>
          <p:nvPicPr>
            <p:cNvPr id="205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3683" y="4170973"/>
              <a:ext cx="1990725" cy="200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모서리가 둥근 직사각형 40"/>
            <p:cNvSpPr/>
            <p:nvPr/>
          </p:nvSpPr>
          <p:spPr>
            <a:xfrm>
              <a:off x="1155372" y="4000535"/>
              <a:ext cx="3816424" cy="1411784"/>
            </a:xfrm>
            <a:prstGeom prst="roundRect">
              <a:avLst>
                <a:gd name="adj" fmla="val 48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200" b="1" dirty="0"/>
                <a:t>div {</a:t>
              </a:r>
            </a:p>
            <a:p>
              <a:pPr defTabSz="180000"/>
              <a:r>
                <a:rPr lang="en-US" altLang="ko-KR" sz="1200" dirty="0"/>
                <a:t>	background-color :  </a:t>
              </a:r>
              <a:r>
                <a:rPr lang="en-US" altLang="ko-KR" sz="1200" dirty="0" err="1"/>
                <a:t>skyblue</a:t>
              </a:r>
              <a:r>
                <a:rPr lang="en-US" altLang="ko-KR" sz="1200" dirty="0"/>
                <a:t>;</a:t>
              </a:r>
            </a:p>
            <a:p>
              <a:pPr defTabSz="180000"/>
              <a:r>
                <a:rPr lang="en-US" altLang="ko-KR" sz="1200" dirty="0"/>
                <a:t>	background-size : 100px </a:t>
              </a:r>
              <a:r>
                <a:rPr lang="en-US" altLang="ko-KR" sz="1200" dirty="0" err="1"/>
                <a:t>100px</a:t>
              </a:r>
              <a:r>
                <a:rPr lang="en-US" altLang="ko-KR" sz="1200" dirty="0"/>
                <a:t>;</a:t>
              </a:r>
            </a:p>
            <a:p>
              <a:pPr defTabSz="180000"/>
              <a:r>
                <a:rPr lang="en-US" altLang="ko-KR" sz="1200" dirty="0"/>
                <a:t>	background-image : </a:t>
              </a:r>
              <a:r>
                <a:rPr lang="en-US" altLang="ko-KR" sz="1200" dirty="0" err="1"/>
                <a:t>url</a:t>
              </a:r>
              <a:r>
                <a:rPr lang="en-US" altLang="ko-KR" sz="1200" dirty="0"/>
                <a:t>("media/spongebob.png");</a:t>
              </a:r>
            </a:p>
            <a:p>
              <a:pPr defTabSz="180000"/>
              <a:r>
                <a:rPr lang="en-US" altLang="ko-KR" sz="1200" dirty="0"/>
                <a:t>	background-repeat : </a:t>
              </a:r>
              <a:r>
                <a:rPr lang="en-US" altLang="ko-KR" sz="1200" b="1" dirty="0"/>
                <a:t>repeat-y;</a:t>
              </a:r>
            </a:p>
            <a:p>
              <a:pPr defTabSz="180000"/>
              <a:r>
                <a:rPr lang="en-US" altLang="ko-KR" sz="1200" dirty="0"/>
                <a:t>	background-position : </a:t>
              </a:r>
              <a:r>
                <a:rPr lang="en-US" altLang="ko-KR" sz="1200" b="1" dirty="0"/>
                <a:t>center center</a:t>
              </a:r>
              <a:r>
                <a:rPr lang="en-US" altLang="ko-KR" sz="1200" dirty="0"/>
                <a:t>;</a:t>
              </a:r>
            </a:p>
            <a:p>
              <a:pPr defTabSz="180000"/>
              <a:r>
                <a:rPr lang="en-US" altLang="ko-KR" sz="1200" b="1" dirty="0"/>
                <a:t>}</a:t>
              </a:r>
              <a:endParaRPr lang="ko-KR" altLang="en-US" sz="1200" b="1" dirty="0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1155372" y="5706834"/>
              <a:ext cx="3816424" cy="475059"/>
            </a:xfrm>
            <a:prstGeom prst="roundRect">
              <a:avLst>
                <a:gd name="adj" fmla="val 5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36000" rIns="36000">
              <a:spAutoFit/>
            </a:bodyPr>
            <a:lstStyle/>
            <a:p>
              <a:r>
                <a:rPr lang="en-US" altLang="ko-KR" sz="1200" b="1" dirty="0"/>
                <a:t>&lt;div&gt;</a:t>
              </a:r>
              <a:r>
                <a:rPr lang="en-US" altLang="ko-KR" sz="1200" dirty="0"/>
                <a:t>SpongeBob is an over-optimistic</a:t>
              </a:r>
            </a:p>
            <a:p>
              <a:r>
                <a:rPr lang="en-US" altLang="ko-KR" sz="1200" dirty="0"/>
                <a:t> sponge that annoys other characters. </a:t>
              </a:r>
              <a:r>
                <a:rPr lang="en-US" altLang="ko-KR" sz="1200" b="1" dirty="0"/>
                <a:t>&lt;/div&gt;</a:t>
              </a:r>
              <a:endParaRPr lang="ko-KR" altLang="en-US" sz="1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94732" y="3738925"/>
              <a:ext cx="9012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C00000"/>
                  </a:solidFill>
                </a:rPr>
                <a:t>CSS </a:t>
              </a:r>
              <a:r>
                <a:rPr lang="ko-KR" altLang="en-US" sz="1100" dirty="0">
                  <a:solidFill>
                    <a:srgbClr val="C00000"/>
                  </a:solidFill>
                </a:rPr>
                <a:t>스타일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052576" y="5445224"/>
              <a:ext cx="8915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C00000"/>
                  </a:solidFill>
                </a:rPr>
                <a:t>HTML </a:t>
              </a:r>
              <a:r>
                <a:rPr lang="ko-KR" altLang="en-US" sz="1100" dirty="0">
                  <a:solidFill>
                    <a:srgbClr val="C00000"/>
                  </a:solidFill>
                </a:rPr>
                <a:t>코드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284948" y="4213757"/>
              <a:ext cx="1913737" cy="1914014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제목 1"/>
          <p:cNvSpPr txBox="1">
            <a:spLocks/>
          </p:cNvSpPr>
          <p:nvPr/>
        </p:nvSpPr>
        <p:spPr>
          <a:xfrm>
            <a:off x="612648" y="228600"/>
            <a:ext cx="8153400" cy="68012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배경 만들기 연습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3378" y="1069507"/>
            <a:ext cx="153236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100x100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크기로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&lt;div&gt;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박스의 왼쪽 중간에 배경 이미지 넣기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63378" y="4092021"/>
            <a:ext cx="153236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&lt;div&gt;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박스의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center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위치에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y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축을 따라 배경 이미지 반복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803089" y="3659973"/>
            <a:ext cx="716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53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background </a:t>
            </a:r>
            <a:r>
              <a:rPr lang="ko-KR" altLang="en-US"/>
              <a:t>단축 프로퍼티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background</a:t>
            </a:r>
          </a:p>
          <a:p>
            <a:pPr lvl="1"/>
            <a:r>
              <a:rPr lang="ko-KR" altLang="en-US"/>
              <a:t>배경을 꾸미는 여러 값을 한 번에 지정하는 단축 프로퍼티</a:t>
            </a:r>
            <a:endParaRPr lang="en-US" altLang="ko-KR"/>
          </a:p>
          <a:p>
            <a:pPr lvl="1"/>
            <a:r>
              <a:rPr lang="ko-KR" altLang="en-US"/>
              <a:t>예</a:t>
            </a:r>
            <a:r>
              <a:rPr lang="en-US" altLang="ko-KR"/>
              <a:t>)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87624" y="2636912"/>
            <a:ext cx="7435955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div {</a:t>
            </a: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background :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skyblue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url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("media/spongebob.png") center center/100px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100px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repeat-y;</a:t>
            </a: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87623" y="3638347"/>
            <a:ext cx="7435955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div {</a:t>
            </a: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background :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skyblue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	/*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배경색을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skyblue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로 설정 *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</a:t>
            </a: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7623" y="4653136"/>
            <a:ext cx="7435955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div {</a:t>
            </a:r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	</a:t>
            </a:r>
            <a:r>
              <a:rPr lang="en-US" altLang="ko-KR" sz="1400" dirty="0"/>
              <a:t>background :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("media/spongebob.png"); /* </a:t>
            </a:r>
            <a:r>
              <a:rPr lang="ko-KR" altLang="en-US" sz="1400" dirty="0"/>
              <a:t>배경 이미지 지정 *</a:t>
            </a:r>
            <a:r>
              <a:rPr lang="en-US" altLang="ko-KR" sz="1400" dirty="0"/>
              <a:t>/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63713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4–18 &lt;div&gt; </a:t>
            </a:r>
            <a:r>
              <a:rPr lang="ko-KR" altLang="en-US" dirty="0"/>
              <a:t>박스에 배경 꾸미기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3568" y="1484784"/>
            <a:ext cx="4608512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&lt;html&gt;&lt;head&gt;&lt;title&gt;</a:t>
            </a:r>
            <a:r>
              <a:rPr lang="ko-KR" altLang="en-US" sz="1200" dirty="0"/>
              <a:t>배경 꾸미기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b="1" dirty="0"/>
              <a:t>div {</a:t>
            </a:r>
          </a:p>
          <a:p>
            <a:pPr defTabSz="180000"/>
            <a:r>
              <a:rPr lang="en-US" altLang="ko-KR" sz="1200" dirty="0"/>
              <a:t>	background-color : </a:t>
            </a:r>
            <a:r>
              <a:rPr lang="en-US" altLang="ko-KR" sz="1200" dirty="0" err="1"/>
              <a:t>skyblue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background-size : 100px </a:t>
            </a:r>
            <a:r>
              <a:rPr lang="en-US" altLang="ko-KR" sz="1200" dirty="0" err="1"/>
              <a:t>100px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background-image : 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("media/spongebob.png");</a:t>
            </a:r>
          </a:p>
          <a:p>
            <a:pPr defTabSz="180000"/>
            <a:r>
              <a:rPr lang="en-US" altLang="ko-KR" sz="1200" dirty="0"/>
              <a:t>	background-repeat : repeat-y;</a:t>
            </a:r>
          </a:p>
          <a:p>
            <a:pPr defTabSz="180000"/>
            <a:r>
              <a:rPr lang="en-US" altLang="ko-KR" sz="1200" dirty="0"/>
              <a:t>	background-position : center </a:t>
            </a:r>
            <a:r>
              <a:rPr lang="en-US" altLang="ko-KR" sz="1200" dirty="0" err="1"/>
              <a:t>center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div {</a:t>
            </a:r>
          </a:p>
          <a:p>
            <a:pPr defTabSz="180000"/>
            <a:r>
              <a:rPr lang="en-US" altLang="ko-KR" sz="1200" dirty="0"/>
              <a:t>	width : 200px;</a:t>
            </a:r>
          </a:p>
          <a:p>
            <a:pPr defTabSz="180000"/>
            <a:r>
              <a:rPr lang="en-US" altLang="ko-KR" sz="1200" dirty="0"/>
              <a:t>	height : 200px; </a:t>
            </a:r>
          </a:p>
          <a:p>
            <a:pPr defTabSz="180000"/>
            <a:r>
              <a:rPr lang="en-US" altLang="ko-KR" sz="1200" dirty="0"/>
              <a:t>	color : </a:t>
            </a:r>
            <a:r>
              <a:rPr lang="en-US" altLang="ko-KR" sz="1200" dirty="0" err="1"/>
              <a:t>blueviolet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font-size : 16px;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&lt;/style&gt;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&lt;h3&gt;div </a:t>
            </a:r>
            <a:r>
              <a:rPr lang="ko-KR" altLang="en-US" sz="1200" dirty="0"/>
              <a:t>박스에 배경 꾸미기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&lt;div&gt;SpongeBob is an over-optimistic</a:t>
            </a:r>
          </a:p>
          <a:p>
            <a:pPr defTabSz="180000"/>
            <a:r>
              <a:rPr lang="en-US" altLang="ko-KR" sz="1200" dirty="0"/>
              <a:t> sponge that annoys other characters. &lt;/div&gt;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844824"/>
            <a:ext cx="2542977" cy="35219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24128" y="5517232"/>
            <a:ext cx="1817345" cy="442674"/>
          </a:xfrm>
          <a:prstGeom prst="wedgeRoundRectCallout">
            <a:avLst>
              <a:gd name="adj1" fmla="val 8640"/>
              <a:gd name="adj2" fmla="val -14168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&lt;div&gt;</a:t>
            </a:r>
            <a:r>
              <a:rPr lang="ko-KR" altLang="en-US" sz="1000" dirty="0"/>
              <a:t>크기는 </a:t>
            </a:r>
            <a:r>
              <a:rPr lang="en-US" altLang="ko-KR" sz="1000" dirty="0"/>
              <a:t>200x200</a:t>
            </a:r>
            <a:r>
              <a:rPr lang="ko-KR" altLang="en-US" sz="1000" dirty="0"/>
              <a:t>이며</a:t>
            </a:r>
            <a:endParaRPr lang="en-US" altLang="ko-KR" sz="1000" dirty="0"/>
          </a:p>
          <a:p>
            <a:r>
              <a:rPr lang="ko-KR" altLang="en-US" sz="1000" dirty="0"/>
              <a:t>배경이미지 크기는 </a:t>
            </a:r>
            <a:r>
              <a:rPr lang="en-US" altLang="ko-KR" sz="1000" dirty="0"/>
              <a:t>100x100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51575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텍스트 그림자</a:t>
            </a:r>
            <a:r>
              <a:rPr lang="en-US" altLang="ko-KR" dirty="0"/>
              <a:t>, text-shadow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/>
              <a:t>text-shadow </a:t>
            </a:r>
            <a:r>
              <a:rPr lang="ko-KR" altLang="en-US" dirty="0" err="1"/>
              <a:t>프로퍼티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493153" y="3156630"/>
            <a:ext cx="6451899" cy="1552852"/>
            <a:chOff x="1043608" y="2390964"/>
            <a:chExt cx="6451899" cy="1552852"/>
          </a:xfrm>
        </p:grpSpPr>
        <p:grpSp>
          <p:nvGrpSpPr>
            <p:cNvPr id="9" name="그룹 8"/>
            <p:cNvGrpSpPr/>
            <p:nvPr/>
          </p:nvGrpSpPr>
          <p:grpSpPr>
            <a:xfrm>
              <a:off x="4114373" y="2558824"/>
              <a:ext cx="3381134" cy="1384992"/>
              <a:chOff x="4619601" y="1744590"/>
              <a:chExt cx="3381134" cy="138499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9327" y="1947837"/>
                <a:ext cx="22637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Drop Shadow</a:t>
                </a:r>
                <a:endParaRPr lang="ko-KR" altLang="en-US" sz="2400" dirty="0">
                  <a:solidFill>
                    <a:srgbClr val="FF0000"/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607737" y="1853794"/>
                <a:ext cx="22637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Drop Shadow</a:t>
                </a:r>
                <a:endParaRPr lang="ko-KR" altLang="en-US" sz="2400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5718387" y="1818249"/>
                <a:ext cx="0" cy="8496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5804054" y="1851537"/>
                <a:ext cx="0" cy="8496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직사각형 24"/>
              <p:cNvSpPr/>
              <p:nvPr/>
            </p:nvSpPr>
            <p:spPr>
              <a:xfrm>
                <a:off x="5366477" y="2667917"/>
                <a:ext cx="8739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/>
                  <a:t>h-shadow</a:t>
                </a:r>
              </a:p>
              <a:p>
                <a:r>
                  <a:rPr lang="en-US" altLang="ko-KR" sz="1200" dirty="0"/>
                  <a:t>   (3px)</a:t>
                </a:r>
                <a:endParaRPr lang="ko-KR" altLang="en-US" sz="1200" dirty="0"/>
              </a:p>
            </p:txBody>
          </p:sp>
          <p:cxnSp>
            <p:nvCxnSpPr>
              <p:cNvPr id="27" name="직선 화살표 연결선 26"/>
              <p:cNvCxnSpPr/>
              <p:nvPr/>
            </p:nvCxnSpPr>
            <p:spPr>
              <a:xfrm>
                <a:off x="5469415" y="2591140"/>
                <a:ext cx="248972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/>
              <p:cNvCxnSpPr/>
              <p:nvPr/>
            </p:nvCxnSpPr>
            <p:spPr>
              <a:xfrm flipH="1">
                <a:off x="5803455" y="2591140"/>
                <a:ext cx="247242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 flipH="1">
                <a:off x="5397407" y="2076159"/>
                <a:ext cx="5812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5325399" y="1973238"/>
                <a:ext cx="5812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/>
              <p:cNvCxnSpPr/>
              <p:nvPr/>
            </p:nvCxnSpPr>
            <p:spPr>
              <a:xfrm>
                <a:off x="5475230" y="1744590"/>
                <a:ext cx="0" cy="220181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/>
              <p:cNvCxnSpPr/>
              <p:nvPr/>
            </p:nvCxnSpPr>
            <p:spPr>
              <a:xfrm flipV="1">
                <a:off x="5475230" y="2070647"/>
                <a:ext cx="0" cy="217545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직사각형 43"/>
              <p:cNvSpPr/>
              <p:nvPr/>
            </p:nvSpPr>
            <p:spPr>
              <a:xfrm>
                <a:off x="4619601" y="1875829"/>
                <a:ext cx="8595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/>
                  <a:t>v-shadow</a:t>
                </a:r>
              </a:p>
              <a:p>
                <a:r>
                  <a:rPr lang="en-US" altLang="ko-KR" sz="1200" dirty="0"/>
                  <a:t>   (3px)</a:t>
                </a:r>
                <a:endParaRPr lang="ko-KR" altLang="en-US" sz="1200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7143128" y="2529417"/>
                <a:ext cx="85760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/>
                  <a:t>color: red</a:t>
                </a:r>
                <a:endParaRPr lang="ko-KR" altLang="en-US" sz="1200" dirty="0"/>
              </a:p>
            </p:txBody>
          </p:sp>
          <p:cxnSp>
            <p:nvCxnSpPr>
              <p:cNvPr id="48" name="직선 화살표 연결선 47"/>
              <p:cNvCxnSpPr>
                <a:stCxn id="46" idx="0"/>
              </p:cNvCxnSpPr>
              <p:nvPr/>
            </p:nvCxnSpPr>
            <p:spPr>
              <a:xfrm flipH="1" flipV="1">
                <a:off x="7571931" y="2276371"/>
                <a:ext cx="1" cy="253046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모서리가 둥근 직사각형 33"/>
            <p:cNvSpPr/>
            <p:nvPr/>
          </p:nvSpPr>
          <p:spPr>
            <a:xfrm>
              <a:off x="1043608" y="2652574"/>
              <a:ext cx="2830478" cy="658832"/>
            </a:xfrm>
            <a:prstGeom prst="roundRect">
              <a:avLst>
                <a:gd name="adj" fmla="val 48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200" dirty="0" err="1"/>
                <a:t>div.red</a:t>
              </a:r>
              <a:r>
                <a:rPr lang="en-US" altLang="ko-KR" sz="1200" dirty="0"/>
                <a:t> {</a:t>
              </a:r>
            </a:p>
            <a:p>
              <a:pPr defTabSz="180000"/>
              <a:r>
                <a:rPr lang="en-US" altLang="ko-KR" sz="1200" b="1" dirty="0"/>
                <a:t>	text-shadow : 3px </a:t>
              </a:r>
              <a:r>
                <a:rPr lang="en-US" altLang="ko-KR" sz="1200" b="1" dirty="0" err="1"/>
                <a:t>3px</a:t>
              </a:r>
              <a:r>
                <a:rPr lang="en-US" altLang="ko-KR" sz="1200" b="1" dirty="0"/>
                <a:t> red;</a:t>
              </a:r>
            </a:p>
            <a:p>
              <a:pPr defTabSz="180000"/>
              <a:r>
                <a:rPr lang="en-US" altLang="ko-KR" sz="1200" dirty="0"/>
                <a:t>}</a:t>
              </a:r>
              <a:endParaRPr lang="ko-KR" altLang="en-US" sz="1200" dirty="0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043608" y="3568740"/>
              <a:ext cx="2825228" cy="285036"/>
            </a:xfrm>
            <a:prstGeom prst="roundRect">
              <a:avLst>
                <a:gd name="adj" fmla="val 5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36000" rIns="36000">
              <a:spAutoFit/>
            </a:bodyPr>
            <a:lstStyle/>
            <a:p>
              <a:r>
                <a:rPr lang="en-US" altLang="ko-KR" sz="1200" dirty="0"/>
                <a:t>&lt;div class="red"&gt;</a:t>
              </a:r>
              <a:r>
                <a:rPr lang="en-US" altLang="ko-KR" sz="1200" b="1" dirty="0"/>
                <a:t>Drop Shadow</a:t>
              </a:r>
              <a:r>
                <a:rPr lang="en-US" altLang="ko-KR" sz="1200" dirty="0"/>
                <a:t>&lt;/div&gt;</a:t>
              </a:r>
              <a:endParaRPr lang="ko-KR" alt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56996" y="2390964"/>
              <a:ext cx="9012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C00000"/>
                  </a:solidFill>
                </a:rPr>
                <a:t>CSS </a:t>
              </a:r>
              <a:r>
                <a:rPr lang="ko-KR" altLang="en-US" sz="1100" dirty="0">
                  <a:solidFill>
                    <a:srgbClr val="C00000"/>
                  </a:solidFill>
                </a:rPr>
                <a:t>스타일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14840" y="3307130"/>
              <a:ext cx="8915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C00000"/>
                  </a:solidFill>
                </a:rPr>
                <a:t>HTML </a:t>
              </a:r>
              <a:r>
                <a:rPr lang="ko-KR" altLang="en-US" sz="1100" dirty="0">
                  <a:solidFill>
                    <a:srgbClr val="C00000"/>
                  </a:solidFill>
                </a:rPr>
                <a:t>코드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504577" y="4964446"/>
            <a:ext cx="6502677" cy="1606825"/>
            <a:chOff x="1082427" y="4607340"/>
            <a:chExt cx="6502677" cy="1606825"/>
          </a:xfrm>
        </p:grpSpPr>
        <p:grpSp>
          <p:nvGrpSpPr>
            <p:cNvPr id="10" name="그룹 9"/>
            <p:cNvGrpSpPr/>
            <p:nvPr/>
          </p:nvGrpSpPr>
          <p:grpSpPr>
            <a:xfrm>
              <a:off x="3994764" y="4829173"/>
              <a:ext cx="3590340" cy="1384992"/>
              <a:chOff x="4499992" y="4014939"/>
              <a:chExt cx="3590340" cy="13849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5559718" y="4218186"/>
                <a:ext cx="2263761" cy="461665"/>
              </a:xfrm>
              <a:prstGeom prst="rect">
                <a:avLst/>
              </a:prstGeom>
              <a:noFill/>
              <a:effectLst>
                <a:glow rad="101600">
                  <a:srgbClr val="FF5B5B"/>
                </a:glo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FF5B5B"/>
                    </a:solidFill>
                    <a:effectLst>
                      <a:glow rad="114300">
                        <a:srgbClr val="FF5B5B"/>
                      </a:glow>
                    </a:effectLst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Drop Shadow</a:t>
                </a:r>
                <a:endParaRPr lang="ko-KR" altLang="en-US" sz="2400" dirty="0">
                  <a:solidFill>
                    <a:srgbClr val="FF5B5B"/>
                  </a:solidFill>
                  <a:effectLst>
                    <a:glow rad="114300">
                      <a:srgbClr val="FF5B5B"/>
                    </a:glow>
                  </a:effectLst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488128" y="4124143"/>
                <a:ext cx="22637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Drop Shadow</a:t>
                </a:r>
                <a:endParaRPr lang="ko-KR" altLang="en-US" sz="2400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53" name="직선 연결선 52"/>
              <p:cNvCxnSpPr/>
              <p:nvPr/>
            </p:nvCxnSpPr>
            <p:spPr>
              <a:xfrm>
                <a:off x="5598778" y="4088598"/>
                <a:ext cx="0" cy="8496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5684445" y="4121886"/>
                <a:ext cx="0" cy="8496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직사각형 54"/>
              <p:cNvSpPr/>
              <p:nvPr/>
            </p:nvSpPr>
            <p:spPr>
              <a:xfrm>
                <a:off x="5246868" y="4938266"/>
                <a:ext cx="8739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/>
                  <a:t>h-shadow</a:t>
                </a:r>
              </a:p>
              <a:p>
                <a:r>
                  <a:rPr lang="en-US" altLang="ko-KR" sz="1200" dirty="0"/>
                  <a:t>   (3px)</a:t>
                </a:r>
                <a:endParaRPr lang="ko-KR" altLang="en-US" sz="1200" dirty="0"/>
              </a:p>
            </p:txBody>
          </p:sp>
          <p:cxnSp>
            <p:nvCxnSpPr>
              <p:cNvPr id="56" name="직선 화살표 연결선 55"/>
              <p:cNvCxnSpPr/>
              <p:nvPr/>
            </p:nvCxnSpPr>
            <p:spPr>
              <a:xfrm>
                <a:off x="5349806" y="4861489"/>
                <a:ext cx="248972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/>
              <p:cNvCxnSpPr/>
              <p:nvPr/>
            </p:nvCxnSpPr>
            <p:spPr>
              <a:xfrm flipH="1">
                <a:off x="5683846" y="4861489"/>
                <a:ext cx="247242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 flipH="1">
                <a:off x="5277798" y="4346508"/>
                <a:ext cx="5812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 flipH="1">
                <a:off x="5205790" y="4243587"/>
                <a:ext cx="5812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/>
              <p:cNvCxnSpPr/>
              <p:nvPr/>
            </p:nvCxnSpPr>
            <p:spPr>
              <a:xfrm>
                <a:off x="5355621" y="4014939"/>
                <a:ext cx="0" cy="220181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60"/>
              <p:cNvCxnSpPr/>
              <p:nvPr/>
            </p:nvCxnSpPr>
            <p:spPr>
              <a:xfrm flipV="1">
                <a:off x="5355621" y="4340996"/>
                <a:ext cx="0" cy="217545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직사각형 61"/>
              <p:cNvSpPr/>
              <p:nvPr/>
            </p:nvSpPr>
            <p:spPr>
              <a:xfrm>
                <a:off x="4499992" y="4146178"/>
                <a:ext cx="8595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/>
                  <a:t>v-shadow</a:t>
                </a:r>
              </a:p>
              <a:p>
                <a:r>
                  <a:rPr lang="en-US" altLang="ko-KR" sz="1200" dirty="0"/>
                  <a:t>   (3px)</a:t>
                </a:r>
                <a:endParaRPr lang="ko-KR" altLang="en-US" sz="1200" dirty="0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7234585" y="4828356"/>
                <a:ext cx="85574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/>
                  <a:t>color(red)</a:t>
                </a:r>
                <a:endParaRPr lang="ko-KR" altLang="en-US" sz="1200" dirty="0"/>
              </a:p>
            </p:txBody>
          </p:sp>
          <p:cxnSp>
            <p:nvCxnSpPr>
              <p:cNvPr id="64" name="직선 화살표 연결선 63"/>
              <p:cNvCxnSpPr>
                <a:stCxn id="63" idx="0"/>
              </p:cNvCxnSpPr>
              <p:nvPr/>
            </p:nvCxnSpPr>
            <p:spPr>
              <a:xfrm flipH="1" flipV="1">
                <a:off x="7593810" y="4573374"/>
                <a:ext cx="68649" cy="254982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직사각형 64"/>
              <p:cNvSpPr/>
              <p:nvPr/>
            </p:nvSpPr>
            <p:spPr>
              <a:xfrm>
                <a:off x="6386861" y="4854188"/>
                <a:ext cx="9356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/>
                  <a:t>blur-radius</a:t>
                </a:r>
              </a:p>
              <a:p>
                <a:r>
                  <a:rPr lang="en-US" altLang="ko-KR" sz="1200" dirty="0"/>
                  <a:t>(5px)</a:t>
                </a:r>
                <a:endParaRPr lang="ko-KR" altLang="en-US" sz="1200" dirty="0"/>
              </a:p>
            </p:txBody>
          </p:sp>
          <p:cxnSp>
            <p:nvCxnSpPr>
              <p:cNvPr id="69" name="직선 화살표 연결선 68"/>
              <p:cNvCxnSpPr>
                <a:stCxn id="65" idx="0"/>
              </p:cNvCxnSpPr>
              <p:nvPr/>
            </p:nvCxnSpPr>
            <p:spPr>
              <a:xfrm flipV="1">
                <a:off x="6854682" y="4607843"/>
                <a:ext cx="0" cy="246345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모서리가 둥근 직사각형 39"/>
            <p:cNvSpPr/>
            <p:nvPr/>
          </p:nvSpPr>
          <p:spPr>
            <a:xfrm>
              <a:off x="1082427" y="4868950"/>
              <a:ext cx="2908436" cy="658832"/>
            </a:xfrm>
            <a:prstGeom prst="roundRect">
              <a:avLst>
                <a:gd name="adj" fmla="val 48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200" dirty="0" err="1"/>
                <a:t>div.blur</a:t>
              </a:r>
              <a:r>
                <a:rPr lang="en-US" altLang="ko-KR" sz="1200" dirty="0"/>
                <a:t> {</a:t>
              </a:r>
            </a:p>
            <a:p>
              <a:pPr defTabSz="180000"/>
              <a:r>
                <a:rPr lang="en-US" altLang="ko-KR" sz="1200" dirty="0"/>
                <a:t>	</a:t>
              </a:r>
              <a:r>
                <a:rPr lang="en-US" altLang="ko-KR" sz="1200" b="1" dirty="0"/>
                <a:t>text-shadow : 3px </a:t>
              </a:r>
              <a:r>
                <a:rPr lang="en-US" altLang="ko-KR" sz="1200" b="1" dirty="0" err="1"/>
                <a:t>3px</a:t>
              </a:r>
              <a:r>
                <a:rPr lang="en-US" altLang="ko-KR" sz="1200" b="1" dirty="0"/>
                <a:t> 5px red;</a:t>
              </a:r>
            </a:p>
            <a:p>
              <a:pPr defTabSz="180000"/>
              <a:r>
                <a:rPr lang="en-US" altLang="ko-KR" sz="1200" dirty="0"/>
                <a:t>}</a:t>
              </a:r>
              <a:endParaRPr lang="ko-KR" altLang="en-US" sz="1200" dirty="0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1082427" y="5872996"/>
              <a:ext cx="2912337" cy="285036"/>
            </a:xfrm>
            <a:prstGeom prst="roundRect">
              <a:avLst>
                <a:gd name="adj" fmla="val 5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36000" rIns="36000">
              <a:spAutoFit/>
            </a:bodyPr>
            <a:lstStyle/>
            <a:p>
              <a:r>
                <a:rPr lang="en-US" altLang="ko-KR" sz="1200" dirty="0"/>
                <a:t>&lt;div class="blur"&gt;</a:t>
              </a:r>
              <a:r>
                <a:rPr lang="en-US" altLang="ko-KR" sz="1200" b="1" dirty="0"/>
                <a:t>Drop Shadow</a:t>
              </a:r>
              <a:r>
                <a:rPr lang="en-US" altLang="ko-KR" sz="1200" dirty="0"/>
                <a:t>&lt;/div&gt;</a:t>
              </a:r>
              <a:endParaRPr lang="ko-KR" alt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97722" y="4607340"/>
              <a:ext cx="9012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C00000"/>
                  </a:solidFill>
                </a:rPr>
                <a:t>CSS </a:t>
              </a:r>
              <a:r>
                <a:rPr lang="ko-KR" altLang="en-US" sz="1100" dirty="0">
                  <a:solidFill>
                    <a:srgbClr val="C00000"/>
                  </a:solidFill>
                </a:rPr>
                <a:t>스타일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55566" y="5611386"/>
              <a:ext cx="8915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C00000"/>
                  </a:solidFill>
                </a:rPr>
                <a:t>HTML </a:t>
              </a:r>
              <a:r>
                <a:rPr lang="ko-KR" altLang="en-US" sz="1100" dirty="0">
                  <a:solidFill>
                    <a:srgbClr val="C00000"/>
                  </a:solidFill>
                </a:rPr>
                <a:t>코드</a:t>
              </a:r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1435309" y="4878853"/>
            <a:ext cx="7025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936" y="1717957"/>
            <a:ext cx="7164288" cy="145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2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4–19 text-shadow</a:t>
            </a:r>
            <a:r>
              <a:rPr lang="ko-KR" altLang="en-US" dirty="0"/>
              <a:t>로 텍스트 그림자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12648" y="1482813"/>
            <a:ext cx="3216089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&lt;html&gt;&lt;head&gt;&lt;title&gt;</a:t>
            </a:r>
            <a:r>
              <a:rPr lang="ko-KR" altLang="en-US" sz="1000" dirty="0"/>
              <a:t>텍스트 그림자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&lt;style&gt;</a:t>
            </a:r>
          </a:p>
          <a:p>
            <a:pPr defTabSz="180000"/>
            <a:r>
              <a:rPr lang="en-US" altLang="ko-KR" sz="1000" b="1" dirty="0"/>
              <a:t>div { </a:t>
            </a:r>
          </a:p>
          <a:p>
            <a:pPr defTabSz="180000"/>
            <a:r>
              <a:rPr lang="en-US" altLang="ko-KR" sz="1000" dirty="0"/>
              <a:t>	font : normal 24px </a:t>
            </a:r>
            <a:r>
              <a:rPr lang="en-US" altLang="ko-KR" sz="1000" dirty="0" err="1"/>
              <a:t>verdana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.</a:t>
            </a:r>
            <a:r>
              <a:rPr lang="en-US" altLang="ko-KR" sz="1000" dirty="0" err="1"/>
              <a:t>dropText</a:t>
            </a:r>
            <a:r>
              <a:rPr lang="en-US" altLang="ko-KR" sz="1000" dirty="0"/>
              <a:t> {</a:t>
            </a:r>
          </a:p>
          <a:p>
            <a:pPr defTabSz="180000"/>
            <a:r>
              <a:rPr lang="en-US" altLang="ko-KR" sz="1000" dirty="0"/>
              <a:t>	text-shadow : 3px </a:t>
            </a:r>
            <a:r>
              <a:rPr lang="en-US" altLang="ko-KR" sz="1000" dirty="0" err="1"/>
              <a:t>3px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.</a:t>
            </a:r>
            <a:r>
              <a:rPr lang="en-US" altLang="ko-KR" sz="1000" dirty="0" err="1"/>
              <a:t>redText</a:t>
            </a:r>
            <a:r>
              <a:rPr lang="en-US" altLang="ko-KR" sz="1000" dirty="0"/>
              <a:t> { </a:t>
            </a:r>
          </a:p>
          <a:p>
            <a:pPr defTabSz="180000"/>
            <a:r>
              <a:rPr lang="en-US" altLang="ko-KR" sz="1000" dirty="0"/>
              <a:t>	text-shadow : 3px </a:t>
            </a:r>
            <a:r>
              <a:rPr lang="en-US" altLang="ko-KR" sz="1000" dirty="0" err="1"/>
              <a:t>3px</a:t>
            </a:r>
            <a:r>
              <a:rPr lang="en-US" altLang="ko-KR" sz="1000" dirty="0"/>
              <a:t> red;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.</a:t>
            </a:r>
            <a:r>
              <a:rPr lang="en-US" altLang="ko-KR" sz="1000" dirty="0" err="1"/>
              <a:t>blurText</a:t>
            </a:r>
            <a:r>
              <a:rPr lang="en-US" altLang="ko-KR" sz="1000" dirty="0"/>
              <a:t> {</a:t>
            </a:r>
          </a:p>
          <a:p>
            <a:pPr defTabSz="180000"/>
            <a:r>
              <a:rPr lang="en-US" altLang="ko-KR" sz="1000" dirty="0"/>
              <a:t>	text-shadow : 3px </a:t>
            </a:r>
            <a:r>
              <a:rPr lang="en-US" altLang="ko-KR" sz="1000" dirty="0" err="1"/>
              <a:t>3px</a:t>
            </a:r>
            <a:r>
              <a:rPr lang="en-US" altLang="ko-KR" sz="1000" dirty="0"/>
              <a:t> 5px </a:t>
            </a:r>
            <a:r>
              <a:rPr lang="en-US" altLang="ko-KR" sz="1000" dirty="0" err="1"/>
              <a:t>skyBlue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.</a:t>
            </a:r>
            <a:r>
              <a:rPr lang="en-US" altLang="ko-KR" sz="1000" dirty="0" err="1"/>
              <a:t>glowEffect</a:t>
            </a:r>
            <a:r>
              <a:rPr lang="en-US" altLang="ko-KR" sz="1000" dirty="0"/>
              <a:t> {</a:t>
            </a:r>
          </a:p>
          <a:p>
            <a:pPr defTabSz="180000"/>
            <a:r>
              <a:rPr lang="en-US" altLang="ko-KR" sz="1000" dirty="0"/>
              <a:t>	text-shadow : 0px </a:t>
            </a:r>
            <a:r>
              <a:rPr lang="en-US" altLang="ko-KR" sz="1000" dirty="0" err="1"/>
              <a:t>0px</a:t>
            </a:r>
            <a:r>
              <a:rPr lang="en-US" altLang="ko-KR" sz="1000" dirty="0"/>
              <a:t> 3px red;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.</a:t>
            </a:r>
            <a:r>
              <a:rPr lang="en-US" altLang="ko-KR" sz="1000" dirty="0" err="1"/>
              <a:t>wordArtEffect</a:t>
            </a:r>
            <a:r>
              <a:rPr lang="en-US" altLang="ko-KR" sz="1000" dirty="0"/>
              <a:t> { </a:t>
            </a:r>
          </a:p>
          <a:p>
            <a:pPr defTabSz="180000"/>
            <a:r>
              <a:rPr lang="en-US" altLang="ko-KR" sz="1000" dirty="0"/>
              <a:t>	color : white;</a:t>
            </a:r>
          </a:p>
          <a:p>
            <a:pPr defTabSz="180000"/>
            <a:r>
              <a:rPr lang="en-US" altLang="ko-KR" sz="1000" dirty="0"/>
              <a:t>	text-shadow : 0px </a:t>
            </a:r>
            <a:r>
              <a:rPr lang="en-US" altLang="ko-KR" sz="1000" dirty="0" err="1"/>
              <a:t>0px</a:t>
            </a:r>
            <a:r>
              <a:rPr lang="en-US" altLang="ko-KR" sz="1000" dirty="0"/>
              <a:t> 3px </a:t>
            </a:r>
            <a:r>
              <a:rPr lang="en-US" altLang="ko-KR" sz="1000" dirty="0" err="1"/>
              <a:t>darkBlue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.</a:t>
            </a:r>
            <a:r>
              <a:rPr lang="en-US" altLang="ko-KR" sz="1000" dirty="0" err="1"/>
              <a:t>threeDEffect</a:t>
            </a:r>
            <a:r>
              <a:rPr lang="en-US" altLang="ko-KR" sz="1000" dirty="0"/>
              <a:t> { </a:t>
            </a:r>
          </a:p>
          <a:p>
            <a:pPr defTabSz="180000"/>
            <a:r>
              <a:rPr lang="en-US" altLang="ko-KR" sz="1000" dirty="0"/>
              <a:t>	color : white;</a:t>
            </a:r>
          </a:p>
          <a:p>
            <a:pPr defTabSz="180000"/>
            <a:r>
              <a:rPr lang="en-US" altLang="ko-KR" sz="1000" dirty="0"/>
              <a:t>	text-shadow : 2px </a:t>
            </a:r>
            <a:r>
              <a:rPr lang="en-US" altLang="ko-KR" sz="1000" dirty="0" err="1"/>
              <a:t>2px</a:t>
            </a:r>
            <a:r>
              <a:rPr lang="en-US" altLang="ko-KR" sz="1000" dirty="0"/>
              <a:t> 4px black;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.</a:t>
            </a:r>
            <a:r>
              <a:rPr lang="en-US" altLang="ko-KR" sz="1000" dirty="0" err="1"/>
              <a:t>multiEffect</a:t>
            </a:r>
            <a:r>
              <a:rPr lang="en-US" altLang="ko-KR" sz="1000" dirty="0"/>
              <a:t> { </a:t>
            </a:r>
          </a:p>
          <a:p>
            <a:pPr defTabSz="180000"/>
            <a:r>
              <a:rPr lang="en-US" altLang="ko-KR" sz="1000" dirty="0"/>
              <a:t>	color : yellow;</a:t>
            </a:r>
          </a:p>
          <a:p>
            <a:pPr defTabSz="180000"/>
            <a:r>
              <a:rPr lang="en-US" altLang="ko-KR" sz="1000" dirty="0"/>
              <a:t>	text-shadow : 2px </a:t>
            </a:r>
            <a:r>
              <a:rPr lang="en-US" altLang="ko-KR" sz="1000" dirty="0" err="1"/>
              <a:t>2px</a:t>
            </a:r>
            <a:r>
              <a:rPr lang="en-US" altLang="ko-KR" sz="1000" dirty="0"/>
              <a:t> </a:t>
            </a:r>
            <a:r>
              <a:rPr lang="en-US" altLang="ko-KR" sz="1000" dirty="0" err="1"/>
              <a:t>2px</a:t>
            </a:r>
            <a:r>
              <a:rPr lang="en-US" altLang="ko-KR" sz="1000" dirty="0"/>
              <a:t> black, </a:t>
            </a:r>
          </a:p>
          <a:p>
            <a:pPr defTabSz="180000"/>
            <a:r>
              <a:rPr lang="en-US" altLang="ko-KR" sz="1000" dirty="0"/>
              <a:t>					0 0 25px blue, 0 0 5px </a:t>
            </a:r>
            <a:r>
              <a:rPr lang="en-US" altLang="ko-KR" sz="1000" dirty="0" err="1"/>
              <a:t>darkblue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&lt;/style&gt;&lt;/head&gt;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39952" y="1482813"/>
            <a:ext cx="457200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</a:t>
            </a:r>
            <a:r>
              <a:rPr lang="ko-KR" altLang="en-US" sz="1000" dirty="0"/>
              <a:t>텍스트 그림자 만들기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&lt;div class="</a:t>
            </a:r>
            <a:r>
              <a:rPr lang="en-US" altLang="ko-KR" sz="1000" dirty="0" err="1"/>
              <a:t>dropText</a:t>
            </a:r>
            <a:r>
              <a:rPr lang="en-US" altLang="ko-KR" sz="1000" dirty="0"/>
              <a:t>"&gt;Drop Shadow&lt;/div&gt;</a:t>
            </a:r>
          </a:p>
          <a:p>
            <a:pPr defTabSz="180000"/>
            <a:r>
              <a:rPr lang="en-US" altLang="ko-KR" sz="1000" dirty="0"/>
              <a:t>&lt;div class="</a:t>
            </a:r>
            <a:r>
              <a:rPr lang="en-US" altLang="ko-KR" sz="1000" dirty="0" err="1"/>
              <a:t>redText</a:t>
            </a:r>
            <a:r>
              <a:rPr lang="en-US" altLang="ko-KR" sz="1000" dirty="0"/>
              <a:t>"&gt;Color Shadow&lt;/div&gt;</a:t>
            </a:r>
          </a:p>
          <a:p>
            <a:pPr defTabSz="180000"/>
            <a:r>
              <a:rPr lang="en-US" altLang="ko-KR" sz="1000" dirty="0"/>
              <a:t>&lt;div class="</a:t>
            </a:r>
            <a:r>
              <a:rPr lang="en-US" altLang="ko-KR" sz="1000" dirty="0" err="1"/>
              <a:t>blurText</a:t>
            </a:r>
            <a:r>
              <a:rPr lang="en-US" altLang="ko-KR" sz="1000" dirty="0"/>
              <a:t>"&gt;Blur Shadow&lt;/div&gt;</a:t>
            </a:r>
          </a:p>
          <a:p>
            <a:pPr defTabSz="180000"/>
            <a:r>
              <a:rPr lang="en-US" altLang="ko-KR" sz="1000" dirty="0"/>
              <a:t>&lt;div class="</a:t>
            </a:r>
            <a:r>
              <a:rPr lang="en-US" altLang="ko-KR" sz="1000" dirty="0" err="1"/>
              <a:t>glowEffect</a:t>
            </a:r>
            <a:r>
              <a:rPr lang="en-US" altLang="ko-KR" sz="1000" dirty="0"/>
              <a:t>"&gt;Glow Effect&lt;/div&gt;</a:t>
            </a:r>
          </a:p>
          <a:p>
            <a:pPr defTabSz="180000"/>
            <a:r>
              <a:rPr lang="en-US" altLang="ko-KR" sz="1000" dirty="0"/>
              <a:t>&lt;div class="</a:t>
            </a:r>
            <a:r>
              <a:rPr lang="en-US" altLang="ko-KR" sz="1000" dirty="0" err="1"/>
              <a:t>wordArtEffect</a:t>
            </a:r>
            <a:r>
              <a:rPr lang="en-US" altLang="ko-KR" sz="1000" dirty="0"/>
              <a:t>"&gt;WordArt Effect&lt;/div&gt;</a:t>
            </a:r>
          </a:p>
          <a:p>
            <a:pPr defTabSz="180000"/>
            <a:r>
              <a:rPr lang="en-US" altLang="ko-KR" sz="1000" dirty="0"/>
              <a:t>&lt;div class="</a:t>
            </a:r>
            <a:r>
              <a:rPr lang="en-US" altLang="ko-KR" sz="1000" dirty="0" err="1"/>
              <a:t>threeDEffect</a:t>
            </a:r>
            <a:r>
              <a:rPr lang="en-US" altLang="ko-KR" sz="1000" dirty="0"/>
              <a:t>"&gt;3D Effect&lt;/div&gt;</a:t>
            </a:r>
          </a:p>
          <a:p>
            <a:pPr defTabSz="180000"/>
            <a:r>
              <a:rPr lang="en-US" altLang="ko-KR" sz="1000" dirty="0"/>
              <a:t>&lt;div class="</a:t>
            </a:r>
            <a:r>
              <a:rPr lang="en-US" altLang="ko-KR" sz="1000" dirty="0" err="1"/>
              <a:t>multiEffect</a:t>
            </a:r>
            <a:r>
              <a:rPr lang="en-US" altLang="ko-KR" sz="1000" dirty="0"/>
              <a:t>"&gt;Multiple Shadow Effect&lt;/div&gt;</a:t>
            </a:r>
          </a:p>
          <a:p>
            <a:pPr defTabSz="180000"/>
            <a:r>
              <a:rPr lang="en-US" altLang="ko-KR" sz="1000" dirty="0"/>
              <a:t>&lt;/body&gt;</a:t>
            </a:r>
          </a:p>
          <a:p>
            <a:pPr defTabSz="180000"/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3212976"/>
            <a:ext cx="2477274" cy="344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38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12648</TotalTime>
  <Words>1586</Words>
  <Application>Microsoft Office PowerPoint</Application>
  <PresentationFormat>화면 슬라이드 쇼(4:3)</PresentationFormat>
  <Paragraphs>326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HY나무L</vt:lpstr>
      <vt:lpstr>맑은 고딕</vt:lpstr>
      <vt:lpstr>휴먼모음T</vt:lpstr>
      <vt:lpstr>휴먼편지체</vt:lpstr>
      <vt:lpstr>Verdana</vt:lpstr>
      <vt:lpstr>Wingdings</vt:lpstr>
      <vt:lpstr>Wingdings 2</vt:lpstr>
      <vt:lpstr>가을</vt:lpstr>
      <vt:lpstr>이미지 테두리 만들기 - border-image</vt:lpstr>
      <vt:lpstr>PowerPoint 프레젠테이션</vt:lpstr>
      <vt:lpstr>예제 4–17 이미지 테두리 만들기</vt:lpstr>
      <vt:lpstr>배경 다루기</vt:lpstr>
      <vt:lpstr>PowerPoint 프레젠테이션</vt:lpstr>
      <vt:lpstr>background 단축 프로퍼티</vt:lpstr>
      <vt:lpstr>예제 4–18 &lt;div&gt; 박스에 배경 꾸미기</vt:lpstr>
      <vt:lpstr>텍스트 그림자, text-shadow</vt:lpstr>
      <vt:lpstr>예제 4–19 text-shadow로 텍스트 그림자 만들기</vt:lpstr>
      <vt:lpstr>박스 그림자, box-shadow</vt:lpstr>
      <vt:lpstr>예제 4–20 box-shadow로 박스 그림자 만들기</vt:lpstr>
      <vt:lpstr>마우스 커서 제어, cursor</vt:lpstr>
      <vt:lpstr>예제 4–21 마우스 커서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Kim Jin-Sook</cp:lastModifiedBy>
  <cp:revision>495</cp:revision>
  <dcterms:created xsi:type="dcterms:W3CDTF">2011-08-27T14:53:28Z</dcterms:created>
  <dcterms:modified xsi:type="dcterms:W3CDTF">2022-11-29T09:11:00Z</dcterms:modified>
</cp:coreProperties>
</file>